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30248225" cy="42848213"/>
  <p:notesSz cx="6858000" cy="9144000"/>
  <p:defaultTextStyle>
    <a:defPPr>
      <a:defRPr lang="ja-JP"/>
    </a:defPPr>
    <a:lvl1pPr marL="0" algn="l" defTabSz="2088444" rtl="0" eaLnBrk="1" latinLnBrk="0" hangingPunct="1">
      <a:defRPr kumimoji="1" sz="8200" kern="1200">
        <a:solidFill>
          <a:schemeClr val="tx1"/>
        </a:solidFill>
        <a:latin typeface="+mn-lt"/>
        <a:ea typeface="+mn-ea"/>
        <a:cs typeface="+mn-cs"/>
      </a:defRPr>
    </a:lvl1pPr>
    <a:lvl2pPr marL="2088444" algn="l" defTabSz="2088444" rtl="0" eaLnBrk="1" latinLnBrk="0" hangingPunct="1">
      <a:defRPr kumimoji="1" sz="8200" kern="1200">
        <a:solidFill>
          <a:schemeClr val="tx1"/>
        </a:solidFill>
        <a:latin typeface="+mn-lt"/>
        <a:ea typeface="+mn-ea"/>
        <a:cs typeface="+mn-cs"/>
      </a:defRPr>
    </a:lvl2pPr>
    <a:lvl3pPr marL="4176888" algn="l" defTabSz="2088444" rtl="0" eaLnBrk="1" latinLnBrk="0" hangingPunct="1">
      <a:defRPr kumimoji="1" sz="8200" kern="1200">
        <a:solidFill>
          <a:schemeClr val="tx1"/>
        </a:solidFill>
        <a:latin typeface="+mn-lt"/>
        <a:ea typeface="+mn-ea"/>
        <a:cs typeface="+mn-cs"/>
      </a:defRPr>
    </a:lvl3pPr>
    <a:lvl4pPr marL="6265332" algn="l" defTabSz="2088444" rtl="0" eaLnBrk="1" latinLnBrk="0" hangingPunct="1">
      <a:defRPr kumimoji="1" sz="8200" kern="1200">
        <a:solidFill>
          <a:schemeClr val="tx1"/>
        </a:solidFill>
        <a:latin typeface="+mn-lt"/>
        <a:ea typeface="+mn-ea"/>
        <a:cs typeface="+mn-cs"/>
      </a:defRPr>
    </a:lvl4pPr>
    <a:lvl5pPr marL="8353776" algn="l" defTabSz="2088444" rtl="0" eaLnBrk="1" latinLnBrk="0" hangingPunct="1">
      <a:defRPr kumimoji="1" sz="8200" kern="1200">
        <a:solidFill>
          <a:schemeClr val="tx1"/>
        </a:solidFill>
        <a:latin typeface="+mn-lt"/>
        <a:ea typeface="+mn-ea"/>
        <a:cs typeface="+mn-cs"/>
      </a:defRPr>
    </a:lvl5pPr>
    <a:lvl6pPr marL="10442219" algn="l" defTabSz="2088444" rtl="0" eaLnBrk="1" latinLnBrk="0" hangingPunct="1">
      <a:defRPr kumimoji="1" sz="8200" kern="1200">
        <a:solidFill>
          <a:schemeClr val="tx1"/>
        </a:solidFill>
        <a:latin typeface="+mn-lt"/>
        <a:ea typeface="+mn-ea"/>
        <a:cs typeface="+mn-cs"/>
      </a:defRPr>
    </a:lvl6pPr>
    <a:lvl7pPr marL="12530663" algn="l" defTabSz="2088444" rtl="0" eaLnBrk="1" latinLnBrk="0" hangingPunct="1">
      <a:defRPr kumimoji="1" sz="8200" kern="1200">
        <a:solidFill>
          <a:schemeClr val="tx1"/>
        </a:solidFill>
        <a:latin typeface="+mn-lt"/>
        <a:ea typeface="+mn-ea"/>
        <a:cs typeface="+mn-cs"/>
      </a:defRPr>
    </a:lvl7pPr>
    <a:lvl8pPr marL="14619107" algn="l" defTabSz="2088444" rtl="0" eaLnBrk="1" latinLnBrk="0" hangingPunct="1">
      <a:defRPr kumimoji="1" sz="8200" kern="1200">
        <a:solidFill>
          <a:schemeClr val="tx1"/>
        </a:solidFill>
        <a:latin typeface="+mn-lt"/>
        <a:ea typeface="+mn-ea"/>
        <a:cs typeface="+mn-cs"/>
      </a:defRPr>
    </a:lvl8pPr>
    <a:lvl9pPr marL="16707551" algn="l" defTabSz="2088444" rtl="0" eaLnBrk="1" latinLnBrk="0" hangingPunct="1">
      <a:defRPr kumimoji="1" sz="8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3593AC"/>
    <a:srgbClr val="1B3901"/>
    <a:srgbClr val="3E8005"/>
    <a:srgbClr val="D9F1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57" autoAdjust="0"/>
    <p:restoredTop sz="99382" autoAdjust="0"/>
  </p:normalViewPr>
  <p:slideViewPr>
    <p:cSldViewPr snapToGrid="0" snapToObjects="1">
      <p:cViewPr>
        <p:scale>
          <a:sx n="32" d="100"/>
          <a:sy n="32" d="100"/>
        </p:scale>
        <p:origin x="-768" y="-80"/>
      </p:cViewPr>
      <p:guideLst>
        <p:guide orient="horz" pos="13496"/>
        <p:guide pos="95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268617" y="13310721"/>
            <a:ext cx="25710991" cy="9184594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537234" y="24280654"/>
            <a:ext cx="21173758" cy="109500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5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3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30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9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7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2B22A-BB43-9841-AE40-32F6684ACA0C}" type="datetimeFigureOut">
              <a:rPr kumimoji="1" lang="ja-JP" altLang="en-US" smtClean="0"/>
              <a:t>16/11/16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BE2F-BE6B-D44F-80FD-A954EDB5F3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9500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2B22A-BB43-9841-AE40-32F6684ACA0C}" type="datetimeFigureOut">
              <a:rPr kumimoji="1" lang="ja-JP" altLang="en-US" smtClean="0"/>
              <a:t>16/11/16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BE2F-BE6B-D44F-80FD-A954EDB5F3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0387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21929963" y="1715918"/>
            <a:ext cx="6805851" cy="36559841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1512411" y="1715918"/>
            <a:ext cx="19913415" cy="36559841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2B22A-BB43-9841-AE40-32F6684ACA0C}" type="datetimeFigureOut">
              <a:rPr kumimoji="1" lang="ja-JP" altLang="en-US" smtClean="0"/>
              <a:t>16/11/16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BE2F-BE6B-D44F-80FD-A954EDB5F3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671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2B22A-BB43-9841-AE40-32F6684ACA0C}" type="datetimeFigureOut">
              <a:rPr kumimoji="1" lang="ja-JP" altLang="en-US" smtClean="0"/>
              <a:t>16/11/16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BE2F-BE6B-D44F-80FD-A954EDB5F3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6570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401" y="27533948"/>
            <a:ext cx="25710991" cy="8510131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2389401" y="18160904"/>
            <a:ext cx="25710991" cy="9373043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8444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888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533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377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2219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30663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910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755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2B22A-BB43-9841-AE40-32F6684ACA0C}" type="datetimeFigureOut">
              <a:rPr kumimoji="1" lang="ja-JP" altLang="en-US" smtClean="0"/>
              <a:t>16/11/16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BE2F-BE6B-D44F-80FD-A954EDB5F3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3688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512411" y="9997919"/>
            <a:ext cx="13359633" cy="28277840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15376181" y="9997919"/>
            <a:ext cx="13359633" cy="28277840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2B22A-BB43-9841-AE40-32F6684ACA0C}" type="datetimeFigureOut">
              <a:rPr kumimoji="1" lang="ja-JP" altLang="en-US" smtClean="0"/>
              <a:t>16/11/16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BE2F-BE6B-D44F-80FD-A954EDB5F3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4806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512411" y="9591258"/>
            <a:ext cx="13364886" cy="3997180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444" indent="0">
              <a:buNone/>
              <a:defRPr sz="9100" b="1"/>
            </a:lvl2pPr>
            <a:lvl3pPr marL="4176888" indent="0">
              <a:buNone/>
              <a:defRPr sz="8200" b="1"/>
            </a:lvl3pPr>
            <a:lvl4pPr marL="6265332" indent="0">
              <a:buNone/>
              <a:defRPr sz="7300" b="1"/>
            </a:lvl4pPr>
            <a:lvl5pPr marL="8353776" indent="0">
              <a:buNone/>
              <a:defRPr sz="7300" b="1"/>
            </a:lvl5pPr>
            <a:lvl6pPr marL="10442219" indent="0">
              <a:buNone/>
              <a:defRPr sz="7300" b="1"/>
            </a:lvl6pPr>
            <a:lvl7pPr marL="12530663" indent="0">
              <a:buNone/>
              <a:defRPr sz="7300" b="1"/>
            </a:lvl7pPr>
            <a:lvl8pPr marL="14619107" indent="0">
              <a:buNone/>
              <a:defRPr sz="7300" b="1"/>
            </a:lvl8pPr>
            <a:lvl9pPr marL="16707551" indent="0">
              <a:buNone/>
              <a:defRPr sz="73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1512411" y="13588438"/>
            <a:ext cx="13364886" cy="24687318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15365680" y="9591258"/>
            <a:ext cx="13370136" cy="3997180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444" indent="0">
              <a:buNone/>
              <a:defRPr sz="9100" b="1"/>
            </a:lvl2pPr>
            <a:lvl3pPr marL="4176888" indent="0">
              <a:buNone/>
              <a:defRPr sz="8200" b="1"/>
            </a:lvl3pPr>
            <a:lvl4pPr marL="6265332" indent="0">
              <a:buNone/>
              <a:defRPr sz="7300" b="1"/>
            </a:lvl4pPr>
            <a:lvl5pPr marL="8353776" indent="0">
              <a:buNone/>
              <a:defRPr sz="7300" b="1"/>
            </a:lvl5pPr>
            <a:lvl6pPr marL="10442219" indent="0">
              <a:buNone/>
              <a:defRPr sz="7300" b="1"/>
            </a:lvl6pPr>
            <a:lvl7pPr marL="12530663" indent="0">
              <a:buNone/>
              <a:defRPr sz="7300" b="1"/>
            </a:lvl7pPr>
            <a:lvl8pPr marL="14619107" indent="0">
              <a:buNone/>
              <a:defRPr sz="7300" b="1"/>
            </a:lvl8pPr>
            <a:lvl9pPr marL="16707551" indent="0">
              <a:buNone/>
              <a:defRPr sz="73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15365680" y="13588438"/>
            <a:ext cx="13370136" cy="24687318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2B22A-BB43-9841-AE40-32F6684ACA0C}" type="datetimeFigureOut">
              <a:rPr kumimoji="1" lang="ja-JP" altLang="en-US" smtClean="0"/>
              <a:t>16/11/16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BE2F-BE6B-D44F-80FD-A954EDB5F3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6455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2B22A-BB43-9841-AE40-32F6684ACA0C}" type="datetimeFigureOut">
              <a:rPr kumimoji="1" lang="ja-JP" altLang="en-US" smtClean="0"/>
              <a:t>16/11/16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BE2F-BE6B-D44F-80FD-A954EDB5F3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8500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2B22A-BB43-9841-AE40-32F6684ACA0C}" type="datetimeFigureOut">
              <a:rPr kumimoji="1" lang="ja-JP" altLang="en-US" smtClean="0"/>
              <a:t>16/11/16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BE2F-BE6B-D44F-80FD-A954EDB5F3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6743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12413" y="1705993"/>
            <a:ext cx="9951458" cy="7260392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826216" y="1705997"/>
            <a:ext cx="16909598" cy="36569763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512413" y="8966388"/>
            <a:ext cx="9951458" cy="29309371"/>
          </a:xfrm>
        </p:spPr>
        <p:txBody>
          <a:bodyPr/>
          <a:lstStyle>
            <a:lvl1pPr marL="0" indent="0">
              <a:buNone/>
              <a:defRPr sz="6400"/>
            </a:lvl1pPr>
            <a:lvl2pPr marL="2088444" indent="0">
              <a:buNone/>
              <a:defRPr sz="5500"/>
            </a:lvl2pPr>
            <a:lvl3pPr marL="4176888" indent="0">
              <a:buNone/>
              <a:defRPr sz="4600"/>
            </a:lvl3pPr>
            <a:lvl4pPr marL="6265332" indent="0">
              <a:buNone/>
              <a:defRPr sz="4100"/>
            </a:lvl4pPr>
            <a:lvl5pPr marL="8353776" indent="0">
              <a:buNone/>
              <a:defRPr sz="4100"/>
            </a:lvl5pPr>
            <a:lvl6pPr marL="10442219" indent="0">
              <a:buNone/>
              <a:defRPr sz="4100"/>
            </a:lvl6pPr>
            <a:lvl7pPr marL="12530663" indent="0">
              <a:buNone/>
              <a:defRPr sz="4100"/>
            </a:lvl7pPr>
            <a:lvl8pPr marL="14619107" indent="0">
              <a:buNone/>
              <a:defRPr sz="4100"/>
            </a:lvl8pPr>
            <a:lvl9pPr marL="16707551" indent="0">
              <a:buNone/>
              <a:defRPr sz="41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2B22A-BB43-9841-AE40-32F6684ACA0C}" type="datetimeFigureOut">
              <a:rPr kumimoji="1" lang="ja-JP" altLang="en-US" smtClean="0"/>
              <a:t>16/11/16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BE2F-BE6B-D44F-80FD-A954EDB5F3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5039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28864" y="29993749"/>
            <a:ext cx="18148935" cy="3540932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928864" y="3828567"/>
            <a:ext cx="18148935" cy="25708928"/>
          </a:xfrm>
        </p:spPr>
        <p:txBody>
          <a:bodyPr/>
          <a:lstStyle>
            <a:lvl1pPr marL="0" indent="0">
              <a:buNone/>
              <a:defRPr sz="14600"/>
            </a:lvl1pPr>
            <a:lvl2pPr marL="2088444" indent="0">
              <a:buNone/>
              <a:defRPr sz="12800"/>
            </a:lvl2pPr>
            <a:lvl3pPr marL="4176888" indent="0">
              <a:buNone/>
              <a:defRPr sz="11000"/>
            </a:lvl3pPr>
            <a:lvl4pPr marL="6265332" indent="0">
              <a:buNone/>
              <a:defRPr sz="9100"/>
            </a:lvl4pPr>
            <a:lvl5pPr marL="8353776" indent="0">
              <a:buNone/>
              <a:defRPr sz="9100"/>
            </a:lvl5pPr>
            <a:lvl6pPr marL="10442219" indent="0">
              <a:buNone/>
              <a:defRPr sz="9100"/>
            </a:lvl6pPr>
            <a:lvl7pPr marL="12530663" indent="0">
              <a:buNone/>
              <a:defRPr sz="9100"/>
            </a:lvl7pPr>
            <a:lvl8pPr marL="14619107" indent="0">
              <a:buNone/>
              <a:defRPr sz="9100"/>
            </a:lvl8pPr>
            <a:lvl9pPr marL="16707551" indent="0">
              <a:buNone/>
              <a:defRPr sz="91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928864" y="33534681"/>
            <a:ext cx="18148935" cy="5028711"/>
          </a:xfrm>
        </p:spPr>
        <p:txBody>
          <a:bodyPr/>
          <a:lstStyle>
            <a:lvl1pPr marL="0" indent="0">
              <a:buNone/>
              <a:defRPr sz="6400"/>
            </a:lvl1pPr>
            <a:lvl2pPr marL="2088444" indent="0">
              <a:buNone/>
              <a:defRPr sz="5500"/>
            </a:lvl2pPr>
            <a:lvl3pPr marL="4176888" indent="0">
              <a:buNone/>
              <a:defRPr sz="4600"/>
            </a:lvl3pPr>
            <a:lvl4pPr marL="6265332" indent="0">
              <a:buNone/>
              <a:defRPr sz="4100"/>
            </a:lvl4pPr>
            <a:lvl5pPr marL="8353776" indent="0">
              <a:buNone/>
              <a:defRPr sz="4100"/>
            </a:lvl5pPr>
            <a:lvl6pPr marL="10442219" indent="0">
              <a:buNone/>
              <a:defRPr sz="4100"/>
            </a:lvl6pPr>
            <a:lvl7pPr marL="12530663" indent="0">
              <a:buNone/>
              <a:defRPr sz="4100"/>
            </a:lvl7pPr>
            <a:lvl8pPr marL="14619107" indent="0">
              <a:buNone/>
              <a:defRPr sz="4100"/>
            </a:lvl8pPr>
            <a:lvl9pPr marL="16707551" indent="0">
              <a:buNone/>
              <a:defRPr sz="41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2B22A-BB43-9841-AE40-32F6684ACA0C}" type="datetimeFigureOut">
              <a:rPr kumimoji="1" lang="ja-JP" altLang="en-US" smtClean="0"/>
              <a:t>16/11/16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BE2F-BE6B-D44F-80FD-A954EDB5F3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6803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1512411" y="1715915"/>
            <a:ext cx="27223403" cy="7141369"/>
          </a:xfrm>
          <a:prstGeom prst="rect">
            <a:avLst/>
          </a:prstGeom>
        </p:spPr>
        <p:txBody>
          <a:bodyPr vert="horz" lIns="417689" tIns="208844" rIns="417689" bIns="208844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512411" y="9997919"/>
            <a:ext cx="27223403" cy="28277840"/>
          </a:xfrm>
          <a:prstGeom prst="rect">
            <a:avLst/>
          </a:prstGeom>
        </p:spPr>
        <p:txBody>
          <a:bodyPr vert="horz" lIns="417689" tIns="208844" rIns="417689" bIns="208844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1512411" y="39713948"/>
            <a:ext cx="7057919" cy="2281271"/>
          </a:xfrm>
          <a:prstGeom prst="rect">
            <a:avLst/>
          </a:prstGeom>
        </p:spPr>
        <p:txBody>
          <a:bodyPr vert="horz" lIns="417689" tIns="208844" rIns="417689" bIns="208844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2B22A-BB43-9841-AE40-32F6684ACA0C}" type="datetimeFigureOut">
              <a:rPr kumimoji="1" lang="ja-JP" altLang="en-US" smtClean="0"/>
              <a:t>16/11/16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0334810" y="39713948"/>
            <a:ext cx="9578605" cy="2281271"/>
          </a:xfrm>
          <a:prstGeom prst="rect">
            <a:avLst/>
          </a:prstGeom>
        </p:spPr>
        <p:txBody>
          <a:bodyPr vert="horz" lIns="417689" tIns="208844" rIns="417689" bIns="208844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21677895" y="39713948"/>
            <a:ext cx="7057919" cy="2281271"/>
          </a:xfrm>
          <a:prstGeom prst="rect">
            <a:avLst/>
          </a:prstGeom>
        </p:spPr>
        <p:txBody>
          <a:bodyPr vert="horz" lIns="417689" tIns="208844" rIns="417689" bIns="208844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3BE2F-BE6B-D44F-80FD-A954EDB5F3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5302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088444" rtl="0" eaLnBrk="1" latinLnBrk="0" hangingPunct="1">
        <a:spcBef>
          <a:spcPct val="0"/>
        </a:spcBef>
        <a:buNone/>
        <a:defRPr kumimoji="1"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333" indent="-1566333" algn="l" defTabSz="2088444" rtl="0" eaLnBrk="1" latinLnBrk="0" hangingPunct="1">
        <a:spcBef>
          <a:spcPct val="20000"/>
        </a:spcBef>
        <a:buFont typeface="Arial"/>
        <a:buChar char="•"/>
        <a:defRPr kumimoji="1"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721" indent="-1305277" algn="l" defTabSz="2088444" rtl="0" eaLnBrk="1" latinLnBrk="0" hangingPunct="1">
        <a:spcBef>
          <a:spcPct val="20000"/>
        </a:spcBef>
        <a:buFont typeface="Arial"/>
        <a:buChar char="–"/>
        <a:defRPr kumimoji="1"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1110" indent="-1044222" algn="l" defTabSz="2088444" rtl="0" eaLnBrk="1" latinLnBrk="0" hangingPunct="1">
        <a:spcBef>
          <a:spcPct val="20000"/>
        </a:spcBef>
        <a:buFont typeface="Arial"/>
        <a:buChar char="•"/>
        <a:defRPr kumimoji="1"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9554" indent="-1044222" algn="l" defTabSz="2088444" rtl="0" eaLnBrk="1" latinLnBrk="0" hangingPunct="1">
        <a:spcBef>
          <a:spcPct val="20000"/>
        </a:spcBef>
        <a:buFont typeface="Arial"/>
        <a:buChar char="–"/>
        <a:defRPr kumimoji="1"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7997" indent="-1044222" algn="l" defTabSz="2088444" rtl="0" eaLnBrk="1" latinLnBrk="0" hangingPunct="1">
        <a:spcBef>
          <a:spcPct val="20000"/>
        </a:spcBef>
        <a:buFont typeface="Arial"/>
        <a:buChar char="»"/>
        <a:defRPr kumimoji="1"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6441" indent="-1044222" algn="l" defTabSz="2088444" rtl="0" eaLnBrk="1" latinLnBrk="0" hangingPunct="1">
        <a:spcBef>
          <a:spcPct val="20000"/>
        </a:spcBef>
        <a:buFont typeface="Arial"/>
        <a:buChar char="•"/>
        <a:defRPr kumimoji="1"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4885" indent="-1044222" algn="l" defTabSz="2088444" rtl="0" eaLnBrk="1" latinLnBrk="0" hangingPunct="1">
        <a:spcBef>
          <a:spcPct val="20000"/>
        </a:spcBef>
        <a:buFont typeface="Arial"/>
        <a:buChar char="•"/>
        <a:defRPr kumimoji="1"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3329" indent="-1044222" algn="l" defTabSz="2088444" rtl="0" eaLnBrk="1" latinLnBrk="0" hangingPunct="1">
        <a:spcBef>
          <a:spcPct val="20000"/>
        </a:spcBef>
        <a:buFont typeface="Arial"/>
        <a:buChar char="•"/>
        <a:defRPr kumimoji="1"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51773" indent="-1044222" algn="l" defTabSz="2088444" rtl="0" eaLnBrk="1" latinLnBrk="0" hangingPunct="1">
        <a:spcBef>
          <a:spcPct val="20000"/>
        </a:spcBef>
        <a:buFont typeface="Arial"/>
        <a:buChar char="•"/>
        <a:defRPr kumimoji="1"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2088444" rtl="0" eaLnBrk="1" latinLnBrk="0" hangingPunct="1">
        <a:defRPr kumimoji="1"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444" algn="l" defTabSz="2088444" rtl="0" eaLnBrk="1" latinLnBrk="0" hangingPunct="1">
        <a:defRPr kumimoji="1"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888" algn="l" defTabSz="2088444" rtl="0" eaLnBrk="1" latinLnBrk="0" hangingPunct="1">
        <a:defRPr kumimoji="1"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5332" algn="l" defTabSz="2088444" rtl="0" eaLnBrk="1" latinLnBrk="0" hangingPunct="1">
        <a:defRPr kumimoji="1"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3776" algn="l" defTabSz="2088444" rtl="0" eaLnBrk="1" latinLnBrk="0" hangingPunct="1">
        <a:defRPr kumimoji="1"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2219" algn="l" defTabSz="2088444" rtl="0" eaLnBrk="1" latinLnBrk="0" hangingPunct="1">
        <a:defRPr kumimoji="1"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30663" algn="l" defTabSz="2088444" rtl="0" eaLnBrk="1" latinLnBrk="0" hangingPunct="1">
        <a:defRPr kumimoji="1"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9107" algn="l" defTabSz="2088444" rtl="0" eaLnBrk="1" latinLnBrk="0" hangingPunct="1">
        <a:defRPr kumimoji="1"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7551" algn="l" defTabSz="2088444" rtl="0" eaLnBrk="1" latinLnBrk="0" hangingPunct="1">
        <a:defRPr kumimoji="1"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.wmf"/><Relationship Id="rId20" Type="http://schemas.openxmlformats.org/officeDocument/2006/relationships/image" Target="../media/image15.png"/><Relationship Id="rId21" Type="http://schemas.microsoft.com/office/2007/relationships/hdphoto" Target="../media/hdphoto2.wdp"/><Relationship Id="rId22" Type="http://schemas.openxmlformats.org/officeDocument/2006/relationships/image" Target="../media/image16.emf"/><Relationship Id="rId23" Type="http://schemas.openxmlformats.org/officeDocument/2006/relationships/image" Target="../media/image17.emf"/><Relationship Id="rId24" Type="http://schemas.openxmlformats.org/officeDocument/2006/relationships/image" Target="../media/image18.emf"/><Relationship Id="rId10" Type="http://schemas.openxmlformats.org/officeDocument/2006/relationships/oleObject" Target="../embeddings/oleObject2.bin"/><Relationship Id="rId11" Type="http://schemas.openxmlformats.org/officeDocument/2006/relationships/image" Target="../media/image2.emf"/><Relationship Id="rId12" Type="http://schemas.openxmlformats.org/officeDocument/2006/relationships/image" Target="../media/image7.png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openxmlformats.org/officeDocument/2006/relationships/image" Target="../media/image12.emf"/><Relationship Id="rId18" Type="http://schemas.openxmlformats.org/officeDocument/2006/relationships/image" Target="../media/image13.emf"/><Relationship Id="rId19" Type="http://schemas.openxmlformats.org/officeDocument/2006/relationships/image" Target="../media/image1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5" Type="http://schemas.openxmlformats.org/officeDocument/2006/relationships/image" Target="../media/image5.emf"/><Relationship Id="rId6" Type="http://schemas.openxmlformats.org/officeDocument/2006/relationships/image" Target="../media/image6.png"/><Relationship Id="rId7" Type="http://schemas.microsoft.com/office/2007/relationships/hdphoto" Target="../media/hdphoto1.wdp"/><Relationship Id="rId8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図 153"/>
          <p:cNvPicPr>
            <a:picLocks noChangeAspect="1"/>
          </p:cNvPicPr>
          <p:nvPr/>
        </p:nvPicPr>
        <p:blipFill rotWithShape="1">
          <a:blip r:embed="rId3"/>
          <a:srcRect l="5238" r="12894"/>
          <a:stretch/>
        </p:blipFill>
        <p:spPr>
          <a:xfrm>
            <a:off x="485602" y="18323107"/>
            <a:ext cx="6164399" cy="3484784"/>
          </a:xfrm>
          <a:prstGeom prst="rect">
            <a:avLst/>
          </a:prstGeom>
        </p:spPr>
      </p:pic>
      <p:pic>
        <p:nvPicPr>
          <p:cNvPr id="259" name="図 2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602" y="23474447"/>
            <a:ext cx="5452489" cy="3999221"/>
          </a:xfrm>
          <a:prstGeom prst="rect">
            <a:avLst/>
          </a:prstGeom>
        </p:spPr>
      </p:pic>
      <p:grpSp>
        <p:nvGrpSpPr>
          <p:cNvPr id="262" name="図形グループ 261"/>
          <p:cNvGrpSpPr/>
          <p:nvPr/>
        </p:nvGrpSpPr>
        <p:grpSpPr>
          <a:xfrm>
            <a:off x="1284934" y="21882249"/>
            <a:ext cx="3824918" cy="1008833"/>
            <a:chOff x="1284934" y="22277613"/>
            <a:chExt cx="3824918" cy="1262043"/>
          </a:xfrm>
          <a:solidFill>
            <a:schemeClr val="accent5">
              <a:lumMod val="75000"/>
            </a:schemeClr>
          </a:solidFill>
        </p:grpSpPr>
        <p:sp>
          <p:nvSpPr>
            <p:cNvPr id="190" name="下矢印 189"/>
            <p:cNvSpPr/>
            <p:nvPr/>
          </p:nvSpPr>
          <p:spPr>
            <a:xfrm>
              <a:off x="1284934" y="22277613"/>
              <a:ext cx="3824918" cy="1262043"/>
            </a:xfrm>
            <a:prstGeom prst="downArrow">
              <a:avLst>
                <a:gd name="adj1" fmla="val 50000"/>
                <a:gd name="adj2" fmla="val 66859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1" name="正方形/長方形 260"/>
            <p:cNvSpPr/>
            <p:nvPr/>
          </p:nvSpPr>
          <p:spPr>
            <a:xfrm>
              <a:off x="2061869" y="22383846"/>
              <a:ext cx="2322631" cy="6275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sz="2800" b="1" u="sng" dirty="0" smtClean="0">
                  <a:solidFill>
                    <a:schemeClr val="bg1"/>
                  </a:solidFill>
                  <a:latin typeface="Georgia"/>
                  <a:cs typeface="Georgia"/>
                </a:rPr>
                <a:t>Modeling</a:t>
              </a:r>
              <a:endParaRPr kumimoji="1" lang="ja-JP" altLang="en-US" sz="2800" b="1" u="sng" dirty="0">
                <a:solidFill>
                  <a:schemeClr val="bg1"/>
                </a:solidFill>
                <a:latin typeface="Georgia"/>
                <a:cs typeface="Georgia"/>
              </a:endParaRPr>
            </a:p>
          </p:txBody>
        </p:sp>
      </p:grpSp>
      <p:pic>
        <p:nvPicPr>
          <p:cNvPr id="439" name="図 438" descr="全餌種類密度依存関数2_2.pdf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77" t="26341" r="8070" b="24966"/>
          <a:stretch/>
        </p:blipFill>
        <p:spPr>
          <a:xfrm>
            <a:off x="12378745" y="26975771"/>
            <a:ext cx="3948419" cy="2852938"/>
          </a:xfrm>
          <a:prstGeom prst="rect">
            <a:avLst/>
          </a:prstGeom>
        </p:spPr>
      </p:pic>
      <p:sp>
        <p:nvSpPr>
          <p:cNvPr id="61" name="正方形/長方形 60"/>
          <p:cNvSpPr/>
          <p:nvPr/>
        </p:nvSpPr>
        <p:spPr>
          <a:xfrm>
            <a:off x="430432" y="12014962"/>
            <a:ext cx="29386461" cy="375206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0" cmpd="dbl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58" name="正方形/長方形 57"/>
          <p:cNvSpPr/>
          <p:nvPr/>
        </p:nvSpPr>
        <p:spPr>
          <a:xfrm>
            <a:off x="11930126" y="19441243"/>
            <a:ext cx="17582783" cy="105492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正方形/長方形 58"/>
          <p:cNvSpPr/>
          <p:nvPr/>
        </p:nvSpPr>
        <p:spPr>
          <a:xfrm>
            <a:off x="11930126" y="22668532"/>
            <a:ext cx="17582782" cy="1268929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正方形/長方形 59"/>
          <p:cNvSpPr/>
          <p:nvPr/>
        </p:nvSpPr>
        <p:spPr>
          <a:xfrm>
            <a:off x="11930125" y="37039248"/>
            <a:ext cx="17886768" cy="5396871"/>
          </a:xfrm>
          <a:prstGeom prst="rect">
            <a:avLst/>
          </a:prstGeom>
          <a:solidFill>
            <a:srgbClr val="FFFFFF"/>
          </a:solidFill>
          <a:ln w="152400" cmpd="dbl">
            <a:solidFill>
              <a:srgbClr val="21596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345132" y="8042074"/>
            <a:ext cx="5900102" cy="733752"/>
          </a:xfrm>
          <a:prstGeom prst="roundRect">
            <a:avLst/>
          </a:prstGeom>
          <a:solidFill>
            <a:srgbClr val="FFFFFF"/>
          </a:solidFill>
          <a:ln w="101600">
            <a:solidFill>
              <a:srgbClr val="FFFFFF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03" tIns="45701" rIns="91403" bIns="45701" rtlCol="0" anchor="ctr"/>
          <a:lstStyle/>
          <a:p>
            <a:pPr algn="ctr"/>
            <a:r>
              <a:rPr lang="en-US" altLang="ja-JP" sz="6000" b="1" dirty="0" smtClean="0">
                <a:solidFill>
                  <a:schemeClr val="tx1"/>
                </a:solidFill>
                <a:latin typeface="Georgia"/>
                <a:ea typeface="メイリオ"/>
                <a:cs typeface="Georgia"/>
              </a:rPr>
              <a:t>①</a:t>
            </a:r>
            <a:r>
              <a:rPr lang="en-US" altLang="ja-JP" sz="5400" b="1" dirty="0" smtClean="0">
                <a:solidFill>
                  <a:schemeClr val="tx1"/>
                </a:solidFill>
                <a:latin typeface="Georgia"/>
                <a:ea typeface="メイリオ"/>
                <a:cs typeface="Georgia"/>
              </a:rPr>
              <a:t> </a:t>
            </a:r>
            <a:r>
              <a:rPr lang="en-US" altLang="ja-JP" sz="5400" b="1" u="sng" dirty="0" smtClean="0">
                <a:solidFill>
                  <a:schemeClr val="tx1"/>
                </a:solidFill>
                <a:latin typeface="Georgia"/>
                <a:ea typeface="メイリオ"/>
                <a:cs typeface="Georgia"/>
              </a:rPr>
              <a:t>Introduction</a:t>
            </a:r>
            <a:r>
              <a:rPr lang="ja-JP" altLang="en-US" sz="5400" b="1" u="sng" dirty="0" smtClean="0">
                <a:solidFill>
                  <a:schemeClr val="tx1"/>
                </a:solidFill>
                <a:latin typeface="Georgia"/>
                <a:ea typeface="メイリオ"/>
                <a:cs typeface="Georgia"/>
              </a:rPr>
              <a:t> </a:t>
            </a:r>
            <a:endParaRPr lang="ja-JP" altLang="en-US" sz="5400" b="1" u="sng" dirty="0">
              <a:solidFill>
                <a:schemeClr val="tx1"/>
              </a:solidFill>
              <a:latin typeface="Georgia"/>
              <a:ea typeface="メイリオ"/>
              <a:cs typeface="Georgia"/>
            </a:endParaRPr>
          </a:p>
        </p:txBody>
      </p:sp>
      <p:sp>
        <p:nvSpPr>
          <p:cNvPr id="40" name="角丸四角形 39"/>
          <p:cNvSpPr/>
          <p:nvPr/>
        </p:nvSpPr>
        <p:spPr>
          <a:xfrm>
            <a:off x="16522622" y="8040848"/>
            <a:ext cx="4611566" cy="734978"/>
          </a:xfrm>
          <a:prstGeom prst="roundRect">
            <a:avLst/>
          </a:prstGeom>
          <a:solidFill>
            <a:schemeClr val="bg1"/>
          </a:solidFill>
          <a:ln w="101600">
            <a:solidFill>
              <a:srgbClr val="FFFFFF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03" tIns="45701" rIns="91403" bIns="45701" rtlCol="0" anchor="ctr"/>
          <a:lstStyle/>
          <a:p>
            <a:pPr algn="ctr"/>
            <a:r>
              <a:rPr lang="en-US" altLang="ja-JP" sz="6000" b="1" dirty="0" smtClean="0">
                <a:solidFill>
                  <a:schemeClr val="tx1"/>
                </a:solidFill>
                <a:latin typeface="Georgia"/>
                <a:ea typeface="メイリオ"/>
                <a:cs typeface="Georgia"/>
              </a:rPr>
              <a:t>②</a:t>
            </a:r>
            <a:r>
              <a:rPr lang="en-US" altLang="ja-JP" sz="5400" b="1" dirty="0" smtClean="0">
                <a:solidFill>
                  <a:schemeClr val="tx1"/>
                </a:solidFill>
                <a:latin typeface="Georgia"/>
                <a:ea typeface="メイリオ"/>
                <a:cs typeface="Georgia"/>
              </a:rPr>
              <a:t> </a:t>
            </a:r>
            <a:r>
              <a:rPr lang="en-US" altLang="ja-JP" sz="5400" b="1" u="sng" dirty="0" smtClean="0">
                <a:solidFill>
                  <a:schemeClr val="tx1"/>
                </a:solidFill>
                <a:latin typeface="Georgia"/>
                <a:ea typeface="メイリオ"/>
                <a:cs typeface="Georgia"/>
              </a:rPr>
              <a:t>Objective</a:t>
            </a:r>
            <a:endParaRPr lang="ja-JP" altLang="en-US" sz="5400" b="1" dirty="0">
              <a:solidFill>
                <a:schemeClr val="tx1"/>
              </a:solidFill>
              <a:latin typeface="Georgia"/>
              <a:ea typeface="メイリオ"/>
              <a:cs typeface="Georgia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022465" y="765797"/>
            <a:ext cx="27223054" cy="4002049"/>
          </a:xfrm>
        </p:spPr>
        <p:txBody>
          <a:bodyPr>
            <a:noAutofit/>
          </a:bodyPr>
          <a:lstStyle/>
          <a:p>
            <a:pPr algn="l"/>
            <a:r>
              <a:rPr lang="en-US" altLang="ja-JP" sz="6600" b="1" dirty="0">
                <a:latin typeface="Georgia"/>
                <a:cs typeface="Georgia"/>
              </a:rPr>
              <a:t>Examining the growth and migration patterns of Pacific </a:t>
            </a:r>
            <a:r>
              <a:rPr lang="en-US" altLang="ja-JP" sz="6600" b="1" dirty="0" err="1" smtClean="0">
                <a:latin typeface="Georgia"/>
                <a:cs typeface="Georgia"/>
              </a:rPr>
              <a:t>saury</a:t>
            </a:r>
            <a:r>
              <a:rPr lang="en-US" altLang="ja-JP" sz="6600" b="1" dirty="0" smtClean="0">
                <a:latin typeface="Georgia"/>
                <a:cs typeface="Georgia"/>
              </a:rPr>
              <a:t> </a:t>
            </a:r>
            <a:r>
              <a:rPr lang="en-US" altLang="ja-JP" sz="6600" b="1" dirty="0">
                <a:latin typeface="Georgia"/>
                <a:cs typeface="Georgia"/>
              </a:rPr>
              <a:t>(</a:t>
            </a:r>
            <a:r>
              <a:rPr lang="en-US" altLang="ja-JP" sz="6600" b="1" i="1" dirty="0" err="1">
                <a:latin typeface="Georgia"/>
                <a:cs typeface="Georgia"/>
              </a:rPr>
              <a:t>Cololabis</a:t>
            </a:r>
            <a:r>
              <a:rPr lang="en-US" altLang="ja-JP" sz="6600" b="1" i="1" dirty="0">
                <a:latin typeface="Georgia"/>
                <a:cs typeface="Georgia"/>
              </a:rPr>
              <a:t> </a:t>
            </a:r>
            <a:r>
              <a:rPr lang="en-US" altLang="ja-JP" sz="6600" b="1" i="1" dirty="0" err="1">
                <a:latin typeface="Georgia"/>
                <a:cs typeface="Georgia"/>
              </a:rPr>
              <a:t>saira</a:t>
            </a:r>
            <a:r>
              <a:rPr lang="en-US" altLang="ja-JP" sz="6600" b="1" dirty="0">
                <a:latin typeface="Georgia"/>
                <a:cs typeface="Georgia"/>
              </a:rPr>
              <a:t>) using an individual-based model </a:t>
            </a:r>
            <a:r>
              <a:rPr lang="ja-JP" altLang="en-US" sz="6600" b="1" dirty="0">
                <a:latin typeface="Georgia"/>
                <a:cs typeface="Georgia"/>
              </a:rPr>
              <a:t>&amp;</a:t>
            </a:r>
            <a:r>
              <a:rPr lang="en-US" altLang="ja-JP" sz="6600" b="1" dirty="0" smtClean="0">
                <a:latin typeface="Georgia"/>
                <a:cs typeface="Georgia"/>
              </a:rPr>
              <a:t> </a:t>
            </a:r>
            <a:r>
              <a:rPr lang="en-US" altLang="ja-JP" sz="6600" b="1" dirty="0" err="1" smtClean="0">
                <a:latin typeface="Georgia"/>
                <a:cs typeface="Georgia"/>
              </a:rPr>
              <a:t>otolith</a:t>
            </a:r>
            <a:r>
              <a:rPr lang="en-US" altLang="ja-JP" sz="6600" b="1" dirty="0" smtClean="0">
                <a:latin typeface="Georgia"/>
                <a:cs typeface="Georgia"/>
              </a:rPr>
              <a:t> </a:t>
            </a:r>
            <a:r>
              <a:rPr lang="en-US" altLang="ja-JP" sz="6600" b="1" dirty="0">
                <a:latin typeface="Georgia"/>
                <a:cs typeface="Georgia"/>
              </a:rPr>
              <a:t>microstructure analysis</a:t>
            </a:r>
            <a:endParaRPr kumimoji="1" lang="ja-JP" altLang="en-US" sz="6600" b="1" dirty="0">
              <a:latin typeface="Georgia"/>
              <a:ea typeface="メイリオ"/>
              <a:cs typeface="Georgia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0" y="966335"/>
            <a:ext cx="30248225" cy="0"/>
          </a:xfrm>
          <a:prstGeom prst="line">
            <a:avLst/>
          </a:prstGeom>
          <a:ln w="228600" cmpd="sng"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/>
          <p:cNvCxnSpPr/>
          <p:nvPr/>
        </p:nvCxnSpPr>
        <p:spPr>
          <a:xfrm>
            <a:off x="0" y="7212338"/>
            <a:ext cx="30248225" cy="0"/>
          </a:xfrm>
          <a:prstGeom prst="line">
            <a:avLst/>
          </a:prstGeom>
          <a:ln w="228600" cmpd="sng"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サブタイトル 2"/>
          <p:cNvSpPr txBox="1">
            <a:spLocks/>
          </p:cNvSpPr>
          <p:nvPr/>
        </p:nvSpPr>
        <p:spPr>
          <a:xfrm>
            <a:off x="1136395" y="4326110"/>
            <a:ext cx="28242817" cy="2448272"/>
          </a:xfrm>
          <a:prstGeom prst="rect">
            <a:avLst/>
          </a:prstGeom>
        </p:spPr>
        <p:txBody>
          <a:bodyPr vert="horz" lIns="417479" tIns="208739" rIns="417479" bIns="208739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3600" b="1" dirty="0" smtClean="0">
                <a:solidFill>
                  <a:schemeClr val="tx1"/>
                </a:solidFill>
                <a:latin typeface="Georgia"/>
                <a:cs typeface="Georgia"/>
              </a:rPr>
              <a:t>　　　</a:t>
            </a:r>
            <a:r>
              <a:rPr lang="en-US" altLang="en-US" sz="3600" b="1" u="sng" dirty="0" err="1" smtClean="0">
                <a:solidFill>
                  <a:schemeClr val="tx1"/>
                </a:solidFill>
                <a:latin typeface="Georgia"/>
                <a:cs typeface="Georgia"/>
              </a:rPr>
              <a:t>Hitomi</a:t>
            </a:r>
            <a:r>
              <a:rPr lang="en-US" altLang="en-US" sz="3600" b="1" u="sng" dirty="0" smtClean="0">
                <a:solidFill>
                  <a:schemeClr val="tx1"/>
                </a:solidFill>
                <a:latin typeface="Georgia"/>
                <a:cs typeface="Georgia"/>
              </a:rPr>
              <a:t> </a:t>
            </a:r>
            <a:r>
              <a:rPr lang="en-US" altLang="en-US" sz="3600" b="1" u="sng" dirty="0">
                <a:solidFill>
                  <a:schemeClr val="tx1"/>
                </a:solidFill>
                <a:latin typeface="Georgia"/>
                <a:cs typeface="Georgia"/>
              </a:rPr>
              <a:t>Oyaizu</a:t>
            </a:r>
            <a:r>
              <a:rPr lang="en-US" altLang="ja-JP" sz="3600" b="1" u="sng" baseline="30000" dirty="0">
                <a:solidFill>
                  <a:schemeClr val="tx1"/>
                </a:solidFill>
                <a:latin typeface="Georgia"/>
                <a:cs typeface="Georgia"/>
              </a:rPr>
              <a:t>1</a:t>
            </a:r>
            <a:r>
              <a:rPr lang="ja-JP" altLang="en-US" sz="3600" b="1" dirty="0">
                <a:solidFill>
                  <a:schemeClr val="tx1"/>
                </a:solidFill>
                <a:latin typeface="Georgia"/>
                <a:cs typeface="Georgia"/>
              </a:rPr>
              <a:t>・</a:t>
            </a:r>
            <a:r>
              <a:rPr lang="en-US" altLang="ja-JP" sz="3600" b="1" dirty="0">
                <a:solidFill>
                  <a:schemeClr val="tx1"/>
                </a:solidFill>
                <a:latin typeface="Georgia"/>
                <a:cs typeface="Georgia"/>
              </a:rPr>
              <a:t>Satoshi </a:t>
            </a:r>
            <a:r>
              <a:rPr lang="en-US" altLang="en-US" sz="3600" b="1" dirty="0">
                <a:solidFill>
                  <a:schemeClr val="tx1"/>
                </a:solidFill>
                <a:latin typeface="Georgia"/>
                <a:cs typeface="Georgia"/>
              </a:rPr>
              <a:t>Suyama</a:t>
            </a:r>
            <a:r>
              <a:rPr lang="en-US" altLang="ja-JP" sz="3600" b="1" baseline="30000" dirty="0">
                <a:solidFill>
                  <a:schemeClr val="tx1"/>
                </a:solidFill>
                <a:latin typeface="Georgia"/>
                <a:cs typeface="Georgia"/>
              </a:rPr>
              <a:t>2</a:t>
            </a:r>
            <a:r>
              <a:rPr lang="ja-JP" altLang="en-US" sz="3600" b="1" dirty="0">
                <a:solidFill>
                  <a:schemeClr val="tx1"/>
                </a:solidFill>
                <a:latin typeface="Georgia"/>
                <a:cs typeface="Georgia"/>
              </a:rPr>
              <a:t>・</a:t>
            </a:r>
            <a:r>
              <a:rPr lang="en-US" altLang="en-US" sz="3600" b="1" dirty="0">
                <a:solidFill>
                  <a:schemeClr val="tx1"/>
                </a:solidFill>
                <a:latin typeface="Georgia"/>
                <a:cs typeface="Georgia"/>
              </a:rPr>
              <a:t>Sachihiko Itoh</a:t>
            </a:r>
            <a:r>
              <a:rPr lang="en-US" altLang="ja-JP" sz="3600" b="1" baseline="30000" dirty="0">
                <a:solidFill>
                  <a:schemeClr val="tx1"/>
                </a:solidFill>
                <a:latin typeface="Georgia"/>
                <a:cs typeface="Georgia"/>
              </a:rPr>
              <a:t>1</a:t>
            </a:r>
            <a:r>
              <a:rPr lang="en-US" altLang="en-US" sz="3600" b="1" dirty="0">
                <a:solidFill>
                  <a:schemeClr val="tx1"/>
                </a:solidFill>
                <a:latin typeface="Georgia"/>
                <a:cs typeface="Georgia"/>
              </a:rPr>
              <a:t>・Shin-ichi Ito</a:t>
            </a:r>
            <a:r>
              <a:rPr lang="en-US" altLang="en-US" sz="3600" b="1" baseline="30000" dirty="0">
                <a:solidFill>
                  <a:schemeClr val="tx1"/>
                </a:solidFill>
                <a:latin typeface="Georgia"/>
                <a:cs typeface="Georgia"/>
              </a:rPr>
              <a:t>1</a:t>
            </a:r>
            <a:r>
              <a:rPr lang="ja-JP" altLang="en-US" sz="3600" b="1" dirty="0" smtClean="0">
                <a:solidFill>
                  <a:schemeClr val="tx1"/>
                </a:solidFill>
                <a:latin typeface="Georgia"/>
                <a:cs typeface="Georgia"/>
              </a:rPr>
              <a:t>・</a:t>
            </a:r>
            <a:endParaRPr lang="en-US" altLang="ja-JP" sz="3600" b="1" dirty="0" smtClean="0">
              <a:solidFill>
                <a:schemeClr val="tx1"/>
              </a:solidFill>
              <a:latin typeface="Georgia"/>
              <a:cs typeface="Georgia"/>
            </a:endParaRPr>
          </a:p>
          <a:p>
            <a:pPr algn="l"/>
            <a:r>
              <a:rPr lang="en-US" altLang="en-US" sz="3600" b="1" dirty="0">
                <a:solidFill>
                  <a:schemeClr val="tx1"/>
                </a:solidFill>
                <a:latin typeface="Georgia"/>
                <a:cs typeface="Georgia"/>
              </a:rPr>
              <a:t> </a:t>
            </a:r>
            <a:r>
              <a:rPr lang="en-US" altLang="en-US" sz="3600" b="1" dirty="0" smtClean="0">
                <a:solidFill>
                  <a:schemeClr val="tx1"/>
                </a:solidFill>
                <a:latin typeface="Georgia"/>
                <a:cs typeface="Georgia"/>
              </a:rPr>
              <a:t>       Daisuke </a:t>
            </a:r>
            <a:r>
              <a:rPr lang="en-US" altLang="en-US" sz="3600" b="1" dirty="0">
                <a:solidFill>
                  <a:schemeClr val="tx1"/>
                </a:solidFill>
                <a:latin typeface="Georgia"/>
                <a:cs typeface="Georgia"/>
              </a:rPr>
              <a:t>Ambe</a:t>
            </a:r>
            <a:r>
              <a:rPr lang="en-US" altLang="ja-JP" sz="3600" b="1" baseline="30000" dirty="0">
                <a:solidFill>
                  <a:schemeClr val="tx1"/>
                </a:solidFill>
                <a:latin typeface="Georgia"/>
                <a:cs typeface="Georgia"/>
              </a:rPr>
              <a:t>3</a:t>
            </a:r>
            <a:r>
              <a:rPr lang="ja-JP" altLang="en-US" sz="3600" b="1" dirty="0" smtClean="0">
                <a:solidFill>
                  <a:schemeClr val="tx1"/>
                </a:solidFill>
                <a:latin typeface="Georgia"/>
                <a:cs typeface="Georgia"/>
              </a:rPr>
              <a:t>・</a:t>
            </a:r>
            <a:r>
              <a:rPr lang="en-US" altLang="en-US" sz="3600" b="1" dirty="0" smtClean="0">
                <a:solidFill>
                  <a:schemeClr val="tx1"/>
                </a:solidFill>
                <a:latin typeface="Georgia"/>
                <a:cs typeface="Georgia"/>
              </a:rPr>
              <a:t>Takahiko </a:t>
            </a:r>
            <a:r>
              <a:rPr lang="en-US" altLang="en-US" sz="3600" b="1" dirty="0">
                <a:solidFill>
                  <a:schemeClr val="tx1"/>
                </a:solidFill>
                <a:latin typeface="Georgia"/>
                <a:cs typeface="Georgia"/>
              </a:rPr>
              <a:t>Kameda</a:t>
            </a:r>
            <a:r>
              <a:rPr lang="en-US" altLang="ja-JP" sz="3600" b="1" baseline="30000" dirty="0">
                <a:solidFill>
                  <a:schemeClr val="tx1"/>
                </a:solidFill>
                <a:latin typeface="Georgia"/>
                <a:cs typeface="Georgia"/>
              </a:rPr>
              <a:t>4</a:t>
            </a:r>
            <a:r>
              <a:rPr lang="ja-JP" altLang="en-US" sz="3600" b="1" dirty="0">
                <a:solidFill>
                  <a:schemeClr val="tx1"/>
                </a:solidFill>
                <a:latin typeface="Georgia"/>
                <a:cs typeface="Georgia"/>
              </a:rPr>
              <a:t>・</a:t>
            </a:r>
            <a:r>
              <a:rPr lang="en-US" altLang="ja-JP" sz="3600" b="1" dirty="0">
                <a:solidFill>
                  <a:schemeClr val="tx1"/>
                </a:solidFill>
                <a:latin typeface="Georgia"/>
                <a:cs typeface="Georgia"/>
              </a:rPr>
              <a:t>Takeshi Terui</a:t>
            </a:r>
            <a:r>
              <a:rPr lang="en-US" altLang="ja-JP" sz="3600" b="1" baseline="30000" dirty="0">
                <a:solidFill>
                  <a:schemeClr val="tx1"/>
                </a:solidFill>
                <a:latin typeface="Georgia"/>
                <a:cs typeface="Georgia"/>
              </a:rPr>
              <a:t>5</a:t>
            </a:r>
            <a:r>
              <a:rPr lang="ja-JP" altLang="en-US" sz="3600" b="1" dirty="0">
                <a:solidFill>
                  <a:schemeClr val="tx1"/>
                </a:solidFill>
                <a:latin typeface="Georgia"/>
                <a:cs typeface="Georgia"/>
              </a:rPr>
              <a:t>・</a:t>
            </a:r>
            <a:r>
              <a:rPr lang="en-US" altLang="ja-JP" sz="3600" b="1" dirty="0" err="1">
                <a:solidFill>
                  <a:schemeClr val="tx1"/>
                </a:solidFill>
                <a:latin typeface="Georgia"/>
                <a:cs typeface="Georgia"/>
              </a:rPr>
              <a:t>Michio</a:t>
            </a:r>
            <a:r>
              <a:rPr lang="en-US" altLang="ja-JP" sz="3600" b="1" dirty="0">
                <a:solidFill>
                  <a:schemeClr val="tx1"/>
                </a:solidFill>
                <a:latin typeface="Georgia"/>
                <a:cs typeface="Georgia"/>
              </a:rPr>
              <a:t> J. </a:t>
            </a:r>
            <a:r>
              <a:rPr lang="en-US" altLang="ja-JP" sz="3600" b="1" dirty="0" err="1">
                <a:solidFill>
                  <a:schemeClr val="tx1"/>
                </a:solidFill>
                <a:latin typeface="Georgia"/>
                <a:cs typeface="Georgia"/>
              </a:rPr>
              <a:t>Kishi</a:t>
            </a:r>
            <a:endParaRPr lang="en-US" altLang="ja-JP" sz="900" baseline="30000" dirty="0">
              <a:solidFill>
                <a:schemeClr val="tx1"/>
              </a:solidFill>
              <a:latin typeface="Georgia"/>
              <a:cs typeface="Georgia"/>
            </a:endParaRPr>
          </a:p>
          <a:p>
            <a:pPr algn="l"/>
            <a:r>
              <a:rPr lang="en-US" altLang="ja-JP" sz="24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  <a:cs typeface="Georgia"/>
              </a:rPr>
              <a:t>               </a:t>
            </a:r>
            <a:r>
              <a:rPr lang="en-US" altLang="ja-JP" sz="2400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Georgia"/>
              </a:rPr>
              <a:t>    1</a:t>
            </a:r>
            <a:r>
              <a:rPr lang="en-US" altLang="ja-JP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Georgia"/>
              </a:rPr>
              <a:t>Atmosphere </a:t>
            </a:r>
            <a:r>
              <a:rPr lang="en-US" altLang="ja-JP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Georgia"/>
              </a:rPr>
              <a:t>and Ocean Research Institute, Tokyo University</a:t>
            </a:r>
            <a:r>
              <a:rPr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Georgia"/>
              </a:rPr>
              <a:t>，</a:t>
            </a:r>
            <a:r>
              <a:rPr lang="en-US" altLang="ja-JP" sz="2400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Georgia"/>
              </a:rPr>
              <a:t>2</a:t>
            </a:r>
            <a:r>
              <a:rPr lang="en-US" altLang="ja-JP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Georgia"/>
              </a:rPr>
              <a:t>Tohoku National Fisheries Research Institute</a:t>
            </a:r>
            <a:r>
              <a:rPr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Georgia"/>
              </a:rPr>
              <a:t>，</a:t>
            </a:r>
            <a:endParaRPr lang="en-US" altLang="ja-JP" sz="2400" dirty="0">
              <a:solidFill>
                <a:schemeClr val="tx1">
                  <a:lumMod val="85000"/>
                  <a:lumOff val="15000"/>
                </a:schemeClr>
              </a:solidFill>
              <a:latin typeface="Georgia"/>
              <a:cs typeface="Georgia"/>
            </a:endParaRPr>
          </a:p>
          <a:p>
            <a:pPr algn="l"/>
            <a:r>
              <a:rPr lang="en-US" altLang="ja-JP" sz="2400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Georgia"/>
              </a:rPr>
              <a:t>                   3</a:t>
            </a:r>
            <a:r>
              <a:rPr lang="en-US" altLang="ja-JP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Georgia"/>
              </a:rPr>
              <a:t>National </a:t>
            </a:r>
            <a:r>
              <a:rPr lang="en-US" altLang="ja-JP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Georgia"/>
              </a:rPr>
              <a:t>Research Institute of Fisheries Science</a:t>
            </a:r>
            <a:r>
              <a:rPr lang="ja-JP" altLang="ja-JP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Georgia"/>
              </a:rPr>
              <a:t> </a:t>
            </a:r>
            <a:r>
              <a:rPr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Georgia"/>
              </a:rPr>
              <a:t>，</a:t>
            </a:r>
            <a:r>
              <a:rPr lang="en-US" altLang="ja-JP" sz="2400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Georgia"/>
              </a:rPr>
              <a:t>4</a:t>
            </a:r>
            <a:r>
              <a:rPr lang="en-US" altLang="ja-JP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Georgia"/>
              </a:rPr>
              <a:t>Seikai National Fisheries Research Institute</a:t>
            </a:r>
            <a:r>
              <a:rPr lang="ja-JP" altLang="ja-JP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Georgia"/>
              </a:rPr>
              <a:t> </a:t>
            </a:r>
            <a:r>
              <a:rPr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Georgia"/>
              </a:rPr>
              <a:t>，</a:t>
            </a:r>
            <a:r>
              <a:rPr lang="en-US" altLang="ja-JP" sz="2400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Georgia"/>
              </a:rPr>
              <a:t>5</a:t>
            </a:r>
            <a:r>
              <a:rPr lang="en-US" altLang="ja-JP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Georgia"/>
              </a:rPr>
              <a:t>National Institute of Polar Research</a:t>
            </a:r>
            <a:endParaRPr lang="ja-JP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Georgia"/>
              <a:cs typeface="Georgia"/>
            </a:endParaRPr>
          </a:p>
        </p:txBody>
      </p:sp>
      <p:cxnSp>
        <p:nvCxnSpPr>
          <p:cNvPr id="7" name="直線コネクタ 6"/>
          <p:cNvCxnSpPr/>
          <p:nvPr/>
        </p:nvCxnSpPr>
        <p:spPr>
          <a:xfrm>
            <a:off x="0" y="636153"/>
            <a:ext cx="30248225" cy="0"/>
          </a:xfrm>
          <a:prstGeom prst="line">
            <a:avLst/>
          </a:prstGeom>
          <a:ln w="228600" cmpd="sng"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0" y="7567930"/>
            <a:ext cx="30248225" cy="0"/>
          </a:xfrm>
          <a:prstGeom prst="line">
            <a:avLst/>
          </a:prstGeom>
          <a:ln w="228600" cmpd="sng"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 flipV="1">
            <a:off x="11540487" y="16752666"/>
            <a:ext cx="0" cy="25578110"/>
          </a:xfrm>
          <a:prstGeom prst="line">
            <a:avLst/>
          </a:prstGeom>
          <a:ln w="228600" cmpd="sng"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角丸四角形 40"/>
          <p:cNvSpPr/>
          <p:nvPr/>
        </p:nvSpPr>
        <p:spPr>
          <a:xfrm>
            <a:off x="356456" y="16818975"/>
            <a:ext cx="8526005" cy="696696"/>
          </a:xfrm>
          <a:prstGeom prst="roundRect">
            <a:avLst/>
          </a:prstGeom>
          <a:solidFill>
            <a:schemeClr val="bg1"/>
          </a:solidFill>
          <a:ln w="101600">
            <a:solidFill>
              <a:srgbClr val="FFFFFF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03" tIns="45701" rIns="91403" bIns="45701" rtlCol="0" anchor="ctr"/>
          <a:lstStyle/>
          <a:p>
            <a:pPr algn="ctr"/>
            <a:r>
              <a:rPr lang="en-US" altLang="ja-JP" sz="6000" b="1" dirty="0" smtClean="0">
                <a:solidFill>
                  <a:schemeClr val="tx1"/>
                </a:solidFill>
                <a:latin typeface="Georgia"/>
                <a:ea typeface="メイリオ"/>
                <a:cs typeface="Georgia"/>
              </a:rPr>
              <a:t>③</a:t>
            </a:r>
            <a:r>
              <a:rPr lang="en-US" altLang="ja-JP" sz="5400" b="1" dirty="0" smtClean="0">
                <a:solidFill>
                  <a:schemeClr val="tx1"/>
                </a:solidFill>
                <a:latin typeface="Georgia"/>
                <a:ea typeface="メイリオ"/>
                <a:cs typeface="Georgia"/>
              </a:rPr>
              <a:t> </a:t>
            </a:r>
            <a:r>
              <a:rPr lang="en-US" altLang="ja-JP" sz="5400" b="1" u="sng" dirty="0" smtClean="0">
                <a:solidFill>
                  <a:schemeClr val="tx1"/>
                </a:solidFill>
                <a:latin typeface="Georgia"/>
                <a:ea typeface="メイリオ"/>
                <a:cs typeface="Georgia"/>
              </a:rPr>
              <a:t>Material</a:t>
            </a:r>
            <a:r>
              <a:rPr lang="en-US" altLang="en-US" sz="5400" b="1" u="sng" dirty="0" smtClean="0">
                <a:solidFill>
                  <a:schemeClr val="tx1"/>
                </a:solidFill>
                <a:latin typeface="Georgia"/>
                <a:ea typeface="メイリオ"/>
                <a:cs typeface="Georgia"/>
              </a:rPr>
              <a:t> </a:t>
            </a:r>
            <a:r>
              <a:rPr lang="en-US" altLang="ja-JP" sz="5400" b="1" u="sng" dirty="0" smtClean="0">
                <a:solidFill>
                  <a:schemeClr val="tx1"/>
                </a:solidFill>
                <a:latin typeface="Georgia"/>
                <a:ea typeface="メイリオ"/>
                <a:cs typeface="Georgia"/>
              </a:rPr>
              <a:t>&amp; Methods</a:t>
            </a:r>
            <a:endParaRPr lang="ja-JP" altLang="en-US" sz="5400" b="1" u="sng" dirty="0">
              <a:solidFill>
                <a:schemeClr val="tx1"/>
              </a:solidFill>
              <a:latin typeface="Georgia"/>
              <a:ea typeface="メイリオ"/>
              <a:cs typeface="Georgia"/>
            </a:endParaRPr>
          </a:p>
        </p:txBody>
      </p:sp>
      <p:sp>
        <p:nvSpPr>
          <p:cNvPr id="43" name="角丸四角形 42"/>
          <p:cNvSpPr/>
          <p:nvPr/>
        </p:nvSpPr>
        <p:spPr>
          <a:xfrm>
            <a:off x="11930125" y="19836276"/>
            <a:ext cx="9166625" cy="935981"/>
          </a:xfrm>
          <a:prstGeom prst="roundRect">
            <a:avLst/>
          </a:prstGeom>
          <a:noFill/>
          <a:ln w="10160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03" tIns="45701" rIns="91403" bIns="45701" rtlCol="0" anchor="ctr"/>
          <a:lstStyle/>
          <a:p>
            <a:pPr algn="just"/>
            <a:r>
              <a:rPr lang="en-US" altLang="ja-JP" sz="6000" b="1" dirty="0" smtClean="0">
                <a:solidFill>
                  <a:schemeClr val="tx1"/>
                </a:solidFill>
                <a:latin typeface="Georgia"/>
                <a:ea typeface="メイリオ"/>
                <a:cs typeface="Georgia"/>
              </a:rPr>
              <a:t>⑤</a:t>
            </a:r>
            <a:r>
              <a:rPr lang="en-US" altLang="ja-JP" sz="5400" b="1" dirty="0" smtClean="0">
                <a:solidFill>
                  <a:schemeClr val="tx1"/>
                </a:solidFill>
                <a:latin typeface="Georgia"/>
                <a:ea typeface="メイリオ"/>
                <a:cs typeface="Georgia"/>
              </a:rPr>
              <a:t> </a:t>
            </a:r>
            <a:r>
              <a:rPr lang="en-US" altLang="ja-JP" sz="5400" b="1" u="sng" dirty="0" smtClean="0">
                <a:solidFill>
                  <a:schemeClr val="tx1"/>
                </a:solidFill>
                <a:latin typeface="Georgia"/>
                <a:ea typeface="メイリオ"/>
                <a:cs typeface="Georgia"/>
              </a:rPr>
              <a:t>Results &amp; Discussion</a:t>
            </a:r>
            <a:endParaRPr lang="ja-JP" altLang="en-US" sz="5400" b="1" u="sng" dirty="0">
              <a:solidFill>
                <a:schemeClr val="tx1"/>
              </a:solidFill>
              <a:latin typeface="Georgia"/>
              <a:ea typeface="メイリオ"/>
              <a:cs typeface="Georgia"/>
            </a:endParaRPr>
          </a:p>
        </p:txBody>
      </p:sp>
      <p:sp>
        <p:nvSpPr>
          <p:cNvPr id="45" name="角丸四角形 44"/>
          <p:cNvSpPr/>
          <p:nvPr/>
        </p:nvSpPr>
        <p:spPr>
          <a:xfrm>
            <a:off x="12087159" y="37231756"/>
            <a:ext cx="17612624" cy="95743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016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03" tIns="45701" rIns="91403" bIns="45701" rtlCol="0" anchor="ctr"/>
          <a:lstStyle/>
          <a:p>
            <a:pPr algn="ctr"/>
            <a:r>
              <a:rPr lang="en-US" altLang="ja-JP" sz="5400" dirty="0" smtClean="0">
                <a:solidFill>
                  <a:srgbClr val="FFFFFF"/>
                </a:solidFill>
                <a:latin typeface="Georgia"/>
                <a:ea typeface="メイリオ"/>
                <a:cs typeface="Georgia"/>
              </a:rPr>
              <a:t>Two </a:t>
            </a:r>
            <a:r>
              <a:rPr lang="en-US" altLang="en-US" sz="5400" dirty="0">
                <a:solidFill>
                  <a:srgbClr val="FFFFFF"/>
                </a:solidFill>
                <a:latin typeface="Georgia"/>
                <a:ea typeface="メイリオ"/>
                <a:cs typeface="Georgia"/>
              </a:rPr>
              <a:t>controlling</a:t>
            </a:r>
            <a:r>
              <a:rPr lang="ja-JP" altLang="en-US" sz="5400" dirty="0">
                <a:solidFill>
                  <a:srgbClr val="FFFFFF"/>
                </a:solidFill>
                <a:latin typeface="Georgia"/>
                <a:ea typeface="メイリオ"/>
                <a:cs typeface="Georgia"/>
              </a:rPr>
              <a:t> </a:t>
            </a:r>
            <a:r>
              <a:rPr lang="en-US" altLang="ja-JP" sz="5400" dirty="0">
                <a:solidFill>
                  <a:srgbClr val="FFFFFF"/>
                </a:solidFill>
                <a:latin typeface="Georgia"/>
                <a:ea typeface="メイリオ"/>
                <a:cs typeface="Georgia"/>
              </a:rPr>
              <a:t>processes of </a:t>
            </a:r>
            <a:r>
              <a:rPr lang="en-US" altLang="ja-JP" sz="5400" dirty="0" smtClean="0">
                <a:solidFill>
                  <a:srgbClr val="FFFFFF"/>
                </a:solidFill>
                <a:latin typeface="Georgia"/>
                <a:ea typeface="メイリオ"/>
                <a:cs typeface="Georgia"/>
              </a:rPr>
              <a:t>growth difference</a:t>
            </a:r>
            <a:endParaRPr lang="ja-JP" altLang="en-US" sz="6600" u="sng" dirty="0">
              <a:solidFill>
                <a:srgbClr val="FFFFFF"/>
              </a:solidFill>
              <a:latin typeface="Georgia"/>
              <a:ea typeface="メイリオ"/>
              <a:cs typeface="Georgia"/>
            </a:endParaRPr>
          </a:p>
        </p:txBody>
      </p:sp>
      <p:cxnSp>
        <p:nvCxnSpPr>
          <p:cNvPr id="49" name="直線コネクタ 48"/>
          <p:cNvCxnSpPr/>
          <p:nvPr/>
        </p:nvCxnSpPr>
        <p:spPr>
          <a:xfrm>
            <a:off x="430432" y="16340461"/>
            <a:ext cx="29386461" cy="0"/>
          </a:xfrm>
          <a:prstGeom prst="line">
            <a:avLst/>
          </a:prstGeom>
          <a:ln w="228600" cmpd="sng"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角丸四角形 49"/>
          <p:cNvSpPr/>
          <p:nvPr/>
        </p:nvSpPr>
        <p:spPr>
          <a:xfrm>
            <a:off x="901286" y="12120510"/>
            <a:ext cx="4675876" cy="696696"/>
          </a:xfrm>
          <a:prstGeom prst="roundRect">
            <a:avLst/>
          </a:prstGeom>
          <a:noFill/>
          <a:ln w="10160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03" tIns="45701" rIns="91403" bIns="45701" rtlCol="0" anchor="ctr"/>
          <a:lstStyle/>
          <a:p>
            <a:r>
              <a:rPr lang="en-US" altLang="ja-JP" sz="5400" b="1" u="sng" dirty="0" smtClean="0">
                <a:solidFill>
                  <a:schemeClr val="bg1"/>
                </a:solidFill>
                <a:latin typeface="Georgia"/>
                <a:ea typeface="メイリオ"/>
                <a:cs typeface="Georgia"/>
              </a:rPr>
              <a:t>Conclusions</a:t>
            </a: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16485185" y="8949794"/>
            <a:ext cx="13214598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 smtClean="0">
                <a:latin typeface="Georgia"/>
                <a:ea typeface="メイリオ"/>
                <a:cs typeface="Georgia"/>
              </a:rPr>
              <a:t>  To </a:t>
            </a:r>
            <a:r>
              <a:rPr lang="en-US" altLang="ja-JP" sz="3600" b="1" dirty="0">
                <a:latin typeface="Georgia"/>
                <a:ea typeface="メイリオ"/>
                <a:cs typeface="Georgia"/>
              </a:rPr>
              <a:t>clarify effects of </a:t>
            </a:r>
            <a:r>
              <a:rPr lang="ja-JP" altLang="en-US" sz="3600" b="1" dirty="0">
                <a:latin typeface="Georgia"/>
                <a:ea typeface="メイリオ"/>
                <a:cs typeface="Georgia"/>
              </a:rPr>
              <a:t> </a:t>
            </a:r>
            <a:r>
              <a:rPr lang="en-US" altLang="ja-JP" sz="3600" b="1" dirty="0">
                <a:latin typeface="Georgia"/>
                <a:ea typeface="メイリオ"/>
                <a:cs typeface="Georgia"/>
              </a:rPr>
              <a:t>environmental conditions on </a:t>
            </a:r>
            <a:r>
              <a:rPr lang="en-US" altLang="ja-JP" sz="3600" b="1" dirty="0" smtClean="0">
                <a:latin typeface="Georgia"/>
                <a:ea typeface="メイリオ"/>
                <a:cs typeface="Georgia"/>
              </a:rPr>
              <a:t>the</a:t>
            </a:r>
          </a:p>
          <a:p>
            <a:endParaRPr lang="en-US" altLang="ja-JP" sz="500" b="1" dirty="0" smtClean="0">
              <a:latin typeface="Georgia"/>
              <a:ea typeface="メイリオ"/>
              <a:cs typeface="Georgia"/>
            </a:endParaRPr>
          </a:p>
          <a:p>
            <a:r>
              <a:rPr lang="en-US" altLang="ja-JP" sz="3600" b="1" dirty="0">
                <a:latin typeface="Georgia"/>
                <a:ea typeface="メイリオ"/>
                <a:cs typeface="Georgia"/>
              </a:rPr>
              <a:t> </a:t>
            </a:r>
            <a:r>
              <a:rPr lang="en-US" altLang="ja-JP" sz="3600" b="1" dirty="0" smtClean="0">
                <a:latin typeface="Georgia"/>
                <a:ea typeface="メイリオ"/>
                <a:cs typeface="Georgia"/>
              </a:rPr>
              <a:t> growth </a:t>
            </a:r>
            <a:r>
              <a:rPr lang="en-US" altLang="ja-JP" sz="3600" b="1" dirty="0">
                <a:latin typeface="Georgia"/>
                <a:ea typeface="メイリオ"/>
                <a:cs typeface="Georgia"/>
              </a:rPr>
              <a:t>of Pacific </a:t>
            </a:r>
            <a:r>
              <a:rPr lang="en-US" altLang="ja-JP" sz="3600" b="1" dirty="0" err="1">
                <a:latin typeface="Georgia"/>
                <a:ea typeface="メイリオ"/>
                <a:cs typeface="Georgia"/>
              </a:rPr>
              <a:t>saury</a:t>
            </a:r>
            <a:r>
              <a:rPr lang="en-US" altLang="ja-JP" sz="3600" b="1" dirty="0">
                <a:latin typeface="Georgia"/>
                <a:ea typeface="メイリオ"/>
                <a:cs typeface="Georgia"/>
              </a:rPr>
              <a:t> in relation to their migration </a:t>
            </a:r>
            <a:endParaRPr lang="en-US" altLang="ja-JP" sz="3600" b="1" dirty="0" smtClean="0">
              <a:latin typeface="Georgia"/>
              <a:ea typeface="メイリオ"/>
              <a:cs typeface="Georgia"/>
            </a:endParaRPr>
          </a:p>
          <a:p>
            <a:endParaRPr lang="en-US" altLang="ja-JP" sz="500" b="1" dirty="0" smtClean="0">
              <a:latin typeface="Georgia"/>
              <a:ea typeface="メイリオ"/>
              <a:cs typeface="Georgia"/>
            </a:endParaRPr>
          </a:p>
          <a:p>
            <a:r>
              <a:rPr lang="en-US" altLang="ja-JP" sz="3600" b="1" dirty="0">
                <a:latin typeface="Georgia"/>
                <a:ea typeface="メイリオ"/>
                <a:cs typeface="Georgia"/>
              </a:rPr>
              <a:t> </a:t>
            </a:r>
            <a:r>
              <a:rPr lang="en-US" altLang="ja-JP" sz="3600" b="1" dirty="0" smtClean="0">
                <a:latin typeface="Georgia"/>
                <a:ea typeface="メイリオ"/>
                <a:cs typeface="Georgia"/>
              </a:rPr>
              <a:t> route </a:t>
            </a:r>
            <a:r>
              <a:rPr lang="en-US" altLang="ja-JP" sz="3600" b="1" u="sng" dirty="0">
                <a:latin typeface="Georgia"/>
                <a:ea typeface="メイリオ"/>
                <a:cs typeface="Georgia"/>
              </a:rPr>
              <a:t>using an individual-based </a:t>
            </a:r>
            <a:r>
              <a:rPr lang="en-US" altLang="ja-JP" sz="3600" b="1" u="sng" dirty="0" smtClean="0">
                <a:latin typeface="Georgia"/>
                <a:ea typeface="メイリオ"/>
                <a:cs typeface="Georgia"/>
              </a:rPr>
              <a:t>model (IBM) </a:t>
            </a:r>
            <a:r>
              <a:rPr lang="en-US" altLang="ja-JP" sz="3600" b="1" u="sng" dirty="0">
                <a:latin typeface="Georgia"/>
                <a:ea typeface="メイリオ"/>
                <a:cs typeface="Georgia"/>
              </a:rPr>
              <a:t>&amp; </a:t>
            </a:r>
            <a:r>
              <a:rPr lang="en-US" altLang="ja-JP" sz="3600" b="1" u="sng" dirty="0" err="1" smtClean="0">
                <a:latin typeface="Georgia"/>
                <a:ea typeface="メイリオ"/>
                <a:cs typeface="Georgia"/>
              </a:rPr>
              <a:t>otolith</a:t>
            </a:r>
            <a:endParaRPr lang="en-US" altLang="ja-JP" sz="3600" b="1" u="sng" dirty="0" smtClean="0">
              <a:latin typeface="Georgia"/>
              <a:ea typeface="メイリオ"/>
              <a:cs typeface="Georgia"/>
            </a:endParaRPr>
          </a:p>
          <a:p>
            <a:endParaRPr lang="en-US" altLang="ja-JP" sz="500" b="1" u="sng" dirty="0" smtClean="0">
              <a:latin typeface="Georgia"/>
              <a:ea typeface="メイリオ"/>
              <a:cs typeface="Georgia"/>
            </a:endParaRPr>
          </a:p>
          <a:p>
            <a:r>
              <a:rPr lang="en-US" altLang="ja-JP" sz="3600" b="1" dirty="0">
                <a:latin typeface="Georgia"/>
                <a:ea typeface="メイリオ"/>
                <a:cs typeface="Georgia"/>
              </a:rPr>
              <a:t> </a:t>
            </a:r>
            <a:r>
              <a:rPr lang="en-US" altLang="ja-JP" sz="3600" b="1" dirty="0" smtClean="0">
                <a:latin typeface="Georgia"/>
                <a:ea typeface="メイリオ"/>
                <a:cs typeface="Georgia"/>
              </a:rPr>
              <a:t> </a:t>
            </a:r>
            <a:r>
              <a:rPr lang="en-US" altLang="ja-JP" sz="3600" b="1" u="sng" dirty="0" smtClean="0">
                <a:latin typeface="Georgia"/>
                <a:ea typeface="メイリオ"/>
                <a:cs typeface="Georgia"/>
              </a:rPr>
              <a:t>microstructure </a:t>
            </a:r>
            <a:r>
              <a:rPr lang="en-US" altLang="ja-JP" sz="3600" b="1" u="sng" dirty="0" err="1">
                <a:latin typeface="Georgia"/>
                <a:ea typeface="メイリオ"/>
                <a:cs typeface="Georgia"/>
              </a:rPr>
              <a:t>alalyses</a:t>
            </a:r>
            <a:r>
              <a:rPr lang="en-US" altLang="ja-JP" sz="3600" b="1" u="sng" dirty="0">
                <a:latin typeface="Georgia"/>
                <a:ea typeface="メイリオ"/>
                <a:cs typeface="Georgia"/>
              </a:rPr>
              <a:t> </a:t>
            </a:r>
            <a:r>
              <a:rPr lang="en-US" altLang="ja-JP" sz="3600" b="1" u="sng" dirty="0" smtClean="0">
                <a:latin typeface="Georgia"/>
                <a:ea typeface="メイリオ"/>
                <a:cs typeface="Georgia"/>
              </a:rPr>
              <a:t>data.</a:t>
            </a:r>
            <a:endParaRPr lang="ja-JP" altLang="en-US" sz="3600" b="1" u="sng" dirty="0">
              <a:latin typeface="Georgia"/>
              <a:ea typeface="メイリオ"/>
              <a:cs typeface="Georgia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566361" y="8933077"/>
            <a:ext cx="151662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srgbClr val="000000"/>
                </a:solidFill>
                <a:latin typeface="Georgia"/>
                <a:cs typeface="Georgia"/>
              </a:rPr>
              <a:t>The growth of immature Pacific </a:t>
            </a:r>
            <a:r>
              <a:rPr lang="en-US" altLang="ja-JP" sz="3200" dirty="0" err="1" smtClean="0">
                <a:solidFill>
                  <a:srgbClr val="000000"/>
                </a:solidFill>
                <a:latin typeface="Georgia"/>
                <a:cs typeface="Georgia"/>
              </a:rPr>
              <a:t>saury</a:t>
            </a:r>
            <a:r>
              <a:rPr lang="en-US" altLang="ja-JP" sz="3200" dirty="0" smtClean="0">
                <a:solidFill>
                  <a:srgbClr val="000000"/>
                </a:solidFill>
                <a:latin typeface="Georgia"/>
                <a:cs typeface="Georgia"/>
              </a:rPr>
              <a:t> (</a:t>
            </a:r>
            <a:r>
              <a:rPr lang="en-US" altLang="ja-JP" sz="3200" i="1" dirty="0" err="1" smtClean="0">
                <a:solidFill>
                  <a:srgbClr val="000000"/>
                </a:solidFill>
                <a:latin typeface="Georgia"/>
                <a:cs typeface="Georgia"/>
              </a:rPr>
              <a:t>Cololabis</a:t>
            </a:r>
            <a:r>
              <a:rPr lang="en-US" altLang="ja-JP" sz="3200" i="1" dirty="0" smtClean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altLang="ja-JP" sz="3200" i="1" dirty="0" err="1" smtClean="0">
                <a:solidFill>
                  <a:srgbClr val="000000"/>
                </a:solidFill>
                <a:latin typeface="Georgia"/>
                <a:cs typeface="Georgia"/>
              </a:rPr>
              <a:t>saira</a:t>
            </a:r>
            <a:r>
              <a:rPr lang="en-US" altLang="ja-JP" sz="3200" dirty="0" smtClean="0">
                <a:solidFill>
                  <a:srgbClr val="000000"/>
                </a:solidFill>
                <a:latin typeface="Georgia"/>
                <a:cs typeface="Georgia"/>
              </a:rPr>
              <a:t>) could be estimated by </a:t>
            </a:r>
            <a:r>
              <a:rPr lang="en-US" altLang="ja-JP" sz="3200" dirty="0" err="1" smtClean="0">
                <a:solidFill>
                  <a:srgbClr val="000000"/>
                </a:solidFill>
                <a:latin typeface="Georgia"/>
                <a:cs typeface="Georgia"/>
              </a:rPr>
              <a:t>otolith</a:t>
            </a:r>
            <a:r>
              <a:rPr lang="en-US" altLang="ja-JP" sz="3200" dirty="0" smtClean="0">
                <a:solidFill>
                  <a:srgbClr val="000000"/>
                </a:solidFill>
                <a:latin typeface="Georgia"/>
                <a:cs typeface="Georgia"/>
              </a:rPr>
              <a:t> analyses</a:t>
            </a:r>
            <a:r>
              <a:rPr lang="ja-JP" altLang="en-US" sz="3200" dirty="0" smtClean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altLang="ja-JP" sz="3200" dirty="0" smtClean="0">
                <a:solidFill>
                  <a:srgbClr val="000000"/>
                </a:solidFill>
                <a:latin typeface="Georgia"/>
                <a:cs typeface="Georgia"/>
              </a:rPr>
              <a:t>(</a:t>
            </a:r>
            <a:r>
              <a:rPr lang="en-US" altLang="ja-JP" sz="3200" i="1" dirty="0" smtClean="0">
                <a:solidFill>
                  <a:srgbClr val="000000"/>
                </a:solidFill>
                <a:latin typeface="Georgia"/>
                <a:cs typeface="Georgia"/>
              </a:rPr>
              <a:t>e.g.</a:t>
            </a:r>
            <a:r>
              <a:rPr lang="en-US" altLang="ja-JP" sz="3200" dirty="0" smtClean="0">
                <a:solidFill>
                  <a:srgbClr val="000000"/>
                </a:solidFill>
                <a:latin typeface="Georgia"/>
                <a:cs typeface="Georgia"/>
              </a:rPr>
              <a:t>, </a:t>
            </a:r>
            <a:r>
              <a:rPr lang="en-US" altLang="ja-JP" sz="3200" dirty="0" err="1" smtClean="0">
                <a:solidFill>
                  <a:srgbClr val="000000"/>
                </a:solidFill>
                <a:latin typeface="Georgia"/>
                <a:cs typeface="Georgia"/>
              </a:rPr>
              <a:t>Kutita</a:t>
            </a:r>
            <a:r>
              <a:rPr lang="ja-JP" altLang="en-US" sz="3200" dirty="0" smtClean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altLang="ja-JP" sz="3200" dirty="0" smtClean="0">
                <a:solidFill>
                  <a:srgbClr val="000000"/>
                </a:solidFill>
                <a:latin typeface="Georgia"/>
                <a:cs typeface="Georgia"/>
              </a:rPr>
              <a:t>et</a:t>
            </a:r>
            <a:r>
              <a:rPr lang="ja-JP" altLang="en-US" sz="3200" dirty="0" smtClean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altLang="ja-JP" sz="3200" dirty="0" smtClean="0">
                <a:solidFill>
                  <a:srgbClr val="000000"/>
                </a:solidFill>
                <a:latin typeface="Georgia"/>
                <a:cs typeface="Georgia"/>
              </a:rPr>
              <a:t>al,</a:t>
            </a:r>
            <a:r>
              <a:rPr lang="ja-JP" altLang="en-US" sz="3200" dirty="0" smtClean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altLang="ja-JP" sz="3200" dirty="0" smtClean="0">
                <a:solidFill>
                  <a:srgbClr val="000000"/>
                </a:solidFill>
                <a:latin typeface="Georgia"/>
                <a:cs typeface="Georgia"/>
              </a:rPr>
              <a:t>2004)</a:t>
            </a:r>
            <a:r>
              <a:rPr lang="en-US" altLang="en-US" sz="3200" dirty="0" smtClean="0">
                <a:solidFill>
                  <a:srgbClr val="000000"/>
                </a:solidFill>
                <a:latin typeface="Georgia"/>
                <a:cs typeface="Georgia"/>
              </a:rPr>
              <a:t>. </a:t>
            </a:r>
            <a:r>
              <a:rPr lang="en-US" altLang="ja-JP" sz="3200" dirty="0" smtClean="0">
                <a:solidFill>
                  <a:srgbClr val="000000"/>
                </a:solidFill>
                <a:latin typeface="Georgia"/>
                <a:ea typeface="メイリオ"/>
                <a:cs typeface="Georgia"/>
                <a:sym typeface="Wingdings"/>
              </a:rPr>
              <a:t>However, t</a:t>
            </a:r>
            <a:r>
              <a:rPr lang="en-US" altLang="ja-JP" sz="3200" dirty="0" smtClean="0">
                <a:solidFill>
                  <a:srgbClr val="000000"/>
                </a:solidFill>
                <a:latin typeface="Georgia"/>
                <a:ea typeface="メイリオ"/>
                <a:cs typeface="Georgia"/>
              </a:rPr>
              <a:t>he growth trajectory &amp; environmental conditions experienced  are not clarified from </a:t>
            </a:r>
            <a:r>
              <a:rPr lang="en-US" altLang="ja-JP" sz="3200" dirty="0" err="1" smtClean="0">
                <a:solidFill>
                  <a:srgbClr val="000000"/>
                </a:solidFill>
                <a:latin typeface="Georgia"/>
                <a:ea typeface="メイリオ"/>
                <a:cs typeface="Georgia"/>
              </a:rPr>
              <a:t>otolith</a:t>
            </a:r>
            <a:r>
              <a:rPr lang="ja-JP" altLang="en-US" sz="3200" dirty="0" smtClean="0">
                <a:solidFill>
                  <a:srgbClr val="000000"/>
                </a:solidFill>
                <a:latin typeface="Georgia"/>
                <a:ea typeface="メイリオ"/>
                <a:cs typeface="Georgia"/>
              </a:rPr>
              <a:t> </a:t>
            </a:r>
            <a:r>
              <a:rPr lang="en-US" altLang="ja-JP" sz="3200" dirty="0" smtClean="0">
                <a:solidFill>
                  <a:srgbClr val="000000"/>
                </a:solidFill>
                <a:latin typeface="Georgia"/>
                <a:ea typeface="メイリオ"/>
                <a:cs typeface="Georgia"/>
              </a:rPr>
              <a:t>analyses</a:t>
            </a:r>
            <a:r>
              <a:rPr lang="ja-JP" altLang="en-US" sz="3200" dirty="0" smtClean="0">
                <a:solidFill>
                  <a:srgbClr val="000000"/>
                </a:solidFill>
                <a:latin typeface="Georgia"/>
                <a:ea typeface="メイリオ"/>
                <a:cs typeface="Georgia"/>
              </a:rPr>
              <a:t> </a:t>
            </a:r>
            <a:r>
              <a:rPr lang="en-US" altLang="ja-JP" sz="3200" dirty="0" smtClean="0">
                <a:solidFill>
                  <a:srgbClr val="000000"/>
                </a:solidFill>
                <a:latin typeface="Georgia"/>
                <a:ea typeface="メイリオ"/>
                <a:cs typeface="Georgia"/>
              </a:rPr>
              <a:t>alone. We </a:t>
            </a:r>
            <a:r>
              <a:rPr lang="en-US" altLang="ja-JP" sz="3200" dirty="0">
                <a:latin typeface="Georgia"/>
                <a:ea typeface="メイリオ"/>
                <a:cs typeface="Georgia"/>
              </a:rPr>
              <a:t>n</a:t>
            </a:r>
            <a:r>
              <a:rPr lang="en-US" altLang="ja-JP" sz="3200" dirty="0" smtClean="0">
                <a:latin typeface="Georgia"/>
                <a:ea typeface="メイリオ"/>
                <a:cs typeface="Georgia"/>
              </a:rPr>
              <a:t>eed</a:t>
            </a:r>
            <a:r>
              <a:rPr lang="ja-JP" altLang="en-US" sz="3200" dirty="0" smtClean="0">
                <a:latin typeface="Georgia"/>
                <a:ea typeface="メイリオ"/>
                <a:cs typeface="Georgia"/>
              </a:rPr>
              <a:t> </a:t>
            </a:r>
            <a:r>
              <a:rPr lang="en-US" altLang="ja-JP" sz="3200" dirty="0">
                <a:latin typeface="Georgia"/>
                <a:ea typeface="メイリオ"/>
                <a:cs typeface="Georgia"/>
              </a:rPr>
              <a:t>to</a:t>
            </a:r>
            <a:r>
              <a:rPr lang="ja-JP" altLang="en-US" sz="3200" dirty="0">
                <a:latin typeface="Georgia"/>
                <a:ea typeface="メイリオ"/>
                <a:cs typeface="Georgia"/>
              </a:rPr>
              <a:t> </a:t>
            </a:r>
            <a:r>
              <a:rPr lang="en-US" altLang="ja-JP" sz="3200" dirty="0">
                <a:latin typeface="Georgia"/>
                <a:ea typeface="メイリオ"/>
                <a:cs typeface="Georgia"/>
              </a:rPr>
              <a:t>investigate</a:t>
            </a:r>
            <a:r>
              <a:rPr lang="ja-JP" altLang="en-US" sz="3200" dirty="0">
                <a:latin typeface="Georgia"/>
                <a:ea typeface="メイリオ"/>
                <a:cs typeface="Georgia"/>
              </a:rPr>
              <a:t> </a:t>
            </a:r>
            <a:r>
              <a:rPr lang="en-US" altLang="ja-JP" sz="3200" dirty="0">
                <a:solidFill>
                  <a:srgbClr val="000000"/>
                </a:solidFill>
                <a:latin typeface="Georgia"/>
                <a:ea typeface="メイリオ"/>
                <a:cs typeface="Georgia"/>
              </a:rPr>
              <a:t>the </a:t>
            </a:r>
            <a:r>
              <a:rPr lang="en-US" altLang="ja-JP" sz="3200" dirty="0" err="1">
                <a:solidFill>
                  <a:srgbClr val="000000"/>
                </a:solidFill>
                <a:latin typeface="Georgia"/>
                <a:ea typeface="メイリオ"/>
                <a:cs typeface="Georgia"/>
              </a:rPr>
              <a:t>spatio</a:t>
            </a:r>
            <a:r>
              <a:rPr lang="en-US" altLang="ja-JP" sz="3200" dirty="0">
                <a:solidFill>
                  <a:srgbClr val="000000"/>
                </a:solidFill>
                <a:latin typeface="Georgia"/>
                <a:ea typeface="メイリオ"/>
                <a:cs typeface="Georgia"/>
              </a:rPr>
              <a:t>–temporal variability</a:t>
            </a:r>
            <a:r>
              <a:rPr lang="ja-JP" altLang="ja-JP" sz="3200" dirty="0">
                <a:solidFill>
                  <a:srgbClr val="000000"/>
                </a:solidFill>
                <a:latin typeface="Georgia"/>
                <a:ea typeface="メイリオ"/>
                <a:cs typeface="Georgia"/>
              </a:rPr>
              <a:t> </a:t>
            </a:r>
            <a:r>
              <a:rPr lang="en-US" altLang="ja-JP" sz="3200" dirty="0">
                <a:solidFill>
                  <a:srgbClr val="000000"/>
                </a:solidFill>
                <a:latin typeface="Georgia"/>
                <a:ea typeface="メイリオ"/>
                <a:cs typeface="Georgia"/>
              </a:rPr>
              <a:t>in</a:t>
            </a:r>
            <a:r>
              <a:rPr lang="ja-JP" altLang="en-US" sz="3200" dirty="0">
                <a:solidFill>
                  <a:srgbClr val="000000"/>
                </a:solidFill>
                <a:latin typeface="Georgia"/>
                <a:ea typeface="メイリオ"/>
                <a:cs typeface="Georgia"/>
              </a:rPr>
              <a:t> </a:t>
            </a:r>
            <a:r>
              <a:rPr lang="en-US" altLang="ja-JP" sz="3200" dirty="0">
                <a:solidFill>
                  <a:srgbClr val="000000"/>
                </a:solidFill>
                <a:latin typeface="Georgia"/>
                <a:ea typeface="メイリオ"/>
                <a:cs typeface="Georgia"/>
              </a:rPr>
              <a:t>growth</a:t>
            </a:r>
            <a:r>
              <a:rPr lang="ja-JP" altLang="en-US" sz="3200" dirty="0">
                <a:solidFill>
                  <a:srgbClr val="000000"/>
                </a:solidFill>
                <a:latin typeface="Georgia"/>
                <a:ea typeface="メイリオ"/>
                <a:cs typeface="Georgia"/>
              </a:rPr>
              <a:t> </a:t>
            </a:r>
            <a:r>
              <a:rPr lang="en-US" altLang="ja-JP" sz="3200" dirty="0" smtClean="0">
                <a:solidFill>
                  <a:srgbClr val="000000"/>
                </a:solidFill>
                <a:latin typeface="Georgia"/>
                <a:ea typeface="メイリオ"/>
                <a:cs typeface="Georgia"/>
              </a:rPr>
              <a:t>&amp;</a:t>
            </a:r>
            <a:r>
              <a:rPr lang="ja-JP" altLang="en-US" sz="3200" dirty="0" smtClean="0">
                <a:solidFill>
                  <a:srgbClr val="000000"/>
                </a:solidFill>
                <a:latin typeface="Georgia"/>
                <a:ea typeface="メイリオ"/>
                <a:cs typeface="Georgia"/>
              </a:rPr>
              <a:t> </a:t>
            </a:r>
            <a:r>
              <a:rPr lang="en-US" altLang="ja-JP" sz="3200" dirty="0">
                <a:solidFill>
                  <a:srgbClr val="000000"/>
                </a:solidFill>
                <a:latin typeface="Georgia"/>
                <a:ea typeface="メイリオ"/>
                <a:cs typeface="Georgia"/>
              </a:rPr>
              <a:t>migration</a:t>
            </a:r>
            <a:r>
              <a:rPr lang="en-US" altLang="ja-JP" sz="3200" dirty="0">
                <a:latin typeface="Georgia"/>
                <a:ea typeface="メイリオ"/>
                <a:cs typeface="Georgia"/>
              </a:rPr>
              <a:t> of fish</a:t>
            </a:r>
            <a:r>
              <a:rPr lang="ja-JP" altLang="en-US" sz="3200" dirty="0">
                <a:latin typeface="Georgia"/>
                <a:ea typeface="メイリオ"/>
                <a:cs typeface="Georgia"/>
              </a:rPr>
              <a:t> </a:t>
            </a:r>
            <a:r>
              <a:rPr lang="en-US" altLang="ja-JP" sz="3200" dirty="0">
                <a:latin typeface="Georgia"/>
                <a:ea typeface="メイリオ"/>
                <a:cs typeface="Georgia"/>
              </a:rPr>
              <a:t>associated</a:t>
            </a:r>
            <a:r>
              <a:rPr lang="ja-JP" altLang="en-US" sz="3200" dirty="0">
                <a:latin typeface="Georgia"/>
                <a:ea typeface="メイリオ"/>
                <a:cs typeface="Georgia"/>
              </a:rPr>
              <a:t> </a:t>
            </a:r>
            <a:r>
              <a:rPr lang="en-US" altLang="ja-JP" sz="3200" dirty="0">
                <a:latin typeface="Georgia"/>
                <a:ea typeface="メイリオ"/>
                <a:cs typeface="Georgia"/>
              </a:rPr>
              <a:t>with</a:t>
            </a:r>
            <a:r>
              <a:rPr lang="ja-JP" altLang="en-US" sz="3200" dirty="0">
                <a:latin typeface="Georgia"/>
                <a:ea typeface="メイリオ"/>
                <a:cs typeface="Georgia"/>
              </a:rPr>
              <a:t> </a:t>
            </a:r>
            <a:r>
              <a:rPr lang="en-US" altLang="ja-JP" sz="3200" dirty="0">
                <a:latin typeface="Georgia"/>
                <a:ea typeface="メイリオ"/>
                <a:cs typeface="Georgia"/>
              </a:rPr>
              <a:t>environmental</a:t>
            </a:r>
            <a:r>
              <a:rPr lang="ja-JP" altLang="en-US" sz="3200" dirty="0">
                <a:latin typeface="Georgia"/>
                <a:ea typeface="メイリオ"/>
                <a:cs typeface="Georgia"/>
              </a:rPr>
              <a:t> </a:t>
            </a:r>
            <a:r>
              <a:rPr lang="en-US" altLang="ja-JP" sz="3200" dirty="0" smtClean="0">
                <a:latin typeface="Georgia"/>
                <a:ea typeface="メイリオ"/>
                <a:cs typeface="Georgia"/>
              </a:rPr>
              <a:t>conditions </a:t>
            </a:r>
            <a:r>
              <a:rPr lang="en-US" altLang="ja-JP" sz="3200" dirty="0" smtClean="0">
                <a:solidFill>
                  <a:srgbClr val="000000"/>
                </a:solidFill>
                <a:latin typeface="Georgia"/>
                <a:ea typeface="メイリオ"/>
                <a:cs typeface="Georgia"/>
              </a:rPr>
              <a:t>comprehensively.</a:t>
            </a:r>
            <a:endParaRPr lang="en-US" altLang="ja-JP" sz="3200" dirty="0">
              <a:solidFill>
                <a:srgbClr val="000000"/>
              </a:solidFill>
              <a:latin typeface="Georgia"/>
              <a:ea typeface="メイリオ"/>
              <a:cs typeface="Georgia"/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636376" y="13141662"/>
            <a:ext cx="2918051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arenR"/>
            </a:pPr>
            <a:r>
              <a:rPr lang="en-US" altLang="ja-JP" sz="4000" dirty="0" smtClean="0">
                <a:solidFill>
                  <a:schemeClr val="bg1"/>
                </a:solidFill>
                <a:latin typeface="Georgia"/>
                <a:ea typeface="メイリオ"/>
                <a:cs typeface="Georgia"/>
              </a:rPr>
              <a:t>The </a:t>
            </a:r>
            <a:r>
              <a:rPr lang="en-US" altLang="ja-JP" sz="4000" dirty="0">
                <a:solidFill>
                  <a:schemeClr val="bg1"/>
                </a:solidFill>
                <a:latin typeface="Georgia"/>
                <a:ea typeface="メイリオ"/>
                <a:cs typeface="Georgia"/>
              </a:rPr>
              <a:t>model </a:t>
            </a:r>
            <a:r>
              <a:rPr lang="en-US" altLang="en-US" sz="4000" dirty="0" smtClean="0">
                <a:solidFill>
                  <a:schemeClr val="bg1"/>
                </a:solidFill>
                <a:latin typeface="Georgia"/>
                <a:ea typeface="メイリオ"/>
                <a:cs typeface="Georgia"/>
              </a:rPr>
              <a:t>outputs </a:t>
            </a:r>
            <a:r>
              <a:rPr lang="en-US" altLang="en-US" sz="4000" dirty="0">
                <a:solidFill>
                  <a:schemeClr val="bg1"/>
                </a:solidFill>
                <a:latin typeface="Georgia"/>
                <a:ea typeface="メイリオ"/>
                <a:cs typeface="Georgia"/>
              </a:rPr>
              <a:t>are consistent with </a:t>
            </a:r>
            <a:r>
              <a:rPr lang="en-US" altLang="en-US" sz="4000" dirty="0" smtClean="0">
                <a:solidFill>
                  <a:schemeClr val="bg1"/>
                </a:solidFill>
                <a:latin typeface="Georgia"/>
                <a:ea typeface="メイリオ"/>
                <a:cs typeface="Georgia"/>
              </a:rPr>
              <a:t>some knowledge derived from </a:t>
            </a:r>
            <a:r>
              <a:rPr lang="en-US" altLang="en-US" sz="4000" dirty="0">
                <a:solidFill>
                  <a:schemeClr val="bg1"/>
                </a:solidFill>
                <a:latin typeface="Georgia"/>
                <a:ea typeface="メイリオ"/>
                <a:cs typeface="Georgia"/>
              </a:rPr>
              <a:t>some previous </a:t>
            </a:r>
            <a:r>
              <a:rPr lang="en-US" altLang="en-US" sz="4000" dirty="0" smtClean="0">
                <a:solidFill>
                  <a:schemeClr val="bg1"/>
                </a:solidFill>
                <a:latin typeface="Georgia"/>
                <a:ea typeface="メイリオ"/>
                <a:cs typeface="Georgia"/>
              </a:rPr>
              <a:t>studies of the growth of Pacific </a:t>
            </a:r>
            <a:r>
              <a:rPr lang="en-US" altLang="en-US" sz="4000" dirty="0" err="1" smtClean="0">
                <a:solidFill>
                  <a:schemeClr val="bg1"/>
                </a:solidFill>
                <a:latin typeface="Georgia"/>
                <a:ea typeface="メイリオ"/>
                <a:cs typeface="Georgia"/>
              </a:rPr>
              <a:t>saury</a:t>
            </a:r>
            <a:r>
              <a:rPr lang="en-US" altLang="ja-JP" sz="4000" dirty="0" smtClean="0">
                <a:solidFill>
                  <a:schemeClr val="bg1"/>
                </a:solidFill>
                <a:latin typeface="Georgia"/>
                <a:ea typeface="メイリオ"/>
                <a:cs typeface="Georgia"/>
              </a:rPr>
              <a:t>.</a:t>
            </a:r>
            <a:endParaRPr lang="en-US" altLang="ja-JP" sz="4000" dirty="0">
              <a:solidFill>
                <a:schemeClr val="bg1"/>
              </a:solidFill>
              <a:latin typeface="Georgia"/>
              <a:ea typeface="メイリオ"/>
              <a:cs typeface="Georgia"/>
            </a:endParaRPr>
          </a:p>
          <a:p>
            <a:endParaRPr lang="en-US" altLang="ja-JP" sz="1400" dirty="0" smtClean="0">
              <a:solidFill>
                <a:schemeClr val="bg1"/>
              </a:solidFill>
              <a:latin typeface="Georgia"/>
              <a:ea typeface="メイリオ"/>
              <a:cs typeface="Georgia"/>
            </a:endParaRPr>
          </a:p>
          <a:p>
            <a:pPr marL="742950" indent="-742950">
              <a:buFont typeface="+mj-lt"/>
              <a:buAutoNum type="arabicParenR" startAt="2"/>
            </a:pPr>
            <a:r>
              <a:rPr lang="en-US" altLang="ja-JP" sz="4000" dirty="0" smtClean="0">
                <a:solidFill>
                  <a:schemeClr val="bg1"/>
                </a:solidFill>
                <a:latin typeface="Georgia"/>
                <a:ea typeface="メイリオ"/>
                <a:cs typeface="Georgia"/>
              </a:rPr>
              <a:t>The growth rate during planktonic stage could control northward migration of juveniles.</a:t>
            </a:r>
          </a:p>
          <a:p>
            <a:endParaRPr lang="en-US" altLang="ja-JP" sz="1400" u="sng" dirty="0" smtClean="0">
              <a:solidFill>
                <a:schemeClr val="bg1"/>
              </a:solidFill>
              <a:latin typeface="Georgia"/>
              <a:ea typeface="メイリオ"/>
              <a:cs typeface="Georgia"/>
            </a:endParaRPr>
          </a:p>
          <a:p>
            <a:pPr marL="742950" indent="-742950">
              <a:buFont typeface="+mj-lt"/>
              <a:buAutoNum type="arabicParenR" startAt="3"/>
            </a:pPr>
            <a:r>
              <a:rPr lang="en-US" altLang="ja-JP" sz="4000" dirty="0" smtClean="0">
                <a:solidFill>
                  <a:schemeClr val="bg1"/>
                </a:solidFill>
                <a:latin typeface="Georgia"/>
                <a:ea typeface="メイリオ"/>
                <a:cs typeface="Georgia"/>
              </a:rPr>
              <a:t>The </a:t>
            </a:r>
            <a:r>
              <a:rPr lang="en-US" altLang="ja-JP" sz="4000" dirty="0">
                <a:solidFill>
                  <a:schemeClr val="bg1"/>
                </a:solidFill>
                <a:latin typeface="Georgia"/>
                <a:ea typeface="メイリオ"/>
                <a:cs typeface="Georgia"/>
              </a:rPr>
              <a:t>difference between the growth </a:t>
            </a:r>
            <a:r>
              <a:rPr lang="en-US" altLang="ja-JP" sz="4000" dirty="0" smtClean="0">
                <a:solidFill>
                  <a:schemeClr val="bg1"/>
                </a:solidFill>
                <a:latin typeface="Georgia"/>
                <a:ea typeface="メイリオ"/>
                <a:cs typeface="Georgia"/>
              </a:rPr>
              <a:t>of </a:t>
            </a:r>
            <a:r>
              <a:rPr lang="en-US" altLang="ja-JP" sz="4000" dirty="0" err="1">
                <a:solidFill>
                  <a:schemeClr val="bg1"/>
                </a:solidFill>
                <a:latin typeface="Georgia"/>
                <a:ea typeface="メイリオ"/>
                <a:cs typeface="Georgia"/>
              </a:rPr>
              <a:t>saury</a:t>
            </a:r>
            <a:r>
              <a:rPr lang="en-US" altLang="ja-JP" sz="4000" dirty="0">
                <a:solidFill>
                  <a:schemeClr val="bg1"/>
                </a:solidFill>
                <a:latin typeface="Georgia"/>
                <a:ea typeface="メイリオ"/>
                <a:cs typeface="Georgia"/>
              </a:rPr>
              <a:t> in </a:t>
            </a:r>
            <a:r>
              <a:rPr lang="en-US" altLang="ja-JP" sz="4000" dirty="0" smtClean="0">
                <a:solidFill>
                  <a:schemeClr val="bg1"/>
                </a:solidFill>
                <a:latin typeface="Georgia"/>
                <a:ea typeface="メイリオ"/>
                <a:cs typeface="Georgia"/>
              </a:rPr>
              <a:t>the </a:t>
            </a:r>
            <a:r>
              <a:rPr lang="en-US" altLang="ja-JP" sz="4000" dirty="0">
                <a:solidFill>
                  <a:schemeClr val="bg1"/>
                </a:solidFill>
                <a:latin typeface="Georgia"/>
                <a:ea typeface="メイリオ"/>
                <a:cs typeface="Georgia"/>
              </a:rPr>
              <a:t>eastern &amp; western</a:t>
            </a:r>
            <a:r>
              <a:rPr lang="ja-JP" altLang="en-US" sz="4000" dirty="0">
                <a:solidFill>
                  <a:schemeClr val="bg1"/>
                </a:solidFill>
                <a:latin typeface="Georgia"/>
                <a:ea typeface="メイリオ"/>
                <a:cs typeface="Georgia"/>
              </a:rPr>
              <a:t> </a:t>
            </a:r>
            <a:r>
              <a:rPr lang="en-US" altLang="ja-JP" sz="4000" dirty="0">
                <a:solidFill>
                  <a:schemeClr val="bg1"/>
                </a:solidFill>
                <a:latin typeface="Georgia"/>
                <a:ea typeface="メイリオ"/>
                <a:cs typeface="Georgia"/>
              </a:rPr>
              <a:t>sides </a:t>
            </a:r>
            <a:r>
              <a:rPr lang="en-US" altLang="ja-JP" sz="4000" dirty="0" smtClean="0">
                <a:solidFill>
                  <a:schemeClr val="bg1"/>
                </a:solidFill>
                <a:latin typeface="Georgia"/>
                <a:ea typeface="メイリオ"/>
                <a:cs typeface="Georgia"/>
              </a:rPr>
              <a:t>may be determined </a:t>
            </a:r>
            <a:r>
              <a:rPr lang="en-US" altLang="ja-JP" sz="4000" dirty="0">
                <a:solidFill>
                  <a:schemeClr val="bg1"/>
                </a:solidFill>
                <a:latin typeface="Georgia"/>
                <a:ea typeface="メイリオ"/>
                <a:cs typeface="Georgia"/>
              </a:rPr>
              <a:t>by </a:t>
            </a:r>
            <a:r>
              <a:rPr lang="en-US" altLang="ja-JP" sz="4000" dirty="0" smtClean="0">
                <a:solidFill>
                  <a:schemeClr val="bg1"/>
                </a:solidFill>
                <a:latin typeface="Georgia"/>
                <a:ea typeface="メイリオ"/>
                <a:cs typeface="Georgia"/>
              </a:rPr>
              <a:t>90</a:t>
            </a:r>
            <a:r>
              <a:rPr lang="ja-JP" altLang="en-US" sz="4000" dirty="0" smtClean="0">
                <a:solidFill>
                  <a:schemeClr val="bg1"/>
                </a:solidFill>
                <a:latin typeface="Georgia"/>
                <a:ea typeface="メイリオ"/>
                <a:cs typeface="Georgia"/>
              </a:rPr>
              <a:t> </a:t>
            </a:r>
            <a:r>
              <a:rPr lang="en-US" altLang="ja-JP" sz="4000" dirty="0" smtClean="0">
                <a:solidFill>
                  <a:schemeClr val="bg1"/>
                </a:solidFill>
                <a:latin typeface="Georgia"/>
                <a:ea typeface="メイリオ"/>
                <a:cs typeface="Georgia"/>
              </a:rPr>
              <a:t>days </a:t>
            </a:r>
            <a:r>
              <a:rPr lang="en-US" altLang="ja-JP" sz="4000" dirty="0">
                <a:solidFill>
                  <a:schemeClr val="bg1"/>
                </a:solidFill>
                <a:latin typeface="Georgia"/>
                <a:ea typeface="メイリオ"/>
                <a:cs typeface="Georgia"/>
              </a:rPr>
              <a:t>after </a:t>
            </a:r>
            <a:r>
              <a:rPr lang="en-US" altLang="ja-JP" sz="4000" dirty="0" smtClean="0">
                <a:solidFill>
                  <a:schemeClr val="bg1"/>
                </a:solidFill>
                <a:latin typeface="Georgia"/>
                <a:ea typeface="メイリオ"/>
                <a:cs typeface="Georgia"/>
              </a:rPr>
              <a:t>hatching.</a:t>
            </a:r>
            <a:endParaRPr lang="en-US" altLang="ja-JP" sz="4000" dirty="0">
              <a:solidFill>
                <a:schemeClr val="bg1"/>
              </a:solidFill>
              <a:latin typeface="Georgia"/>
              <a:ea typeface="メイリオ"/>
              <a:cs typeface="Georgia"/>
            </a:endParaRPr>
          </a:p>
        </p:txBody>
      </p:sp>
      <p:pic>
        <p:nvPicPr>
          <p:cNvPr id="155" name="図 154" descr="sanma-frame.png"/>
          <p:cNvPicPr>
            <a:picLocks noChangeAspect="1"/>
          </p:cNvPicPr>
          <p:nvPr/>
        </p:nvPicPr>
        <p:blipFill rotWithShape="1">
          <a:blip r:embed="rId6" cstate="screen">
            <a:alphaModFix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87" b="23181" l="7500" r="92667">
                        <a14:foregroundMark x1="20000" y1="15633" x2="20000" y2="15633"/>
                        <a14:foregroundMark x1="24667" y1="14555" x2="24667" y2="14555"/>
                        <a14:foregroundMark x1="22500" y1="13477" x2="22500" y2="13477"/>
                        <a14:foregroundMark x1="32500" y1="14016" x2="32500" y2="14016"/>
                        <a14:foregroundMark x1="45333" y1="15633" x2="45333" y2="15633"/>
                        <a14:foregroundMark x1="86667" y1="16442" x2="86667" y2="16442"/>
                        <a14:foregroundMark x1="90667" y1="7547" x2="90667" y2="7547"/>
                        <a14:foregroundMark x1="63667" y1="15903" x2="63667" y2="15903"/>
                        <a14:backgroundMark x1="33000" y1="21294" x2="37667" y2="221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509" r="6458" b="76631"/>
          <a:stretch/>
        </p:blipFill>
        <p:spPr>
          <a:xfrm flipH="1">
            <a:off x="2439012" y="20385133"/>
            <a:ext cx="1053759" cy="131158"/>
          </a:xfrm>
          <a:prstGeom prst="rect">
            <a:avLst/>
          </a:prstGeom>
          <a:effectLst>
            <a:outerShdw blurRad="50800" dist="101600" dir="9000000" algn="tr" rotWithShape="0">
              <a:prstClr val="black">
                <a:alpha val="74000"/>
              </a:prstClr>
            </a:outerShdw>
          </a:effectLst>
        </p:spPr>
      </p:pic>
      <p:pic>
        <p:nvPicPr>
          <p:cNvPr id="156" name="図 155" descr="sanma-frame.png"/>
          <p:cNvPicPr>
            <a:picLocks noChangeAspect="1"/>
          </p:cNvPicPr>
          <p:nvPr/>
        </p:nvPicPr>
        <p:blipFill rotWithShape="1">
          <a:blip r:embed="rId6" cstate="screen">
            <a:alphaModFix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87" b="23181" l="7500" r="92667">
                        <a14:foregroundMark x1="20000" y1="15633" x2="20000" y2="15633"/>
                        <a14:foregroundMark x1="24667" y1="14555" x2="24667" y2="14555"/>
                        <a14:foregroundMark x1="22500" y1="13477" x2="22500" y2="13477"/>
                        <a14:foregroundMark x1="32500" y1="14016" x2="32500" y2="14016"/>
                        <a14:foregroundMark x1="45333" y1="15633" x2="45333" y2="15633"/>
                        <a14:foregroundMark x1="86667" y1="16442" x2="86667" y2="16442"/>
                        <a14:foregroundMark x1="90667" y1="7547" x2="90667" y2="7547"/>
                        <a14:foregroundMark x1="63667" y1="15903" x2="63667" y2="15903"/>
                        <a14:backgroundMark x1="33000" y1="21294" x2="37667" y2="221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509" r="6458" b="76631"/>
          <a:stretch/>
        </p:blipFill>
        <p:spPr>
          <a:xfrm flipH="1">
            <a:off x="3712232" y="20819007"/>
            <a:ext cx="1864930" cy="232123"/>
          </a:xfrm>
          <a:prstGeom prst="rect">
            <a:avLst/>
          </a:prstGeom>
          <a:effectLst>
            <a:outerShdw blurRad="50800" dist="101600" dir="9000000" algn="tr" rotWithShape="0">
              <a:prstClr val="black">
                <a:alpha val="74000"/>
              </a:prstClr>
            </a:outerShdw>
          </a:effectLst>
        </p:spPr>
      </p:pic>
      <p:pic>
        <p:nvPicPr>
          <p:cNvPr id="157" name="図 156" descr="sanma-frame.png"/>
          <p:cNvPicPr>
            <a:picLocks noChangeAspect="1"/>
          </p:cNvPicPr>
          <p:nvPr/>
        </p:nvPicPr>
        <p:blipFill rotWithShape="1">
          <a:blip r:embed="rId6" cstate="screen">
            <a:alphaModFix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87" b="23181" l="7500" r="92667">
                        <a14:foregroundMark x1="20000" y1="15633" x2="20000" y2="15633"/>
                        <a14:foregroundMark x1="24667" y1="14555" x2="24667" y2="14555"/>
                        <a14:foregroundMark x1="22500" y1="13477" x2="22500" y2="13477"/>
                        <a14:foregroundMark x1="32500" y1="14016" x2="32500" y2="14016"/>
                        <a14:foregroundMark x1="45333" y1="15633" x2="45333" y2="15633"/>
                        <a14:foregroundMark x1="86667" y1="16442" x2="86667" y2="16442"/>
                        <a14:foregroundMark x1="90667" y1="7547" x2="90667" y2="7547"/>
                        <a14:foregroundMark x1="63667" y1="15903" x2="63667" y2="15903"/>
                        <a14:backgroundMark x1="33000" y1="21294" x2="37667" y2="221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509" r="6458" b="76631"/>
          <a:stretch/>
        </p:blipFill>
        <p:spPr>
          <a:xfrm>
            <a:off x="3063907" y="18713111"/>
            <a:ext cx="2596602" cy="293470"/>
          </a:xfrm>
          <a:prstGeom prst="rect">
            <a:avLst/>
          </a:prstGeom>
          <a:effectLst>
            <a:outerShdw blurRad="50800" dist="152400" dir="1800000" algn="tl" rotWithShape="0">
              <a:srgbClr val="000000">
                <a:alpha val="70000"/>
              </a:srgbClr>
            </a:outerShdw>
          </a:effectLst>
        </p:spPr>
      </p:pic>
      <p:sp>
        <p:nvSpPr>
          <p:cNvPr id="263" name="正方形/長方形 262"/>
          <p:cNvSpPr/>
          <p:nvPr/>
        </p:nvSpPr>
        <p:spPr>
          <a:xfrm>
            <a:off x="566361" y="17915776"/>
            <a:ext cx="6083640" cy="3759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 smtClean="0">
                <a:solidFill>
                  <a:schemeClr val="tx1"/>
                </a:solidFill>
                <a:latin typeface="Georgia"/>
                <a:cs typeface="Georgia"/>
              </a:rPr>
              <a:t>&lt;Life cycle of Pacific </a:t>
            </a:r>
            <a:r>
              <a:rPr kumimoji="1" lang="en-US" altLang="ja-JP" sz="2800" b="1" dirty="0" err="1" smtClean="0">
                <a:solidFill>
                  <a:schemeClr val="tx1"/>
                </a:solidFill>
                <a:latin typeface="Georgia"/>
                <a:cs typeface="Georgia"/>
              </a:rPr>
              <a:t>saury</a:t>
            </a:r>
            <a:r>
              <a:rPr kumimoji="1" lang="en-US" altLang="ja-JP" sz="2800" b="1" dirty="0" smtClean="0">
                <a:solidFill>
                  <a:schemeClr val="tx1"/>
                </a:solidFill>
                <a:latin typeface="Georgia"/>
                <a:cs typeface="Georgia"/>
              </a:rPr>
              <a:t>&gt;</a:t>
            </a:r>
            <a:endParaRPr kumimoji="1" lang="ja-JP" altLang="en-US" sz="2800" b="1" dirty="0">
              <a:solidFill>
                <a:schemeClr val="tx1"/>
              </a:solidFill>
              <a:latin typeface="Georgia"/>
              <a:cs typeface="Georgia"/>
            </a:endParaRPr>
          </a:p>
        </p:txBody>
      </p:sp>
      <p:sp>
        <p:nvSpPr>
          <p:cNvPr id="264" name="正方形/長方形 263"/>
          <p:cNvSpPr/>
          <p:nvPr/>
        </p:nvSpPr>
        <p:spPr>
          <a:xfrm>
            <a:off x="537839" y="22953692"/>
            <a:ext cx="5371730" cy="491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 smtClean="0">
                <a:solidFill>
                  <a:schemeClr val="tx1"/>
                </a:solidFill>
                <a:latin typeface="Georgia"/>
                <a:cs typeface="Georgia"/>
              </a:rPr>
              <a:t>&lt;Our model&gt;</a:t>
            </a:r>
            <a:endParaRPr kumimoji="1" lang="ja-JP" altLang="en-US" sz="2800" b="1" dirty="0">
              <a:solidFill>
                <a:schemeClr val="tx1"/>
              </a:solidFill>
              <a:latin typeface="Georgia"/>
              <a:cs typeface="Georgia"/>
            </a:endParaRPr>
          </a:p>
        </p:txBody>
      </p:sp>
      <p:sp>
        <p:nvSpPr>
          <p:cNvPr id="265" name="正方形/長方形 264"/>
          <p:cNvSpPr/>
          <p:nvPr/>
        </p:nvSpPr>
        <p:spPr>
          <a:xfrm>
            <a:off x="6330667" y="22929033"/>
            <a:ext cx="4859031" cy="516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 smtClean="0">
                <a:solidFill>
                  <a:schemeClr val="tx1"/>
                </a:solidFill>
                <a:latin typeface="Georgia"/>
                <a:cs typeface="Georgia"/>
              </a:rPr>
              <a:t>&lt;Observation data&gt;</a:t>
            </a:r>
            <a:endParaRPr kumimoji="1" lang="ja-JP" altLang="en-US" sz="2800" b="1" dirty="0">
              <a:solidFill>
                <a:schemeClr val="tx1"/>
              </a:solidFill>
              <a:latin typeface="Georgia"/>
              <a:cs typeface="Georgia"/>
            </a:endParaRPr>
          </a:p>
        </p:txBody>
      </p:sp>
      <p:sp>
        <p:nvSpPr>
          <p:cNvPr id="267" name="テキスト ボックス 266"/>
          <p:cNvSpPr txBox="1"/>
          <p:nvPr/>
        </p:nvSpPr>
        <p:spPr>
          <a:xfrm>
            <a:off x="294357" y="36183164"/>
            <a:ext cx="11110055" cy="6463269"/>
          </a:xfrm>
          <a:prstGeom prst="rect">
            <a:avLst/>
          </a:prstGeom>
          <a:noFill/>
          <a:ln>
            <a:noFill/>
          </a:ln>
        </p:spPr>
        <p:txBody>
          <a:bodyPr wrap="square" lIns="91403" tIns="45701" rIns="91403" bIns="45701" rtlCol="0">
            <a:spAutoFit/>
          </a:bodyPr>
          <a:lstStyle/>
          <a:p>
            <a:pPr marL="571500" indent="-571500">
              <a:buFont typeface="Wingdings" charset="2"/>
              <a:buChar char="Ø"/>
            </a:pPr>
            <a:r>
              <a:rPr lang="en-US" altLang="ja-JP" sz="3600" b="1" u="sng" dirty="0" smtClean="0">
                <a:latin typeface="Georgia"/>
                <a:cs typeface="Georgia"/>
              </a:rPr>
              <a:t>Analyses</a:t>
            </a:r>
          </a:p>
          <a:p>
            <a:endParaRPr lang="en-US" altLang="ja-JP" sz="500" b="1" u="sng" dirty="0">
              <a:latin typeface="Georgia"/>
              <a:cs typeface="Georgia"/>
            </a:endParaRPr>
          </a:p>
          <a:p>
            <a:pPr marL="288000">
              <a:buFont typeface="Wingdings" charset="2"/>
              <a:buChar char="ü"/>
            </a:pPr>
            <a:r>
              <a:rPr lang="en-US" altLang="ja-JP" sz="3200" dirty="0">
                <a:latin typeface="Georgia"/>
                <a:cs typeface="Georgia"/>
              </a:rPr>
              <a:t>  </a:t>
            </a:r>
            <a:r>
              <a:rPr lang="en-US" altLang="ja-JP" sz="3200" u="sng" dirty="0" smtClean="0">
                <a:latin typeface="Georgia"/>
                <a:cs typeface="Georgia"/>
              </a:rPr>
              <a:t>Validation</a:t>
            </a:r>
            <a:r>
              <a:rPr lang="en-US" altLang="ja-JP" sz="3200" dirty="0" smtClean="0">
                <a:latin typeface="Georgia"/>
                <a:cs typeface="Georgia"/>
              </a:rPr>
              <a:t> </a:t>
            </a:r>
            <a:r>
              <a:rPr lang="en-US" altLang="ja-JP" sz="3200" dirty="0">
                <a:latin typeface="Georgia"/>
                <a:cs typeface="Georgia"/>
              </a:rPr>
              <a:t>: </a:t>
            </a:r>
            <a:endParaRPr lang="en-US" altLang="ja-JP" sz="3200" dirty="0" smtClean="0">
              <a:latin typeface="Georgia"/>
              <a:cs typeface="Georgia"/>
            </a:endParaRPr>
          </a:p>
          <a:p>
            <a:r>
              <a:rPr lang="en-US" altLang="ja-JP" sz="3200" dirty="0">
                <a:latin typeface="Georgia"/>
                <a:cs typeface="Georgia"/>
              </a:rPr>
              <a:t> </a:t>
            </a:r>
            <a:r>
              <a:rPr lang="en-US" altLang="ja-JP" sz="3200" dirty="0" smtClean="0">
                <a:latin typeface="Georgia"/>
                <a:cs typeface="Georgia"/>
              </a:rPr>
              <a:t>          Comparing the growth or growth trajectory of model</a:t>
            </a:r>
          </a:p>
          <a:p>
            <a:r>
              <a:rPr lang="en-US" altLang="ja-JP" sz="3200" dirty="0">
                <a:latin typeface="Georgia"/>
                <a:cs typeface="Georgia"/>
              </a:rPr>
              <a:t> </a:t>
            </a:r>
            <a:r>
              <a:rPr lang="en-US" altLang="ja-JP" sz="3200" dirty="0" smtClean="0">
                <a:latin typeface="Georgia"/>
                <a:cs typeface="Georgia"/>
              </a:rPr>
              <a:t>            outputs with observation data</a:t>
            </a:r>
          </a:p>
          <a:p>
            <a:endParaRPr lang="en-US" altLang="ja-JP" sz="1500" dirty="0" smtClean="0">
              <a:latin typeface="Georgia"/>
              <a:cs typeface="Georgia"/>
            </a:endParaRPr>
          </a:p>
          <a:p>
            <a:pPr marL="288000">
              <a:buFont typeface="Wingdings" charset="2"/>
              <a:buChar char="ü"/>
            </a:pPr>
            <a:r>
              <a:rPr lang="en-US" altLang="ja-JP" sz="3200" dirty="0" smtClean="0">
                <a:latin typeface="Georgia"/>
                <a:cs typeface="Georgia"/>
              </a:rPr>
              <a:t>  </a:t>
            </a:r>
            <a:r>
              <a:rPr lang="en-US" altLang="ja-JP" sz="3200" u="sng" dirty="0" smtClean="0">
                <a:latin typeface="Georgia"/>
                <a:cs typeface="Georgia"/>
              </a:rPr>
              <a:t>Analyses model outputs</a:t>
            </a:r>
            <a:r>
              <a:rPr lang="en-US" altLang="ja-JP" sz="3200" dirty="0" smtClean="0">
                <a:latin typeface="Georgia"/>
                <a:cs typeface="Georgia"/>
              </a:rPr>
              <a:t> :</a:t>
            </a:r>
          </a:p>
          <a:p>
            <a:endParaRPr lang="en-US" altLang="ja-JP" sz="500" dirty="0" smtClean="0">
              <a:latin typeface="Georgia"/>
              <a:cs typeface="Georgia"/>
            </a:endParaRPr>
          </a:p>
          <a:p>
            <a:r>
              <a:rPr lang="en-US" altLang="ja-JP" sz="3200" dirty="0">
                <a:latin typeface="Georgia"/>
                <a:cs typeface="Georgia"/>
              </a:rPr>
              <a:t> </a:t>
            </a:r>
            <a:r>
              <a:rPr lang="en-US" altLang="ja-JP" sz="3200" dirty="0" smtClean="0">
                <a:latin typeface="Georgia"/>
                <a:cs typeface="Georgia"/>
              </a:rPr>
              <a:t>      1) </a:t>
            </a:r>
            <a:r>
              <a:rPr lang="en-US" altLang="ja-JP" sz="3200" b="1" dirty="0" smtClean="0">
                <a:latin typeface="Georgia"/>
                <a:cs typeface="Georgia"/>
              </a:rPr>
              <a:t>Dividing individuals into west &amp; east group</a:t>
            </a:r>
            <a:r>
              <a:rPr lang="en-US" altLang="ja-JP" sz="3200" dirty="0" smtClean="0">
                <a:latin typeface="Georgia"/>
                <a:cs typeface="Georgia"/>
              </a:rPr>
              <a:t> by </a:t>
            </a:r>
          </a:p>
          <a:p>
            <a:r>
              <a:rPr lang="en-US" altLang="ja-JP" sz="3200" dirty="0">
                <a:latin typeface="Georgia"/>
                <a:cs typeface="Georgia"/>
              </a:rPr>
              <a:t> </a:t>
            </a:r>
            <a:r>
              <a:rPr lang="en-US" altLang="ja-JP" sz="3200" dirty="0" smtClean="0">
                <a:latin typeface="Georgia"/>
                <a:cs typeface="Georgia"/>
              </a:rPr>
              <a:t>            whether distributing in the western or eastern side of </a:t>
            </a:r>
          </a:p>
          <a:p>
            <a:r>
              <a:rPr lang="en-US" altLang="ja-JP" sz="3200" dirty="0" smtClean="0">
                <a:latin typeface="Georgia"/>
                <a:cs typeface="Georgia"/>
              </a:rPr>
              <a:t>             160°E at sampling date</a:t>
            </a:r>
          </a:p>
          <a:p>
            <a:endParaRPr lang="en-US" altLang="ja-JP" sz="500" dirty="0" smtClean="0">
              <a:latin typeface="Georgia"/>
              <a:cs typeface="Georgia"/>
            </a:endParaRPr>
          </a:p>
          <a:p>
            <a:r>
              <a:rPr lang="en-US" altLang="ja-JP" sz="3200" dirty="0">
                <a:latin typeface="Georgia"/>
                <a:cs typeface="Georgia"/>
              </a:rPr>
              <a:t> </a:t>
            </a:r>
            <a:r>
              <a:rPr lang="en-US" altLang="ja-JP" sz="3200" dirty="0" smtClean="0">
                <a:latin typeface="Georgia"/>
                <a:cs typeface="Georgia"/>
              </a:rPr>
              <a:t>     2) </a:t>
            </a:r>
            <a:r>
              <a:rPr lang="en-US" altLang="ja-JP" sz="3200" b="1" dirty="0" smtClean="0">
                <a:latin typeface="Georgia"/>
                <a:cs typeface="Georgia"/>
              </a:rPr>
              <a:t>Dividing fishes in each group into 3 groups</a:t>
            </a:r>
            <a:r>
              <a:rPr lang="en-US" altLang="ja-JP" sz="3200" dirty="0" smtClean="0">
                <a:latin typeface="Georgia"/>
                <a:cs typeface="Georgia"/>
              </a:rPr>
              <a:t>        </a:t>
            </a:r>
          </a:p>
          <a:p>
            <a:r>
              <a:rPr lang="en-US" altLang="ja-JP" sz="3200" dirty="0">
                <a:latin typeface="Georgia"/>
                <a:cs typeface="Georgia"/>
              </a:rPr>
              <a:t> </a:t>
            </a:r>
            <a:r>
              <a:rPr lang="en-US" altLang="ja-JP" sz="3200" dirty="0" smtClean="0">
                <a:latin typeface="Georgia"/>
                <a:cs typeface="Georgia"/>
              </a:rPr>
              <a:t>            based on length at sampling date. (group1: 17</a:t>
            </a:r>
            <a:r>
              <a:rPr lang="en-US" altLang="ja-JP" sz="2800" dirty="0" smtClean="0">
                <a:latin typeface="Georgia"/>
                <a:cs typeface="Georgia"/>
              </a:rPr>
              <a:t>≤L&lt;23, </a:t>
            </a:r>
          </a:p>
          <a:p>
            <a:r>
              <a:rPr lang="en-US" altLang="ja-JP" sz="2800" dirty="0">
                <a:latin typeface="Georgia"/>
                <a:cs typeface="Georgia"/>
              </a:rPr>
              <a:t> </a:t>
            </a:r>
            <a:r>
              <a:rPr lang="en-US" altLang="ja-JP" sz="2800" dirty="0" smtClean="0">
                <a:latin typeface="Georgia"/>
                <a:cs typeface="Georgia"/>
              </a:rPr>
              <a:t>              group2: 23≤L&lt;28, 29≤L&lt;36 in west group(or 28≤L&lt;32 in </a:t>
            </a:r>
          </a:p>
          <a:p>
            <a:r>
              <a:rPr lang="en-US" altLang="ja-JP" sz="2800" dirty="0">
                <a:latin typeface="Georgia"/>
                <a:cs typeface="Georgia"/>
              </a:rPr>
              <a:t> </a:t>
            </a:r>
            <a:r>
              <a:rPr lang="en-US" altLang="ja-JP" sz="2800" dirty="0" smtClean="0">
                <a:latin typeface="Georgia"/>
                <a:cs typeface="Georgia"/>
              </a:rPr>
              <a:t>              east group</a:t>
            </a:r>
            <a:r>
              <a:rPr lang="en-US" altLang="ja-JP" sz="3200" dirty="0" smtClean="0">
                <a:latin typeface="Georgia"/>
                <a:cs typeface="Georgia"/>
              </a:rPr>
              <a:t>)</a:t>
            </a:r>
            <a:endParaRPr lang="en-US" altLang="ja-JP" sz="3200" dirty="0">
              <a:latin typeface="Georgia"/>
              <a:cs typeface="Georgia"/>
            </a:endParaRPr>
          </a:p>
        </p:txBody>
      </p:sp>
      <p:sp>
        <p:nvSpPr>
          <p:cNvPr id="268" name="テキスト ボックス 267"/>
          <p:cNvSpPr txBox="1"/>
          <p:nvPr/>
        </p:nvSpPr>
        <p:spPr>
          <a:xfrm>
            <a:off x="349528" y="27792050"/>
            <a:ext cx="10873208" cy="3785614"/>
          </a:xfrm>
          <a:prstGeom prst="rect">
            <a:avLst/>
          </a:prstGeom>
          <a:noFill/>
          <a:ln>
            <a:noFill/>
          </a:ln>
        </p:spPr>
        <p:txBody>
          <a:bodyPr wrap="square" lIns="91403" tIns="45701" rIns="91403" bIns="45701" rtlCol="0">
            <a:spAutoFit/>
          </a:bodyPr>
          <a:lstStyle/>
          <a:p>
            <a:pPr marL="571272" indent="-571272">
              <a:buFont typeface="Wingdings" charset="2"/>
              <a:buChar char="Ø"/>
            </a:pPr>
            <a:r>
              <a:rPr lang="en-US" altLang="en-US" sz="3600" b="1" u="sng" dirty="0" smtClean="0">
                <a:latin typeface="Georgia"/>
                <a:cs typeface="Georgia"/>
              </a:rPr>
              <a:t>Bioenergetics model</a:t>
            </a:r>
            <a:endParaRPr lang="en-US" altLang="ja-JP" sz="2400" b="1" dirty="0" smtClean="0">
              <a:latin typeface="Georgia"/>
              <a:cs typeface="Georgia"/>
            </a:endParaRPr>
          </a:p>
          <a:p>
            <a:pPr algn="r"/>
            <a:r>
              <a:rPr lang="en-US" altLang="ja-JP" sz="2800" dirty="0" smtClean="0">
                <a:latin typeface="Georgia"/>
                <a:cs typeface="Georgia"/>
              </a:rPr>
              <a:t>(base</a:t>
            </a:r>
            <a:r>
              <a:rPr lang="ja-JP" altLang="en-US" sz="2800" dirty="0" smtClean="0">
                <a:latin typeface="Georgia"/>
                <a:cs typeface="Georgia"/>
              </a:rPr>
              <a:t> </a:t>
            </a:r>
            <a:r>
              <a:rPr lang="en-US" altLang="ja-JP" sz="2800" dirty="0" smtClean="0">
                <a:latin typeface="Georgia"/>
                <a:cs typeface="Georgia"/>
              </a:rPr>
              <a:t>on</a:t>
            </a:r>
            <a:r>
              <a:rPr lang="ja-JP" altLang="en-US" sz="2800" dirty="0" smtClean="0">
                <a:latin typeface="Georgia"/>
                <a:cs typeface="Georgia"/>
              </a:rPr>
              <a:t> </a:t>
            </a:r>
            <a:r>
              <a:rPr lang="en-US" altLang="ja-JP" sz="2800" dirty="0" smtClean="0">
                <a:latin typeface="Georgia"/>
                <a:cs typeface="Georgia"/>
              </a:rPr>
              <a:t>the</a:t>
            </a:r>
            <a:r>
              <a:rPr lang="ja-JP" altLang="en-US" sz="2800" dirty="0" smtClean="0">
                <a:latin typeface="Georgia"/>
                <a:cs typeface="Georgia"/>
              </a:rPr>
              <a:t> </a:t>
            </a:r>
            <a:r>
              <a:rPr lang="en-US" altLang="ja-JP" sz="2800" dirty="0" smtClean="0">
                <a:latin typeface="Georgia"/>
                <a:cs typeface="Georgia"/>
              </a:rPr>
              <a:t>model</a:t>
            </a:r>
            <a:r>
              <a:rPr lang="ja-JP" altLang="en-US" sz="2800" dirty="0" smtClean="0">
                <a:latin typeface="Georgia"/>
                <a:cs typeface="Georgia"/>
              </a:rPr>
              <a:t> </a:t>
            </a:r>
            <a:r>
              <a:rPr lang="en-US" altLang="ja-JP" sz="2800" dirty="0" smtClean="0">
                <a:latin typeface="Georgia"/>
                <a:cs typeface="Georgia"/>
              </a:rPr>
              <a:t>in</a:t>
            </a:r>
            <a:r>
              <a:rPr lang="ja-JP" altLang="en-US" sz="2800" dirty="0" smtClean="0">
                <a:latin typeface="Georgia"/>
                <a:cs typeface="Georgia"/>
              </a:rPr>
              <a:t> </a:t>
            </a:r>
            <a:r>
              <a:rPr lang="en-US" altLang="ja-JP" sz="2800" b="1" dirty="0" smtClean="0">
                <a:latin typeface="Georgia"/>
                <a:cs typeface="Georgia"/>
              </a:rPr>
              <a:t>Ito</a:t>
            </a:r>
            <a:r>
              <a:rPr lang="ja-JP" altLang="en-US" sz="2800" b="1" dirty="0" smtClean="0">
                <a:latin typeface="Georgia"/>
                <a:cs typeface="Georgia"/>
              </a:rPr>
              <a:t> </a:t>
            </a:r>
            <a:r>
              <a:rPr lang="en-US" altLang="ja-JP" sz="2800" b="1" dirty="0" smtClean="0">
                <a:latin typeface="Georgia"/>
                <a:cs typeface="Georgia"/>
              </a:rPr>
              <a:t>et</a:t>
            </a:r>
            <a:r>
              <a:rPr lang="ja-JP" altLang="en-US" sz="2800" b="1" dirty="0" smtClean="0">
                <a:latin typeface="Georgia"/>
                <a:cs typeface="Georgia"/>
              </a:rPr>
              <a:t> </a:t>
            </a:r>
            <a:r>
              <a:rPr lang="en-US" altLang="ja-JP" sz="2800" b="1" dirty="0" smtClean="0">
                <a:latin typeface="Georgia"/>
                <a:cs typeface="Georgia"/>
              </a:rPr>
              <a:t>al.,</a:t>
            </a:r>
            <a:r>
              <a:rPr lang="ja-JP" altLang="en-US" sz="2800" b="1" dirty="0" smtClean="0">
                <a:latin typeface="Georgia"/>
                <a:cs typeface="Georgia"/>
              </a:rPr>
              <a:t> </a:t>
            </a:r>
            <a:r>
              <a:rPr lang="en-US" altLang="ja-JP" sz="2800" b="1" dirty="0" smtClean="0">
                <a:latin typeface="Georgia"/>
                <a:cs typeface="Georgia"/>
              </a:rPr>
              <a:t>2004</a:t>
            </a:r>
            <a:r>
              <a:rPr lang="en-US" altLang="ja-JP" sz="2800" dirty="0" smtClean="0">
                <a:latin typeface="Georgia"/>
                <a:cs typeface="Georgia"/>
              </a:rPr>
              <a:t>)</a:t>
            </a:r>
            <a:endParaRPr lang="en-US" altLang="en-US" sz="2800" dirty="0" smtClean="0">
              <a:latin typeface="Georgia"/>
              <a:cs typeface="Georgia"/>
            </a:endParaRPr>
          </a:p>
          <a:p>
            <a:endParaRPr lang="en-US" altLang="ja-JP" sz="800" u="sng" dirty="0" smtClean="0">
              <a:latin typeface="Georgia"/>
              <a:cs typeface="Georgia"/>
            </a:endParaRPr>
          </a:p>
          <a:p>
            <a:endParaRPr lang="en-US" altLang="ja-JP" sz="800" b="1" u="sng" dirty="0">
              <a:latin typeface="Georgia"/>
              <a:cs typeface="Georgia"/>
            </a:endParaRPr>
          </a:p>
          <a:p>
            <a:endParaRPr lang="en-US" altLang="ja-JP" sz="800" b="1" u="sng" dirty="0" smtClean="0">
              <a:latin typeface="Georgia"/>
              <a:cs typeface="Georgia"/>
            </a:endParaRPr>
          </a:p>
          <a:p>
            <a:endParaRPr lang="en-US" altLang="ja-JP" sz="800" b="1" u="sng" dirty="0">
              <a:latin typeface="Georgia"/>
              <a:cs typeface="Georgia"/>
            </a:endParaRPr>
          </a:p>
          <a:p>
            <a:endParaRPr lang="en-US" altLang="ja-JP" sz="800" b="1" u="sng" dirty="0" smtClean="0">
              <a:latin typeface="Georgia"/>
              <a:cs typeface="Georgia"/>
            </a:endParaRPr>
          </a:p>
          <a:p>
            <a:endParaRPr lang="en-US" altLang="ja-JP" sz="800" b="1" u="sng" dirty="0">
              <a:latin typeface="Georgia"/>
              <a:cs typeface="Georgia"/>
            </a:endParaRPr>
          </a:p>
          <a:p>
            <a:endParaRPr lang="en-US" altLang="ja-JP" sz="800" b="1" u="sng" dirty="0" smtClean="0">
              <a:latin typeface="Georgia"/>
              <a:cs typeface="Georgia"/>
            </a:endParaRPr>
          </a:p>
          <a:p>
            <a:endParaRPr lang="en-US" altLang="ja-JP" sz="800" b="1" u="sng" dirty="0">
              <a:latin typeface="Georgia"/>
              <a:cs typeface="Georgia"/>
            </a:endParaRPr>
          </a:p>
          <a:p>
            <a:endParaRPr lang="en-US" altLang="ja-JP" sz="800" b="1" u="sng" dirty="0" smtClean="0">
              <a:latin typeface="Georgia"/>
              <a:cs typeface="Georgia"/>
            </a:endParaRPr>
          </a:p>
          <a:p>
            <a:endParaRPr lang="en-US" altLang="ja-JP" sz="800" b="1" u="sng" dirty="0">
              <a:latin typeface="Georgia"/>
              <a:cs typeface="Georgia"/>
            </a:endParaRPr>
          </a:p>
          <a:p>
            <a:endParaRPr lang="en-US" altLang="ja-JP" sz="800" b="1" u="sng" dirty="0" smtClean="0">
              <a:latin typeface="Georgia"/>
              <a:cs typeface="Georgia"/>
            </a:endParaRPr>
          </a:p>
          <a:p>
            <a:endParaRPr lang="en-US" altLang="ja-JP" sz="800" b="1" u="sng" dirty="0">
              <a:latin typeface="Georgia"/>
              <a:cs typeface="Georgia"/>
            </a:endParaRPr>
          </a:p>
          <a:p>
            <a:endParaRPr lang="en-US" altLang="ja-JP" sz="800" b="1" u="sng" dirty="0" smtClean="0">
              <a:latin typeface="Georgia"/>
              <a:cs typeface="Georgia"/>
            </a:endParaRPr>
          </a:p>
          <a:p>
            <a:endParaRPr lang="en-US" altLang="ja-JP" sz="800" b="1" u="sng" dirty="0">
              <a:latin typeface="Georgia"/>
              <a:cs typeface="Georgia"/>
            </a:endParaRPr>
          </a:p>
          <a:p>
            <a:endParaRPr lang="en-US" altLang="ja-JP" sz="800" b="1" u="sng" dirty="0" smtClean="0">
              <a:latin typeface="Georgia"/>
              <a:cs typeface="Georgia"/>
            </a:endParaRPr>
          </a:p>
          <a:p>
            <a:endParaRPr lang="en-US" altLang="ja-JP" sz="800" b="1" u="sng" dirty="0">
              <a:latin typeface="Georgia"/>
              <a:cs typeface="Georgia"/>
            </a:endParaRPr>
          </a:p>
          <a:p>
            <a:endParaRPr lang="en-US" altLang="ja-JP" sz="800" b="1" u="sng" dirty="0" smtClean="0">
              <a:latin typeface="Georgia"/>
              <a:cs typeface="Georgia"/>
            </a:endParaRPr>
          </a:p>
          <a:p>
            <a:endParaRPr lang="en-US" altLang="ja-JP" sz="800" b="1" u="sng" dirty="0">
              <a:latin typeface="Georgia"/>
              <a:cs typeface="Georgia"/>
            </a:endParaRPr>
          </a:p>
          <a:p>
            <a:endParaRPr lang="en-US" altLang="ja-JP" sz="800" b="1" u="sng" dirty="0">
              <a:latin typeface="Georgia"/>
              <a:cs typeface="Georgia"/>
            </a:endParaRPr>
          </a:p>
          <a:p>
            <a:endParaRPr lang="en-US" altLang="ja-JP" sz="2000" dirty="0">
              <a:latin typeface="Georgia"/>
              <a:cs typeface="Georgia"/>
            </a:endParaRPr>
          </a:p>
        </p:txBody>
      </p:sp>
      <p:grpSp>
        <p:nvGrpSpPr>
          <p:cNvPr id="378" name="図形グループ 377"/>
          <p:cNvGrpSpPr/>
          <p:nvPr/>
        </p:nvGrpSpPr>
        <p:grpSpPr>
          <a:xfrm>
            <a:off x="998914" y="28877600"/>
            <a:ext cx="10021966" cy="2030426"/>
            <a:chOff x="998914" y="30201980"/>
            <a:chExt cx="10021966" cy="2030426"/>
          </a:xfrm>
        </p:grpSpPr>
        <p:pic>
          <p:nvPicPr>
            <p:cNvPr id="283" name="図 282" descr="sanma-frame.png"/>
            <p:cNvPicPr>
              <a:picLocks noChangeAspect="1"/>
            </p:cNvPicPr>
            <p:nvPr/>
          </p:nvPicPr>
          <p:blipFill rotWithShape="1">
            <a:blip r:embed="rId6" cstate="screen">
              <a:alphaModFix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887" b="23181" l="7500" r="92667">
                          <a14:foregroundMark x1="20000" y1="15633" x2="20000" y2="15633"/>
                          <a14:foregroundMark x1="24667" y1="14555" x2="24667" y2="14555"/>
                          <a14:foregroundMark x1="22500" y1="13477" x2="22500" y2="13477"/>
                          <a14:foregroundMark x1="32500" y1="14016" x2="32500" y2="14016"/>
                          <a14:foregroundMark x1="45333" y1="15633" x2="45333" y2="15633"/>
                          <a14:foregroundMark x1="86667" y1="16442" x2="86667" y2="16442"/>
                          <a14:foregroundMark x1="90667" y1="7547" x2="90667" y2="7547"/>
                          <a14:foregroundMark x1="63667" y1="15903" x2="63667" y2="15903"/>
                          <a14:backgroundMark x1="33000" y1="21294" x2="37667" y2="221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7509" r="6458" b="76631"/>
            <a:stretch/>
          </p:blipFill>
          <p:spPr>
            <a:xfrm>
              <a:off x="2289853" y="31050597"/>
              <a:ext cx="7415982" cy="1016730"/>
            </a:xfrm>
            <a:prstGeom prst="rect">
              <a:avLst/>
            </a:prstGeom>
          </p:spPr>
        </p:pic>
        <p:cxnSp>
          <p:nvCxnSpPr>
            <p:cNvPr id="285" name="直線矢印コネクタ 284"/>
            <p:cNvCxnSpPr/>
            <p:nvPr/>
          </p:nvCxnSpPr>
          <p:spPr>
            <a:xfrm flipV="1">
              <a:off x="2870703" y="31572659"/>
              <a:ext cx="414829" cy="198414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直線矢印コネクタ 285"/>
            <p:cNvCxnSpPr/>
            <p:nvPr/>
          </p:nvCxnSpPr>
          <p:spPr>
            <a:xfrm>
              <a:off x="4482000" y="32032610"/>
              <a:ext cx="1427569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直線矢印コネクタ 286"/>
            <p:cNvCxnSpPr/>
            <p:nvPr/>
          </p:nvCxnSpPr>
          <p:spPr>
            <a:xfrm>
              <a:off x="7410703" y="31856531"/>
              <a:ext cx="505294" cy="15384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直線矢印コネクタ 287"/>
            <p:cNvCxnSpPr/>
            <p:nvPr/>
          </p:nvCxnSpPr>
          <p:spPr>
            <a:xfrm flipV="1">
              <a:off x="6245234" y="32009156"/>
              <a:ext cx="649446" cy="1215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9" name="正方形/長方形 288"/>
            <p:cNvSpPr/>
            <p:nvPr/>
          </p:nvSpPr>
          <p:spPr>
            <a:xfrm>
              <a:off x="998914" y="30797123"/>
              <a:ext cx="2012689" cy="4416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sz="2400" b="1" i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latin typeface="メイリオ"/>
                  <a:ea typeface="メイリオ"/>
                  <a:cs typeface="メイリオ"/>
                </a:rPr>
                <a:t>C</a:t>
              </a:r>
              <a:r>
                <a:rPr lang="en-US" altLang="ja-JP" sz="1800" b="1" i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メイリオ"/>
                  <a:ea typeface="メイリオ"/>
                  <a:cs typeface="メイリオ"/>
                </a:rPr>
                <a:t>onsumption</a:t>
              </a:r>
              <a:endParaRPr kumimoji="1" lang="ja-JP" altLang="en-US" sz="1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290" name="正方形/長方形 289"/>
            <p:cNvSpPr/>
            <p:nvPr/>
          </p:nvSpPr>
          <p:spPr>
            <a:xfrm>
              <a:off x="2087250" y="31611472"/>
              <a:ext cx="1770248" cy="4416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b="1" i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0000"/>
                  </a:solidFill>
                  <a:latin typeface="メイリオ"/>
                  <a:ea typeface="メイリオ"/>
                  <a:cs typeface="メイリオ"/>
                </a:rPr>
                <a:t>R</a:t>
              </a:r>
              <a:r>
                <a:rPr kumimoji="1" lang="en-US" altLang="ja-JP" sz="1800" b="1" i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メイリオ"/>
                  <a:ea typeface="メイリオ"/>
                  <a:cs typeface="メイリオ"/>
                </a:rPr>
                <a:t>espiration</a:t>
              </a:r>
              <a:endParaRPr kumimoji="1" lang="ja-JP" altLang="en-US" sz="1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291" name="正方形/長方形 290"/>
            <p:cNvSpPr/>
            <p:nvPr/>
          </p:nvSpPr>
          <p:spPr>
            <a:xfrm>
              <a:off x="4320848" y="31593701"/>
              <a:ext cx="1767323" cy="4416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b="1" i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0000"/>
                  </a:solidFill>
                  <a:latin typeface="メイリオ"/>
                  <a:ea typeface="メイリオ"/>
                  <a:cs typeface="メイリオ"/>
                </a:rPr>
                <a:t>P</a:t>
              </a:r>
              <a:r>
                <a:rPr kumimoji="1" lang="en-US" altLang="ja-JP" sz="1800" b="1" i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メイリオ"/>
                  <a:ea typeface="メイリオ"/>
                  <a:cs typeface="メイリオ"/>
                </a:rPr>
                <a:t>roduction</a:t>
              </a:r>
              <a:endParaRPr kumimoji="1" lang="ja-JP" altLang="en-US" sz="1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292" name="正方形/長方形 291"/>
            <p:cNvSpPr/>
            <p:nvPr/>
          </p:nvSpPr>
          <p:spPr>
            <a:xfrm>
              <a:off x="5226280" y="31744477"/>
              <a:ext cx="1343677" cy="4416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800" i="1" dirty="0"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293" name="正方形/長方形 292"/>
            <p:cNvSpPr/>
            <p:nvPr/>
          </p:nvSpPr>
          <p:spPr>
            <a:xfrm>
              <a:off x="5894241" y="31568731"/>
              <a:ext cx="1343677" cy="4416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sz="2400" b="1" i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0000"/>
                  </a:solidFill>
                  <a:latin typeface="メイリオ"/>
                  <a:ea typeface="メイリオ"/>
                  <a:cs typeface="メイリオ"/>
                </a:rPr>
                <a:t>S</a:t>
              </a:r>
              <a:r>
                <a:rPr lang="en-US" altLang="ja-JP" sz="1800" b="1" i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メイリオ"/>
                  <a:ea typeface="メイリオ"/>
                  <a:cs typeface="メイリオ"/>
                </a:rPr>
                <a:t>DA</a:t>
              </a:r>
              <a:endParaRPr kumimoji="1" lang="ja-JP" altLang="en-US" sz="1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294" name="正方形/長方形 293"/>
            <p:cNvSpPr/>
            <p:nvPr/>
          </p:nvSpPr>
          <p:spPr>
            <a:xfrm>
              <a:off x="7630743" y="31790766"/>
              <a:ext cx="1642096" cy="4416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sz="2400" b="1" i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0000"/>
                  </a:solidFill>
                  <a:latin typeface="メイリオ"/>
                  <a:ea typeface="メイリオ"/>
                  <a:cs typeface="メイリオ"/>
                </a:rPr>
                <a:t>F</a:t>
              </a:r>
              <a:r>
                <a:rPr lang="en-US" altLang="ja-JP" sz="1800" b="1" i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メイリオ"/>
                  <a:ea typeface="メイリオ"/>
                  <a:cs typeface="メイリオ"/>
                </a:rPr>
                <a:t>eces</a:t>
              </a:r>
            </a:p>
            <a:p>
              <a:pPr algn="ctr"/>
              <a:r>
                <a:rPr kumimoji="1" lang="en-US" altLang="ja-JP" sz="2400" b="1" i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0000"/>
                  </a:solidFill>
                  <a:latin typeface="メイリオ"/>
                  <a:ea typeface="メイリオ"/>
                  <a:cs typeface="メイリオ"/>
                </a:rPr>
                <a:t>E</a:t>
              </a:r>
              <a:r>
                <a:rPr kumimoji="1" lang="en-US" altLang="ja-JP" sz="1800" b="1" i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メイリオ"/>
                  <a:ea typeface="メイリオ"/>
                  <a:cs typeface="メイリオ"/>
                </a:rPr>
                <a:t>xcre</a:t>
              </a:r>
              <a:r>
                <a:rPr lang="en-US" altLang="ja-JP" sz="1800" b="1" i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メイリオ"/>
                  <a:ea typeface="メイリオ"/>
                  <a:cs typeface="メイリオ"/>
                </a:rPr>
                <a:t>tion</a:t>
              </a:r>
              <a:endParaRPr kumimoji="1" lang="ja-JP" altLang="en-US" sz="1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メイリオ"/>
                <a:ea typeface="メイリオ"/>
                <a:cs typeface="メイリオ"/>
              </a:endParaRPr>
            </a:p>
          </p:txBody>
        </p:sp>
        <p:grpSp>
          <p:nvGrpSpPr>
            <p:cNvPr id="300" name="図形グループ 299"/>
            <p:cNvGrpSpPr/>
            <p:nvPr/>
          </p:nvGrpSpPr>
          <p:grpSpPr>
            <a:xfrm>
              <a:off x="8437862" y="30209716"/>
              <a:ext cx="2583018" cy="786327"/>
              <a:chOff x="7113630" y="2443712"/>
              <a:chExt cx="1957927" cy="786327"/>
            </a:xfrm>
          </p:grpSpPr>
          <p:cxnSp>
            <p:nvCxnSpPr>
              <p:cNvPr id="301" name="直線矢印コネクタ 300"/>
              <p:cNvCxnSpPr/>
              <p:nvPr/>
            </p:nvCxnSpPr>
            <p:spPr>
              <a:xfrm>
                <a:off x="7113630" y="2645409"/>
                <a:ext cx="343145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直線矢印コネクタ 301"/>
              <p:cNvCxnSpPr/>
              <p:nvPr/>
            </p:nvCxnSpPr>
            <p:spPr>
              <a:xfrm>
                <a:off x="7113630" y="2959114"/>
                <a:ext cx="343145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sysDash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直線矢印コネクタ 302"/>
              <p:cNvCxnSpPr/>
              <p:nvPr/>
            </p:nvCxnSpPr>
            <p:spPr>
              <a:xfrm>
                <a:off x="7113630" y="3118601"/>
                <a:ext cx="337006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sysDash"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4" name="テキスト ボックス 303"/>
              <p:cNvSpPr txBox="1"/>
              <p:nvPr/>
            </p:nvSpPr>
            <p:spPr>
              <a:xfrm>
                <a:off x="7487672" y="2443712"/>
                <a:ext cx="1481632" cy="4001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ja-JP" sz="2000" b="1" dirty="0" smtClean="0">
                    <a:solidFill>
                      <a:schemeClr val="tx1"/>
                    </a:solidFill>
                    <a:latin typeface="Georgia"/>
                    <a:ea typeface="メイリオ"/>
                    <a:cs typeface="Georgia"/>
                  </a:rPr>
                  <a:t>: absorption</a:t>
                </a:r>
              </a:p>
            </p:txBody>
          </p:sp>
          <p:sp>
            <p:nvSpPr>
              <p:cNvPr id="305" name="テキスト ボックス 304"/>
              <p:cNvSpPr txBox="1"/>
              <p:nvPr/>
            </p:nvSpPr>
            <p:spPr>
              <a:xfrm>
                <a:off x="7475462" y="2829929"/>
                <a:ext cx="1596095" cy="4001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ja-JP" sz="2000" b="1" dirty="0" smtClean="0">
                    <a:solidFill>
                      <a:schemeClr val="tx1"/>
                    </a:solidFill>
                    <a:latin typeface="Georgia"/>
                    <a:ea typeface="メイリオ"/>
                    <a:cs typeface="Georgia"/>
                  </a:rPr>
                  <a:t>: consumption</a:t>
                </a:r>
              </a:p>
            </p:txBody>
          </p:sp>
        </p:grpSp>
        <p:cxnSp>
          <p:nvCxnSpPr>
            <p:cNvPr id="332" name="カギ線コネクタ 331"/>
            <p:cNvCxnSpPr/>
            <p:nvPr/>
          </p:nvCxnSpPr>
          <p:spPr>
            <a:xfrm>
              <a:off x="2005278" y="31210541"/>
              <a:ext cx="411573" cy="263755"/>
            </a:xfrm>
            <a:prstGeom prst="bentConnector3">
              <a:avLst>
                <a:gd name="adj1" fmla="val -1427"/>
              </a:avLst>
            </a:prstGeom>
            <a:ln w="381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335" name="正方形/長方形 334"/>
            <p:cNvSpPr/>
            <p:nvPr/>
          </p:nvSpPr>
          <p:spPr>
            <a:xfrm>
              <a:off x="998914" y="30201980"/>
              <a:ext cx="3564880" cy="44164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sz="2400" b="1" dirty="0" smtClean="0">
                  <a:ln w="1905"/>
                  <a:solidFill>
                    <a:srgbClr val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/>
                  <a:ea typeface="メイリオ"/>
                  <a:cs typeface="Georgia"/>
                </a:rPr>
                <a:t>Prey &amp; Temperature</a:t>
              </a:r>
              <a:endParaRPr kumimoji="1" lang="ja-JP" altLang="en-US" sz="2400" b="1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/>
                <a:ea typeface="メイリオ"/>
                <a:cs typeface="Georgia"/>
              </a:endParaRPr>
            </a:p>
          </p:txBody>
        </p:sp>
        <p:cxnSp>
          <p:nvCxnSpPr>
            <p:cNvPr id="338" name="直線矢印コネクタ 337"/>
            <p:cNvCxnSpPr/>
            <p:nvPr/>
          </p:nvCxnSpPr>
          <p:spPr>
            <a:xfrm>
              <a:off x="2005278" y="30643620"/>
              <a:ext cx="0" cy="312919"/>
            </a:xfrm>
            <a:prstGeom prst="straightConnector1">
              <a:avLst/>
            </a:prstGeom>
            <a:ln w="38100" cmpd="sng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32" name="図形グループ 431"/>
          <p:cNvGrpSpPr/>
          <p:nvPr/>
        </p:nvGrpSpPr>
        <p:grpSpPr>
          <a:xfrm>
            <a:off x="1128076" y="31667500"/>
            <a:ext cx="9327644" cy="4091550"/>
            <a:chOff x="1128076" y="32763838"/>
            <a:chExt cx="9327644" cy="4091550"/>
          </a:xfrm>
        </p:grpSpPr>
        <p:sp>
          <p:nvSpPr>
            <p:cNvPr id="347" name="正方形/長方形 346"/>
            <p:cNvSpPr/>
            <p:nvPr/>
          </p:nvSpPr>
          <p:spPr>
            <a:xfrm>
              <a:off x="1128076" y="32789566"/>
              <a:ext cx="9327644" cy="4065822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45" name="図形グループ 344"/>
            <p:cNvGrpSpPr/>
            <p:nvPr/>
          </p:nvGrpSpPr>
          <p:grpSpPr>
            <a:xfrm>
              <a:off x="1720499" y="32763838"/>
              <a:ext cx="8171094" cy="1963647"/>
              <a:chOff x="1720499" y="32605086"/>
              <a:chExt cx="8171094" cy="1963647"/>
            </a:xfrm>
          </p:grpSpPr>
          <p:graphicFrame>
            <p:nvGraphicFramePr>
              <p:cNvPr id="269" name="オブジェクト 26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05300282"/>
                  </p:ext>
                </p:extLst>
              </p:nvPr>
            </p:nvGraphicFramePr>
            <p:xfrm>
              <a:off x="3062089" y="33883468"/>
              <a:ext cx="3764267" cy="68526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64" name="数式" r:id="rId8" imgW="1180800" imgH="215640" progId="Equation.3">
                      <p:embed/>
                    </p:oleObj>
                  </mc:Choice>
                  <mc:Fallback>
                    <p:oleObj name="数式" r:id="rId8" imgW="1180800" imgH="21564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9"/>
                          <a:stretch>
                            <a:fillRect/>
                          </a:stretch>
                        </p:blipFill>
                        <p:spPr>
                          <a:xfrm>
                            <a:off x="3062089" y="33883468"/>
                            <a:ext cx="3764267" cy="685265"/>
                          </a:xfrm>
                          <a:prstGeom prst="rect">
                            <a:avLst/>
                          </a:prstGeom>
                          <a:noFill/>
                          <a:ln w="28575" cmpd="sng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70" name="オブジェクト 26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60467563"/>
                  </p:ext>
                </p:extLst>
              </p:nvPr>
            </p:nvGraphicFramePr>
            <p:xfrm>
              <a:off x="1720499" y="32605086"/>
              <a:ext cx="8171094" cy="133550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65" name="数式" r:id="rId10" imgW="2667000" imgH="444500" progId="Equation.3">
                      <p:embed/>
                    </p:oleObj>
                  </mc:Choice>
                  <mc:Fallback>
                    <p:oleObj name="数式" r:id="rId10" imgW="2667000" imgH="4445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1"/>
                          <a:stretch>
                            <a:fillRect/>
                          </a:stretch>
                        </p:blipFill>
                        <p:spPr>
                          <a:xfrm>
                            <a:off x="1720499" y="32605086"/>
                            <a:ext cx="8171094" cy="1335502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272" name="直線コネクタ 271"/>
              <p:cNvCxnSpPr/>
              <p:nvPr/>
            </p:nvCxnSpPr>
            <p:spPr>
              <a:xfrm>
                <a:off x="3302593" y="33452784"/>
                <a:ext cx="0" cy="515064"/>
              </a:xfrm>
              <a:prstGeom prst="line">
                <a:avLst/>
              </a:prstGeom>
              <a:ln w="38100" cmpd="sng">
                <a:solidFill>
                  <a:srgbClr val="000000"/>
                </a:solidFill>
                <a:headEnd type="none"/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353" name="図形グループ 352"/>
            <p:cNvGrpSpPr/>
            <p:nvPr/>
          </p:nvGrpSpPr>
          <p:grpSpPr>
            <a:xfrm>
              <a:off x="1534740" y="34754812"/>
              <a:ext cx="8758973" cy="2100575"/>
              <a:chOff x="1431528" y="34597890"/>
              <a:chExt cx="8862183" cy="2100575"/>
            </a:xfrm>
          </p:grpSpPr>
          <p:sp>
            <p:nvSpPr>
              <p:cNvPr id="348" name="テキスト ボックス 347"/>
              <p:cNvSpPr txBox="1"/>
              <p:nvPr/>
            </p:nvSpPr>
            <p:spPr>
              <a:xfrm>
                <a:off x="1431528" y="34597890"/>
                <a:ext cx="8862183" cy="210057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ja-JP" sz="2400" i="1" dirty="0" smtClean="0">
                    <a:solidFill>
                      <a:schemeClr val="tx1"/>
                    </a:solidFill>
                    <a:latin typeface="Georgia"/>
                    <a:ea typeface="メイリオ"/>
                    <a:cs typeface="Georgia"/>
                  </a:rPr>
                  <a:t>C</a:t>
                </a:r>
                <a:r>
                  <a:rPr lang="en-US" altLang="ja-JP" sz="2400" i="1" baseline="-13000" dirty="0" smtClean="0">
                    <a:solidFill>
                      <a:schemeClr val="tx1"/>
                    </a:solidFill>
                    <a:latin typeface="Georgia"/>
                    <a:ea typeface="メイリオ"/>
                    <a:cs typeface="Georgia"/>
                  </a:rPr>
                  <a:t>MAX</a:t>
                </a:r>
                <a:r>
                  <a:rPr lang="en-US" altLang="ja-JP" sz="2400" dirty="0" smtClean="0">
                    <a:solidFill>
                      <a:schemeClr val="tx1"/>
                    </a:solidFill>
                    <a:latin typeface="Georgia"/>
                    <a:ea typeface="メイリオ"/>
                    <a:cs typeface="Georgia"/>
                  </a:rPr>
                  <a:t> : the </a:t>
                </a:r>
                <a:r>
                  <a:rPr lang="en-US" altLang="ja-JP" sz="2400" dirty="0">
                    <a:solidFill>
                      <a:schemeClr val="tx1"/>
                    </a:solidFill>
                    <a:latin typeface="Georgia"/>
                    <a:ea typeface="メイリオ"/>
                    <a:cs typeface="Georgia"/>
                  </a:rPr>
                  <a:t>maximum consumption </a:t>
                </a:r>
                <a:r>
                  <a:rPr lang="en-US" altLang="ja-JP" sz="2400" dirty="0" smtClean="0">
                    <a:solidFill>
                      <a:schemeClr val="tx1"/>
                    </a:solidFill>
                    <a:latin typeface="Georgia"/>
                    <a:ea typeface="メイリオ"/>
                    <a:cs typeface="Georgia"/>
                  </a:rPr>
                  <a:t>rate</a:t>
                </a:r>
              </a:p>
              <a:p>
                <a:endParaRPr lang="en-US" altLang="ja-JP" sz="800" dirty="0" smtClean="0">
                  <a:solidFill>
                    <a:schemeClr val="tx1"/>
                  </a:solidFill>
                  <a:latin typeface="Georgia"/>
                  <a:ea typeface="メイリオ"/>
                  <a:cs typeface="Georgia"/>
                </a:endParaRPr>
              </a:p>
              <a:p>
                <a:r>
                  <a:rPr lang="en-US" altLang="ja-JP" sz="2400" dirty="0" smtClean="0">
                    <a:solidFill>
                      <a:schemeClr val="tx1"/>
                    </a:solidFill>
                    <a:latin typeface="Georgia"/>
                    <a:ea typeface="メイリオ"/>
                    <a:cs typeface="Georgia"/>
                  </a:rPr>
                  <a:t>    </a:t>
                </a:r>
                <a:r>
                  <a:rPr lang="en-US" altLang="ja-JP" sz="2400" i="1" dirty="0" err="1" smtClean="0">
                    <a:solidFill>
                      <a:schemeClr val="tx1"/>
                    </a:solidFill>
                    <a:latin typeface="Georgia"/>
                    <a:ea typeface="メイリオ"/>
                    <a:cs typeface="Georgia"/>
                  </a:rPr>
                  <a:t>ρ</a:t>
                </a:r>
                <a:r>
                  <a:rPr lang="en-US" altLang="ja-JP" sz="2400" i="1" dirty="0" smtClean="0">
                    <a:solidFill>
                      <a:schemeClr val="tx1"/>
                    </a:solidFill>
                    <a:latin typeface="Georgia"/>
                    <a:ea typeface="メイリオ"/>
                    <a:cs typeface="Georgia"/>
                  </a:rPr>
                  <a:t>    </a:t>
                </a:r>
                <a:r>
                  <a:rPr lang="en-US" altLang="ja-JP" sz="2400" dirty="0" smtClean="0">
                    <a:solidFill>
                      <a:schemeClr val="tx1"/>
                    </a:solidFill>
                    <a:latin typeface="Georgia"/>
                    <a:ea typeface="メイリオ"/>
                    <a:cs typeface="Georgia"/>
                  </a:rPr>
                  <a:t>: </a:t>
                </a:r>
                <a:r>
                  <a:rPr lang="en-US" altLang="ja-JP" sz="2400" b="1" dirty="0" smtClean="0">
                    <a:solidFill>
                      <a:schemeClr val="tx1"/>
                    </a:solidFill>
                    <a:latin typeface="Georgia"/>
                    <a:ea typeface="メイリオ"/>
                    <a:cs typeface="Georgia"/>
                  </a:rPr>
                  <a:t>prey density</a:t>
                </a:r>
                <a:r>
                  <a:rPr lang="en-US" altLang="ja-JP" sz="2400" dirty="0" smtClean="0">
                    <a:solidFill>
                      <a:schemeClr val="tx1"/>
                    </a:solidFill>
                    <a:latin typeface="Georgia"/>
                    <a:ea typeface="メイリオ"/>
                    <a:cs typeface="Georgia"/>
                  </a:rPr>
                  <a:t> </a:t>
                </a:r>
                <a:r>
                  <a:rPr lang="en-US" altLang="ja-JP" sz="2400" dirty="0">
                    <a:solidFill>
                      <a:schemeClr val="tx1"/>
                    </a:solidFill>
                    <a:latin typeface="Georgia"/>
                    <a:ea typeface="メイリオ"/>
                    <a:cs typeface="Georgia"/>
                  </a:rPr>
                  <a:t>dependent function </a:t>
                </a:r>
                <a:r>
                  <a:rPr lang="en-US" altLang="ja-JP" sz="2400" dirty="0" smtClean="0">
                    <a:solidFill>
                      <a:schemeClr val="tx1"/>
                    </a:solidFill>
                    <a:latin typeface="Georgia"/>
                    <a:ea typeface="メイリオ"/>
                    <a:cs typeface="Georgia"/>
                  </a:rPr>
                  <a:t>(0</a:t>
                </a:r>
                <a:r>
                  <a:rPr lang="ja-JP" altLang="en-US" sz="2400" dirty="0" smtClean="0">
                    <a:solidFill>
                      <a:schemeClr val="tx1"/>
                    </a:solidFill>
                    <a:latin typeface="Georgia"/>
                    <a:ea typeface="メイリオ"/>
                    <a:cs typeface="Georgia"/>
                  </a:rPr>
                  <a:t>≦</a:t>
                </a:r>
                <a:r>
                  <a:rPr lang="en-US" altLang="ja-JP" sz="2400" i="1" dirty="0" smtClean="0">
                    <a:solidFill>
                      <a:schemeClr val="tx1"/>
                    </a:solidFill>
                    <a:latin typeface="Georgia"/>
                    <a:ea typeface="メイリオ"/>
                    <a:cs typeface="Georgia"/>
                  </a:rPr>
                  <a:t>ρ</a:t>
                </a:r>
                <a:r>
                  <a:rPr lang="ja-JP" altLang="en-US" sz="2400" dirty="0">
                    <a:solidFill>
                      <a:schemeClr val="tx1"/>
                    </a:solidFill>
                    <a:latin typeface="Georgia"/>
                    <a:ea typeface="メイリオ"/>
                    <a:cs typeface="Georgia"/>
                  </a:rPr>
                  <a:t> ≦ </a:t>
                </a:r>
                <a:r>
                  <a:rPr lang="en-US" altLang="ja-JP" sz="2400" dirty="0" smtClean="0">
                    <a:solidFill>
                      <a:schemeClr val="tx1"/>
                    </a:solidFill>
                    <a:latin typeface="Georgia"/>
                    <a:ea typeface="メイリオ"/>
                    <a:cs typeface="Georgia"/>
                  </a:rPr>
                  <a:t>1)</a:t>
                </a:r>
              </a:p>
              <a:p>
                <a:endParaRPr lang="en-US" altLang="ja-JP" sz="800" dirty="0" smtClean="0">
                  <a:solidFill>
                    <a:schemeClr val="tx1"/>
                  </a:solidFill>
                  <a:latin typeface="Georgia"/>
                  <a:ea typeface="メイリオ"/>
                  <a:cs typeface="Georgia"/>
                </a:endParaRPr>
              </a:p>
              <a:p>
                <a:endParaRPr lang="en-US" altLang="ja-JP" sz="800" dirty="0">
                  <a:solidFill>
                    <a:schemeClr val="tx1"/>
                  </a:solidFill>
                  <a:latin typeface="Georgia"/>
                  <a:ea typeface="メイリオ"/>
                  <a:cs typeface="Georgia"/>
                </a:endParaRPr>
              </a:p>
              <a:p>
                <a:r>
                  <a:rPr lang="en-US" altLang="ja-JP" sz="2400" i="1" dirty="0" smtClean="0">
                    <a:solidFill>
                      <a:schemeClr val="tx1"/>
                    </a:solidFill>
                    <a:latin typeface="Georgia"/>
                    <a:ea typeface="メイリオ"/>
                    <a:cs typeface="Georgia"/>
                  </a:rPr>
                  <a:t> f(T) </a:t>
                </a:r>
                <a:r>
                  <a:rPr lang="ja-JP" altLang="en-US" sz="2400" i="1" dirty="0" smtClean="0">
                    <a:solidFill>
                      <a:schemeClr val="tx1"/>
                    </a:solidFill>
                    <a:latin typeface="Georgia"/>
                    <a:ea typeface="メイリオ"/>
                    <a:cs typeface="Georgia"/>
                  </a:rPr>
                  <a:t> </a:t>
                </a:r>
                <a:r>
                  <a:rPr lang="en-US" altLang="ja-JP" sz="2400" dirty="0" smtClean="0">
                    <a:solidFill>
                      <a:schemeClr val="tx1"/>
                    </a:solidFill>
                    <a:latin typeface="Georgia"/>
                    <a:ea typeface="メイリオ"/>
                    <a:cs typeface="Georgia"/>
                  </a:rPr>
                  <a:t>: </a:t>
                </a:r>
                <a:r>
                  <a:rPr lang="en-US" altLang="ja-JP" sz="2400" b="1" dirty="0" smtClean="0">
                    <a:solidFill>
                      <a:schemeClr val="tx1"/>
                    </a:solidFill>
                    <a:latin typeface="Georgia"/>
                    <a:ea typeface="メイリオ"/>
                    <a:cs typeface="Georgia"/>
                  </a:rPr>
                  <a:t>temperature</a:t>
                </a:r>
                <a:r>
                  <a:rPr lang="en-US" altLang="ja-JP" sz="2400" dirty="0" smtClean="0">
                    <a:solidFill>
                      <a:schemeClr val="tx1"/>
                    </a:solidFill>
                    <a:latin typeface="Georgia"/>
                    <a:ea typeface="メイリオ"/>
                    <a:cs typeface="Georgia"/>
                  </a:rPr>
                  <a:t> </a:t>
                </a:r>
                <a:r>
                  <a:rPr lang="en-US" altLang="ja-JP" sz="2400" dirty="0">
                    <a:solidFill>
                      <a:schemeClr val="tx1"/>
                    </a:solidFill>
                    <a:latin typeface="Georgia"/>
                    <a:ea typeface="メイリオ"/>
                    <a:cs typeface="Georgia"/>
                  </a:rPr>
                  <a:t>dependent </a:t>
                </a:r>
                <a:r>
                  <a:rPr lang="en-US" altLang="ja-JP" sz="2400" dirty="0" smtClean="0">
                    <a:solidFill>
                      <a:schemeClr val="tx1"/>
                    </a:solidFill>
                    <a:latin typeface="Georgia"/>
                    <a:ea typeface="メイリオ"/>
                    <a:cs typeface="Georgia"/>
                  </a:rPr>
                  <a:t>function (</a:t>
                </a:r>
                <a:r>
                  <a:rPr lang="en-US" altLang="ja-JP" sz="2400" dirty="0">
                    <a:solidFill>
                      <a:schemeClr val="tx1"/>
                    </a:solidFill>
                    <a:latin typeface="Georgia"/>
                    <a:ea typeface="メイリオ"/>
                    <a:cs typeface="Georgia"/>
                  </a:rPr>
                  <a:t>0</a:t>
                </a:r>
                <a:r>
                  <a:rPr lang="en-US" altLang="ja-JP" sz="2400" dirty="0" smtClean="0">
                    <a:solidFill>
                      <a:schemeClr val="tx1"/>
                    </a:solidFill>
                    <a:latin typeface="Georgia"/>
                    <a:ea typeface="メイリオ"/>
                    <a:cs typeface="Georgia"/>
                  </a:rPr>
                  <a:t>&lt;</a:t>
                </a:r>
                <a:r>
                  <a:rPr lang="en-US" altLang="ja-JP" sz="2400" i="1" dirty="0" smtClean="0">
                    <a:solidFill>
                      <a:schemeClr val="tx1"/>
                    </a:solidFill>
                    <a:latin typeface="Georgia"/>
                    <a:ea typeface="メイリオ"/>
                    <a:cs typeface="Georgia"/>
                  </a:rPr>
                  <a:t>f</a:t>
                </a:r>
                <a:r>
                  <a:rPr lang="en-US" altLang="ja-JP" sz="2400" i="1" dirty="0">
                    <a:solidFill>
                      <a:schemeClr val="tx1"/>
                    </a:solidFill>
                    <a:latin typeface="Georgia"/>
                    <a:ea typeface="メイリオ"/>
                    <a:cs typeface="Georgia"/>
                  </a:rPr>
                  <a:t>(T</a:t>
                </a:r>
                <a:r>
                  <a:rPr lang="en-US" altLang="ja-JP" sz="2400" i="1" dirty="0" smtClean="0">
                    <a:solidFill>
                      <a:schemeClr val="tx1"/>
                    </a:solidFill>
                    <a:latin typeface="Georgia"/>
                    <a:ea typeface="メイリオ"/>
                    <a:cs typeface="Georgia"/>
                  </a:rPr>
                  <a:t>)</a:t>
                </a:r>
                <a:r>
                  <a:rPr lang="en-US" altLang="ja-JP" sz="2400" dirty="0" smtClean="0">
                    <a:solidFill>
                      <a:schemeClr val="tx1"/>
                    </a:solidFill>
                    <a:latin typeface="Georgia"/>
                    <a:ea typeface="メイリオ"/>
                    <a:cs typeface="Georgia"/>
                  </a:rPr>
                  <a:t>&lt;</a:t>
                </a:r>
                <a:r>
                  <a:rPr lang="en-US" altLang="ja-JP" sz="2400" dirty="0">
                    <a:solidFill>
                      <a:schemeClr val="tx1"/>
                    </a:solidFill>
                    <a:latin typeface="Georgia"/>
                    <a:ea typeface="メイリオ"/>
                    <a:cs typeface="Georgia"/>
                  </a:rPr>
                  <a:t>1</a:t>
                </a:r>
                <a:r>
                  <a:rPr lang="en-US" altLang="ja-JP" sz="2400" dirty="0" smtClean="0">
                    <a:solidFill>
                      <a:schemeClr val="tx1"/>
                    </a:solidFill>
                    <a:latin typeface="Georgia"/>
                    <a:ea typeface="メイリオ"/>
                    <a:cs typeface="Georgia"/>
                  </a:rPr>
                  <a:t>)</a:t>
                </a:r>
                <a:endParaRPr lang="en-US" altLang="ja-JP" sz="2400" dirty="0">
                  <a:solidFill>
                    <a:schemeClr val="tx1"/>
                  </a:solidFill>
                  <a:latin typeface="Georgia"/>
                  <a:ea typeface="メイリオ"/>
                  <a:cs typeface="Georgia"/>
                </a:endParaRPr>
              </a:p>
              <a:p>
                <a:endParaRPr lang="en-US" altLang="ja-JP" sz="800" dirty="0" smtClean="0">
                  <a:solidFill>
                    <a:schemeClr val="tx1"/>
                  </a:solidFill>
                  <a:latin typeface="Georgia"/>
                  <a:ea typeface="メイリオ"/>
                  <a:cs typeface="Georgia"/>
                </a:endParaRPr>
              </a:p>
              <a:p>
                <a:r>
                  <a:rPr lang="en-US" altLang="ja-JP" sz="2400" dirty="0" smtClean="0">
                    <a:solidFill>
                      <a:schemeClr val="tx1"/>
                    </a:solidFill>
                    <a:latin typeface="Georgia"/>
                    <a:ea typeface="メイリオ"/>
                    <a:cs typeface="Georgia"/>
                  </a:rPr>
                  <a:t>※  </a:t>
                </a:r>
                <a:r>
                  <a:rPr lang="en-US" altLang="ja-JP" sz="2400" i="1" dirty="0" err="1" smtClean="0">
                    <a:solidFill>
                      <a:schemeClr val="tx1"/>
                    </a:solidFill>
                    <a:latin typeface="Georgia"/>
                    <a:ea typeface="メイリオ"/>
                    <a:cs typeface="Georgia"/>
                  </a:rPr>
                  <a:t>ρ</a:t>
                </a:r>
                <a:r>
                  <a:rPr lang="en-US" altLang="ja-JP" sz="2400" i="1" dirty="0" smtClean="0">
                    <a:solidFill>
                      <a:schemeClr val="tx1"/>
                    </a:solidFill>
                    <a:latin typeface="Georgia"/>
                    <a:ea typeface="メイリオ"/>
                    <a:cs typeface="Georgia"/>
                  </a:rPr>
                  <a:t> </a:t>
                </a:r>
                <a:r>
                  <a:rPr lang="en-US" altLang="ja-JP" sz="2400" dirty="0" smtClean="0">
                    <a:solidFill>
                      <a:schemeClr val="tx1"/>
                    </a:solidFill>
                    <a:latin typeface="Georgia"/>
                    <a:ea typeface="メイリオ"/>
                    <a:cs typeface="Georgia"/>
                  </a:rPr>
                  <a:t>or </a:t>
                </a:r>
                <a:r>
                  <a:rPr lang="en-US" altLang="ja-JP" sz="2400" i="1" dirty="0" smtClean="0">
                    <a:solidFill>
                      <a:schemeClr val="tx1"/>
                    </a:solidFill>
                    <a:latin typeface="Georgia"/>
                    <a:ea typeface="メイリオ"/>
                    <a:cs typeface="Georgia"/>
                  </a:rPr>
                  <a:t>f(T)</a:t>
                </a:r>
                <a:r>
                  <a:rPr lang="en-US" altLang="ja-JP" sz="2400" dirty="0" smtClean="0">
                    <a:solidFill>
                      <a:schemeClr val="tx1"/>
                    </a:solidFill>
                    <a:latin typeface="Georgia"/>
                    <a:ea typeface="メイリオ"/>
                    <a:cs typeface="Georgia"/>
                  </a:rPr>
                  <a:t> → 1  :  favorable environment for growth</a:t>
                </a:r>
                <a:endParaRPr lang="en-US" altLang="ja-JP" sz="2400" dirty="0">
                  <a:solidFill>
                    <a:schemeClr val="tx1"/>
                  </a:solidFill>
                  <a:latin typeface="Georgia"/>
                  <a:ea typeface="メイリオ"/>
                  <a:cs typeface="Georgia"/>
                </a:endParaRPr>
              </a:p>
            </p:txBody>
          </p:sp>
          <p:cxnSp>
            <p:nvCxnSpPr>
              <p:cNvPr id="349" name="直線矢印コネクタ 348"/>
              <p:cNvCxnSpPr/>
              <p:nvPr/>
            </p:nvCxnSpPr>
            <p:spPr>
              <a:xfrm>
                <a:off x="2450554" y="35525825"/>
                <a:ext cx="1924155" cy="0"/>
              </a:xfrm>
              <a:prstGeom prst="straightConnector1">
                <a:avLst/>
              </a:prstGeom>
              <a:ln w="38100" cmpd="sng">
                <a:solidFill>
                  <a:srgbClr val="FF0000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0" name="テキスト ボックス 349"/>
              <p:cNvSpPr txBox="1"/>
              <p:nvPr/>
            </p:nvSpPr>
            <p:spPr>
              <a:xfrm>
                <a:off x="3055039" y="35464568"/>
                <a:ext cx="190229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000" b="1" dirty="0" smtClean="0">
                    <a:solidFill>
                      <a:srgbClr val="FF0000"/>
                    </a:solidFill>
                    <a:latin typeface="Georgia"/>
                    <a:ea typeface="メイリオ"/>
                    <a:cs typeface="Georgia"/>
                  </a:rPr>
                  <a:t>Zooplankton</a:t>
                </a:r>
                <a:endParaRPr kumimoji="1" lang="ja-JP" altLang="en-US" sz="2000" b="1" dirty="0">
                  <a:solidFill>
                    <a:srgbClr val="FF0000"/>
                  </a:solidFill>
                  <a:latin typeface="Georgia"/>
                  <a:ea typeface="メイリオ"/>
                  <a:cs typeface="Georgia"/>
                </a:endParaRPr>
              </a:p>
            </p:txBody>
          </p:sp>
        </p:grpSp>
      </p:grpSp>
      <p:sp>
        <p:nvSpPr>
          <p:cNvPr id="355" name="正方形/長方形 354"/>
          <p:cNvSpPr/>
          <p:nvPr/>
        </p:nvSpPr>
        <p:spPr>
          <a:xfrm>
            <a:off x="7052345" y="18333089"/>
            <a:ext cx="3951780" cy="1591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2800" dirty="0" smtClean="0">
                <a:solidFill>
                  <a:schemeClr val="tx1"/>
                </a:solidFill>
                <a:latin typeface="Georgia"/>
                <a:cs typeface="Georgia"/>
              </a:rPr>
              <a:t>Figure. 1 </a:t>
            </a:r>
          </a:p>
          <a:p>
            <a:endParaRPr lang="en-US" altLang="ja-JP" sz="800" dirty="0" smtClean="0">
              <a:solidFill>
                <a:schemeClr val="tx1"/>
              </a:solidFill>
              <a:latin typeface="Georgia"/>
              <a:cs typeface="Georgia"/>
            </a:endParaRPr>
          </a:p>
          <a:p>
            <a:r>
              <a:rPr lang="en-US" altLang="ja-JP" sz="2800" dirty="0">
                <a:latin typeface="Georgia"/>
                <a:cs typeface="Georgia"/>
              </a:rPr>
              <a:t>schematic </a:t>
            </a:r>
            <a:r>
              <a:rPr lang="en-US" altLang="ja-JP" sz="2800" dirty="0" smtClean="0">
                <a:latin typeface="Georgia"/>
                <a:cs typeface="Georgia"/>
              </a:rPr>
              <a:t>diagram </a:t>
            </a:r>
            <a:r>
              <a:rPr kumimoji="1" lang="en-US" altLang="ja-JP" sz="2800" dirty="0" smtClean="0">
                <a:solidFill>
                  <a:schemeClr val="tx1"/>
                </a:solidFill>
                <a:latin typeface="Georgia"/>
                <a:cs typeface="Georgia"/>
              </a:rPr>
              <a:t>of modeling &amp; analyses</a:t>
            </a:r>
            <a:endParaRPr kumimoji="1" lang="ja-JP" altLang="en-US" sz="2800" dirty="0">
              <a:solidFill>
                <a:schemeClr val="tx1"/>
              </a:solidFill>
              <a:latin typeface="Georgia"/>
              <a:cs typeface="Georgia"/>
            </a:endParaRPr>
          </a:p>
        </p:txBody>
      </p:sp>
      <p:sp>
        <p:nvSpPr>
          <p:cNvPr id="356" name="テキスト ボックス 355"/>
          <p:cNvSpPr txBox="1"/>
          <p:nvPr/>
        </p:nvSpPr>
        <p:spPr>
          <a:xfrm>
            <a:off x="12192589" y="31388271"/>
            <a:ext cx="5871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>
                <a:latin typeface="Georgia"/>
                <a:ea typeface="メイリオ"/>
                <a:cs typeface="Georgia"/>
              </a:rPr>
              <a:t>(a) </a:t>
            </a:r>
            <a:r>
              <a:rPr lang="en-US" altLang="ja-JP" sz="2800" b="1" dirty="0">
                <a:latin typeface="Georgia"/>
                <a:ea typeface="メイリオ"/>
                <a:cs typeface="Georgia"/>
              </a:rPr>
              <a:t>G</a:t>
            </a:r>
            <a:r>
              <a:rPr lang="en-US" altLang="ja-JP" sz="2800" b="1" dirty="0" smtClean="0">
                <a:latin typeface="Georgia"/>
                <a:ea typeface="メイリオ"/>
                <a:cs typeface="Georgia"/>
              </a:rPr>
              <a:t>roup2</a:t>
            </a:r>
            <a:r>
              <a:rPr lang="ja-JP" altLang="en-US" sz="2800" b="1" dirty="0" smtClean="0">
                <a:latin typeface="Georgia"/>
                <a:ea typeface="メイリオ"/>
                <a:cs typeface="Georgia"/>
              </a:rPr>
              <a:t> </a:t>
            </a:r>
            <a:r>
              <a:rPr lang="en-US" altLang="ja-JP" sz="2800" b="1" dirty="0" smtClean="0">
                <a:latin typeface="Georgia"/>
                <a:ea typeface="メイリオ"/>
                <a:cs typeface="Georgia"/>
              </a:rPr>
              <a:t>&amp;</a:t>
            </a:r>
            <a:r>
              <a:rPr lang="ja-JP" altLang="en-US" sz="2800" b="1" dirty="0" smtClean="0">
                <a:latin typeface="Georgia"/>
                <a:ea typeface="メイリオ"/>
                <a:cs typeface="Georgia"/>
              </a:rPr>
              <a:t> </a:t>
            </a:r>
            <a:r>
              <a:rPr lang="en-US" altLang="ja-JP" sz="2800" b="1" dirty="0" smtClean="0">
                <a:latin typeface="Georgia"/>
                <a:ea typeface="メイリオ"/>
                <a:cs typeface="Georgia"/>
              </a:rPr>
              <a:t>Western</a:t>
            </a:r>
            <a:endParaRPr kumimoji="1" lang="ja-JP" altLang="en-US" sz="2800" b="1" dirty="0">
              <a:latin typeface="Georgia"/>
              <a:ea typeface="メイリオ"/>
              <a:cs typeface="Georgia"/>
            </a:endParaRPr>
          </a:p>
        </p:txBody>
      </p:sp>
      <p:sp>
        <p:nvSpPr>
          <p:cNvPr id="358" name="テキスト ボックス 357"/>
          <p:cNvSpPr txBox="1"/>
          <p:nvPr/>
        </p:nvSpPr>
        <p:spPr>
          <a:xfrm>
            <a:off x="17889178" y="31394786"/>
            <a:ext cx="5871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2800" b="1" dirty="0" smtClean="0">
                <a:latin typeface="Georgia"/>
                <a:ea typeface="メイリオ"/>
                <a:cs typeface="Georgia"/>
              </a:rPr>
              <a:t>(b) Group2 &amp; Eastern</a:t>
            </a:r>
            <a:endParaRPr kumimoji="1" lang="ja-JP" altLang="en-US" sz="2800" b="1" dirty="0">
              <a:latin typeface="Georgia"/>
              <a:ea typeface="メイリオ"/>
              <a:cs typeface="Georgia"/>
            </a:endParaRPr>
          </a:p>
        </p:txBody>
      </p:sp>
      <p:pic>
        <p:nvPicPr>
          <p:cNvPr id="360" name="図 359" descr="20050504_group3_Western.png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4" t="21727" r="7068" b="20956"/>
          <a:stretch/>
        </p:blipFill>
        <p:spPr>
          <a:xfrm>
            <a:off x="12481965" y="34420979"/>
            <a:ext cx="5036506" cy="2189936"/>
          </a:xfrm>
          <a:prstGeom prst="rect">
            <a:avLst/>
          </a:prstGeom>
        </p:spPr>
      </p:pic>
      <p:pic>
        <p:nvPicPr>
          <p:cNvPr id="361" name="図 360" descr="20050504_group3_Eastern.png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402" t="21727" r="7069" b="20956"/>
          <a:stretch/>
        </p:blipFill>
        <p:spPr>
          <a:xfrm>
            <a:off x="18145979" y="34409949"/>
            <a:ext cx="4424506" cy="2189936"/>
          </a:xfrm>
          <a:prstGeom prst="rect">
            <a:avLst/>
          </a:prstGeom>
        </p:spPr>
      </p:pic>
      <p:pic>
        <p:nvPicPr>
          <p:cNvPr id="362" name="図 361" descr="20050504_group2_Western.png"/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4" t="21727" r="7068" b="27349"/>
          <a:stretch/>
        </p:blipFill>
        <p:spPr>
          <a:xfrm>
            <a:off x="12481964" y="31886877"/>
            <a:ext cx="5036506" cy="1945676"/>
          </a:xfrm>
          <a:prstGeom prst="rect">
            <a:avLst/>
          </a:prstGeom>
        </p:spPr>
      </p:pic>
      <p:pic>
        <p:nvPicPr>
          <p:cNvPr id="363" name="図 362" descr="20050504_group2_Eastern.png"/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45979" y="31869153"/>
            <a:ext cx="4424506" cy="1945676"/>
          </a:xfrm>
          <a:prstGeom prst="rect">
            <a:avLst/>
          </a:prstGeom>
        </p:spPr>
      </p:pic>
      <p:pic>
        <p:nvPicPr>
          <p:cNvPr id="364" name="図 363" descr="20050504_group2_Eastern.png"/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539509" y="31869153"/>
            <a:ext cx="1009510" cy="2092560"/>
          </a:xfrm>
          <a:prstGeom prst="rect">
            <a:avLst/>
          </a:prstGeom>
        </p:spPr>
      </p:pic>
      <p:sp>
        <p:nvSpPr>
          <p:cNvPr id="365" name="テキスト ボックス 364"/>
          <p:cNvSpPr txBox="1"/>
          <p:nvPr/>
        </p:nvSpPr>
        <p:spPr>
          <a:xfrm>
            <a:off x="12192594" y="33945091"/>
            <a:ext cx="5218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>
                <a:latin typeface="Georgia"/>
                <a:ea typeface="メイリオ"/>
                <a:cs typeface="Georgia"/>
              </a:rPr>
              <a:t>(c) </a:t>
            </a:r>
            <a:r>
              <a:rPr lang="en-US" altLang="ja-JP" sz="2800" b="1" dirty="0">
                <a:latin typeface="Georgia"/>
                <a:ea typeface="メイリオ"/>
                <a:cs typeface="Georgia"/>
              </a:rPr>
              <a:t>G</a:t>
            </a:r>
            <a:r>
              <a:rPr lang="en-US" altLang="ja-JP" sz="2800" b="1" dirty="0" smtClean="0">
                <a:latin typeface="Georgia"/>
                <a:ea typeface="メイリオ"/>
                <a:cs typeface="Georgia"/>
              </a:rPr>
              <a:t>roup3</a:t>
            </a:r>
            <a:r>
              <a:rPr lang="en-US" altLang="en-US" sz="2800" b="1" dirty="0" smtClean="0">
                <a:latin typeface="Georgia"/>
                <a:ea typeface="メイリオ"/>
                <a:cs typeface="Georgia"/>
              </a:rPr>
              <a:t> &amp; </a:t>
            </a:r>
            <a:r>
              <a:rPr lang="en-US" altLang="ja-JP" sz="2800" b="1" dirty="0" smtClean="0">
                <a:latin typeface="Georgia"/>
                <a:ea typeface="メイリオ"/>
                <a:cs typeface="Georgia"/>
              </a:rPr>
              <a:t>Western</a:t>
            </a:r>
            <a:endParaRPr kumimoji="1" lang="ja-JP" altLang="en-US" sz="2800" b="1" dirty="0">
              <a:latin typeface="Georgia"/>
              <a:ea typeface="メイリオ"/>
              <a:cs typeface="Georgia"/>
            </a:endParaRPr>
          </a:p>
        </p:txBody>
      </p:sp>
      <p:sp>
        <p:nvSpPr>
          <p:cNvPr id="366" name="テキスト ボックス 365"/>
          <p:cNvSpPr txBox="1"/>
          <p:nvPr/>
        </p:nvSpPr>
        <p:spPr>
          <a:xfrm>
            <a:off x="17918085" y="33951606"/>
            <a:ext cx="5033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2800" b="1" dirty="0" smtClean="0">
                <a:latin typeface="Georgia"/>
                <a:ea typeface="メイリオ"/>
                <a:cs typeface="Georgia"/>
              </a:rPr>
              <a:t>(d) Grouo3 &amp; Eastern</a:t>
            </a:r>
            <a:endParaRPr kumimoji="1" lang="ja-JP" altLang="en-US" sz="2800" b="1" dirty="0">
              <a:latin typeface="Georgia"/>
              <a:ea typeface="メイリオ"/>
              <a:cs typeface="Georgia"/>
            </a:endParaRPr>
          </a:p>
        </p:txBody>
      </p:sp>
      <p:sp>
        <p:nvSpPr>
          <p:cNvPr id="367" name="正方形/長方形 366"/>
          <p:cNvSpPr/>
          <p:nvPr/>
        </p:nvSpPr>
        <p:spPr>
          <a:xfrm>
            <a:off x="13189145" y="34745574"/>
            <a:ext cx="4058762" cy="868718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800">
              <a:latin typeface="Georgia"/>
              <a:cs typeface="Georgia"/>
            </a:endParaRPr>
          </a:p>
        </p:txBody>
      </p:sp>
      <p:sp>
        <p:nvSpPr>
          <p:cNvPr id="368" name="正方形/長方形 367"/>
          <p:cNvSpPr/>
          <p:nvPr/>
        </p:nvSpPr>
        <p:spPr>
          <a:xfrm>
            <a:off x="13189145" y="32712812"/>
            <a:ext cx="4058762" cy="72285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800">
              <a:latin typeface="Georgia"/>
              <a:cs typeface="Georgia"/>
            </a:endParaRPr>
          </a:p>
        </p:txBody>
      </p:sp>
      <p:sp>
        <p:nvSpPr>
          <p:cNvPr id="369" name="テキスト ボックス 368"/>
          <p:cNvSpPr txBox="1"/>
          <p:nvPr/>
        </p:nvSpPr>
        <p:spPr>
          <a:xfrm>
            <a:off x="23708576" y="31351997"/>
            <a:ext cx="5609387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marL="144000" algn="ctr">
              <a:buFont typeface="Wingdings" charset="2"/>
              <a:buChar char="ü"/>
            </a:pPr>
            <a:r>
              <a:rPr lang="en-US" altLang="ja-JP" sz="4000" dirty="0" smtClean="0">
                <a:latin typeface="Georgia"/>
                <a:ea typeface="メイリオ"/>
                <a:cs typeface="Georgia"/>
              </a:rPr>
              <a:t>At 90 dah </a:t>
            </a:r>
            <a:r>
              <a:rPr lang="ja-JP" altLang="ja-JP" sz="2800" dirty="0" smtClean="0">
                <a:latin typeface="Georgia"/>
                <a:ea typeface="メイリオ"/>
                <a:cs typeface="Georgia"/>
              </a:rPr>
              <a:t>(</a:t>
            </a:r>
            <a:r>
              <a:rPr lang="en-US" altLang="ja-JP" sz="2800" dirty="0" smtClean="0">
                <a:latin typeface="Georgia"/>
                <a:ea typeface="メイリオ"/>
                <a:cs typeface="Georgia"/>
              </a:rPr>
              <a:t>05/10/2006)</a:t>
            </a:r>
            <a:r>
              <a:rPr lang="en-US" altLang="ja-JP" sz="4000" dirty="0" smtClean="0">
                <a:latin typeface="Georgia"/>
                <a:ea typeface="メイリオ"/>
                <a:cs typeface="Georgia"/>
              </a:rPr>
              <a:t>, </a:t>
            </a:r>
          </a:p>
          <a:p>
            <a:pPr marL="144000" algn="ctr"/>
            <a:r>
              <a:rPr lang="en-US" altLang="ja-JP" sz="4000" dirty="0" smtClean="0">
                <a:latin typeface="Georgia"/>
                <a:ea typeface="メイリオ"/>
                <a:cs typeface="Georgia"/>
              </a:rPr>
              <a:t>group 3 in the further</a:t>
            </a:r>
          </a:p>
          <a:p>
            <a:pPr marL="144000" algn="ctr"/>
            <a:r>
              <a:rPr lang="en-US" altLang="ja-JP" sz="4000" dirty="0" smtClean="0">
                <a:latin typeface="Georgia"/>
                <a:ea typeface="メイリオ"/>
                <a:cs typeface="Georgia"/>
              </a:rPr>
              <a:t>north of group 2</a:t>
            </a:r>
            <a:r>
              <a:rPr lang="ja-JP" altLang="ja-JP" sz="4000" dirty="0" smtClean="0">
                <a:latin typeface="Georgia"/>
                <a:ea typeface="メイリオ"/>
                <a:cs typeface="Georgia"/>
              </a:rPr>
              <a:t> </a:t>
            </a:r>
            <a:endParaRPr lang="en-US" altLang="ja-JP" sz="4000" dirty="0" smtClean="0">
              <a:latin typeface="Georgia"/>
              <a:ea typeface="メイリオ"/>
              <a:cs typeface="Georgia"/>
            </a:endParaRPr>
          </a:p>
        </p:txBody>
      </p:sp>
      <p:grpSp>
        <p:nvGrpSpPr>
          <p:cNvPr id="370" name="図形グループ 369"/>
          <p:cNvGrpSpPr/>
          <p:nvPr/>
        </p:nvGrpSpPr>
        <p:grpSpPr>
          <a:xfrm>
            <a:off x="20474156" y="34670669"/>
            <a:ext cx="1921536" cy="1301011"/>
            <a:chOff x="6979844" y="4156169"/>
            <a:chExt cx="1593977" cy="1077527"/>
          </a:xfrm>
        </p:grpSpPr>
        <p:sp>
          <p:nvSpPr>
            <p:cNvPr id="371" name="正方形/長方形 370"/>
            <p:cNvSpPr/>
            <p:nvPr/>
          </p:nvSpPr>
          <p:spPr>
            <a:xfrm>
              <a:off x="6979844" y="4156169"/>
              <a:ext cx="1496728" cy="107752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2000">
                <a:latin typeface="Georgia"/>
                <a:ea typeface="メイリオ"/>
                <a:cs typeface="Georgia"/>
              </a:endParaRPr>
            </a:p>
          </p:txBody>
        </p:sp>
        <p:sp>
          <p:nvSpPr>
            <p:cNvPr id="372" name="円/楕円 371"/>
            <p:cNvSpPr/>
            <p:nvPr/>
          </p:nvSpPr>
          <p:spPr>
            <a:xfrm>
              <a:off x="7096571" y="4291847"/>
              <a:ext cx="204456" cy="193909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2000">
                <a:latin typeface="Georgia"/>
                <a:ea typeface="メイリオ"/>
                <a:cs typeface="Georgia"/>
              </a:endParaRPr>
            </a:p>
          </p:txBody>
        </p:sp>
        <p:sp>
          <p:nvSpPr>
            <p:cNvPr id="373" name="加算記号 372"/>
            <p:cNvSpPr/>
            <p:nvPr/>
          </p:nvSpPr>
          <p:spPr>
            <a:xfrm>
              <a:off x="7045258" y="4556336"/>
              <a:ext cx="284465" cy="255143"/>
            </a:xfrm>
            <a:prstGeom prst="mathPl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>
                <a:latin typeface="Georgia"/>
                <a:ea typeface="メイリオ"/>
                <a:cs typeface="Georgia"/>
              </a:endParaRPr>
            </a:p>
          </p:txBody>
        </p:sp>
        <p:sp>
          <p:nvSpPr>
            <p:cNvPr id="374" name="二等辺三角形 373"/>
            <p:cNvSpPr/>
            <p:nvPr/>
          </p:nvSpPr>
          <p:spPr>
            <a:xfrm>
              <a:off x="7090053" y="4910620"/>
              <a:ext cx="246263" cy="208007"/>
            </a:xfrm>
            <a:prstGeom prst="triangle">
              <a:avLst/>
            </a:prstGeom>
            <a:solidFill>
              <a:srgbClr val="FF6DF0"/>
            </a:solidFill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>
                <a:latin typeface="Georgia"/>
                <a:ea typeface="メイリオ"/>
                <a:cs typeface="Georgia"/>
              </a:endParaRPr>
            </a:p>
          </p:txBody>
        </p:sp>
        <p:sp>
          <p:nvSpPr>
            <p:cNvPr id="375" name="テキスト ボックス 374"/>
            <p:cNvSpPr txBox="1"/>
            <p:nvPr/>
          </p:nvSpPr>
          <p:spPr>
            <a:xfrm>
              <a:off x="7277516" y="4194653"/>
              <a:ext cx="1293242" cy="331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dirty="0" smtClean="0">
                  <a:latin typeface="Georgia"/>
                  <a:ea typeface="メイリオ"/>
                  <a:cs typeface="Georgia"/>
                </a:rPr>
                <a:t>: hatching</a:t>
              </a:r>
              <a:endParaRPr kumimoji="1" lang="ja-JP" altLang="en-US" sz="2000" dirty="0">
                <a:latin typeface="Georgia"/>
                <a:ea typeface="メイリオ"/>
                <a:cs typeface="Georgia"/>
              </a:endParaRPr>
            </a:p>
          </p:txBody>
        </p:sp>
        <p:sp>
          <p:nvSpPr>
            <p:cNvPr id="376" name="テキスト ボックス 375"/>
            <p:cNvSpPr txBox="1"/>
            <p:nvPr/>
          </p:nvSpPr>
          <p:spPr>
            <a:xfrm>
              <a:off x="7288848" y="4499845"/>
              <a:ext cx="1187723" cy="331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dirty="0" smtClean="0">
                  <a:latin typeface="Georgia"/>
                  <a:ea typeface="メイリオ"/>
                  <a:cs typeface="Georgia"/>
                </a:rPr>
                <a:t>: 90 dah</a:t>
              </a:r>
              <a:endParaRPr kumimoji="1" lang="ja-JP" altLang="en-US" sz="2000" dirty="0">
                <a:latin typeface="Georgia"/>
                <a:ea typeface="メイリオ"/>
                <a:cs typeface="Georgia"/>
              </a:endParaRPr>
            </a:p>
          </p:txBody>
        </p:sp>
        <p:sp>
          <p:nvSpPr>
            <p:cNvPr id="377" name="テキスト ボックス 376"/>
            <p:cNvSpPr txBox="1"/>
            <p:nvPr/>
          </p:nvSpPr>
          <p:spPr>
            <a:xfrm>
              <a:off x="7301676" y="4818317"/>
              <a:ext cx="1272145" cy="331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dirty="0" smtClean="0">
                  <a:latin typeface="Georgia"/>
                  <a:ea typeface="メイリオ"/>
                  <a:cs typeface="Georgia"/>
                </a:rPr>
                <a:t>: 120 dah</a:t>
              </a:r>
              <a:endParaRPr kumimoji="1" lang="ja-JP" altLang="en-US" sz="2000" dirty="0">
                <a:latin typeface="Georgia"/>
                <a:ea typeface="メイリオ"/>
                <a:cs typeface="Georgia"/>
              </a:endParaRPr>
            </a:p>
          </p:txBody>
        </p:sp>
      </p:grpSp>
      <p:sp>
        <p:nvSpPr>
          <p:cNvPr id="379" name="テキスト ボックス 378"/>
          <p:cNvSpPr txBox="1"/>
          <p:nvPr/>
        </p:nvSpPr>
        <p:spPr>
          <a:xfrm>
            <a:off x="23766579" y="33631147"/>
            <a:ext cx="5746330" cy="3046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03" tIns="45701" rIns="91403" bIns="45701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  <a:latin typeface="Georgia"/>
                <a:ea typeface="ＭＳ Ｐゴシック" panose="020B0600070205080204" pitchFamily="50" charset="-128"/>
                <a:cs typeface="Georgia"/>
              </a:rPr>
              <a:t>Figure. 3. Migration route of</a:t>
            </a:r>
          </a:p>
          <a:p>
            <a:r>
              <a:rPr lang="en-US" altLang="ja-JP" sz="2400" dirty="0" smtClean="0">
                <a:solidFill>
                  <a:prstClr val="black"/>
                </a:solidFill>
                <a:latin typeface="Georgia"/>
                <a:ea typeface="ＭＳ Ｐゴシック" panose="020B0600070205080204" pitchFamily="50" charset="-128"/>
                <a:cs typeface="Georgia"/>
              </a:rPr>
              <a:t> (</a:t>
            </a:r>
            <a:r>
              <a:rPr lang="en-US" altLang="ja-JP" sz="2400" dirty="0">
                <a:solidFill>
                  <a:prstClr val="black"/>
                </a:solidFill>
                <a:latin typeface="Georgia"/>
                <a:ea typeface="ＭＳ Ｐゴシック" panose="020B0600070205080204" pitchFamily="50" charset="-128"/>
                <a:cs typeface="Georgia"/>
              </a:rPr>
              <a:t>a</a:t>
            </a:r>
            <a:r>
              <a:rPr lang="en-US" altLang="ja-JP" sz="2400" dirty="0" smtClean="0">
                <a:solidFill>
                  <a:prstClr val="black"/>
                </a:solidFill>
                <a:latin typeface="Georgia"/>
                <a:ea typeface="ＭＳ Ｐゴシック" panose="020B0600070205080204" pitchFamily="50" charset="-128"/>
                <a:cs typeface="Georgia"/>
              </a:rPr>
              <a:t>) group 2 distributing in the western, </a:t>
            </a:r>
          </a:p>
          <a:p>
            <a:r>
              <a:rPr lang="ja-JP" altLang="ja-JP" sz="2400" dirty="0">
                <a:solidFill>
                  <a:prstClr val="black"/>
                </a:solidFill>
                <a:latin typeface="Georgia"/>
                <a:ea typeface="ＭＳ Ｐゴシック" panose="020B0600070205080204" pitchFamily="50" charset="-128"/>
                <a:cs typeface="Georgia"/>
              </a:rPr>
              <a:t> </a:t>
            </a:r>
            <a:r>
              <a:rPr lang="en-US" altLang="ja-JP" sz="2400" dirty="0" smtClean="0">
                <a:solidFill>
                  <a:prstClr val="black"/>
                </a:solidFill>
                <a:latin typeface="Georgia"/>
                <a:ea typeface="ＭＳ Ｐゴシック" panose="020B0600070205080204" pitchFamily="50" charset="-128"/>
                <a:cs typeface="Georgia"/>
              </a:rPr>
              <a:t>(b) group 2</a:t>
            </a:r>
            <a:r>
              <a:rPr lang="en-US" altLang="ja-JP" sz="2400" dirty="0">
                <a:solidFill>
                  <a:prstClr val="black"/>
                </a:solidFill>
                <a:latin typeface="Georgia"/>
                <a:ea typeface="ＭＳ Ｐゴシック" panose="020B0600070205080204" pitchFamily="50" charset="-128"/>
                <a:cs typeface="Georgia"/>
              </a:rPr>
              <a:t> distributing </a:t>
            </a:r>
            <a:r>
              <a:rPr lang="en-US" altLang="ja-JP" sz="2400" dirty="0" smtClean="0">
                <a:solidFill>
                  <a:prstClr val="black"/>
                </a:solidFill>
                <a:latin typeface="Georgia"/>
                <a:ea typeface="ＭＳ Ｐゴシック" panose="020B0600070205080204" pitchFamily="50" charset="-128"/>
                <a:cs typeface="Georgia"/>
              </a:rPr>
              <a:t>in the eastern, </a:t>
            </a:r>
            <a:r>
              <a:rPr lang="ja-JP" altLang="en-US" sz="2400" dirty="0" smtClean="0">
                <a:solidFill>
                  <a:prstClr val="black"/>
                </a:solidFill>
                <a:latin typeface="Georgia"/>
                <a:ea typeface="ＭＳ Ｐゴシック" panose="020B0600070205080204" pitchFamily="50" charset="-128"/>
                <a:cs typeface="Georgia"/>
              </a:rPr>
              <a:t> </a:t>
            </a:r>
            <a:endParaRPr lang="en-US" altLang="ja-JP" sz="2400" dirty="0" smtClean="0">
              <a:solidFill>
                <a:prstClr val="black"/>
              </a:solidFill>
              <a:latin typeface="Georgia"/>
              <a:ea typeface="ＭＳ Ｐゴシック" panose="020B0600070205080204" pitchFamily="50" charset="-128"/>
              <a:cs typeface="Georgia"/>
            </a:endParaRPr>
          </a:p>
          <a:p>
            <a:r>
              <a:rPr lang="ja-JP" altLang="ja-JP" sz="2400" dirty="0">
                <a:solidFill>
                  <a:prstClr val="black"/>
                </a:solidFill>
                <a:latin typeface="Georgia"/>
                <a:ea typeface="ＭＳ Ｐゴシック" panose="020B0600070205080204" pitchFamily="50" charset="-128"/>
                <a:cs typeface="Georgia"/>
              </a:rPr>
              <a:t> </a:t>
            </a:r>
            <a:r>
              <a:rPr lang="en-US" altLang="ja-JP" sz="2400" dirty="0" smtClean="0">
                <a:solidFill>
                  <a:prstClr val="black"/>
                </a:solidFill>
                <a:latin typeface="Georgia"/>
                <a:ea typeface="ＭＳ Ｐゴシック" panose="020B0600070205080204" pitchFamily="50" charset="-128"/>
                <a:cs typeface="Georgia"/>
              </a:rPr>
              <a:t>(c) group 3 </a:t>
            </a:r>
            <a:r>
              <a:rPr lang="en-US" altLang="ja-JP" sz="2400" dirty="0">
                <a:solidFill>
                  <a:prstClr val="black"/>
                </a:solidFill>
                <a:latin typeface="Georgia"/>
                <a:ea typeface="ＭＳ Ｐゴシック" panose="020B0600070205080204" pitchFamily="50" charset="-128"/>
                <a:cs typeface="Georgia"/>
              </a:rPr>
              <a:t>distributing </a:t>
            </a:r>
            <a:r>
              <a:rPr lang="en-US" altLang="ja-JP" sz="2400" dirty="0" smtClean="0">
                <a:solidFill>
                  <a:prstClr val="black"/>
                </a:solidFill>
                <a:latin typeface="Georgia"/>
                <a:ea typeface="ＭＳ Ｐゴシック" panose="020B0600070205080204" pitchFamily="50" charset="-128"/>
                <a:cs typeface="Georgia"/>
              </a:rPr>
              <a:t>in the western, </a:t>
            </a:r>
          </a:p>
          <a:p>
            <a:r>
              <a:rPr lang="ja-JP" altLang="ja-JP" sz="2400" dirty="0">
                <a:solidFill>
                  <a:prstClr val="black"/>
                </a:solidFill>
                <a:latin typeface="Georgia"/>
                <a:ea typeface="ＭＳ Ｐゴシック" panose="020B0600070205080204" pitchFamily="50" charset="-128"/>
                <a:cs typeface="Georgia"/>
              </a:rPr>
              <a:t> </a:t>
            </a:r>
            <a:r>
              <a:rPr lang="en-US" altLang="ja-JP" sz="2400" dirty="0" smtClean="0">
                <a:solidFill>
                  <a:prstClr val="black"/>
                </a:solidFill>
                <a:latin typeface="Georgia"/>
                <a:ea typeface="ＭＳ Ｐゴシック" panose="020B0600070205080204" pitchFamily="50" charset="-128"/>
                <a:cs typeface="Georgia"/>
              </a:rPr>
              <a:t>(d) group 3 </a:t>
            </a:r>
            <a:r>
              <a:rPr lang="en-US" altLang="ja-JP" sz="2400" dirty="0">
                <a:solidFill>
                  <a:prstClr val="black"/>
                </a:solidFill>
                <a:latin typeface="Georgia"/>
                <a:ea typeface="ＭＳ Ｐゴシック" panose="020B0600070205080204" pitchFamily="50" charset="-128"/>
                <a:cs typeface="Georgia"/>
              </a:rPr>
              <a:t>distributing </a:t>
            </a:r>
            <a:r>
              <a:rPr lang="en-US" altLang="ja-JP" sz="2400" dirty="0" smtClean="0">
                <a:solidFill>
                  <a:prstClr val="black"/>
                </a:solidFill>
                <a:latin typeface="Georgia"/>
                <a:ea typeface="ＭＳ Ｐゴシック" panose="020B0600070205080204" pitchFamily="50" charset="-128"/>
                <a:cs typeface="Georgia"/>
              </a:rPr>
              <a:t>in the eastern </a:t>
            </a:r>
          </a:p>
          <a:p>
            <a:r>
              <a:rPr lang="en-US" altLang="ja-JP" sz="2400" dirty="0">
                <a:solidFill>
                  <a:prstClr val="black"/>
                </a:solidFill>
                <a:latin typeface="Georgia"/>
                <a:ea typeface="ＭＳ Ｐゴシック" panose="020B0600070205080204" pitchFamily="50" charset="-128"/>
                <a:cs typeface="Georgia"/>
              </a:rPr>
              <a:t> </a:t>
            </a:r>
            <a:r>
              <a:rPr lang="en-US" altLang="ja-JP" sz="2400" dirty="0" smtClean="0">
                <a:solidFill>
                  <a:prstClr val="black"/>
                </a:solidFill>
                <a:latin typeface="Georgia"/>
                <a:ea typeface="ＭＳ Ｐゴシック" panose="020B0600070205080204" pitchFamily="50" charset="-128"/>
                <a:cs typeface="Georgia"/>
              </a:rPr>
              <a:t>side of 160°E </a:t>
            </a:r>
            <a:r>
              <a:rPr lang="en-US" altLang="ja-JP" sz="2400" dirty="0" smtClean="0">
                <a:latin typeface="Georgia"/>
                <a:cs typeface="Georgia"/>
              </a:rPr>
              <a:t>on </a:t>
            </a:r>
            <a:r>
              <a:rPr lang="en-US" altLang="ja-JP" sz="2400" dirty="0">
                <a:latin typeface="Georgia"/>
                <a:cs typeface="Georgia"/>
              </a:rPr>
              <a:t>maps of sea </a:t>
            </a:r>
            <a:r>
              <a:rPr lang="en-US" altLang="ja-JP" sz="2400" dirty="0" smtClean="0">
                <a:latin typeface="Georgia"/>
                <a:cs typeface="Georgia"/>
              </a:rPr>
              <a:t>surface </a:t>
            </a:r>
          </a:p>
          <a:p>
            <a:r>
              <a:rPr lang="en-US" altLang="ja-JP" sz="2400" dirty="0">
                <a:latin typeface="Georgia"/>
                <a:cs typeface="Georgia"/>
              </a:rPr>
              <a:t> </a:t>
            </a:r>
            <a:r>
              <a:rPr lang="en-US" altLang="ja-JP" sz="2400" dirty="0" err="1" smtClean="0">
                <a:latin typeface="Georgia"/>
                <a:cs typeface="Georgia"/>
              </a:rPr>
              <a:t>Chl</a:t>
            </a:r>
            <a:r>
              <a:rPr lang="en-US" altLang="ja-JP" sz="2400" dirty="0">
                <a:latin typeface="Georgia"/>
                <a:cs typeface="Georgia"/>
              </a:rPr>
              <a:t>-</a:t>
            </a:r>
            <a:r>
              <a:rPr lang="en-US" altLang="ja-JP" sz="2400" i="1" dirty="0" smtClean="0">
                <a:latin typeface="Georgia"/>
                <a:cs typeface="Georgia"/>
              </a:rPr>
              <a:t>a</a:t>
            </a:r>
            <a:r>
              <a:rPr lang="en-US" altLang="ja-JP" sz="2400" dirty="0" smtClean="0">
                <a:latin typeface="Georgia"/>
                <a:cs typeface="Georgia"/>
              </a:rPr>
              <a:t> </a:t>
            </a:r>
            <a:r>
              <a:rPr lang="en-US" altLang="ja-JP" sz="2400" dirty="0">
                <a:solidFill>
                  <a:prstClr val="black"/>
                </a:solidFill>
                <a:latin typeface="Georgia"/>
                <a:ea typeface="ＭＳ Ｐゴシック" panose="020B0600070205080204" pitchFamily="50" charset="-128"/>
                <a:cs typeface="Georgia"/>
              </a:rPr>
              <a:t>at 90 dah </a:t>
            </a:r>
            <a:r>
              <a:rPr lang="en-US" altLang="ja-JP" sz="2400" dirty="0" smtClean="0">
                <a:solidFill>
                  <a:prstClr val="black"/>
                </a:solidFill>
                <a:latin typeface="Georgia"/>
                <a:ea typeface="ＭＳ Ｐゴシック" panose="020B0600070205080204" pitchFamily="50" charset="-128"/>
                <a:cs typeface="Georgia"/>
              </a:rPr>
              <a:t>when </a:t>
            </a:r>
            <a:r>
              <a:rPr lang="en-US" altLang="ja-JP" sz="2400" dirty="0" smtClean="0">
                <a:latin typeface="Georgia"/>
                <a:cs typeface="Georgia"/>
              </a:rPr>
              <a:t>the </a:t>
            </a:r>
            <a:r>
              <a:rPr lang="en-US" altLang="ja-JP" sz="2400" dirty="0">
                <a:latin typeface="Georgia"/>
                <a:cs typeface="Georgia"/>
              </a:rPr>
              <a:t>formation of </a:t>
            </a:r>
            <a:endParaRPr lang="en-US" altLang="ja-JP" sz="2400" dirty="0" smtClean="0">
              <a:latin typeface="Georgia"/>
              <a:cs typeface="Georgia"/>
            </a:endParaRPr>
          </a:p>
          <a:p>
            <a:r>
              <a:rPr lang="en-US" altLang="ja-JP" sz="2400" dirty="0">
                <a:latin typeface="Georgia"/>
                <a:cs typeface="Georgia"/>
              </a:rPr>
              <a:t> </a:t>
            </a:r>
            <a:r>
              <a:rPr lang="en-US" altLang="ja-JP" sz="2400" dirty="0" smtClean="0">
                <a:latin typeface="Georgia"/>
                <a:cs typeface="Georgia"/>
              </a:rPr>
              <a:t>second </a:t>
            </a:r>
            <a:r>
              <a:rPr lang="en-US" altLang="ja-JP" sz="2400" dirty="0">
                <a:latin typeface="Georgia"/>
                <a:cs typeface="Georgia"/>
              </a:rPr>
              <a:t>peak.</a:t>
            </a:r>
            <a:endParaRPr lang="ja-JP" altLang="en-US" sz="2400" dirty="0">
              <a:latin typeface="Georgia"/>
              <a:cs typeface="Georgia"/>
            </a:endParaRPr>
          </a:p>
        </p:txBody>
      </p:sp>
      <p:sp>
        <p:nvSpPr>
          <p:cNvPr id="428" name="テキスト ボックス 427"/>
          <p:cNvSpPr txBox="1"/>
          <p:nvPr/>
        </p:nvSpPr>
        <p:spPr>
          <a:xfrm>
            <a:off x="12380389" y="38268564"/>
            <a:ext cx="17915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>
                <a:latin typeface="Georgia"/>
                <a:ea typeface="メイリオ"/>
                <a:cs typeface="Georgia"/>
              </a:rPr>
              <a:t>(1)  </a:t>
            </a:r>
            <a:r>
              <a:rPr lang="en-US" altLang="ja-JP" sz="4000" b="1" u="sng" dirty="0">
                <a:latin typeface="Georgia"/>
                <a:ea typeface="メイリオ"/>
                <a:cs typeface="Georgia"/>
              </a:rPr>
              <a:t>L</a:t>
            </a:r>
            <a:r>
              <a:rPr lang="en-US" altLang="ja-JP" sz="4000" b="1" u="sng" dirty="0" smtClean="0">
                <a:latin typeface="Georgia"/>
                <a:ea typeface="メイリオ"/>
                <a:cs typeface="Georgia"/>
              </a:rPr>
              <a:t>arger group </a:t>
            </a:r>
            <a:r>
              <a:rPr lang="en-US" altLang="ja-JP" sz="4000" b="1" u="sng" dirty="0" err="1" smtClean="0">
                <a:latin typeface="Georgia"/>
                <a:ea typeface="メイリオ"/>
                <a:cs typeface="Georgia"/>
              </a:rPr>
              <a:t>vs</a:t>
            </a:r>
            <a:r>
              <a:rPr lang="en-US" altLang="ja-JP" sz="4000" b="1" u="sng" dirty="0" smtClean="0">
                <a:latin typeface="Georgia"/>
                <a:ea typeface="メイリオ"/>
                <a:cs typeface="Georgia"/>
              </a:rPr>
              <a:t> </a:t>
            </a:r>
            <a:r>
              <a:rPr lang="en-US" altLang="ja-JP" sz="4000" b="1" u="sng" dirty="0">
                <a:latin typeface="Georgia"/>
                <a:ea typeface="メイリオ"/>
                <a:cs typeface="Georgia"/>
              </a:rPr>
              <a:t>smaller </a:t>
            </a:r>
            <a:r>
              <a:rPr lang="en-US" altLang="ja-JP" sz="4000" b="1" u="sng" dirty="0" smtClean="0">
                <a:latin typeface="Georgia"/>
                <a:ea typeface="メイリオ"/>
                <a:cs typeface="Georgia"/>
              </a:rPr>
              <a:t>group</a:t>
            </a:r>
            <a:endParaRPr lang="en-US" altLang="en-US" sz="4000" b="1" dirty="0" smtClean="0">
              <a:latin typeface="Georgia"/>
              <a:ea typeface="メイリオ"/>
              <a:cs typeface="Georgia"/>
            </a:endParaRPr>
          </a:p>
        </p:txBody>
      </p:sp>
      <p:sp>
        <p:nvSpPr>
          <p:cNvPr id="429" name="テキスト ボックス 428"/>
          <p:cNvSpPr txBox="1"/>
          <p:nvPr/>
        </p:nvSpPr>
        <p:spPr>
          <a:xfrm>
            <a:off x="12380389" y="40330354"/>
            <a:ext cx="17663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>
                <a:solidFill>
                  <a:srgbClr val="000000"/>
                </a:solidFill>
                <a:latin typeface="Georgia"/>
                <a:ea typeface="メイリオ"/>
                <a:cs typeface="Georgia"/>
              </a:rPr>
              <a:t>(2)  </a:t>
            </a:r>
            <a:r>
              <a:rPr lang="en-US" altLang="ja-JP" sz="4000" b="1" u="sng" dirty="0" smtClean="0">
                <a:solidFill>
                  <a:srgbClr val="000000"/>
                </a:solidFill>
                <a:latin typeface="Georgia"/>
                <a:ea typeface="メイリオ"/>
                <a:cs typeface="Georgia"/>
              </a:rPr>
              <a:t>West group </a:t>
            </a:r>
            <a:r>
              <a:rPr lang="en-US" altLang="ja-JP" sz="4000" b="1" u="sng" dirty="0" err="1" smtClean="0">
                <a:solidFill>
                  <a:srgbClr val="000000"/>
                </a:solidFill>
                <a:latin typeface="Georgia"/>
                <a:ea typeface="メイリオ"/>
                <a:cs typeface="Georgia"/>
              </a:rPr>
              <a:t>vs</a:t>
            </a:r>
            <a:r>
              <a:rPr lang="en-US" altLang="ja-JP" sz="4000" b="1" u="sng" dirty="0" smtClean="0">
                <a:solidFill>
                  <a:srgbClr val="000000"/>
                </a:solidFill>
                <a:latin typeface="Georgia"/>
                <a:ea typeface="メイリオ"/>
                <a:cs typeface="Georgia"/>
              </a:rPr>
              <a:t> </a:t>
            </a:r>
            <a:r>
              <a:rPr lang="en-US" altLang="ja-JP" sz="4000" b="1" u="sng" dirty="0">
                <a:solidFill>
                  <a:srgbClr val="000000"/>
                </a:solidFill>
                <a:latin typeface="Georgia"/>
                <a:ea typeface="メイリオ"/>
                <a:cs typeface="Georgia"/>
              </a:rPr>
              <a:t>east </a:t>
            </a:r>
            <a:r>
              <a:rPr lang="en-US" altLang="ja-JP" sz="4000" b="1" u="sng" dirty="0" smtClean="0">
                <a:solidFill>
                  <a:srgbClr val="000000"/>
                </a:solidFill>
                <a:latin typeface="Georgia"/>
                <a:ea typeface="メイリオ"/>
                <a:cs typeface="Georgia"/>
              </a:rPr>
              <a:t>group</a:t>
            </a:r>
            <a:endParaRPr lang="en-US" altLang="en-US" sz="4000" b="1" dirty="0" smtClean="0">
              <a:solidFill>
                <a:srgbClr val="000000"/>
              </a:solidFill>
              <a:latin typeface="Georgia"/>
              <a:ea typeface="メイリオ"/>
              <a:cs typeface="Georgia"/>
            </a:endParaRPr>
          </a:p>
        </p:txBody>
      </p:sp>
      <p:sp>
        <p:nvSpPr>
          <p:cNvPr id="430" name="テキスト ボックス 429"/>
          <p:cNvSpPr txBox="1"/>
          <p:nvPr/>
        </p:nvSpPr>
        <p:spPr>
          <a:xfrm>
            <a:off x="11930126" y="16720527"/>
            <a:ext cx="18113557" cy="3077727"/>
          </a:xfrm>
          <a:prstGeom prst="rect">
            <a:avLst/>
          </a:prstGeom>
          <a:noFill/>
          <a:ln>
            <a:noFill/>
          </a:ln>
        </p:spPr>
        <p:txBody>
          <a:bodyPr wrap="square" lIns="91403" tIns="45701" rIns="91403" bIns="45701" rtlCol="0">
            <a:spAutoFit/>
          </a:bodyPr>
          <a:lstStyle/>
          <a:p>
            <a:pPr algn="just"/>
            <a:r>
              <a:rPr lang="en-US" altLang="ja-JP" sz="5400" b="1" dirty="0" smtClean="0">
                <a:latin typeface="Georgia"/>
                <a:cs typeface="Georgia"/>
              </a:rPr>
              <a:t>④ </a:t>
            </a:r>
            <a:r>
              <a:rPr lang="en-US" altLang="en-US" sz="5400" b="1" u="sng" dirty="0" smtClean="0">
                <a:latin typeface="Georgia"/>
                <a:cs typeface="Georgia"/>
              </a:rPr>
              <a:t>Model settings</a:t>
            </a:r>
            <a:endParaRPr lang="en-US" altLang="en-US" sz="4800" b="1" u="sng" dirty="0" smtClean="0">
              <a:latin typeface="Georgia"/>
              <a:cs typeface="Georgia"/>
            </a:endParaRPr>
          </a:p>
          <a:p>
            <a:pPr marL="571272" indent="-571272" algn="just">
              <a:buFont typeface="Wingdings" charset="2"/>
              <a:buChar char="Ø"/>
            </a:pPr>
            <a:endParaRPr lang="en-US" altLang="en-US" sz="1000" b="1" u="sng" dirty="0" smtClean="0">
              <a:latin typeface="Georgia"/>
              <a:cs typeface="Georgia"/>
            </a:endParaRPr>
          </a:p>
          <a:p>
            <a:pPr marL="571272" indent="-571272" algn="just">
              <a:buFont typeface="Wingdings" charset="2"/>
              <a:buChar char="Ø"/>
            </a:pPr>
            <a:endParaRPr lang="en-US" altLang="en-US" sz="1000" b="1" u="sng" dirty="0" smtClean="0">
              <a:latin typeface="Georgia"/>
              <a:cs typeface="Georgia"/>
            </a:endParaRPr>
          </a:p>
          <a:p>
            <a:pPr algn="just"/>
            <a:r>
              <a:rPr lang="en-US" altLang="ja-JP" sz="3200" dirty="0" smtClean="0">
                <a:latin typeface="Georgia"/>
                <a:cs typeface="Georgia"/>
              </a:rPr>
              <a:t>◆ </a:t>
            </a:r>
            <a:r>
              <a:rPr lang="en-US" altLang="ja-JP" sz="3200" u="sng" dirty="0">
                <a:latin typeface="Georgia"/>
                <a:cs typeface="Georgia"/>
              </a:rPr>
              <a:t>S</a:t>
            </a:r>
            <a:r>
              <a:rPr lang="en-US" altLang="ja-JP" sz="3200" u="sng" dirty="0" smtClean="0">
                <a:latin typeface="Georgia"/>
                <a:cs typeface="Georgia"/>
              </a:rPr>
              <a:t>pawning ground</a:t>
            </a:r>
            <a:r>
              <a:rPr lang="en-US" altLang="ja-JP" sz="3200" dirty="0" smtClean="0">
                <a:latin typeface="Georgia"/>
                <a:cs typeface="Georgia"/>
              </a:rPr>
              <a:t> </a:t>
            </a:r>
            <a:r>
              <a:rPr lang="en-US" altLang="ja-JP" sz="3200" dirty="0">
                <a:latin typeface="Georgia"/>
                <a:cs typeface="Georgia"/>
              </a:rPr>
              <a:t>:</a:t>
            </a:r>
            <a:r>
              <a:rPr lang="en-US" altLang="ja-JP" sz="3200" dirty="0" smtClean="0">
                <a:latin typeface="Georgia"/>
                <a:cs typeface="Georgia"/>
              </a:rPr>
              <a:t> in zones of</a:t>
            </a:r>
            <a:r>
              <a:rPr lang="ja-JP" altLang="en-US" sz="3200" dirty="0" smtClean="0">
                <a:latin typeface="Georgia"/>
                <a:cs typeface="Georgia"/>
              </a:rPr>
              <a:t> </a:t>
            </a:r>
            <a:r>
              <a:rPr lang="en-US" altLang="ja-JP" sz="3200" dirty="0" smtClean="0">
                <a:latin typeface="Georgia"/>
                <a:cs typeface="Georgia"/>
              </a:rPr>
              <a:t>a temperature range (=18.5–20.0</a:t>
            </a:r>
            <a:r>
              <a:rPr lang="en-US" altLang="ja-JP" sz="3200" baseline="30000" dirty="0" smtClean="0">
                <a:latin typeface="Georgia"/>
                <a:cs typeface="Georgia"/>
              </a:rPr>
              <a:t>o</a:t>
            </a:r>
            <a:r>
              <a:rPr lang="en-US" altLang="ja-JP" sz="3200" dirty="0" smtClean="0">
                <a:latin typeface="Georgia"/>
                <a:cs typeface="Georgia"/>
              </a:rPr>
              <a:t>C) (284 particles at </a:t>
            </a:r>
            <a:r>
              <a:rPr lang="en-US" altLang="ja-JP" sz="3200" dirty="0">
                <a:latin typeface="Georgia"/>
                <a:cs typeface="Georgia"/>
              </a:rPr>
              <a:t>1</a:t>
            </a:r>
            <a:r>
              <a:rPr lang="en-US" altLang="ja-JP" sz="3200" baseline="50000" dirty="0">
                <a:latin typeface="Georgia"/>
                <a:cs typeface="Georgia"/>
              </a:rPr>
              <a:t>o</a:t>
            </a:r>
            <a:r>
              <a:rPr lang="en-US" altLang="ja-JP" sz="3200" dirty="0">
                <a:latin typeface="Georgia"/>
                <a:cs typeface="Georgia"/>
              </a:rPr>
              <a:t>×1</a:t>
            </a:r>
            <a:r>
              <a:rPr lang="en-US" altLang="ja-JP" sz="3200" baseline="50000" dirty="0">
                <a:latin typeface="Georgia"/>
                <a:cs typeface="Georgia"/>
              </a:rPr>
              <a:t>o</a:t>
            </a:r>
            <a:r>
              <a:rPr lang="en-US" altLang="ja-JP" sz="3200" dirty="0" smtClean="0">
                <a:latin typeface="Georgia"/>
                <a:cs typeface="Georgia"/>
              </a:rPr>
              <a:t> grid</a:t>
            </a:r>
            <a:r>
              <a:rPr lang="en-US" altLang="ja-JP" sz="3200" dirty="0">
                <a:latin typeface="Georgia"/>
                <a:cs typeface="Georgia"/>
              </a:rPr>
              <a:t> </a:t>
            </a:r>
            <a:r>
              <a:rPr lang="en-US" altLang="ja-JP" sz="3200" dirty="0" smtClean="0">
                <a:latin typeface="Georgia"/>
                <a:cs typeface="Georgia"/>
              </a:rPr>
              <a:t>) </a:t>
            </a:r>
          </a:p>
          <a:p>
            <a:pPr algn="just"/>
            <a:endParaRPr lang="en-US" altLang="ja-JP" sz="900" u="sng" dirty="0" smtClean="0">
              <a:latin typeface="Georgia"/>
              <a:cs typeface="Georgia"/>
            </a:endParaRPr>
          </a:p>
          <a:p>
            <a:pPr algn="just"/>
            <a:r>
              <a:rPr lang="en-US" altLang="ja-JP" sz="3200" dirty="0" smtClean="0">
                <a:latin typeface="Georgia"/>
                <a:cs typeface="Georgia"/>
              </a:rPr>
              <a:t>◆</a:t>
            </a:r>
            <a:r>
              <a:rPr lang="en-US" altLang="en-US" sz="3200" dirty="0" smtClean="0">
                <a:latin typeface="Georgia"/>
                <a:cs typeface="Georgia"/>
              </a:rPr>
              <a:t> </a:t>
            </a:r>
            <a:r>
              <a:rPr lang="en-US" altLang="en-US" sz="3200" u="sng" dirty="0" smtClean="0">
                <a:latin typeface="Georgia"/>
                <a:cs typeface="Georgia"/>
              </a:rPr>
              <a:t>Simulation period</a:t>
            </a:r>
            <a:r>
              <a:rPr lang="en-US" altLang="en-US" sz="3200" dirty="0" smtClean="0">
                <a:latin typeface="Georgia"/>
                <a:cs typeface="Georgia"/>
              </a:rPr>
              <a:t> : 2005/2/1-2007/2/1 (2 years)</a:t>
            </a:r>
            <a:endParaRPr lang="en-US" altLang="en-US" sz="3000" dirty="0" smtClean="0">
              <a:latin typeface="Georgia"/>
              <a:cs typeface="Georgia"/>
            </a:endParaRPr>
          </a:p>
          <a:p>
            <a:pPr algn="just"/>
            <a:endParaRPr lang="en-US" altLang="ja-JP" sz="900" u="sng" dirty="0" smtClean="0">
              <a:latin typeface="Georgia"/>
              <a:cs typeface="Georgia"/>
            </a:endParaRPr>
          </a:p>
          <a:p>
            <a:pPr algn="just"/>
            <a:r>
              <a:rPr lang="en-US" altLang="ja-JP" sz="3200" dirty="0" smtClean="0">
                <a:latin typeface="Georgia"/>
                <a:cs typeface="Georgia"/>
              </a:rPr>
              <a:t>◆ </a:t>
            </a:r>
            <a:r>
              <a:rPr lang="en-US" altLang="ja-JP" sz="3200" u="sng" dirty="0" smtClean="0">
                <a:latin typeface="Georgia"/>
                <a:cs typeface="Georgia"/>
              </a:rPr>
              <a:t>Simulation area</a:t>
            </a:r>
            <a:r>
              <a:rPr lang="en-US" altLang="ja-JP" sz="3200" dirty="0" smtClean="0">
                <a:latin typeface="Georgia"/>
                <a:cs typeface="Georgia"/>
              </a:rPr>
              <a:t> : 130</a:t>
            </a:r>
            <a:r>
              <a:rPr lang="en-US" altLang="ja-JP" sz="3200" baseline="50000" dirty="0" smtClean="0">
                <a:latin typeface="Georgia"/>
                <a:cs typeface="Georgia"/>
              </a:rPr>
              <a:t>o</a:t>
            </a:r>
            <a:r>
              <a:rPr lang="en-US" altLang="ja-JP" sz="3200" dirty="0" smtClean="0">
                <a:latin typeface="Georgia"/>
                <a:cs typeface="Georgia"/>
              </a:rPr>
              <a:t>E-160</a:t>
            </a:r>
            <a:r>
              <a:rPr lang="en-US" altLang="ja-JP" sz="3200" baseline="50000" dirty="0" smtClean="0">
                <a:latin typeface="Georgia"/>
                <a:cs typeface="Georgia"/>
              </a:rPr>
              <a:t>o</a:t>
            </a:r>
            <a:r>
              <a:rPr lang="en-US" altLang="ja-JP" sz="3200" dirty="0" smtClean="0">
                <a:latin typeface="Georgia"/>
                <a:cs typeface="Georgia"/>
              </a:rPr>
              <a:t>W &amp; 0</a:t>
            </a:r>
            <a:r>
              <a:rPr lang="en-US" altLang="ja-JP" sz="3200" baseline="50000" dirty="0" smtClean="0">
                <a:latin typeface="Georgia"/>
                <a:cs typeface="Georgia"/>
              </a:rPr>
              <a:t>o</a:t>
            </a:r>
            <a:r>
              <a:rPr lang="en-US" altLang="ja-JP" sz="3200" dirty="0" smtClean="0">
                <a:latin typeface="Georgia"/>
                <a:cs typeface="Georgia"/>
              </a:rPr>
              <a:t>-</a:t>
            </a:r>
            <a:r>
              <a:rPr lang="en-US" altLang="ja-JP" sz="3200" dirty="0">
                <a:latin typeface="Georgia"/>
                <a:cs typeface="Georgia"/>
              </a:rPr>
              <a:t>9</a:t>
            </a:r>
            <a:r>
              <a:rPr lang="en-US" altLang="ja-JP" sz="3200" dirty="0" smtClean="0">
                <a:latin typeface="Georgia"/>
                <a:cs typeface="Georgia"/>
              </a:rPr>
              <a:t>0</a:t>
            </a:r>
            <a:r>
              <a:rPr lang="en-US" altLang="ja-JP" sz="3200" baseline="50000" dirty="0" smtClean="0">
                <a:latin typeface="Georgia"/>
                <a:cs typeface="Georgia"/>
              </a:rPr>
              <a:t>o</a:t>
            </a:r>
            <a:r>
              <a:rPr lang="en-US" altLang="ja-JP" sz="3200" dirty="0" smtClean="0">
                <a:latin typeface="Georgia"/>
                <a:cs typeface="Georgia"/>
              </a:rPr>
              <a:t>N</a:t>
            </a:r>
            <a:endParaRPr lang="en-US" altLang="ja-JP" sz="3200" dirty="0">
              <a:latin typeface="Georgia"/>
              <a:cs typeface="Georgia"/>
            </a:endParaRPr>
          </a:p>
          <a:p>
            <a:pPr marL="571272" indent="-571272" algn="just">
              <a:buFont typeface="Wingdings" charset="2"/>
              <a:buChar char="Ø"/>
            </a:pPr>
            <a:endParaRPr lang="en-US" altLang="ja-JP" sz="600" b="1" u="sng" dirty="0">
              <a:latin typeface="Georgia"/>
              <a:cs typeface="Georgia"/>
            </a:endParaRPr>
          </a:p>
        </p:txBody>
      </p:sp>
      <p:sp>
        <p:nvSpPr>
          <p:cNvPr id="431" name="正方形/長方形 430"/>
          <p:cNvSpPr/>
          <p:nvPr/>
        </p:nvSpPr>
        <p:spPr>
          <a:xfrm>
            <a:off x="1534740" y="30901196"/>
            <a:ext cx="9351239" cy="788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2800" dirty="0" smtClean="0">
                <a:solidFill>
                  <a:schemeClr val="tx1"/>
                </a:solidFill>
                <a:latin typeface="Georgia"/>
                <a:cs typeface="Georgia"/>
              </a:rPr>
              <a:t>Figure. </a:t>
            </a:r>
            <a:r>
              <a:rPr lang="en-US" altLang="ja-JP" sz="2800" dirty="0">
                <a:solidFill>
                  <a:schemeClr val="tx1"/>
                </a:solidFill>
                <a:latin typeface="Georgia"/>
                <a:cs typeface="Georgia"/>
              </a:rPr>
              <a:t>2</a:t>
            </a:r>
            <a:r>
              <a:rPr lang="en-US" altLang="ja-JP" sz="2800" dirty="0" smtClean="0">
                <a:solidFill>
                  <a:schemeClr val="tx1"/>
                </a:solidFill>
                <a:latin typeface="Georgia"/>
                <a:cs typeface="Georgia"/>
              </a:rPr>
              <a:t>. </a:t>
            </a:r>
            <a:r>
              <a:rPr lang="en-US" altLang="ja-JP" sz="2800" dirty="0" smtClean="0">
                <a:latin typeface="Georgia"/>
                <a:cs typeface="Georgia"/>
              </a:rPr>
              <a:t>schematic design </a:t>
            </a:r>
            <a:r>
              <a:rPr kumimoji="1" lang="en-US" altLang="ja-JP" sz="2800" dirty="0" smtClean="0">
                <a:solidFill>
                  <a:schemeClr val="tx1"/>
                </a:solidFill>
                <a:latin typeface="Georgia"/>
                <a:cs typeface="Georgia"/>
              </a:rPr>
              <a:t>of a bioenergetics model</a:t>
            </a:r>
            <a:endParaRPr kumimoji="1" lang="ja-JP" altLang="en-US" sz="2800" dirty="0">
              <a:solidFill>
                <a:schemeClr val="tx1"/>
              </a:solidFill>
              <a:latin typeface="Georgia"/>
              <a:cs typeface="Georgia"/>
            </a:endParaRPr>
          </a:p>
        </p:txBody>
      </p:sp>
      <p:pic>
        <p:nvPicPr>
          <p:cNvPr id="440" name="図 439" descr="function ryo_east.pdf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77" t="26341" r="8070" b="24966"/>
          <a:stretch/>
        </p:blipFill>
        <p:spPr>
          <a:xfrm>
            <a:off x="16630316" y="26975771"/>
            <a:ext cx="3948419" cy="2852938"/>
          </a:xfrm>
          <a:prstGeom prst="rect">
            <a:avLst/>
          </a:prstGeom>
        </p:spPr>
      </p:pic>
      <p:sp>
        <p:nvSpPr>
          <p:cNvPr id="441" name="テキスト ボックス 440"/>
          <p:cNvSpPr txBox="1"/>
          <p:nvPr/>
        </p:nvSpPr>
        <p:spPr>
          <a:xfrm>
            <a:off x="12253630" y="26674016"/>
            <a:ext cx="4852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800" b="1" dirty="0" smtClean="0">
                <a:latin typeface="メイリオ"/>
                <a:ea typeface="メイリオ"/>
                <a:cs typeface="メイリオ"/>
              </a:rPr>
              <a:t>(a) W</a:t>
            </a:r>
            <a:r>
              <a:rPr lang="ja-JP" altLang="en-US" sz="1800" b="1" dirty="0" smtClean="0">
                <a:latin typeface="メイリオ"/>
                <a:ea typeface="メイリオ"/>
                <a:cs typeface="メイリオ"/>
              </a:rPr>
              <a:t>e</a:t>
            </a:r>
            <a:r>
              <a:rPr lang="en-US" altLang="ja-JP" sz="1800" b="1" dirty="0" smtClean="0">
                <a:latin typeface="メイリオ"/>
                <a:ea typeface="メイリオ"/>
                <a:cs typeface="メイリオ"/>
              </a:rPr>
              <a:t>stern &amp; group2</a:t>
            </a:r>
            <a:r>
              <a:rPr lang="ja-JP" altLang="en-US" sz="1800" b="1" dirty="0" smtClean="0">
                <a:latin typeface="メイリオ"/>
                <a:ea typeface="メイリオ"/>
                <a:cs typeface="メイリオ"/>
              </a:rPr>
              <a:t> </a:t>
            </a:r>
            <a:r>
              <a:rPr lang="ja-JP" altLang="ja-JP" sz="1800" b="1" dirty="0">
                <a:latin typeface="メイリオ"/>
                <a:ea typeface="メイリオ"/>
                <a:cs typeface="メイリオ"/>
              </a:rPr>
              <a:t>/</a:t>
            </a:r>
            <a:r>
              <a:rPr lang="en-US" altLang="ja-JP" sz="1800" b="1" dirty="0" smtClean="0">
                <a:latin typeface="メイリオ"/>
                <a:ea typeface="メイリオ"/>
                <a:cs typeface="メイリオ"/>
              </a:rPr>
              <a:t> &amp; </a:t>
            </a:r>
            <a:r>
              <a:rPr lang="ja-JP" altLang="ja-JP" sz="1800" b="1" dirty="0" smtClean="0">
                <a:latin typeface="メイリオ"/>
                <a:ea typeface="メイリオ"/>
                <a:cs typeface="メイリオ"/>
              </a:rPr>
              <a:t>g</a:t>
            </a:r>
            <a:r>
              <a:rPr lang="en-US" altLang="ja-JP" sz="1800" b="1" dirty="0" smtClean="0">
                <a:latin typeface="メイリオ"/>
                <a:ea typeface="メイリオ"/>
                <a:cs typeface="メイリオ"/>
              </a:rPr>
              <a:t>roup3</a:t>
            </a:r>
            <a:endParaRPr kumimoji="1" lang="ja-JP" altLang="en-US" sz="1800" b="1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442" name="テキスト ボックス 441"/>
          <p:cNvSpPr txBox="1"/>
          <p:nvPr/>
        </p:nvSpPr>
        <p:spPr>
          <a:xfrm>
            <a:off x="16505196" y="26674016"/>
            <a:ext cx="4748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800" b="1" dirty="0" smtClean="0">
                <a:latin typeface="メイリオ"/>
                <a:ea typeface="メイリオ"/>
                <a:cs typeface="メイリオ"/>
              </a:rPr>
              <a:t>(b) Eastern &amp; group2 </a:t>
            </a:r>
            <a:r>
              <a:rPr lang="en-US" altLang="ja-JP" sz="1800" b="1" dirty="0">
                <a:latin typeface="メイリオ"/>
                <a:ea typeface="メイリオ"/>
                <a:cs typeface="メイリオ"/>
              </a:rPr>
              <a:t>/</a:t>
            </a:r>
            <a:r>
              <a:rPr lang="en-US" altLang="ja-JP" sz="1800" b="1" dirty="0" smtClean="0">
                <a:latin typeface="メイリオ"/>
                <a:ea typeface="メイリオ"/>
                <a:cs typeface="メイリオ"/>
              </a:rPr>
              <a:t> &amp; group3</a:t>
            </a:r>
            <a:endParaRPr kumimoji="1" lang="ja-JP" altLang="en-US" sz="1800" b="1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445" name="正方形/長方形 444"/>
          <p:cNvSpPr/>
          <p:nvPr/>
        </p:nvSpPr>
        <p:spPr>
          <a:xfrm>
            <a:off x="14624496" y="27119299"/>
            <a:ext cx="702498" cy="2275254"/>
          </a:xfrm>
          <a:prstGeom prst="rect">
            <a:avLst/>
          </a:prstGeom>
          <a:noFill/>
          <a:ln w="12700" cmpd="sng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6" name="正方形/長方形 445"/>
          <p:cNvSpPr/>
          <p:nvPr/>
        </p:nvSpPr>
        <p:spPr>
          <a:xfrm>
            <a:off x="18876067" y="27129789"/>
            <a:ext cx="702498" cy="2239928"/>
          </a:xfrm>
          <a:prstGeom prst="rect">
            <a:avLst/>
          </a:prstGeom>
          <a:noFill/>
          <a:ln w="12700" cmpd="sng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52" name="図 45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321795" y="23483429"/>
            <a:ext cx="4897676" cy="3999221"/>
          </a:xfrm>
          <a:prstGeom prst="rect">
            <a:avLst/>
          </a:prstGeom>
        </p:spPr>
      </p:pic>
      <p:sp>
        <p:nvSpPr>
          <p:cNvPr id="258" name="左右矢印 257"/>
          <p:cNvSpPr/>
          <p:nvPr/>
        </p:nvSpPr>
        <p:spPr>
          <a:xfrm>
            <a:off x="5226280" y="26197149"/>
            <a:ext cx="1547159" cy="639421"/>
          </a:xfrm>
          <a:prstGeom prst="leftRightArrow">
            <a:avLst>
              <a:gd name="adj1" fmla="val 60890"/>
              <a:gd name="adj2" fmla="val 27719"/>
            </a:avLst>
          </a:prstGeom>
          <a:solidFill>
            <a:schemeClr val="accent5">
              <a:lumMod val="75000"/>
            </a:schemeClr>
          </a:solidFill>
          <a:effectLst>
            <a:outerShdw blurRad="50800" dist="50800" dir="5400000" algn="tl" rotWithShape="0">
              <a:schemeClr val="bg1">
                <a:alpha val="8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800" dirty="0" smtClean="0">
                <a:solidFill>
                  <a:srgbClr val="FFFFFF"/>
                </a:solidFill>
                <a:latin typeface="Georgia"/>
                <a:cs typeface="Georgia"/>
              </a:rPr>
              <a:t>Validating</a:t>
            </a:r>
            <a:endParaRPr kumimoji="1" lang="ja-JP" altLang="en-US" sz="1800" dirty="0">
              <a:solidFill>
                <a:srgbClr val="FFFFFF"/>
              </a:solidFill>
              <a:latin typeface="Georgia"/>
              <a:cs typeface="Georgia"/>
            </a:endParaRPr>
          </a:p>
        </p:txBody>
      </p:sp>
      <p:grpSp>
        <p:nvGrpSpPr>
          <p:cNvPr id="106" name="図形グループ 105"/>
          <p:cNvGrpSpPr/>
          <p:nvPr/>
        </p:nvGrpSpPr>
        <p:grpSpPr>
          <a:xfrm>
            <a:off x="20833000" y="3810053"/>
            <a:ext cx="7833890" cy="2694083"/>
            <a:chOff x="3298852" y="5140467"/>
            <a:chExt cx="5804940" cy="1599053"/>
          </a:xfrm>
        </p:grpSpPr>
        <p:sp>
          <p:nvSpPr>
            <p:cNvPr id="107" name="正方形/長方形 106"/>
            <p:cNvSpPr/>
            <p:nvPr/>
          </p:nvSpPr>
          <p:spPr>
            <a:xfrm>
              <a:off x="3298852" y="5140467"/>
              <a:ext cx="5804940" cy="1599053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Georgia"/>
                <a:cs typeface="Georgia"/>
              </a:endParaRPr>
            </a:p>
          </p:txBody>
        </p:sp>
        <p:cxnSp>
          <p:nvCxnSpPr>
            <p:cNvPr id="108" name="曲線コネクタ 107"/>
            <p:cNvCxnSpPr/>
            <p:nvPr/>
          </p:nvCxnSpPr>
          <p:spPr>
            <a:xfrm>
              <a:off x="4602843" y="6154460"/>
              <a:ext cx="1208777" cy="365467"/>
            </a:xfrm>
            <a:prstGeom prst="curvedConnector3">
              <a:avLst/>
            </a:prstGeom>
            <a:ln w="44450" cmpd="sng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曲線コネクタ 108"/>
            <p:cNvCxnSpPr>
              <a:stCxn id="112" idx="1"/>
            </p:cNvCxnSpPr>
            <p:nvPr/>
          </p:nvCxnSpPr>
          <p:spPr>
            <a:xfrm flipH="1" flipV="1">
              <a:off x="7058219" y="5591071"/>
              <a:ext cx="449733" cy="865573"/>
            </a:xfrm>
            <a:prstGeom prst="curvedConnector3">
              <a:avLst>
                <a:gd name="adj1" fmla="val -37665"/>
              </a:avLst>
            </a:prstGeom>
            <a:ln w="44450" cmpd="sng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110" name="図 109" descr="sanma-frame.png"/>
            <p:cNvPicPr>
              <a:picLocks noChangeAspect="1"/>
            </p:cNvPicPr>
            <p:nvPr/>
          </p:nvPicPr>
          <p:blipFill rotWithShape="1">
            <a:blip r:embed="rId6" cstate="screen">
              <a:alphaModFix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887" b="23181" l="7500" r="92667">
                          <a14:foregroundMark x1="20000" y1="15633" x2="20000" y2="15633"/>
                          <a14:foregroundMark x1="24667" y1="14555" x2="24667" y2="14555"/>
                          <a14:foregroundMark x1="22500" y1="13477" x2="22500" y2="13477"/>
                          <a14:foregroundMark x1="32500" y1="14016" x2="32500" y2="14016"/>
                          <a14:foregroundMark x1="45333" y1="15633" x2="45333" y2="15633"/>
                          <a14:foregroundMark x1="86667" y1="16442" x2="86667" y2="16442"/>
                          <a14:foregroundMark x1="90667" y1="7547" x2="90667" y2="7547"/>
                          <a14:foregroundMark x1="63667" y1="15903" x2="63667" y2="15903"/>
                          <a14:backgroundMark x1="33000" y1="21294" x2="37667" y2="221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7509" r="6458" b="76631"/>
            <a:stretch/>
          </p:blipFill>
          <p:spPr>
            <a:xfrm flipH="1">
              <a:off x="3404398" y="6075066"/>
              <a:ext cx="1198445" cy="112171"/>
            </a:xfrm>
            <a:prstGeom prst="rect">
              <a:avLst/>
            </a:prstGeom>
          </p:spPr>
        </p:pic>
        <p:pic>
          <p:nvPicPr>
            <p:cNvPr id="112" name="図 111" descr="sanma-frame.png"/>
            <p:cNvPicPr>
              <a:picLocks noChangeAspect="1"/>
            </p:cNvPicPr>
            <p:nvPr/>
          </p:nvPicPr>
          <p:blipFill rotWithShape="1">
            <a:blip r:embed="rId6" cstate="screen">
              <a:alphaModFix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887" b="23181" l="7500" r="92667">
                          <a14:foregroundMark x1="20000" y1="15633" x2="20000" y2="15633"/>
                          <a14:foregroundMark x1="24667" y1="14555" x2="24667" y2="14555"/>
                          <a14:foregroundMark x1="22500" y1="13477" x2="22500" y2="13477"/>
                          <a14:foregroundMark x1="32500" y1="14016" x2="32500" y2="14016"/>
                          <a14:foregroundMark x1="45333" y1="15633" x2="45333" y2="15633"/>
                          <a14:foregroundMark x1="86667" y1="16442" x2="86667" y2="16442"/>
                          <a14:foregroundMark x1="90667" y1="7547" x2="90667" y2="7547"/>
                          <a14:foregroundMark x1="63667" y1="15903" x2="63667" y2="15903"/>
                          <a14:backgroundMark x1="33000" y1="21294" x2="37667" y2="221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7509" r="6458" b="76631"/>
            <a:stretch/>
          </p:blipFill>
          <p:spPr>
            <a:xfrm flipH="1">
              <a:off x="5875264" y="6380236"/>
              <a:ext cx="1632688" cy="152816"/>
            </a:xfrm>
            <a:prstGeom prst="rect">
              <a:avLst/>
            </a:prstGeom>
          </p:spPr>
        </p:pic>
        <p:sp>
          <p:nvSpPr>
            <p:cNvPr id="113" name="正方形/長方形 112"/>
            <p:cNvSpPr/>
            <p:nvPr/>
          </p:nvSpPr>
          <p:spPr>
            <a:xfrm>
              <a:off x="3512589" y="5284048"/>
              <a:ext cx="806485" cy="425841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sz="2000" dirty="0" smtClean="0">
                  <a:latin typeface="Georgia"/>
                  <a:cs typeface="Georgia"/>
                </a:rPr>
                <a:t>Prey1</a:t>
              </a:r>
            </a:p>
            <a:p>
              <a:pPr algn="ctr"/>
              <a:r>
                <a:rPr kumimoji="1" lang="en-US" altLang="ja-JP" sz="2000" dirty="0" smtClean="0">
                  <a:latin typeface="Georgia"/>
                  <a:cs typeface="Georgia"/>
                </a:rPr>
                <a:t>SST1</a:t>
              </a:r>
            </a:p>
          </p:txBody>
        </p:sp>
        <p:sp>
          <p:nvSpPr>
            <p:cNvPr id="114" name="正方形/長方形 113"/>
            <p:cNvSpPr/>
            <p:nvPr/>
          </p:nvSpPr>
          <p:spPr>
            <a:xfrm>
              <a:off x="8079633" y="5202559"/>
              <a:ext cx="805695" cy="423712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sz="2000" dirty="0" smtClean="0">
                  <a:latin typeface="Georgia"/>
                  <a:cs typeface="Georgia"/>
                </a:rPr>
                <a:t>Prey2</a:t>
              </a:r>
            </a:p>
            <a:p>
              <a:pPr algn="ctr"/>
              <a:r>
                <a:rPr kumimoji="1" lang="en-US" altLang="ja-JP" sz="2000" dirty="0" smtClean="0">
                  <a:latin typeface="Georgia"/>
                  <a:cs typeface="Georgia"/>
                </a:rPr>
                <a:t>SST2</a:t>
              </a:r>
            </a:p>
          </p:txBody>
        </p:sp>
        <p:cxnSp>
          <p:nvCxnSpPr>
            <p:cNvPr id="115" name="直線矢印コネクタ 114"/>
            <p:cNvCxnSpPr>
              <a:stCxn id="113" idx="3"/>
            </p:cNvCxnSpPr>
            <p:nvPr/>
          </p:nvCxnSpPr>
          <p:spPr>
            <a:xfrm>
              <a:off x="4319074" y="5496968"/>
              <a:ext cx="503657" cy="659585"/>
            </a:xfrm>
            <a:prstGeom prst="straightConnector1">
              <a:avLst/>
            </a:prstGeom>
            <a:ln w="53975">
              <a:solidFill>
                <a:srgbClr val="FFFFFF"/>
              </a:solidFill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6" name="直線矢印コネクタ 115"/>
            <p:cNvCxnSpPr>
              <a:stCxn id="114" idx="1"/>
            </p:cNvCxnSpPr>
            <p:nvPr/>
          </p:nvCxnSpPr>
          <p:spPr>
            <a:xfrm flipH="1">
              <a:off x="7710185" y="5414415"/>
              <a:ext cx="369448" cy="432468"/>
            </a:xfrm>
            <a:prstGeom prst="straightConnector1">
              <a:avLst/>
            </a:prstGeom>
            <a:ln w="53975">
              <a:solidFill>
                <a:srgbClr val="FFFFFF"/>
              </a:solidFill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117" name="アーチ 116"/>
            <p:cNvSpPr/>
            <p:nvPr/>
          </p:nvSpPr>
          <p:spPr>
            <a:xfrm rot="10800000">
              <a:off x="3746121" y="6274886"/>
              <a:ext cx="219860" cy="215484"/>
            </a:xfrm>
            <a:prstGeom prst="blockArc">
              <a:avLst>
                <a:gd name="adj1" fmla="val 10800000"/>
                <a:gd name="adj2" fmla="val 0"/>
                <a:gd name="adj3" fmla="val 6635"/>
              </a:avLst>
            </a:prstGeom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  <a:latin typeface="Georgia"/>
                <a:cs typeface="Georgia"/>
              </a:endParaRPr>
            </a:p>
          </p:txBody>
        </p:sp>
        <p:sp>
          <p:nvSpPr>
            <p:cNvPr id="118" name="アーチ 117"/>
            <p:cNvSpPr/>
            <p:nvPr/>
          </p:nvSpPr>
          <p:spPr>
            <a:xfrm rot="11968989">
              <a:off x="3962763" y="6304046"/>
              <a:ext cx="158338" cy="195060"/>
            </a:xfrm>
            <a:prstGeom prst="blockArc">
              <a:avLst>
                <a:gd name="adj1" fmla="val 10800000"/>
                <a:gd name="adj2" fmla="val 0"/>
                <a:gd name="adj3" fmla="val 6635"/>
              </a:avLst>
            </a:prstGeom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  <a:latin typeface="Georgia"/>
                <a:cs typeface="Georgia"/>
              </a:endParaRPr>
            </a:p>
          </p:txBody>
        </p:sp>
        <p:sp>
          <p:nvSpPr>
            <p:cNvPr id="119" name="アーチ 118"/>
            <p:cNvSpPr/>
            <p:nvPr/>
          </p:nvSpPr>
          <p:spPr>
            <a:xfrm rot="9638399">
              <a:off x="3590768" y="6304133"/>
              <a:ext cx="158338" cy="191775"/>
            </a:xfrm>
            <a:prstGeom prst="blockArc">
              <a:avLst>
                <a:gd name="adj1" fmla="val 10800000"/>
                <a:gd name="adj2" fmla="val 0"/>
                <a:gd name="adj3" fmla="val 6635"/>
              </a:avLst>
            </a:prstGeom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  <a:latin typeface="Georgia"/>
                <a:cs typeface="Georgia"/>
              </a:endParaRPr>
            </a:p>
          </p:txBody>
        </p:sp>
        <p:sp>
          <p:nvSpPr>
            <p:cNvPr id="120" name="アーチ 119"/>
            <p:cNvSpPr/>
            <p:nvPr/>
          </p:nvSpPr>
          <p:spPr>
            <a:xfrm rot="8432813">
              <a:off x="3509819" y="6423945"/>
              <a:ext cx="107279" cy="69956"/>
            </a:xfrm>
            <a:prstGeom prst="blockArc">
              <a:avLst>
                <a:gd name="adj1" fmla="val 10800000"/>
                <a:gd name="adj2" fmla="val 0"/>
                <a:gd name="adj3" fmla="val 6635"/>
              </a:avLst>
            </a:prstGeom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  <a:latin typeface="Georgia"/>
                <a:cs typeface="Georgia"/>
              </a:endParaRPr>
            </a:p>
          </p:txBody>
        </p:sp>
        <p:sp>
          <p:nvSpPr>
            <p:cNvPr id="121" name="アーチ 120"/>
            <p:cNvSpPr/>
            <p:nvPr/>
          </p:nvSpPr>
          <p:spPr>
            <a:xfrm rot="13167187" flipH="1">
              <a:off x="4091796" y="6439518"/>
              <a:ext cx="107279" cy="69956"/>
            </a:xfrm>
            <a:prstGeom prst="blockArc">
              <a:avLst>
                <a:gd name="adj1" fmla="val 10800000"/>
                <a:gd name="adj2" fmla="val 0"/>
                <a:gd name="adj3" fmla="val 6635"/>
              </a:avLst>
            </a:prstGeom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  <a:latin typeface="Georgia"/>
                <a:cs typeface="Georgia"/>
              </a:endParaRPr>
            </a:p>
          </p:txBody>
        </p:sp>
        <p:sp>
          <p:nvSpPr>
            <p:cNvPr id="122" name="アーチ 121"/>
            <p:cNvSpPr/>
            <p:nvPr/>
          </p:nvSpPr>
          <p:spPr>
            <a:xfrm rot="10800000">
              <a:off x="3760382" y="6396284"/>
              <a:ext cx="189564" cy="129684"/>
            </a:xfrm>
            <a:prstGeom prst="blockArc">
              <a:avLst>
                <a:gd name="adj1" fmla="val 10800000"/>
                <a:gd name="adj2" fmla="val 0"/>
                <a:gd name="adj3" fmla="val 6635"/>
              </a:avLst>
            </a:prstGeom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  <a:latin typeface="Georgia"/>
                <a:cs typeface="Georgia"/>
              </a:endParaRPr>
            </a:p>
          </p:txBody>
        </p:sp>
        <p:sp>
          <p:nvSpPr>
            <p:cNvPr id="123" name="アーチ 122"/>
            <p:cNvSpPr/>
            <p:nvPr/>
          </p:nvSpPr>
          <p:spPr>
            <a:xfrm rot="9638399">
              <a:off x="3625331" y="6422908"/>
              <a:ext cx="141423" cy="104500"/>
            </a:xfrm>
            <a:prstGeom prst="blockArc">
              <a:avLst>
                <a:gd name="adj1" fmla="val 10618312"/>
                <a:gd name="adj2" fmla="val 0"/>
                <a:gd name="adj3" fmla="val 6635"/>
              </a:avLst>
            </a:prstGeom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  <a:latin typeface="Georgia"/>
                <a:cs typeface="Georgia"/>
              </a:endParaRPr>
            </a:p>
          </p:txBody>
        </p:sp>
        <p:sp>
          <p:nvSpPr>
            <p:cNvPr id="124" name="アーチ 123"/>
            <p:cNvSpPr/>
            <p:nvPr/>
          </p:nvSpPr>
          <p:spPr>
            <a:xfrm rot="11961601" flipH="1">
              <a:off x="3948090" y="6428904"/>
              <a:ext cx="141423" cy="104500"/>
            </a:xfrm>
            <a:prstGeom prst="blockArc">
              <a:avLst>
                <a:gd name="adj1" fmla="val 10618312"/>
                <a:gd name="adj2" fmla="val 0"/>
                <a:gd name="adj3" fmla="val 6635"/>
              </a:avLst>
            </a:prstGeom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  <a:latin typeface="Georgia"/>
                <a:cs typeface="Georgia"/>
              </a:endParaRPr>
            </a:p>
          </p:txBody>
        </p:sp>
        <p:pic>
          <p:nvPicPr>
            <p:cNvPr id="125" name="図 124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5100566" y="5942861"/>
              <a:ext cx="774700" cy="266700"/>
            </a:xfrm>
            <a:prstGeom prst="rect">
              <a:avLst/>
            </a:prstGeom>
          </p:spPr>
        </p:pic>
        <p:pic>
          <p:nvPicPr>
            <p:cNvPr id="126" name="図 125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7861701" y="6413402"/>
              <a:ext cx="742494" cy="255613"/>
            </a:xfrm>
            <a:prstGeom prst="rect">
              <a:avLst/>
            </a:prstGeom>
          </p:spPr>
        </p:pic>
        <p:pic>
          <p:nvPicPr>
            <p:cNvPr id="127" name="図 126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7136358" y="5411132"/>
              <a:ext cx="623699" cy="214716"/>
            </a:xfrm>
            <a:prstGeom prst="rect">
              <a:avLst/>
            </a:prstGeom>
          </p:spPr>
        </p:pic>
        <p:pic>
          <p:nvPicPr>
            <p:cNvPr id="128" name="図 127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5653426" y="6183629"/>
              <a:ext cx="414309" cy="142631"/>
            </a:xfrm>
            <a:prstGeom prst="rect">
              <a:avLst/>
            </a:prstGeom>
          </p:spPr>
        </p:pic>
        <p:pic>
          <p:nvPicPr>
            <p:cNvPr id="129" name="図 128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929203" y="5871545"/>
              <a:ext cx="414309" cy="142631"/>
            </a:xfrm>
            <a:prstGeom prst="rect">
              <a:avLst/>
            </a:prstGeom>
          </p:spPr>
        </p:pic>
      </p:grpSp>
      <p:sp>
        <p:nvSpPr>
          <p:cNvPr id="130" name="テキスト ボックス 129"/>
          <p:cNvSpPr txBox="1"/>
          <p:nvPr/>
        </p:nvSpPr>
        <p:spPr>
          <a:xfrm>
            <a:off x="21896625" y="5949071"/>
            <a:ext cx="2031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 smtClean="0">
                <a:latin typeface="Georgia"/>
                <a:cs typeface="Georgia"/>
              </a:rPr>
              <a:t>Migration</a:t>
            </a:r>
            <a:endParaRPr kumimoji="1" lang="ja-JP" altLang="en-US" sz="2000" b="1" dirty="0">
              <a:latin typeface="Georgia"/>
              <a:cs typeface="Georgia"/>
            </a:endParaRPr>
          </a:p>
        </p:txBody>
      </p:sp>
      <p:sp>
        <p:nvSpPr>
          <p:cNvPr id="131" name="テキスト ボックス 130"/>
          <p:cNvSpPr txBox="1"/>
          <p:nvPr/>
        </p:nvSpPr>
        <p:spPr>
          <a:xfrm>
            <a:off x="26635793" y="5028896"/>
            <a:ext cx="2031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 smtClean="0">
                <a:latin typeface="Georgia"/>
                <a:cs typeface="Georgia"/>
              </a:rPr>
              <a:t>Migration</a:t>
            </a:r>
            <a:endParaRPr kumimoji="1" lang="ja-JP" altLang="en-US" sz="2000" b="1" dirty="0">
              <a:latin typeface="Georgia"/>
              <a:cs typeface="Georgia"/>
            </a:endParaRPr>
          </a:p>
        </p:txBody>
      </p:sp>
      <p:pic>
        <p:nvPicPr>
          <p:cNvPr id="134" name="図 13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4068661" y="3886229"/>
            <a:ext cx="1002011" cy="430657"/>
          </a:xfrm>
          <a:prstGeom prst="rect">
            <a:avLst/>
          </a:prstGeom>
        </p:spPr>
      </p:pic>
      <p:pic>
        <p:nvPicPr>
          <p:cNvPr id="135" name="図 13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1733305" y="4883304"/>
            <a:ext cx="559119" cy="240305"/>
          </a:xfrm>
          <a:prstGeom prst="rect">
            <a:avLst/>
          </a:prstGeom>
        </p:spPr>
      </p:pic>
      <p:pic>
        <p:nvPicPr>
          <p:cNvPr id="136" name="図 13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7713113" y="5673835"/>
            <a:ext cx="559119" cy="240305"/>
          </a:xfrm>
          <a:prstGeom prst="rect">
            <a:avLst/>
          </a:prstGeom>
        </p:spPr>
      </p:pic>
      <p:pic>
        <p:nvPicPr>
          <p:cNvPr id="9" name="図 8" descr="DSCN1274.JPG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40000" b="61042" l="4063" r="99688">
                        <a14:foregroundMark x1="5469" y1="51042" x2="5469" y2="51042"/>
                        <a14:foregroundMark x1="6406" y1="50417" x2="6406" y2="50417"/>
                        <a14:foregroundMark x1="17031" y1="47292" x2="17031" y2="47292"/>
                        <a14:foregroundMark x1="22969" y1="46875" x2="22969" y2="46875"/>
                        <a14:foregroundMark x1="28438" y1="45625" x2="28438" y2="45625"/>
                        <a14:foregroundMark x1="32188" y1="45625" x2="32188" y2="45625"/>
                        <a14:foregroundMark x1="39375" y1="45625" x2="39375" y2="45625"/>
                        <a14:foregroundMark x1="48125" y1="45625" x2="48125" y2="45625"/>
                        <a14:foregroundMark x1="45000" y1="45625" x2="45000" y2="45625"/>
                        <a14:foregroundMark x1="64531" y1="44792" x2="64531" y2="44792"/>
                        <a14:foregroundMark x1="62500" y1="45000" x2="62500" y2="45000"/>
                        <a14:foregroundMark x1="67500" y1="45417" x2="67500" y2="45417"/>
                        <a14:foregroundMark x1="71094" y1="46458" x2="71094" y2="46458"/>
                        <a14:foregroundMark x1="75000" y1="47500" x2="75000" y2="47500"/>
                        <a14:foregroundMark x1="78906" y1="47917" x2="78906" y2="47917"/>
                        <a14:foregroundMark x1="84531" y1="49583" x2="84531" y2="49583"/>
                        <a14:foregroundMark x1="86563" y1="49583" x2="86563" y2="49583"/>
                        <a14:foregroundMark x1="90625" y1="49167" x2="90625" y2="49167"/>
                        <a14:foregroundMark x1="94844" y1="47500" x2="94844" y2="47500"/>
                        <a14:foregroundMark x1="93750" y1="47708" x2="93750" y2="47708"/>
                        <a14:foregroundMark x1="91719" y1="48125" x2="91719" y2="48125"/>
                        <a14:foregroundMark x1="95313" y1="45625" x2="95313" y2="45625"/>
                        <a14:foregroundMark x1="97031" y1="43750" x2="97031" y2="43750"/>
                        <a14:foregroundMark x1="94219" y1="52292" x2="94219" y2="52292"/>
                        <a14:foregroundMark x1="94063" y1="54375" x2="94063" y2="54375"/>
                        <a14:foregroundMark x1="96094" y1="56042" x2="96094" y2="56042"/>
                        <a14:foregroundMark x1="97500" y1="57292" x2="97500" y2="57292"/>
                        <a14:foregroundMark x1="98125" y1="58542" x2="98125" y2="58542"/>
                        <a14:foregroundMark x1="90938" y1="53333" x2="90938" y2="53333"/>
                        <a14:foregroundMark x1="12344" y1="48125" x2="12344" y2="48125"/>
                        <a14:foregroundMark x1="9375" y1="49375" x2="9375" y2="49375"/>
                        <a14:foregroundMark x1="7500" y1="49583" x2="7500" y2="49583"/>
                        <a14:foregroundMark x1="72969" y1="45833" x2="72969" y2="45833"/>
                        <a14:foregroundMark x1="85781" y1="48958" x2="85781" y2="48958"/>
                        <a14:foregroundMark x1="6875" y1="50000" x2="6875" y2="50000"/>
                        <a14:foregroundMark x1="68750" y1="57917" x2="68750" y2="57917"/>
                        <a14:foregroundMark x1="70156" y1="57292" x2="70156" y2="57292"/>
                        <a14:foregroundMark x1="70625" y1="56875" x2="70625" y2="56875"/>
                        <a14:foregroundMark x1="71406" y1="56667" x2="71406" y2="56667"/>
                        <a14:foregroundMark x1="71875" y1="56250" x2="71875" y2="56250"/>
                        <a14:foregroundMark x1="76094" y1="55625" x2="76094" y2="55625"/>
                        <a14:foregroundMark x1="65469" y1="45000" x2="65469" y2="45000"/>
                        <a14:foregroundMark x1="69844" y1="45208" x2="69844" y2="45208"/>
                        <a14:foregroundMark x1="69219" y1="44792" x2="69219" y2="44792"/>
                        <a14:foregroundMark x1="68438" y1="44375" x2="68438" y2="44375"/>
                        <a14:foregroundMark x1="66563" y1="45000" x2="66563" y2="45000"/>
                        <a14:foregroundMark x1="75938" y1="46250" x2="75938" y2="46250"/>
                        <a14:foregroundMark x1="95938" y1="44167" x2="95938" y2="44167"/>
                        <a14:foregroundMark x1="97813" y1="43542" x2="97813" y2="43542"/>
                        <a14:foregroundMark x1="96875" y1="42708" x2="96875" y2="42708"/>
                        <a14:foregroundMark x1="97813" y1="42292" x2="97813" y2="42292"/>
                        <a14:foregroundMark x1="96250" y1="42917" x2="96250" y2="42917"/>
                        <a14:foregroundMark x1="93125" y1="54792" x2="93125" y2="54792"/>
                        <a14:foregroundMark x1="93906" y1="55417" x2="93906" y2="55417"/>
                        <a14:foregroundMark x1="91875" y1="53958" x2="91875" y2="53958"/>
                        <a14:foregroundMark x1="92500" y1="54375" x2="92500" y2="54375"/>
                        <a14:foregroundMark x1="96406" y1="57292" x2="96406" y2="57292"/>
                        <a14:foregroundMark x1="94844" y1="56875" x2="94844" y2="56875"/>
                        <a14:foregroundMark x1="97188" y1="57917" x2="97188" y2="57917"/>
                        <a14:foregroundMark x1="97656" y1="58542" x2="97656" y2="58542"/>
                        <a14:foregroundMark x1="94375" y1="56667" x2="94375" y2="56667"/>
                        <a14:foregroundMark x1="94063" y1="56458" x2="94063" y2="56458"/>
                        <a14:foregroundMark x1="96406" y1="54583" x2="96406" y2="54583"/>
                        <a14:foregroundMark x1="94375" y1="50000" x2="94375" y2="50000"/>
                        <a14:foregroundMark x1="94844" y1="48542" x2="94844" y2="48542"/>
                        <a14:foregroundMark x1="96563" y1="45625" x2="96563" y2="45625"/>
                        <a14:foregroundMark x1="96094" y1="46250" x2="96094" y2="46250"/>
                        <a14:foregroundMark x1="95469" y1="47917" x2="95469" y2="47917"/>
                        <a14:foregroundMark x1="98438" y1="42917" x2="98438" y2="42917"/>
                        <a14:foregroundMark x1="98438" y1="42083" x2="98438" y2="42083"/>
                        <a14:foregroundMark x1="98750" y1="41458" x2="98750" y2="41458"/>
                        <a14:foregroundMark x1="95625" y1="52500" x2="95625" y2="52500"/>
                        <a14:foregroundMark x1="95313" y1="51875" x2="95313" y2="51875"/>
                        <a14:foregroundMark x1="97500" y1="56250" x2="97500" y2="56250"/>
                        <a14:backgroundMark x1="64219" y1="42292" x2="64219" y2="42292"/>
                        <a14:backgroundMark x1="65938" y1="43958" x2="65938" y2="43958"/>
                        <a14:backgroundMark x1="67031" y1="43958" x2="67031" y2="43958"/>
                        <a14:backgroundMark x1="67500" y1="43958" x2="67500" y2="43958"/>
                        <a14:backgroundMark x1="98906" y1="42917" x2="94844" y2="5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776" b="36351"/>
          <a:stretch/>
        </p:blipFill>
        <p:spPr>
          <a:xfrm>
            <a:off x="22567312" y="4252560"/>
            <a:ext cx="3425861" cy="657674"/>
          </a:xfrm>
          <a:prstGeom prst="rect">
            <a:avLst/>
          </a:prstGeom>
        </p:spPr>
      </p:pic>
      <p:grpSp>
        <p:nvGrpSpPr>
          <p:cNvPr id="15" name="図形グループ 14"/>
          <p:cNvGrpSpPr/>
          <p:nvPr/>
        </p:nvGrpSpPr>
        <p:grpSpPr>
          <a:xfrm>
            <a:off x="12638061" y="22355467"/>
            <a:ext cx="2969583" cy="2363615"/>
            <a:chOff x="12611808" y="21886079"/>
            <a:chExt cx="2969583" cy="2363615"/>
          </a:xfrm>
        </p:grpSpPr>
        <p:grpSp>
          <p:nvGrpSpPr>
            <p:cNvPr id="140" name="図形グループ 139"/>
            <p:cNvGrpSpPr/>
            <p:nvPr/>
          </p:nvGrpSpPr>
          <p:grpSpPr>
            <a:xfrm>
              <a:off x="12611808" y="21886079"/>
              <a:ext cx="2969583" cy="2363615"/>
              <a:chOff x="642424" y="1481259"/>
              <a:chExt cx="2826446" cy="2497825"/>
            </a:xfrm>
          </p:grpSpPr>
          <p:sp>
            <p:nvSpPr>
              <p:cNvPr id="141" name="テキスト ボックス 140"/>
              <p:cNvSpPr txBox="1"/>
              <p:nvPr/>
            </p:nvSpPr>
            <p:spPr>
              <a:xfrm>
                <a:off x="642424" y="1598534"/>
                <a:ext cx="2826446" cy="357778"/>
              </a:xfrm>
              <a:prstGeom prst="rect">
                <a:avLst/>
              </a:prstGeom>
              <a:ln>
                <a:solidFill>
                  <a:srgbClr val="FFFFFF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altLang="ja-JP" sz="1600" b="1" dirty="0">
                  <a:solidFill>
                    <a:srgbClr val="000000"/>
                  </a:solidFill>
                  <a:latin typeface="メイリオ"/>
                  <a:ea typeface="メイリオ"/>
                  <a:cs typeface="メイリオ"/>
                </a:endParaRPr>
              </a:p>
            </p:txBody>
          </p:sp>
          <p:pic>
            <p:nvPicPr>
              <p:cNvPr id="142" name="図 141" descr="小柳津2016論文図表_2_2.pdf"/>
              <p:cNvPicPr>
                <a:picLocks noChangeAspect="1"/>
              </p:cNvPicPr>
              <p:nvPr/>
            </p:nvPicPr>
            <p:blipFill rotWithShape="1">
              <a:blip r:embed="rId2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215" t="17021" r="50443" b="58476"/>
              <a:stretch/>
            </p:blipFill>
            <p:spPr>
              <a:xfrm>
                <a:off x="642424" y="1829937"/>
                <a:ext cx="2826446" cy="2149147"/>
              </a:xfrm>
              <a:prstGeom prst="rect">
                <a:avLst/>
              </a:prstGeom>
            </p:spPr>
          </p:pic>
          <p:sp>
            <p:nvSpPr>
              <p:cNvPr id="143" name="テキスト ボックス 142"/>
              <p:cNvSpPr txBox="1"/>
              <p:nvPr/>
            </p:nvSpPr>
            <p:spPr>
              <a:xfrm>
                <a:off x="1168703" y="1481259"/>
                <a:ext cx="1954161" cy="390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800" b="1" dirty="0" smtClean="0">
                    <a:solidFill>
                      <a:srgbClr val="000000"/>
                    </a:solidFill>
                    <a:latin typeface="メイリオ"/>
                    <a:ea typeface="メイリオ"/>
                    <a:cs typeface="メイリオ"/>
                  </a:rPr>
                  <a:t>Model outputs</a:t>
                </a:r>
                <a:endParaRPr kumimoji="1" lang="ja-JP" altLang="en-US" sz="1800" b="1" dirty="0">
                  <a:solidFill>
                    <a:srgbClr val="000000"/>
                  </a:solidFill>
                  <a:latin typeface="メイリオ"/>
                  <a:ea typeface="メイリオ"/>
                  <a:cs typeface="メイリオ"/>
                </a:endParaRPr>
              </a:p>
            </p:txBody>
          </p:sp>
          <p:sp>
            <p:nvSpPr>
              <p:cNvPr id="144" name="テキスト ボックス 143"/>
              <p:cNvSpPr txBox="1"/>
              <p:nvPr/>
            </p:nvSpPr>
            <p:spPr>
              <a:xfrm>
                <a:off x="1273894" y="2515244"/>
                <a:ext cx="871890" cy="357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600" dirty="0" smtClean="0">
                    <a:latin typeface="メイリオ"/>
                    <a:ea typeface="メイリオ"/>
                    <a:cs typeface="メイリオ"/>
                  </a:rPr>
                  <a:t>Group1</a:t>
                </a:r>
                <a:endParaRPr kumimoji="1" lang="ja-JP" altLang="en-US" sz="1600" dirty="0">
                  <a:latin typeface="メイリオ"/>
                  <a:ea typeface="メイリオ"/>
                  <a:cs typeface="メイリオ"/>
                </a:endParaRPr>
              </a:p>
            </p:txBody>
          </p:sp>
        </p:grpSp>
        <p:sp>
          <p:nvSpPr>
            <p:cNvPr id="151" name="テキスト ボックス 150"/>
            <p:cNvSpPr txBox="1"/>
            <p:nvPr/>
          </p:nvSpPr>
          <p:spPr>
            <a:xfrm>
              <a:off x="14414721" y="22937269"/>
              <a:ext cx="10235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b="1" dirty="0" smtClean="0">
                  <a:solidFill>
                    <a:srgbClr val="FF0000"/>
                  </a:solidFill>
                  <a:latin typeface="メイリオ"/>
                  <a:ea typeface="メイリオ"/>
                  <a:cs typeface="メイリオ"/>
                </a:rPr>
                <a:t>Group3</a:t>
              </a:r>
              <a:endParaRPr kumimoji="1" lang="ja-JP" altLang="en-US" sz="1600" b="1" dirty="0">
                <a:solidFill>
                  <a:srgbClr val="FF0000"/>
                </a:solidFill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152" name="テキスト ボックス 151"/>
            <p:cNvSpPr txBox="1"/>
            <p:nvPr/>
          </p:nvSpPr>
          <p:spPr>
            <a:xfrm>
              <a:off x="14414720" y="22321401"/>
              <a:ext cx="10235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dirty="0" smtClean="0">
                  <a:solidFill>
                    <a:srgbClr val="000000"/>
                  </a:solidFill>
                  <a:latin typeface="メイリオ"/>
                  <a:ea typeface="メイリオ"/>
                  <a:cs typeface="メイリオ"/>
                </a:rPr>
                <a:t>Group2</a:t>
              </a:r>
              <a:endParaRPr kumimoji="1" lang="ja-JP" altLang="en-US" sz="160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endParaRPr>
            </a:p>
          </p:txBody>
        </p:sp>
      </p:grpSp>
      <p:grpSp>
        <p:nvGrpSpPr>
          <p:cNvPr id="14" name="図形グループ 13"/>
          <p:cNvGrpSpPr/>
          <p:nvPr/>
        </p:nvGrpSpPr>
        <p:grpSpPr>
          <a:xfrm>
            <a:off x="17113398" y="22386244"/>
            <a:ext cx="2871243" cy="2334129"/>
            <a:chOff x="18298493" y="21915569"/>
            <a:chExt cx="2871243" cy="2334129"/>
          </a:xfrm>
        </p:grpSpPr>
        <p:grpSp>
          <p:nvGrpSpPr>
            <p:cNvPr id="146" name="図形グループ 145"/>
            <p:cNvGrpSpPr/>
            <p:nvPr/>
          </p:nvGrpSpPr>
          <p:grpSpPr>
            <a:xfrm>
              <a:off x="18298493" y="21915569"/>
              <a:ext cx="2871243" cy="2334129"/>
              <a:chOff x="5678450" y="1512419"/>
              <a:chExt cx="2871243" cy="2466666"/>
            </a:xfrm>
          </p:grpSpPr>
          <p:sp>
            <p:nvSpPr>
              <p:cNvPr id="147" name="テキスト ボックス 146"/>
              <p:cNvSpPr txBox="1"/>
              <p:nvPr/>
            </p:nvSpPr>
            <p:spPr>
              <a:xfrm>
                <a:off x="5678450" y="1598534"/>
                <a:ext cx="2871243" cy="35777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altLang="ja-JP" sz="1600" b="1" dirty="0">
                  <a:solidFill>
                    <a:srgbClr val="000000"/>
                  </a:solidFill>
                  <a:latin typeface="メイリオ"/>
                  <a:ea typeface="メイリオ"/>
                  <a:cs typeface="メイリオ"/>
                </a:endParaRPr>
              </a:p>
            </p:txBody>
          </p:sp>
          <p:pic>
            <p:nvPicPr>
              <p:cNvPr id="149" name="図 148" descr="小柳津2016論文図表_2_2.pdf"/>
              <p:cNvPicPr>
                <a:picLocks noChangeAspect="1"/>
              </p:cNvPicPr>
              <p:nvPr/>
            </p:nvPicPr>
            <p:blipFill rotWithShape="1">
              <a:blip r:embed="rId2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49441" t="17021" r="6102" b="58476"/>
              <a:stretch/>
            </p:blipFill>
            <p:spPr>
              <a:xfrm>
                <a:off x="5678451" y="1829936"/>
                <a:ext cx="2871242" cy="2149149"/>
              </a:xfrm>
              <a:prstGeom prst="rect">
                <a:avLst/>
              </a:prstGeom>
            </p:spPr>
          </p:pic>
          <p:sp>
            <p:nvSpPr>
              <p:cNvPr id="150" name="テキスト ボックス 149"/>
              <p:cNvSpPr txBox="1"/>
              <p:nvPr/>
            </p:nvSpPr>
            <p:spPr>
              <a:xfrm>
                <a:off x="6010489" y="1512419"/>
                <a:ext cx="2411776" cy="390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800" b="1" dirty="0">
                    <a:solidFill>
                      <a:srgbClr val="000000"/>
                    </a:solidFill>
                    <a:latin typeface="メイリオ"/>
                    <a:ea typeface="メイリオ"/>
                    <a:cs typeface="メイリオ"/>
                  </a:rPr>
                  <a:t>O</a:t>
                </a:r>
                <a:r>
                  <a:rPr lang="en-US" altLang="ja-JP" sz="1800" b="1" dirty="0" smtClean="0">
                    <a:solidFill>
                      <a:srgbClr val="000000"/>
                    </a:solidFill>
                    <a:latin typeface="メイリオ"/>
                    <a:ea typeface="メイリオ"/>
                    <a:cs typeface="メイリオ"/>
                  </a:rPr>
                  <a:t>bservation data</a:t>
                </a:r>
                <a:endParaRPr kumimoji="1" lang="ja-JP" altLang="en-US" sz="1800" b="1" dirty="0">
                  <a:solidFill>
                    <a:srgbClr val="000000"/>
                  </a:solidFill>
                  <a:latin typeface="メイリオ"/>
                  <a:ea typeface="メイリオ"/>
                  <a:cs typeface="メイリオ"/>
                </a:endParaRPr>
              </a:p>
            </p:txBody>
          </p:sp>
        </p:grpSp>
        <p:cxnSp>
          <p:nvCxnSpPr>
            <p:cNvPr id="153" name="直線矢印コネクタ 152"/>
            <p:cNvCxnSpPr/>
            <p:nvPr/>
          </p:nvCxnSpPr>
          <p:spPr>
            <a:xfrm>
              <a:off x="18949268" y="22711267"/>
              <a:ext cx="1347064" cy="0"/>
            </a:xfrm>
            <a:prstGeom prst="straightConnector1">
              <a:avLst/>
            </a:prstGeom>
            <a:ln w="19050" cmpd="sng">
              <a:solidFill>
                <a:schemeClr val="tx1">
                  <a:lumMod val="50000"/>
                  <a:lumOff val="50000"/>
                </a:schemeClr>
              </a:solidFill>
              <a:headEnd type="triangle" w="lg" len="lg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8" name="直線矢印コネクタ 157"/>
            <p:cNvCxnSpPr/>
            <p:nvPr/>
          </p:nvCxnSpPr>
          <p:spPr>
            <a:xfrm>
              <a:off x="19596826" y="22807876"/>
              <a:ext cx="1175421" cy="0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左右矢印 15"/>
          <p:cNvSpPr/>
          <p:nvPr/>
        </p:nvSpPr>
        <p:spPr>
          <a:xfrm>
            <a:off x="15464506" y="23278551"/>
            <a:ext cx="1668469" cy="558923"/>
          </a:xfrm>
          <a:prstGeom prst="leftRightArrow">
            <a:avLst/>
          </a:prstGeom>
          <a:solidFill>
            <a:srgbClr val="3593AC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テキスト ボックス 158"/>
          <p:cNvSpPr txBox="1"/>
          <p:nvPr/>
        </p:nvSpPr>
        <p:spPr>
          <a:xfrm>
            <a:off x="12179184" y="21894512"/>
            <a:ext cx="8184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(1) </a:t>
            </a:r>
            <a:r>
              <a:rPr kumimoji="1" lang="en-US" altLang="ja-JP" sz="2400" b="1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Comparing the length frequency distribution</a:t>
            </a:r>
            <a:endParaRPr kumimoji="1" lang="ja-JP" altLang="en-US" sz="2400" b="1" dirty="0">
              <a:solidFill>
                <a:srgbClr val="000000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9675119" y="23129343"/>
            <a:ext cx="20653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latin typeface="Georgia"/>
                <a:cs typeface="Georgia"/>
              </a:rPr>
              <a:t>&amp;</a:t>
            </a:r>
            <a:endParaRPr kumimoji="1" lang="ja-JP" altLang="en-US" sz="6000" dirty="0">
              <a:latin typeface="Georgia"/>
              <a:cs typeface="Georgia"/>
            </a:endParaRPr>
          </a:p>
        </p:txBody>
      </p:sp>
      <p:pic>
        <p:nvPicPr>
          <p:cNvPr id="166" name="図 165" descr="Otiolith.pdf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69" t="29662" r="2828" b="21096"/>
          <a:stretch/>
        </p:blipFill>
        <p:spPr>
          <a:xfrm>
            <a:off x="25993173" y="22676701"/>
            <a:ext cx="2741150" cy="2034211"/>
          </a:xfrm>
          <a:prstGeom prst="rect">
            <a:avLst/>
          </a:prstGeom>
        </p:spPr>
      </p:pic>
      <p:pic>
        <p:nvPicPr>
          <p:cNvPr id="167" name="図 166" descr="Model_growth_rate.pdf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69" t="29662" r="2828" b="21096"/>
          <a:stretch/>
        </p:blipFill>
        <p:spPr>
          <a:xfrm>
            <a:off x="21413911" y="22684829"/>
            <a:ext cx="3057843" cy="2033672"/>
          </a:xfrm>
          <a:prstGeom prst="rect">
            <a:avLst/>
          </a:prstGeom>
        </p:spPr>
      </p:pic>
      <p:sp>
        <p:nvSpPr>
          <p:cNvPr id="168" name="テキスト ボックス 167"/>
          <p:cNvSpPr txBox="1"/>
          <p:nvPr/>
        </p:nvSpPr>
        <p:spPr>
          <a:xfrm>
            <a:off x="21186056" y="22338147"/>
            <a:ext cx="357224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Growth trajectory </a:t>
            </a:r>
            <a:r>
              <a:rPr lang="en-US" altLang="ja-JP" sz="1600" b="1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o</a:t>
            </a:r>
            <a:r>
              <a:rPr kumimoji="1" lang="en-US" altLang="ja-JP" sz="1600" b="1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f group3</a:t>
            </a:r>
          </a:p>
        </p:txBody>
      </p:sp>
      <p:sp>
        <p:nvSpPr>
          <p:cNvPr id="169" name="テキスト ボックス 168"/>
          <p:cNvSpPr txBox="1"/>
          <p:nvPr/>
        </p:nvSpPr>
        <p:spPr>
          <a:xfrm>
            <a:off x="25943160" y="22288413"/>
            <a:ext cx="2958679" cy="33855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 err="1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Otolith</a:t>
            </a:r>
            <a:r>
              <a:rPr kumimoji="1" lang="en-US" altLang="ja-JP" sz="1600" b="1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 increment widths</a:t>
            </a:r>
            <a:endParaRPr kumimoji="1" lang="ja-JP" altLang="en-US" sz="1600" b="1" dirty="0">
              <a:solidFill>
                <a:srgbClr val="000000"/>
              </a:solidFill>
              <a:latin typeface="メイリオ"/>
              <a:ea typeface="メイリオ"/>
              <a:cs typeface="メイリオ"/>
            </a:endParaRPr>
          </a:p>
        </p:txBody>
      </p:sp>
      <p:cxnSp>
        <p:nvCxnSpPr>
          <p:cNvPr id="170" name="直線矢印コネクタ 169"/>
          <p:cNvCxnSpPr/>
          <p:nvPr/>
        </p:nvCxnSpPr>
        <p:spPr>
          <a:xfrm>
            <a:off x="22396147" y="24068860"/>
            <a:ext cx="637602" cy="0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1" name="直線矢印コネクタ 170"/>
          <p:cNvCxnSpPr/>
          <p:nvPr/>
        </p:nvCxnSpPr>
        <p:spPr>
          <a:xfrm>
            <a:off x="26965457" y="23870248"/>
            <a:ext cx="637602" cy="0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2" name="左右矢印 171"/>
          <p:cNvSpPr/>
          <p:nvPr/>
        </p:nvSpPr>
        <p:spPr>
          <a:xfrm>
            <a:off x="24419268" y="23273909"/>
            <a:ext cx="1668469" cy="558923"/>
          </a:xfrm>
          <a:prstGeom prst="leftRightArrow">
            <a:avLst/>
          </a:prstGeom>
          <a:solidFill>
            <a:srgbClr val="3593AC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テキスト ボックス 172"/>
          <p:cNvSpPr txBox="1"/>
          <p:nvPr/>
        </p:nvSpPr>
        <p:spPr>
          <a:xfrm>
            <a:off x="24271071" y="22873799"/>
            <a:ext cx="1863703" cy="40011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en-US" sz="2000" b="1" dirty="0" smtClean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second peak</a:t>
            </a:r>
            <a:endParaRPr kumimoji="1" lang="ja-JP" altLang="en-US" sz="2000" dirty="0">
              <a:solidFill>
                <a:srgbClr val="000000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174" name="テキスト ボックス 173"/>
          <p:cNvSpPr txBox="1"/>
          <p:nvPr/>
        </p:nvSpPr>
        <p:spPr>
          <a:xfrm>
            <a:off x="20975437" y="21893954"/>
            <a:ext cx="8184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(2) </a:t>
            </a:r>
            <a:r>
              <a:rPr kumimoji="1" lang="en-US" altLang="ja-JP" sz="2400" b="1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Comparing growth trajectory</a:t>
            </a:r>
            <a:endParaRPr kumimoji="1" lang="ja-JP" altLang="en-US" sz="2400" b="1" dirty="0">
              <a:solidFill>
                <a:srgbClr val="000000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175" name="テキスト ボックス 174"/>
          <p:cNvSpPr txBox="1"/>
          <p:nvPr/>
        </p:nvSpPr>
        <p:spPr>
          <a:xfrm>
            <a:off x="20580546" y="20912695"/>
            <a:ext cx="9633355" cy="861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marL="144000" algn="ctr"/>
            <a:endParaRPr lang="en-US" altLang="ja-JP" sz="500" b="1" dirty="0" smtClean="0">
              <a:latin typeface="Georgia"/>
              <a:ea typeface="メイリオ"/>
              <a:cs typeface="Georgia"/>
            </a:endParaRPr>
          </a:p>
          <a:p>
            <a:pPr marL="144000" algn="ctr">
              <a:buFont typeface="Wingdings" charset="2"/>
              <a:buChar char="ü"/>
            </a:pPr>
            <a:r>
              <a:rPr lang="en-US" altLang="ja-JP" sz="3600" b="1" dirty="0" smtClean="0">
                <a:latin typeface="Georgia"/>
                <a:ea typeface="メイリオ"/>
                <a:cs typeface="Georgia"/>
              </a:rPr>
              <a:t> </a:t>
            </a:r>
            <a:r>
              <a:rPr lang="en-US" altLang="ja-JP" sz="4000" b="1" dirty="0" smtClean="0">
                <a:latin typeface="Georgia"/>
                <a:ea typeface="メイリオ"/>
                <a:cs typeface="Georgia"/>
              </a:rPr>
              <a:t>Consistent with observation data</a:t>
            </a:r>
          </a:p>
          <a:p>
            <a:pPr marL="144000" algn="ctr"/>
            <a:endParaRPr lang="en-US" altLang="ja-JP" sz="500" b="1" dirty="0" smtClean="0">
              <a:latin typeface="Georgia"/>
              <a:ea typeface="メイリオ"/>
              <a:cs typeface="Georgia"/>
            </a:endParaRPr>
          </a:p>
        </p:txBody>
      </p:sp>
      <p:sp>
        <p:nvSpPr>
          <p:cNvPr id="176" name="角丸四角形 175"/>
          <p:cNvSpPr/>
          <p:nvPr/>
        </p:nvSpPr>
        <p:spPr>
          <a:xfrm>
            <a:off x="12227948" y="25270312"/>
            <a:ext cx="14940330" cy="693319"/>
          </a:xfrm>
          <a:prstGeom prst="roundRect">
            <a:avLst/>
          </a:prstGeom>
          <a:solidFill>
            <a:schemeClr val="bg1"/>
          </a:solidFill>
          <a:ln w="101600">
            <a:solidFill>
              <a:srgbClr val="FFFFFF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03" tIns="45701" rIns="91403" bIns="45701" rtlCol="0" anchor="ctr"/>
          <a:lstStyle/>
          <a:p>
            <a:r>
              <a:rPr lang="en-US" altLang="ja-JP" sz="4000" b="1" u="sng" dirty="0" smtClean="0">
                <a:solidFill>
                  <a:schemeClr val="tx1"/>
                </a:solidFill>
                <a:latin typeface="Georgia"/>
                <a:ea typeface="メイリオ"/>
                <a:cs typeface="Georgia"/>
              </a:rPr>
              <a:t>5–2) Determinants of the growth difference</a:t>
            </a:r>
            <a:endParaRPr lang="ja-JP" altLang="en-US" sz="4000" b="1" u="sng" dirty="0">
              <a:solidFill>
                <a:schemeClr val="tx1"/>
              </a:solidFill>
              <a:latin typeface="Georgia"/>
              <a:ea typeface="メイリオ"/>
              <a:cs typeface="Georgia"/>
            </a:endParaRPr>
          </a:p>
        </p:txBody>
      </p:sp>
      <p:sp>
        <p:nvSpPr>
          <p:cNvPr id="177" name="角丸四角形 176"/>
          <p:cNvSpPr/>
          <p:nvPr/>
        </p:nvSpPr>
        <p:spPr>
          <a:xfrm>
            <a:off x="12227948" y="30658678"/>
            <a:ext cx="9630932" cy="693319"/>
          </a:xfrm>
          <a:prstGeom prst="roundRect">
            <a:avLst/>
          </a:prstGeom>
          <a:solidFill>
            <a:schemeClr val="bg1"/>
          </a:solidFill>
          <a:ln w="101600">
            <a:solidFill>
              <a:srgbClr val="FFFFFF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03" tIns="45701" rIns="91403" bIns="45701" rtlCol="0" anchor="ctr"/>
          <a:lstStyle/>
          <a:p>
            <a:r>
              <a:rPr lang="en-US" altLang="ja-JP" sz="4000" b="1" u="sng" dirty="0" smtClean="0">
                <a:solidFill>
                  <a:schemeClr val="tx1"/>
                </a:solidFill>
                <a:latin typeface="Georgia"/>
                <a:ea typeface="メイリオ"/>
                <a:cs typeface="Georgia"/>
              </a:rPr>
              <a:t>5–3) Migration route of each group</a:t>
            </a:r>
            <a:endParaRPr lang="ja-JP" altLang="en-US" sz="4000" b="1" u="sng" dirty="0">
              <a:solidFill>
                <a:schemeClr val="tx1"/>
              </a:solidFill>
              <a:latin typeface="Georgia"/>
              <a:ea typeface="メイリオ"/>
              <a:cs typeface="Georgia"/>
            </a:endParaRPr>
          </a:p>
        </p:txBody>
      </p:sp>
      <p:sp>
        <p:nvSpPr>
          <p:cNvPr id="180" name="テキスト ボックス 179"/>
          <p:cNvSpPr txBox="1"/>
          <p:nvPr/>
        </p:nvSpPr>
        <p:spPr>
          <a:xfrm>
            <a:off x="21041528" y="28897530"/>
            <a:ext cx="8337684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marL="144000" algn="ctr">
              <a:buFont typeface="Wingdings" charset="2"/>
              <a:buChar char="ü"/>
            </a:pPr>
            <a:r>
              <a:rPr lang="en-US" altLang="ja-JP" sz="4000" dirty="0" smtClean="0">
                <a:latin typeface="Georgia"/>
                <a:ea typeface="メイリオ"/>
                <a:cs typeface="Georgia"/>
              </a:rPr>
              <a:t> Determinant on growth is </a:t>
            </a:r>
          </a:p>
          <a:p>
            <a:pPr marL="144000" algn="ctr"/>
            <a:r>
              <a:rPr lang="en-US" altLang="ja-JP" sz="4000" dirty="0">
                <a:latin typeface="Georgia"/>
                <a:ea typeface="メイリオ"/>
                <a:cs typeface="Georgia"/>
              </a:rPr>
              <a:t> </a:t>
            </a:r>
            <a:r>
              <a:rPr lang="en-US" altLang="ja-JP" sz="4000" dirty="0" smtClean="0">
                <a:latin typeface="Georgia"/>
                <a:ea typeface="メイリオ"/>
                <a:cs typeface="Georgia"/>
              </a:rPr>
              <a:t>      mainly the prey variation.</a:t>
            </a:r>
          </a:p>
        </p:txBody>
      </p:sp>
      <p:sp>
        <p:nvSpPr>
          <p:cNvPr id="181" name="正方形/長方形 180"/>
          <p:cNvSpPr/>
          <p:nvPr/>
        </p:nvSpPr>
        <p:spPr>
          <a:xfrm>
            <a:off x="21057858" y="26677531"/>
            <a:ext cx="8204881" cy="1591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Wingdings" charset="2"/>
              <a:buChar char="ü"/>
            </a:pPr>
            <a:r>
              <a:rPr lang="en-US" altLang="ja-JP" sz="2800" dirty="0" smtClean="0">
                <a:solidFill>
                  <a:schemeClr val="tx1"/>
                </a:solidFill>
                <a:latin typeface="Georgia"/>
                <a:cs typeface="Georgia"/>
              </a:rPr>
              <a:t>The variation in weight growth rate &amp; function </a:t>
            </a:r>
            <a:r>
              <a:rPr lang="en-US" altLang="ja-JP" sz="2800" dirty="0" err="1" smtClean="0">
                <a:solidFill>
                  <a:schemeClr val="tx1"/>
                </a:solidFill>
                <a:latin typeface="Georgia"/>
                <a:cs typeface="Georgia"/>
              </a:rPr>
              <a:t>ρ</a:t>
            </a:r>
            <a:r>
              <a:rPr lang="en-US" altLang="ja-JP" sz="2800" dirty="0" smtClean="0">
                <a:solidFill>
                  <a:schemeClr val="tx1"/>
                </a:solidFill>
                <a:latin typeface="Georgia"/>
                <a:cs typeface="Georgia"/>
              </a:rPr>
              <a:t> synchronize.</a:t>
            </a:r>
          </a:p>
          <a:p>
            <a:endParaRPr lang="en-US" altLang="ja-JP" sz="600" dirty="0" smtClean="0">
              <a:solidFill>
                <a:schemeClr val="tx1"/>
              </a:solidFill>
              <a:latin typeface="Georgia"/>
              <a:cs typeface="Georgia"/>
            </a:endParaRPr>
          </a:p>
          <a:p>
            <a:pPr marL="457200" indent="-457200">
              <a:buFont typeface="Wingdings" charset="2"/>
              <a:buChar char="ü"/>
            </a:pPr>
            <a:r>
              <a:rPr lang="en-US" altLang="ja-JP" sz="2800" dirty="0" smtClean="0">
                <a:solidFill>
                  <a:schemeClr val="tx1"/>
                </a:solidFill>
                <a:latin typeface="Georgia"/>
                <a:cs typeface="Georgia"/>
              </a:rPr>
              <a:t>Significant difference occurs </a:t>
            </a:r>
            <a:r>
              <a:rPr lang="en-US" altLang="ja-JP" sz="2800" b="1" dirty="0" smtClean="0">
                <a:solidFill>
                  <a:schemeClr val="tx1"/>
                </a:solidFill>
                <a:latin typeface="Georgia"/>
                <a:cs typeface="Georgia"/>
              </a:rPr>
              <a:t>during </a:t>
            </a:r>
            <a:r>
              <a:rPr kumimoji="1" lang="en-US" altLang="ja-JP" sz="2800" b="1" dirty="0" smtClean="0">
                <a:solidFill>
                  <a:schemeClr val="tx1"/>
                </a:solidFill>
                <a:latin typeface="Georgia"/>
                <a:cs typeface="Georgia"/>
              </a:rPr>
              <a:t>80–90 days after hatching (dah)</a:t>
            </a:r>
            <a:r>
              <a:rPr kumimoji="1" lang="en-US" altLang="ja-JP" sz="2800" dirty="0" smtClean="0">
                <a:solidFill>
                  <a:schemeClr val="tx1"/>
                </a:solidFill>
                <a:latin typeface="Georgia"/>
                <a:cs typeface="Georgia"/>
              </a:rPr>
              <a:t> </a:t>
            </a:r>
            <a:r>
              <a:rPr kumimoji="1" lang="en-US" altLang="ja-JP" sz="2800" b="1" dirty="0" smtClean="0">
                <a:solidFill>
                  <a:schemeClr val="tx1"/>
                </a:solidFill>
                <a:latin typeface="Georgia"/>
                <a:cs typeface="Georgia"/>
              </a:rPr>
              <a:t>between west &amp; east, and between group 2 &amp; group 3.</a:t>
            </a:r>
            <a:endParaRPr kumimoji="1" lang="ja-JP" altLang="en-US" sz="2800" b="1" dirty="0">
              <a:solidFill>
                <a:schemeClr val="tx1"/>
              </a:solidFill>
              <a:latin typeface="Georgia"/>
              <a:cs typeface="Georgia"/>
            </a:endParaRPr>
          </a:p>
        </p:txBody>
      </p:sp>
      <p:sp>
        <p:nvSpPr>
          <p:cNvPr id="139" name="角丸四角形 138"/>
          <p:cNvSpPr/>
          <p:nvPr/>
        </p:nvSpPr>
        <p:spPr>
          <a:xfrm>
            <a:off x="12227948" y="20987884"/>
            <a:ext cx="14940330" cy="693319"/>
          </a:xfrm>
          <a:prstGeom prst="roundRect">
            <a:avLst/>
          </a:prstGeom>
          <a:noFill/>
          <a:ln w="10160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03" tIns="45701" rIns="91403" bIns="45701" rtlCol="0" anchor="ctr"/>
          <a:lstStyle/>
          <a:p>
            <a:r>
              <a:rPr lang="en-US" altLang="ja-JP" sz="4000" b="1" u="sng" dirty="0" smtClean="0">
                <a:solidFill>
                  <a:schemeClr val="tx1"/>
                </a:solidFill>
                <a:latin typeface="Georgia"/>
                <a:ea typeface="メイリオ"/>
                <a:cs typeface="Georgia"/>
              </a:rPr>
              <a:t>5–1) Validation of our model </a:t>
            </a:r>
            <a:r>
              <a:rPr lang="en-US" altLang="ja-JP" sz="4000" b="1" u="sng" dirty="0" smtClean="0">
                <a:solidFill>
                  <a:schemeClr val="tx1"/>
                </a:solidFill>
                <a:latin typeface="Georgia"/>
                <a:ea typeface="メイリオ"/>
                <a:cs typeface="Georgia"/>
                <a:sym typeface="Wingdings"/>
              </a:rPr>
              <a:t></a:t>
            </a:r>
            <a:r>
              <a:rPr lang="en-US" altLang="ja-JP" sz="4000" b="1" u="sng" dirty="0" smtClean="0">
                <a:solidFill>
                  <a:schemeClr val="tx1"/>
                </a:solidFill>
                <a:latin typeface="Georgia"/>
                <a:ea typeface="メイリオ"/>
                <a:cs typeface="Georgia"/>
              </a:rPr>
              <a:t>  </a:t>
            </a:r>
            <a:endParaRPr lang="ja-JP" altLang="en-US" sz="4000" b="1" u="sng" dirty="0">
              <a:solidFill>
                <a:schemeClr val="tx1"/>
              </a:solidFill>
              <a:latin typeface="Georgia"/>
              <a:ea typeface="メイリオ"/>
              <a:cs typeface="Georgia"/>
            </a:endParaRPr>
          </a:p>
        </p:txBody>
      </p:sp>
      <p:sp>
        <p:nvSpPr>
          <p:cNvPr id="183" name="テキスト ボックス 182"/>
          <p:cNvSpPr txBox="1"/>
          <p:nvPr/>
        </p:nvSpPr>
        <p:spPr>
          <a:xfrm>
            <a:off x="12430370" y="26186922"/>
            <a:ext cx="8184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The temporal variation in </a:t>
            </a:r>
            <a:r>
              <a:rPr kumimoji="1" lang="en-US" altLang="ja-JP" sz="2400" b="1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Prey function </a:t>
            </a:r>
            <a:r>
              <a:rPr kumimoji="1" lang="en-US" altLang="ja-JP" sz="2400" b="1" dirty="0" err="1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ρ</a:t>
            </a:r>
            <a:endParaRPr kumimoji="1" lang="ja-JP" altLang="en-US" sz="2400" b="1" dirty="0">
              <a:solidFill>
                <a:srgbClr val="000000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184" name="左右矢印 183"/>
          <p:cNvSpPr/>
          <p:nvPr/>
        </p:nvSpPr>
        <p:spPr>
          <a:xfrm>
            <a:off x="15395998" y="27117418"/>
            <a:ext cx="3480069" cy="722903"/>
          </a:xfrm>
          <a:prstGeom prst="leftRightArrow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800" b="1" dirty="0" smtClean="0">
                <a:latin typeface="Georgia"/>
                <a:cs typeface="Georgia"/>
              </a:rPr>
              <a:t>West </a:t>
            </a:r>
            <a:r>
              <a:rPr lang="en-US" altLang="ja-JP" sz="2800" b="1" dirty="0" err="1" smtClean="0">
                <a:latin typeface="Georgia"/>
                <a:cs typeface="Georgia"/>
              </a:rPr>
              <a:t>vs</a:t>
            </a:r>
            <a:r>
              <a:rPr lang="en-US" altLang="ja-JP" sz="2800" b="1" dirty="0" smtClean="0">
                <a:latin typeface="Georgia"/>
                <a:cs typeface="Georgia"/>
              </a:rPr>
              <a:t> East</a:t>
            </a:r>
            <a:endParaRPr kumimoji="1" lang="ja-JP" altLang="en-US" sz="2800" b="1" dirty="0">
              <a:latin typeface="Georgia"/>
              <a:cs typeface="Georgia"/>
            </a:endParaRPr>
          </a:p>
        </p:txBody>
      </p:sp>
      <p:cxnSp>
        <p:nvCxnSpPr>
          <p:cNvPr id="21" name="直線矢印コネクタ 20"/>
          <p:cNvCxnSpPr/>
          <p:nvPr/>
        </p:nvCxnSpPr>
        <p:spPr>
          <a:xfrm>
            <a:off x="14464871" y="27158904"/>
            <a:ext cx="1" cy="1019359"/>
          </a:xfrm>
          <a:prstGeom prst="straightConnector1">
            <a:avLst/>
          </a:prstGeom>
          <a:ln w="57150" cmpd="sng">
            <a:solidFill>
              <a:srgbClr val="953735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" name="直線矢印コネクタ 186"/>
          <p:cNvCxnSpPr/>
          <p:nvPr/>
        </p:nvCxnSpPr>
        <p:spPr>
          <a:xfrm>
            <a:off x="19793931" y="28145098"/>
            <a:ext cx="0" cy="908575"/>
          </a:xfrm>
          <a:prstGeom prst="straightConnector1">
            <a:avLst/>
          </a:prstGeom>
          <a:ln w="57150" cmpd="sng">
            <a:solidFill>
              <a:srgbClr val="953735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図形グループ 30"/>
          <p:cNvGrpSpPr/>
          <p:nvPr/>
        </p:nvGrpSpPr>
        <p:grpSpPr>
          <a:xfrm>
            <a:off x="15031714" y="29828709"/>
            <a:ext cx="4446056" cy="579976"/>
            <a:chOff x="15643208" y="29858099"/>
            <a:chExt cx="4446056" cy="579976"/>
          </a:xfrm>
        </p:grpSpPr>
        <p:cxnSp>
          <p:nvCxnSpPr>
            <p:cNvPr id="196" name="直線矢印コネクタ 195"/>
            <p:cNvCxnSpPr/>
            <p:nvPr/>
          </p:nvCxnSpPr>
          <p:spPr>
            <a:xfrm>
              <a:off x="15643208" y="29927606"/>
              <a:ext cx="0" cy="510469"/>
            </a:xfrm>
            <a:prstGeom prst="straightConnector1">
              <a:avLst/>
            </a:prstGeom>
            <a:ln w="38100" cmpd="sng">
              <a:solidFill>
                <a:srgbClr val="953735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9" name="正方形/長方形 198"/>
            <p:cNvSpPr/>
            <p:nvPr/>
          </p:nvSpPr>
          <p:spPr>
            <a:xfrm>
              <a:off x="15779647" y="29858099"/>
              <a:ext cx="4309617" cy="5461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altLang="ja-JP" sz="2800" b="1" dirty="0" smtClean="0">
                  <a:solidFill>
                    <a:schemeClr val="tx1"/>
                  </a:solidFill>
                  <a:latin typeface="Georgia"/>
                  <a:cs typeface="Georgia"/>
                </a:rPr>
                <a:t>: Group 2 </a:t>
              </a:r>
              <a:r>
                <a:rPr lang="en-US" altLang="ja-JP" sz="2800" b="1" dirty="0" err="1" smtClean="0">
                  <a:solidFill>
                    <a:schemeClr val="tx1"/>
                  </a:solidFill>
                  <a:latin typeface="Georgia"/>
                  <a:cs typeface="Georgia"/>
                </a:rPr>
                <a:t>vs</a:t>
              </a:r>
              <a:r>
                <a:rPr lang="en-US" altLang="ja-JP" sz="2800" b="1" dirty="0" smtClean="0">
                  <a:solidFill>
                    <a:schemeClr val="tx1"/>
                  </a:solidFill>
                  <a:latin typeface="Georgia"/>
                  <a:cs typeface="Georgia"/>
                </a:rPr>
                <a:t> Group 3</a:t>
              </a:r>
              <a:endParaRPr kumimoji="1" lang="ja-JP" altLang="en-US" sz="2800" b="1" dirty="0">
                <a:solidFill>
                  <a:schemeClr val="tx1"/>
                </a:solidFill>
                <a:latin typeface="Georgia"/>
                <a:cs typeface="Georgia"/>
              </a:endParaRPr>
            </a:p>
          </p:txBody>
        </p:sp>
      </p:grpSp>
      <p:sp>
        <p:nvSpPr>
          <p:cNvPr id="203" name="正方形/長方形 202"/>
          <p:cNvSpPr/>
          <p:nvPr/>
        </p:nvSpPr>
        <p:spPr>
          <a:xfrm>
            <a:off x="17996228" y="39206264"/>
            <a:ext cx="3565686" cy="93163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800" b="1" dirty="0" smtClean="0">
                <a:solidFill>
                  <a:schemeClr val="tx1"/>
                </a:solidFill>
                <a:latin typeface="Georgia"/>
                <a:ea typeface="メイリオ"/>
                <a:cs typeface="Georgia"/>
              </a:rPr>
              <a:t>In May,</a:t>
            </a:r>
          </a:p>
          <a:p>
            <a:pPr algn="ctr"/>
            <a:r>
              <a:rPr lang="en-US" altLang="ja-JP" sz="1800" b="1" dirty="0" smtClean="0">
                <a:solidFill>
                  <a:schemeClr val="tx1"/>
                </a:solidFill>
                <a:latin typeface="Georgia"/>
                <a:ea typeface="メイリオ"/>
                <a:cs typeface="Georgia"/>
              </a:rPr>
              <a:t>High zooplankton area </a:t>
            </a:r>
          </a:p>
          <a:p>
            <a:pPr algn="ctr"/>
            <a:r>
              <a:rPr lang="en-US" altLang="ja-JP" sz="1800" b="1" dirty="0" smtClean="0">
                <a:solidFill>
                  <a:schemeClr val="tx1"/>
                </a:solidFill>
                <a:latin typeface="Georgia"/>
                <a:ea typeface="メイリオ"/>
                <a:cs typeface="Georgia"/>
              </a:rPr>
              <a:t>i</a:t>
            </a:r>
            <a:r>
              <a:rPr kumimoji="1" lang="en-US" altLang="ja-JP" sz="1800" b="1" dirty="0" smtClean="0">
                <a:solidFill>
                  <a:schemeClr val="tx1"/>
                </a:solidFill>
                <a:latin typeface="Georgia"/>
                <a:ea typeface="メイリオ"/>
                <a:cs typeface="Georgia"/>
              </a:rPr>
              <a:t>n south of Transition Zone</a:t>
            </a:r>
            <a:endParaRPr kumimoji="1" lang="ja-JP" altLang="en-US" sz="1800" b="1" dirty="0">
              <a:solidFill>
                <a:schemeClr val="tx1"/>
              </a:solidFill>
              <a:latin typeface="Georgia"/>
              <a:ea typeface="メイリオ"/>
              <a:cs typeface="Georgia"/>
            </a:endParaRPr>
          </a:p>
        </p:txBody>
      </p:sp>
      <p:sp>
        <p:nvSpPr>
          <p:cNvPr id="204" name="角丸四角形 203"/>
          <p:cNvSpPr/>
          <p:nvPr/>
        </p:nvSpPr>
        <p:spPr>
          <a:xfrm>
            <a:off x="12481965" y="39270405"/>
            <a:ext cx="5036506" cy="79659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>
                <a:latin typeface="Georgia"/>
                <a:ea typeface="メイリオ"/>
                <a:cs typeface="Georgia"/>
              </a:rPr>
              <a:t>In spring, high phytoplankton </a:t>
            </a:r>
            <a:r>
              <a:rPr lang="en-US" altLang="ja-JP" sz="2000" dirty="0">
                <a:latin typeface="Georgia"/>
                <a:ea typeface="メイリオ"/>
                <a:cs typeface="Georgia"/>
              </a:rPr>
              <a:t>supplied </a:t>
            </a:r>
            <a:endParaRPr lang="en-US" altLang="ja-JP" sz="2000" dirty="0" smtClean="0">
              <a:latin typeface="Georgia"/>
              <a:ea typeface="メイリオ"/>
              <a:cs typeface="Georgia"/>
            </a:endParaRPr>
          </a:p>
          <a:p>
            <a:pPr algn="ctr"/>
            <a:r>
              <a:rPr lang="en-US" altLang="ja-JP" sz="2000" dirty="0">
                <a:latin typeface="Georgia"/>
                <a:ea typeface="メイリオ"/>
                <a:cs typeface="Georgia"/>
              </a:rPr>
              <a:t>b</a:t>
            </a:r>
            <a:r>
              <a:rPr lang="en-US" altLang="ja-JP" sz="2000" dirty="0" smtClean="0">
                <a:latin typeface="Georgia"/>
                <a:ea typeface="メイリオ"/>
                <a:cs typeface="Georgia"/>
              </a:rPr>
              <a:t>y </a:t>
            </a:r>
            <a:r>
              <a:rPr lang="en-US" altLang="ja-JP" sz="2000" dirty="0" err="1" smtClean="0">
                <a:latin typeface="Georgia"/>
                <a:ea typeface="メイリオ"/>
                <a:cs typeface="Georgia"/>
              </a:rPr>
              <a:t>Kuroshio</a:t>
            </a:r>
            <a:r>
              <a:rPr lang="en-US" altLang="ja-JP" sz="2000" dirty="0" smtClean="0">
                <a:latin typeface="Georgia"/>
                <a:ea typeface="メイリオ"/>
                <a:cs typeface="Georgia"/>
              </a:rPr>
              <a:t> Extension or Regional bloom</a:t>
            </a:r>
            <a:endParaRPr kumimoji="1" lang="ja-JP" altLang="en-US" sz="2000" dirty="0">
              <a:latin typeface="Georgia"/>
              <a:ea typeface="メイリオ"/>
              <a:cs typeface="Georgia"/>
            </a:endParaRPr>
          </a:p>
        </p:txBody>
      </p:sp>
      <p:cxnSp>
        <p:nvCxnSpPr>
          <p:cNvPr id="205" name="直線矢印コネクタ 204"/>
          <p:cNvCxnSpPr>
            <a:stCxn id="204" idx="3"/>
            <a:endCxn id="203" idx="1"/>
          </p:cNvCxnSpPr>
          <p:nvPr/>
        </p:nvCxnSpPr>
        <p:spPr>
          <a:xfrm>
            <a:off x="17518471" y="39668700"/>
            <a:ext cx="477757" cy="33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6" name="直線矢印コネクタ 205"/>
          <p:cNvCxnSpPr/>
          <p:nvPr/>
        </p:nvCxnSpPr>
        <p:spPr>
          <a:xfrm>
            <a:off x="21952815" y="39359094"/>
            <a:ext cx="42941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7" name="フリーフォーム 206"/>
          <p:cNvSpPr/>
          <p:nvPr/>
        </p:nvSpPr>
        <p:spPr>
          <a:xfrm>
            <a:off x="22012314" y="39564748"/>
            <a:ext cx="580450" cy="160002"/>
          </a:xfrm>
          <a:custGeom>
            <a:avLst/>
            <a:gdLst>
              <a:gd name="connsiteX0" fmla="*/ 2658 w 719453"/>
              <a:gd name="connsiteY0" fmla="*/ 268975 h 268975"/>
              <a:gd name="connsiteX1" fmla="*/ 16725 w 719453"/>
              <a:gd name="connsiteY1" fmla="*/ 1688 h 268975"/>
              <a:gd name="connsiteX2" fmla="*/ 129267 w 719453"/>
              <a:gd name="connsiteY2" fmla="*/ 156433 h 268975"/>
              <a:gd name="connsiteX3" fmla="*/ 621636 w 719453"/>
              <a:gd name="connsiteY3" fmla="*/ 184568 h 268975"/>
              <a:gd name="connsiteX4" fmla="*/ 706042 w 719453"/>
              <a:gd name="connsiteY4" fmla="*/ 100162 h 268975"/>
              <a:gd name="connsiteX5" fmla="*/ 438756 w 719453"/>
              <a:gd name="connsiteY5" fmla="*/ 29824 h 268975"/>
              <a:gd name="connsiteX6" fmla="*/ 72996 w 719453"/>
              <a:gd name="connsiteY6" fmla="*/ 156433 h 268975"/>
              <a:gd name="connsiteX7" fmla="*/ 30793 w 719453"/>
              <a:gd name="connsiteY7" fmla="*/ 226772 h 268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9453" h="268975">
                <a:moveTo>
                  <a:pt x="2658" y="268975"/>
                </a:moveTo>
                <a:cubicBezTo>
                  <a:pt x="-859" y="144710"/>
                  <a:pt x="-4376" y="20445"/>
                  <a:pt x="16725" y="1688"/>
                </a:cubicBezTo>
                <a:cubicBezTo>
                  <a:pt x="37826" y="-17069"/>
                  <a:pt x="28449" y="125953"/>
                  <a:pt x="129267" y="156433"/>
                </a:cubicBezTo>
                <a:cubicBezTo>
                  <a:pt x="230086" y="186913"/>
                  <a:pt x="525507" y="193946"/>
                  <a:pt x="621636" y="184568"/>
                </a:cubicBezTo>
                <a:cubicBezTo>
                  <a:pt x="717765" y="175190"/>
                  <a:pt x="736522" y="125953"/>
                  <a:pt x="706042" y="100162"/>
                </a:cubicBezTo>
                <a:cubicBezTo>
                  <a:pt x="675562" y="74371"/>
                  <a:pt x="544264" y="20446"/>
                  <a:pt x="438756" y="29824"/>
                </a:cubicBezTo>
                <a:cubicBezTo>
                  <a:pt x="333248" y="39202"/>
                  <a:pt x="140990" y="123608"/>
                  <a:pt x="72996" y="156433"/>
                </a:cubicBezTo>
                <a:cubicBezTo>
                  <a:pt x="5002" y="189258"/>
                  <a:pt x="17897" y="208015"/>
                  <a:pt x="30793" y="226772"/>
                </a:cubicBezTo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 dirty="0">
              <a:latin typeface="Georgia"/>
              <a:ea typeface="メイリオ"/>
              <a:cs typeface="Georgia"/>
            </a:endParaRPr>
          </a:p>
        </p:txBody>
      </p:sp>
      <p:sp>
        <p:nvSpPr>
          <p:cNvPr id="208" name="フリーフォーム 207"/>
          <p:cNvSpPr/>
          <p:nvPr/>
        </p:nvSpPr>
        <p:spPr>
          <a:xfrm>
            <a:off x="22102265" y="38629090"/>
            <a:ext cx="1825456" cy="549033"/>
          </a:xfrm>
          <a:custGeom>
            <a:avLst/>
            <a:gdLst>
              <a:gd name="connsiteX0" fmla="*/ 2658 w 719453"/>
              <a:gd name="connsiteY0" fmla="*/ 268975 h 268975"/>
              <a:gd name="connsiteX1" fmla="*/ 16725 w 719453"/>
              <a:gd name="connsiteY1" fmla="*/ 1688 h 268975"/>
              <a:gd name="connsiteX2" fmla="*/ 129267 w 719453"/>
              <a:gd name="connsiteY2" fmla="*/ 156433 h 268975"/>
              <a:gd name="connsiteX3" fmla="*/ 621636 w 719453"/>
              <a:gd name="connsiteY3" fmla="*/ 184568 h 268975"/>
              <a:gd name="connsiteX4" fmla="*/ 706042 w 719453"/>
              <a:gd name="connsiteY4" fmla="*/ 100162 h 268975"/>
              <a:gd name="connsiteX5" fmla="*/ 438756 w 719453"/>
              <a:gd name="connsiteY5" fmla="*/ 29824 h 268975"/>
              <a:gd name="connsiteX6" fmla="*/ 72996 w 719453"/>
              <a:gd name="connsiteY6" fmla="*/ 156433 h 268975"/>
              <a:gd name="connsiteX7" fmla="*/ 30793 w 719453"/>
              <a:gd name="connsiteY7" fmla="*/ 226772 h 268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9453" h="268975">
                <a:moveTo>
                  <a:pt x="2658" y="268975"/>
                </a:moveTo>
                <a:cubicBezTo>
                  <a:pt x="-859" y="144710"/>
                  <a:pt x="-4376" y="20445"/>
                  <a:pt x="16725" y="1688"/>
                </a:cubicBezTo>
                <a:cubicBezTo>
                  <a:pt x="37826" y="-17069"/>
                  <a:pt x="28449" y="125953"/>
                  <a:pt x="129267" y="156433"/>
                </a:cubicBezTo>
                <a:cubicBezTo>
                  <a:pt x="230086" y="186913"/>
                  <a:pt x="525507" y="193946"/>
                  <a:pt x="621636" y="184568"/>
                </a:cubicBezTo>
                <a:cubicBezTo>
                  <a:pt x="717765" y="175190"/>
                  <a:pt x="736522" y="125953"/>
                  <a:pt x="706042" y="100162"/>
                </a:cubicBezTo>
                <a:cubicBezTo>
                  <a:pt x="675562" y="74371"/>
                  <a:pt x="544264" y="20446"/>
                  <a:pt x="438756" y="29824"/>
                </a:cubicBezTo>
                <a:cubicBezTo>
                  <a:pt x="333248" y="39202"/>
                  <a:pt x="140990" y="123608"/>
                  <a:pt x="72996" y="156433"/>
                </a:cubicBezTo>
                <a:cubicBezTo>
                  <a:pt x="5002" y="189258"/>
                  <a:pt x="17897" y="208015"/>
                  <a:pt x="30793" y="226772"/>
                </a:cubicBezTo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 dirty="0">
              <a:latin typeface="Georgia"/>
              <a:ea typeface="メイリオ"/>
              <a:cs typeface="Georgia"/>
            </a:endParaRPr>
          </a:p>
        </p:txBody>
      </p:sp>
      <p:cxnSp>
        <p:nvCxnSpPr>
          <p:cNvPr id="209" name="直線矢印コネクタ 208"/>
          <p:cNvCxnSpPr/>
          <p:nvPr/>
        </p:nvCxnSpPr>
        <p:spPr>
          <a:xfrm flipV="1">
            <a:off x="22292424" y="39178124"/>
            <a:ext cx="310732" cy="386624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0" name="直線矢印コネクタ 209"/>
          <p:cNvCxnSpPr/>
          <p:nvPr/>
        </p:nvCxnSpPr>
        <p:spPr>
          <a:xfrm>
            <a:off x="22409569" y="39793962"/>
            <a:ext cx="479938" cy="340951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1" name="フリーフォーム 210"/>
          <p:cNvSpPr/>
          <p:nvPr/>
        </p:nvSpPr>
        <p:spPr>
          <a:xfrm>
            <a:off x="23008723" y="40066995"/>
            <a:ext cx="918997" cy="245959"/>
          </a:xfrm>
          <a:custGeom>
            <a:avLst/>
            <a:gdLst>
              <a:gd name="connsiteX0" fmla="*/ 2658 w 719453"/>
              <a:gd name="connsiteY0" fmla="*/ 268975 h 268975"/>
              <a:gd name="connsiteX1" fmla="*/ 16725 w 719453"/>
              <a:gd name="connsiteY1" fmla="*/ 1688 h 268975"/>
              <a:gd name="connsiteX2" fmla="*/ 129267 w 719453"/>
              <a:gd name="connsiteY2" fmla="*/ 156433 h 268975"/>
              <a:gd name="connsiteX3" fmla="*/ 621636 w 719453"/>
              <a:gd name="connsiteY3" fmla="*/ 184568 h 268975"/>
              <a:gd name="connsiteX4" fmla="*/ 706042 w 719453"/>
              <a:gd name="connsiteY4" fmla="*/ 100162 h 268975"/>
              <a:gd name="connsiteX5" fmla="*/ 438756 w 719453"/>
              <a:gd name="connsiteY5" fmla="*/ 29824 h 268975"/>
              <a:gd name="connsiteX6" fmla="*/ 72996 w 719453"/>
              <a:gd name="connsiteY6" fmla="*/ 156433 h 268975"/>
              <a:gd name="connsiteX7" fmla="*/ 30793 w 719453"/>
              <a:gd name="connsiteY7" fmla="*/ 226772 h 268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9453" h="268975">
                <a:moveTo>
                  <a:pt x="2658" y="268975"/>
                </a:moveTo>
                <a:cubicBezTo>
                  <a:pt x="-859" y="144710"/>
                  <a:pt x="-4376" y="20445"/>
                  <a:pt x="16725" y="1688"/>
                </a:cubicBezTo>
                <a:cubicBezTo>
                  <a:pt x="37826" y="-17069"/>
                  <a:pt x="28449" y="125953"/>
                  <a:pt x="129267" y="156433"/>
                </a:cubicBezTo>
                <a:cubicBezTo>
                  <a:pt x="230086" y="186913"/>
                  <a:pt x="525507" y="193946"/>
                  <a:pt x="621636" y="184568"/>
                </a:cubicBezTo>
                <a:cubicBezTo>
                  <a:pt x="717765" y="175190"/>
                  <a:pt x="736522" y="125953"/>
                  <a:pt x="706042" y="100162"/>
                </a:cubicBezTo>
                <a:cubicBezTo>
                  <a:pt x="675562" y="74371"/>
                  <a:pt x="544264" y="20446"/>
                  <a:pt x="438756" y="29824"/>
                </a:cubicBezTo>
                <a:cubicBezTo>
                  <a:pt x="333248" y="39202"/>
                  <a:pt x="140990" y="123608"/>
                  <a:pt x="72996" y="156433"/>
                </a:cubicBezTo>
                <a:cubicBezTo>
                  <a:pt x="5002" y="189258"/>
                  <a:pt x="17897" y="208015"/>
                  <a:pt x="30793" y="226772"/>
                </a:cubicBezTo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 dirty="0">
              <a:latin typeface="Georgia"/>
              <a:ea typeface="メイリオ"/>
              <a:cs typeface="Georgia"/>
            </a:endParaRPr>
          </a:p>
        </p:txBody>
      </p:sp>
      <p:sp>
        <p:nvSpPr>
          <p:cNvPr id="212" name="テキスト ボックス 211"/>
          <p:cNvSpPr txBox="1"/>
          <p:nvPr/>
        </p:nvSpPr>
        <p:spPr>
          <a:xfrm>
            <a:off x="21729543" y="39190335"/>
            <a:ext cx="37272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800" dirty="0" smtClean="0">
                <a:latin typeface="Georgia"/>
                <a:cs typeface="Georgia"/>
              </a:rPr>
              <a:t>⭕</a:t>
            </a:r>
            <a:endParaRPr kumimoji="1" lang="ja-JP" altLang="en-US" sz="1800" dirty="0">
              <a:latin typeface="Georgia"/>
              <a:cs typeface="Georgia"/>
            </a:endParaRPr>
          </a:p>
        </p:txBody>
      </p:sp>
      <p:sp>
        <p:nvSpPr>
          <p:cNvPr id="213" name="角丸四角形 212"/>
          <p:cNvSpPr/>
          <p:nvPr/>
        </p:nvSpPr>
        <p:spPr>
          <a:xfrm>
            <a:off x="24758297" y="38430952"/>
            <a:ext cx="4559666" cy="1237747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b="1" dirty="0" smtClean="0">
                <a:solidFill>
                  <a:srgbClr val="000000"/>
                </a:solidFill>
                <a:latin typeface="Georgia"/>
                <a:ea typeface="メイリオ"/>
                <a:cs typeface="Georgia"/>
              </a:rPr>
              <a:t>Grow faster &amp;</a:t>
            </a:r>
          </a:p>
          <a:p>
            <a:pPr algn="ctr"/>
            <a:r>
              <a:rPr lang="en-US" altLang="ja-JP" sz="2400" b="1" dirty="0">
                <a:solidFill>
                  <a:srgbClr val="000000"/>
                </a:solidFill>
                <a:latin typeface="Georgia"/>
                <a:ea typeface="メイリオ"/>
                <a:cs typeface="Georgia"/>
              </a:rPr>
              <a:t>m</a:t>
            </a:r>
            <a:r>
              <a:rPr lang="en-US" altLang="ja-JP" sz="2400" b="1" dirty="0" smtClean="0">
                <a:solidFill>
                  <a:srgbClr val="000000"/>
                </a:solidFill>
                <a:latin typeface="Georgia"/>
                <a:ea typeface="メイリオ"/>
                <a:cs typeface="Georgia"/>
              </a:rPr>
              <a:t>igrate further northward</a:t>
            </a:r>
          </a:p>
          <a:p>
            <a:pPr algn="ctr"/>
            <a:endParaRPr lang="en-US" altLang="ja-JP" sz="600" dirty="0" smtClean="0">
              <a:solidFill>
                <a:srgbClr val="000000"/>
              </a:solidFill>
              <a:latin typeface="Georgia"/>
              <a:ea typeface="メイリオ"/>
              <a:cs typeface="Georgia"/>
            </a:endParaRPr>
          </a:p>
          <a:p>
            <a:pPr algn="ctr"/>
            <a:r>
              <a:rPr lang="en-US" altLang="ja-JP" sz="2000" b="1" dirty="0" smtClean="0">
                <a:solidFill>
                  <a:srgbClr val="000000"/>
                </a:solidFill>
                <a:latin typeface="Georgia"/>
                <a:ea typeface="メイリオ"/>
                <a:cs typeface="Georgia"/>
                <a:sym typeface="Wingdings"/>
              </a:rPr>
              <a:t>→ </a:t>
            </a:r>
            <a:r>
              <a:rPr lang="en-US" altLang="ja-JP" sz="2000" dirty="0" smtClean="0">
                <a:solidFill>
                  <a:srgbClr val="000000"/>
                </a:solidFill>
                <a:latin typeface="Georgia"/>
                <a:ea typeface="メイリオ"/>
                <a:cs typeface="Georgia"/>
                <a:sym typeface="Wingdings"/>
              </a:rPr>
              <a:t>second peak is formed</a:t>
            </a:r>
          </a:p>
        </p:txBody>
      </p:sp>
      <p:cxnSp>
        <p:nvCxnSpPr>
          <p:cNvPr id="215" name="カギ線コネクタ 214"/>
          <p:cNvCxnSpPr/>
          <p:nvPr/>
        </p:nvCxnSpPr>
        <p:spPr>
          <a:xfrm>
            <a:off x="21561914" y="39668700"/>
            <a:ext cx="1122423" cy="398295"/>
          </a:xfrm>
          <a:prstGeom prst="bentConnector3">
            <a:avLst>
              <a:gd name="adj1" fmla="val 21278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6" name="直線矢印コネクタ 215"/>
          <p:cNvCxnSpPr/>
          <p:nvPr/>
        </p:nvCxnSpPr>
        <p:spPr>
          <a:xfrm flipH="1">
            <a:off x="21561914" y="39351650"/>
            <a:ext cx="400670" cy="317050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7" name="テキスト ボックス 216"/>
          <p:cNvSpPr txBox="1"/>
          <p:nvPr/>
        </p:nvSpPr>
        <p:spPr>
          <a:xfrm>
            <a:off x="21962584" y="39882329"/>
            <a:ext cx="298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 smtClean="0">
                <a:latin typeface="Georgia"/>
                <a:cs typeface="Georgia"/>
              </a:rPr>
              <a:t>❌</a:t>
            </a:r>
            <a:endParaRPr kumimoji="1" lang="ja-JP" altLang="en-US" sz="1800" dirty="0">
              <a:latin typeface="Georgia"/>
              <a:cs typeface="Georgia"/>
            </a:endParaRPr>
          </a:p>
        </p:txBody>
      </p:sp>
      <p:cxnSp>
        <p:nvCxnSpPr>
          <p:cNvPr id="218" name="直線矢印コネクタ 217"/>
          <p:cNvCxnSpPr/>
          <p:nvPr/>
        </p:nvCxnSpPr>
        <p:spPr>
          <a:xfrm>
            <a:off x="24068661" y="38976450"/>
            <a:ext cx="689636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1" name="直線矢印コネクタ 270"/>
          <p:cNvCxnSpPr>
            <a:stCxn id="275" idx="3"/>
          </p:cNvCxnSpPr>
          <p:nvPr/>
        </p:nvCxnSpPr>
        <p:spPr>
          <a:xfrm>
            <a:off x="21561914" y="41651618"/>
            <a:ext cx="3607994" cy="16036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3" name="正方形/長方形 272"/>
          <p:cNvSpPr/>
          <p:nvPr/>
        </p:nvSpPr>
        <p:spPr>
          <a:xfrm>
            <a:off x="23128588" y="41447707"/>
            <a:ext cx="191770" cy="19305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800">
              <a:latin typeface="Georgia"/>
              <a:cs typeface="Georgia"/>
            </a:endParaRPr>
          </a:p>
        </p:txBody>
      </p:sp>
      <p:sp>
        <p:nvSpPr>
          <p:cNvPr id="274" name="角丸四角形 273"/>
          <p:cNvSpPr/>
          <p:nvPr/>
        </p:nvSpPr>
        <p:spPr>
          <a:xfrm>
            <a:off x="12481965" y="41282338"/>
            <a:ext cx="5036506" cy="73779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800" dirty="0" smtClean="0">
                <a:latin typeface="Georgia"/>
                <a:ea typeface="メイリオ"/>
                <a:cs typeface="Georgia"/>
              </a:rPr>
              <a:t>In spring, high phytoplankton transported</a:t>
            </a:r>
          </a:p>
          <a:p>
            <a:pPr algn="ctr"/>
            <a:r>
              <a:rPr lang="en-US" altLang="ja-JP" sz="1800" dirty="0">
                <a:latin typeface="Georgia"/>
                <a:ea typeface="メイリオ"/>
                <a:cs typeface="Georgia"/>
              </a:rPr>
              <a:t>t</a:t>
            </a:r>
            <a:r>
              <a:rPr lang="en-US" altLang="ja-JP" sz="1800" dirty="0" smtClean="0">
                <a:latin typeface="Georgia"/>
                <a:ea typeface="メイリオ"/>
                <a:cs typeface="Georgia"/>
              </a:rPr>
              <a:t>o Central</a:t>
            </a:r>
            <a:r>
              <a:rPr lang="ja-JP" altLang="en-US" sz="1800" dirty="0" smtClean="0">
                <a:latin typeface="Georgia"/>
                <a:ea typeface="メイリオ"/>
                <a:cs typeface="Georgia"/>
              </a:rPr>
              <a:t> </a:t>
            </a:r>
            <a:r>
              <a:rPr lang="en-US" altLang="ja-JP" sz="1800" dirty="0" smtClean="0">
                <a:latin typeface="Georgia"/>
                <a:ea typeface="メイリオ"/>
                <a:cs typeface="Georgia"/>
              </a:rPr>
              <a:t>NP</a:t>
            </a:r>
            <a:r>
              <a:rPr lang="ja-JP" altLang="en-US" sz="1800" dirty="0" smtClean="0">
                <a:latin typeface="Georgia"/>
                <a:ea typeface="メイリオ"/>
                <a:cs typeface="Georgia"/>
              </a:rPr>
              <a:t> </a:t>
            </a:r>
            <a:r>
              <a:rPr lang="en-US" altLang="ja-JP" sz="1800" dirty="0" smtClean="0">
                <a:latin typeface="Georgia"/>
                <a:ea typeface="メイリオ"/>
                <a:cs typeface="Georgia"/>
              </a:rPr>
              <a:t>with </a:t>
            </a:r>
            <a:r>
              <a:rPr lang="en-US" altLang="ja-JP" sz="1800" dirty="0" err="1" smtClean="0">
                <a:latin typeface="Georgia"/>
                <a:ea typeface="メイリオ"/>
                <a:cs typeface="Georgia"/>
              </a:rPr>
              <a:t>Kuroshio</a:t>
            </a:r>
            <a:r>
              <a:rPr lang="en-US" altLang="ja-JP" sz="1800" dirty="0" smtClean="0">
                <a:latin typeface="Georgia"/>
                <a:ea typeface="メイリオ"/>
                <a:cs typeface="Georgia"/>
              </a:rPr>
              <a:t> Extension</a:t>
            </a:r>
          </a:p>
        </p:txBody>
      </p:sp>
      <p:sp>
        <p:nvSpPr>
          <p:cNvPr id="275" name="正方形/長方形 274"/>
          <p:cNvSpPr/>
          <p:nvPr/>
        </p:nvSpPr>
        <p:spPr>
          <a:xfrm>
            <a:off x="17996228" y="41160188"/>
            <a:ext cx="3565686" cy="9828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800" b="1" dirty="0" smtClean="0">
                <a:solidFill>
                  <a:schemeClr val="tx1"/>
                </a:solidFill>
                <a:latin typeface="Georgia"/>
                <a:ea typeface="メイリオ"/>
                <a:cs typeface="Georgia"/>
              </a:rPr>
              <a:t>In May, </a:t>
            </a:r>
          </a:p>
          <a:p>
            <a:pPr algn="ctr"/>
            <a:r>
              <a:rPr lang="en-US" altLang="ja-JP" sz="1800" b="1" dirty="0" smtClean="0">
                <a:solidFill>
                  <a:schemeClr val="tx1"/>
                </a:solidFill>
                <a:latin typeface="Georgia"/>
                <a:ea typeface="メイリオ"/>
                <a:cs typeface="Georgia"/>
              </a:rPr>
              <a:t>High zooplankton spread</a:t>
            </a:r>
          </a:p>
          <a:p>
            <a:pPr algn="ctr"/>
            <a:r>
              <a:rPr lang="en-US" altLang="ja-JP" sz="1800" b="1" dirty="0">
                <a:solidFill>
                  <a:schemeClr val="tx1"/>
                </a:solidFill>
                <a:latin typeface="Georgia"/>
                <a:ea typeface="メイリオ"/>
                <a:cs typeface="Georgia"/>
              </a:rPr>
              <a:t>f</a:t>
            </a:r>
            <a:r>
              <a:rPr lang="en-US" altLang="ja-JP" sz="1800" b="1" dirty="0" smtClean="0">
                <a:solidFill>
                  <a:schemeClr val="tx1"/>
                </a:solidFill>
                <a:latin typeface="Georgia"/>
                <a:ea typeface="メイリオ"/>
                <a:cs typeface="Georgia"/>
              </a:rPr>
              <a:t>rom west to east</a:t>
            </a:r>
          </a:p>
        </p:txBody>
      </p:sp>
      <p:cxnSp>
        <p:nvCxnSpPr>
          <p:cNvPr id="276" name="直線矢印コネクタ 275"/>
          <p:cNvCxnSpPr>
            <a:stCxn id="274" idx="3"/>
            <a:endCxn id="275" idx="1"/>
          </p:cNvCxnSpPr>
          <p:nvPr/>
        </p:nvCxnSpPr>
        <p:spPr>
          <a:xfrm>
            <a:off x="17518471" y="41651237"/>
            <a:ext cx="477757" cy="3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7" name="フリーフォーム 276"/>
          <p:cNvSpPr/>
          <p:nvPr/>
        </p:nvSpPr>
        <p:spPr>
          <a:xfrm>
            <a:off x="24920397" y="41159914"/>
            <a:ext cx="777693" cy="193240"/>
          </a:xfrm>
          <a:custGeom>
            <a:avLst/>
            <a:gdLst>
              <a:gd name="connsiteX0" fmla="*/ 2658 w 719453"/>
              <a:gd name="connsiteY0" fmla="*/ 268975 h 268975"/>
              <a:gd name="connsiteX1" fmla="*/ 16725 w 719453"/>
              <a:gd name="connsiteY1" fmla="*/ 1688 h 268975"/>
              <a:gd name="connsiteX2" fmla="*/ 129267 w 719453"/>
              <a:gd name="connsiteY2" fmla="*/ 156433 h 268975"/>
              <a:gd name="connsiteX3" fmla="*/ 621636 w 719453"/>
              <a:gd name="connsiteY3" fmla="*/ 184568 h 268975"/>
              <a:gd name="connsiteX4" fmla="*/ 706042 w 719453"/>
              <a:gd name="connsiteY4" fmla="*/ 100162 h 268975"/>
              <a:gd name="connsiteX5" fmla="*/ 438756 w 719453"/>
              <a:gd name="connsiteY5" fmla="*/ 29824 h 268975"/>
              <a:gd name="connsiteX6" fmla="*/ 72996 w 719453"/>
              <a:gd name="connsiteY6" fmla="*/ 156433 h 268975"/>
              <a:gd name="connsiteX7" fmla="*/ 30793 w 719453"/>
              <a:gd name="connsiteY7" fmla="*/ 226772 h 268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9453" h="268975">
                <a:moveTo>
                  <a:pt x="2658" y="268975"/>
                </a:moveTo>
                <a:cubicBezTo>
                  <a:pt x="-859" y="144710"/>
                  <a:pt x="-4376" y="20445"/>
                  <a:pt x="16725" y="1688"/>
                </a:cubicBezTo>
                <a:cubicBezTo>
                  <a:pt x="37826" y="-17069"/>
                  <a:pt x="28449" y="125953"/>
                  <a:pt x="129267" y="156433"/>
                </a:cubicBezTo>
                <a:cubicBezTo>
                  <a:pt x="230086" y="186913"/>
                  <a:pt x="525507" y="193946"/>
                  <a:pt x="621636" y="184568"/>
                </a:cubicBezTo>
                <a:cubicBezTo>
                  <a:pt x="717765" y="175190"/>
                  <a:pt x="736522" y="125953"/>
                  <a:pt x="706042" y="100162"/>
                </a:cubicBezTo>
                <a:cubicBezTo>
                  <a:pt x="675562" y="74371"/>
                  <a:pt x="544264" y="20446"/>
                  <a:pt x="438756" y="29824"/>
                </a:cubicBezTo>
                <a:cubicBezTo>
                  <a:pt x="333248" y="39202"/>
                  <a:pt x="140990" y="123608"/>
                  <a:pt x="72996" y="156433"/>
                </a:cubicBezTo>
                <a:cubicBezTo>
                  <a:pt x="5002" y="189258"/>
                  <a:pt x="17897" y="208015"/>
                  <a:pt x="30793" y="226772"/>
                </a:cubicBezTo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 dirty="0">
              <a:latin typeface="Georgia"/>
              <a:ea typeface="メイリオ"/>
              <a:cs typeface="Georgia"/>
            </a:endParaRPr>
          </a:p>
        </p:txBody>
      </p:sp>
      <p:sp>
        <p:nvSpPr>
          <p:cNvPr id="278" name="フリーフォーム 277"/>
          <p:cNvSpPr/>
          <p:nvPr/>
        </p:nvSpPr>
        <p:spPr>
          <a:xfrm>
            <a:off x="24877137" y="41943881"/>
            <a:ext cx="820952" cy="188687"/>
          </a:xfrm>
          <a:custGeom>
            <a:avLst/>
            <a:gdLst>
              <a:gd name="connsiteX0" fmla="*/ 2658 w 719453"/>
              <a:gd name="connsiteY0" fmla="*/ 268975 h 268975"/>
              <a:gd name="connsiteX1" fmla="*/ 16725 w 719453"/>
              <a:gd name="connsiteY1" fmla="*/ 1688 h 268975"/>
              <a:gd name="connsiteX2" fmla="*/ 129267 w 719453"/>
              <a:gd name="connsiteY2" fmla="*/ 156433 h 268975"/>
              <a:gd name="connsiteX3" fmla="*/ 621636 w 719453"/>
              <a:gd name="connsiteY3" fmla="*/ 184568 h 268975"/>
              <a:gd name="connsiteX4" fmla="*/ 706042 w 719453"/>
              <a:gd name="connsiteY4" fmla="*/ 100162 h 268975"/>
              <a:gd name="connsiteX5" fmla="*/ 438756 w 719453"/>
              <a:gd name="connsiteY5" fmla="*/ 29824 h 268975"/>
              <a:gd name="connsiteX6" fmla="*/ 72996 w 719453"/>
              <a:gd name="connsiteY6" fmla="*/ 156433 h 268975"/>
              <a:gd name="connsiteX7" fmla="*/ 30793 w 719453"/>
              <a:gd name="connsiteY7" fmla="*/ 226772 h 268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9453" h="268975">
                <a:moveTo>
                  <a:pt x="2658" y="268975"/>
                </a:moveTo>
                <a:cubicBezTo>
                  <a:pt x="-859" y="144710"/>
                  <a:pt x="-4376" y="20445"/>
                  <a:pt x="16725" y="1688"/>
                </a:cubicBezTo>
                <a:cubicBezTo>
                  <a:pt x="37826" y="-17069"/>
                  <a:pt x="28449" y="125953"/>
                  <a:pt x="129267" y="156433"/>
                </a:cubicBezTo>
                <a:cubicBezTo>
                  <a:pt x="230086" y="186913"/>
                  <a:pt x="525507" y="193946"/>
                  <a:pt x="621636" y="184568"/>
                </a:cubicBezTo>
                <a:cubicBezTo>
                  <a:pt x="717765" y="175190"/>
                  <a:pt x="736522" y="125953"/>
                  <a:pt x="706042" y="100162"/>
                </a:cubicBezTo>
                <a:cubicBezTo>
                  <a:pt x="675562" y="74371"/>
                  <a:pt x="544264" y="20446"/>
                  <a:pt x="438756" y="29824"/>
                </a:cubicBezTo>
                <a:cubicBezTo>
                  <a:pt x="333248" y="39202"/>
                  <a:pt x="140990" y="123608"/>
                  <a:pt x="72996" y="156433"/>
                </a:cubicBezTo>
                <a:cubicBezTo>
                  <a:pt x="5002" y="189258"/>
                  <a:pt x="17897" y="208015"/>
                  <a:pt x="30793" y="226772"/>
                </a:cubicBezTo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 dirty="0">
              <a:latin typeface="Georgia"/>
              <a:ea typeface="メイリオ"/>
              <a:cs typeface="Georgia"/>
            </a:endParaRPr>
          </a:p>
        </p:txBody>
      </p:sp>
      <p:sp>
        <p:nvSpPr>
          <p:cNvPr id="279" name="テキスト ボックス 278"/>
          <p:cNvSpPr txBox="1"/>
          <p:nvPr/>
        </p:nvSpPr>
        <p:spPr>
          <a:xfrm>
            <a:off x="23671494" y="41012332"/>
            <a:ext cx="1265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800" b="1" dirty="0" smtClean="0">
                <a:solidFill>
                  <a:srgbClr val="FF0000"/>
                </a:solidFill>
                <a:latin typeface="Georgia"/>
                <a:ea typeface="メイリオ"/>
                <a:cs typeface="Georgia"/>
              </a:rPr>
              <a:t>(90dah)</a:t>
            </a:r>
            <a:endParaRPr kumimoji="1" lang="ja-JP" altLang="en-US" sz="1800" b="1" dirty="0">
              <a:solidFill>
                <a:srgbClr val="FF0000"/>
              </a:solidFill>
              <a:latin typeface="Georgia"/>
              <a:ea typeface="メイリオ"/>
              <a:cs typeface="Georgia"/>
            </a:endParaRPr>
          </a:p>
        </p:txBody>
      </p:sp>
      <p:sp>
        <p:nvSpPr>
          <p:cNvPr id="280" name="テキスト ボックス 279"/>
          <p:cNvSpPr txBox="1"/>
          <p:nvPr/>
        </p:nvSpPr>
        <p:spPr>
          <a:xfrm>
            <a:off x="23643079" y="41763236"/>
            <a:ext cx="1294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800" b="1" dirty="0" smtClean="0">
                <a:solidFill>
                  <a:srgbClr val="FF0000"/>
                </a:solidFill>
                <a:latin typeface="Georgia"/>
                <a:ea typeface="メイリオ"/>
                <a:cs typeface="Georgia"/>
              </a:rPr>
              <a:t>(120dah)</a:t>
            </a:r>
            <a:endParaRPr kumimoji="1" lang="ja-JP" altLang="en-US" sz="1800" b="1" dirty="0">
              <a:solidFill>
                <a:srgbClr val="FF0000"/>
              </a:solidFill>
              <a:latin typeface="Georgia"/>
              <a:ea typeface="メイリオ"/>
              <a:cs typeface="Georgia"/>
            </a:endParaRPr>
          </a:p>
        </p:txBody>
      </p:sp>
      <p:cxnSp>
        <p:nvCxnSpPr>
          <p:cNvPr id="281" name="直線矢印コネクタ 280"/>
          <p:cNvCxnSpPr/>
          <p:nvPr/>
        </p:nvCxnSpPr>
        <p:spPr>
          <a:xfrm flipV="1">
            <a:off x="21561914" y="41277279"/>
            <a:ext cx="1188880" cy="3743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2" name="直線矢印コネクタ 281"/>
          <p:cNvCxnSpPr>
            <a:endCxn id="278" idx="5"/>
          </p:cNvCxnSpPr>
          <p:nvPr/>
        </p:nvCxnSpPr>
        <p:spPr>
          <a:xfrm>
            <a:off x="25377792" y="41373304"/>
            <a:ext cx="0" cy="591499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4" name="直線矢印コネクタ 283"/>
          <p:cNvCxnSpPr/>
          <p:nvPr/>
        </p:nvCxnSpPr>
        <p:spPr>
          <a:xfrm>
            <a:off x="23229597" y="41325605"/>
            <a:ext cx="0" cy="573752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5" name="フリーフォーム 294"/>
          <p:cNvSpPr/>
          <p:nvPr/>
        </p:nvSpPr>
        <p:spPr>
          <a:xfrm>
            <a:off x="22551247" y="41911355"/>
            <a:ext cx="1154681" cy="281388"/>
          </a:xfrm>
          <a:custGeom>
            <a:avLst/>
            <a:gdLst>
              <a:gd name="connsiteX0" fmla="*/ 2658 w 719453"/>
              <a:gd name="connsiteY0" fmla="*/ 268975 h 268975"/>
              <a:gd name="connsiteX1" fmla="*/ 16725 w 719453"/>
              <a:gd name="connsiteY1" fmla="*/ 1688 h 268975"/>
              <a:gd name="connsiteX2" fmla="*/ 129267 w 719453"/>
              <a:gd name="connsiteY2" fmla="*/ 156433 h 268975"/>
              <a:gd name="connsiteX3" fmla="*/ 621636 w 719453"/>
              <a:gd name="connsiteY3" fmla="*/ 184568 h 268975"/>
              <a:gd name="connsiteX4" fmla="*/ 706042 w 719453"/>
              <a:gd name="connsiteY4" fmla="*/ 100162 h 268975"/>
              <a:gd name="connsiteX5" fmla="*/ 438756 w 719453"/>
              <a:gd name="connsiteY5" fmla="*/ 29824 h 268975"/>
              <a:gd name="connsiteX6" fmla="*/ 72996 w 719453"/>
              <a:gd name="connsiteY6" fmla="*/ 156433 h 268975"/>
              <a:gd name="connsiteX7" fmla="*/ 30793 w 719453"/>
              <a:gd name="connsiteY7" fmla="*/ 226772 h 268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9453" h="268975">
                <a:moveTo>
                  <a:pt x="2658" y="268975"/>
                </a:moveTo>
                <a:cubicBezTo>
                  <a:pt x="-859" y="144710"/>
                  <a:pt x="-4376" y="20445"/>
                  <a:pt x="16725" y="1688"/>
                </a:cubicBezTo>
                <a:cubicBezTo>
                  <a:pt x="37826" y="-17069"/>
                  <a:pt x="28449" y="125953"/>
                  <a:pt x="129267" y="156433"/>
                </a:cubicBezTo>
                <a:cubicBezTo>
                  <a:pt x="230086" y="186913"/>
                  <a:pt x="525507" y="193946"/>
                  <a:pt x="621636" y="184568"/>
                </a:cubicBezTo>
                <a:cubicBezTo>
                  <a:pt x="717765" y="175190"/>
                  <a:pt x="736522" y="125953"/>
                  <a:pt x="706042" y="100162"/>
                </a:cubicBezTo>
                <a:cubicBezTo>
                  <a:pt x="675562" y="74371"/>
                  <a:pt x="544264" y="20446"/>
                  <a:pt x="438756" y="29824"/>
                </a:cubicBezTo>
                <a:cubicBezTo>
                  <a:pt x="333248" y="39202"/>
                  <a:pt x="140990" y="123608"/>
                  <a:pt x="72996" y="156433"/>
                </a:cubicBezTo>
                <a:cubicBezTo>
                  <a:pt x="5002" y="189258"/>
                  <a:pt x="17897" y="208015"/>
                  <a:pt x="30793" y="226772"/>
                </a:cubicBezTo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 dirty="0">
              <a:latin typeface="Georgia"/>
              <a:ea typeface="メイリオ"/>
              <a:cs typeface="Georgia"/>
            </a:endParaRPr>
          </a:p>
        </p:txBody>
      </p:sp>
      <p:sp>
        <p:nvSpPr>
          <p:cNvPr id="296" name="フリーフォーム 295"/>
          <p:cNvSpPr/>
          <p:nvPr/>
        </p:nvSpPr>
        <p:spPr>
          <a:xfrm>
            <a:off x="22782830" y="41160188"/>
            <a:ext cx="777694" cy="188687"/>
          </a:xfrm>
          <a:custGeom>
            <a:avLst/>
            <a:gdLst>
              <a:gd name="connsiteX0" fmla="*/ 2658 w 719453"/>
              <a:gd name="connsiteY0" fmla="*/ 268975 h 268975"/>
              <a:gd name="connsiteX1" fmla="*/ 16725 w 719453"/>
              <a:gd name="connsiteY1" fmla="*/ 1688 h 268975"/>
              <a:gd name="connsiteX2" fmla="*/ 129267 w 719453"/>
              <a:gd name="connsiteY2" fmla="*/ 156433 h 268975"/>
              <a:gd name="connsiteX3" fmla="*/ 621636 w 719453"/>
              <a:gd name="connsiteY3" fmla="*/ 184568 h 268975"/>
              <a:gd name="connsiteX4" fmla="*/ 706042 w 719453"/>
              <a:gd name="connsiteY4" fmla="*/ 100162 h 268975"/>
              <a:gd name="connsiteX5" fmla="*/ 438756 w 719453"/>
              <a:gd name="connsiteY5" fmla="*/ 29824 h 268975"/>
              <a:gd name="connsiteX6" fmla="*/ 72996 w 719453"/>
              <a:gd name="connsiteY6" fmla="*/ 156433 h 268975"/>
              <a:gd name="connsiteX7" fmla="*/ 30793 w 719453"/>
              <a:gd name="connsiteY7" fmla="*/ 226772 h 268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9453" h="268975">
                <a:moveTo>
                  <a:pt x="2658" y="268975"/>
                </a:moveTo>
                <a:cubicBezTo>
                  <a:pt x="-859" y="144710"/>
                  <a:pt x="-4376" y="20445"/>
                  <a:pt x="16725" y="1688"/>
                </a:cubicBezTo>
                <a:cubicBezTo>
                  <a:pt x="37826" y="-17069"/>
                  <a:pt x="28449" y="125953"/>
                  <a:pt x="129267" y="156433"/>
                </a:cubicBezTo>
                <a:cubicBezTo>
                  <a:pt x="230086" y="186913"/>
                  <a:pt x="525507" y="193946"/>
                  <a:pt x="621636" y="184568"/>
                </a:cubicBezTo>
                <a:cubicBezTo>
                  <a:pt x="717765" y="175190"/>
                  <a:pt x="736522" y="125953"/>
                  <a:pt x="706042" y="100162"/>
                </a:cubicBezTo>
                <a:cubicBezTo>
                  <a:pt x="675562" y="74371"/>
                  <a:pt x="544264" y="20446"/>
                  <a:pt x="438756" y="29824"/>
                </a:cubicBezTo>
                <a:cubicBezTo>
                  <a:pt x="333248" y="39202"/>
                  <a:pt x="140990" y="123608"/>
                  <a:pt x="72996" y="156433"/>
                </a:cubicBezTo>
                <a:cubicBezTo>
                  <a:pt x="5002" y="189258"/>
                  <a:pt x="17897" y="208015"/>
                  <a:pt x="30793" y="226772"/>
                </a:cubicBezTo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 dirty="0">
              <a:latin typeface="Georgia"/>
              <a:ea typeface="メイリオ"/>
              <a:cs typeface="Georgia"/>
            </a:endParaRPr>
          </a:p>
        </p:txBody>
      </p:sp>
      <p:sp>
        <p:nvSpPr>
          <p:cNvPr id="297" name="テキスト ボックス 296"/>
          <p:cNvSpPr txBox="1"/>
          <p:nvPr/>
        </p:nvSpPr>
        <p:spPr>
          <a:xfrm>
            <a:off x="24554013" y="41486631"/>
            <a:ext cx="362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800" dirty="0" smtClean="0">
                <a:latin typeface="Georgia"/>
                <a:cs typeface="Georgia"/>
              </a:rPr>
              <a:t>⭕</a:t>
            </a:r>
            <a:endParaRPr kumimoji="1" lang="ja-JP" altLang="en-US" sz="1800" dirty="0">
              <a:latin typeface="Georgia"/>
              <a:cs typeface="Georgia"/>
            </a:endParaRPr>
          </a:p>
        </p:txBody>
      </p:sp>
      <p:sp>
        <p:nvSpPr>
          <p:cNvPr id="298" name="テキスト ボックス 297"/>
          <p:cNvSpPr txBox="1"/>
          <p:nvPr/>
        </p:nvSpPr>
        <p:spPr>
          <a:xfrm>
            <a:off x="22052448" y="41236074"/>
            <a:ext cx="357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800" dirty="0" smtClean="0">
                <a:latin typeface="Georgia"/>
                <a:cs typeface="Georgia"/>
              </a:rPr>
              <a:t>⭕</a:t>
            </a:r>
            <a:endParaRPr kumimoji="1" lang="ja-JP" altLang="en-US" sz="1800" dirty="0">
              <a:latin typeface="Georgia"/>
              <a:cs typeface="Georgia"/>
            </a:endParaRPr>
          </a:p>
        </p:txBody>
      </p:sp>
      <p:sp>
        <p:nvSpPr>
          <p:cNvPr id="299" name="角丸四角形 298"/>
          <p:cNvSpPr/>
          <p:nvPr/>
        </p:nvSpPr>
        <p:spPr>
          <a:xfrm>
            <a:off x="25906345" y="41189102"/>
            <a:ext cx="3411617" cy="831033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 smtClean="0">
                <a:solidFill>
                  <a:srgbClr val="000000"/>
                </a:solidFill>
                <a:latin typeface="Georgia"/>
                <a:ea typeface="メイリオ"/>
                <a:cs typeface="Georgia"/>
              </a:rPr>
              <a:t>Difference </a:t>
            </a:r>
            <a:r>
              <a:rPr lang="en-US" altLang="ja-JP" sz="2400" b="1" dirty="0" smtClean="0">
                <a:solidFill>
                  <a:srgbClr val="000000"/>
                </a:solidFill>
                <a:latin typeface="Georgia"/>
                <a:ea typeface="メイリオ"/>
                <a:cs typeface="Georgia"/>
              </a:rPr>
              <a:t>in the</a:t>
            </a:r>
            <a:r>
              <a:rPr kumimoji="1" lang="en-US" altLang="ja-JP" sz="2400" b="1" dirty="0" smtClean="0">
                <a:solidFill>
                  <a:srgbClr val="000000"/>
                </a:solidFill>
                <a:latin typeface="Georgia"/>
                <a:ea typeface="メイリオ"/>
                <a:cs typeface="Georgia"/>
              </a:rPr>
              <a:t> growth pattern</a:t>
            </a:r>
            <a:endParaRPr kumimoji="1" lang="ja-JP" altLang="en-US" sz="2400" b="1" dirty="0">
              <a:solidFill>
                <a:srgbClr val="000000"/>
              </a:solidFill>
              <a:latin typeface="Georgia"/>
              <a:ea typeface="メイリオ"/>
              <a:cs typeface="Georgia"/>
            </a:endParaRPr>
          </a:p>
        </p:txBody>
      </p:sp>
      <p:sp>
        <p:nvSpPr>
          <p:cNvPr id="306" name="テキスト ボックス 305"/>
          <p:cNvSpPr txBox="1"/>
          <p:nvPr/>
        </p:nvSpPr>
        <p:spPr>
          <a:xfrm>
            <a:off x="22342706" y="40774292"/>
            <a:ext cx="977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800" dirty="0" smtClean="0">
                <a:latin typeface="Georgia"/>
                <a:ea typeface="メイリオ"/>
                <a:cs typeface="Georgia"/>
              </a:rPr>
              <a:t>[West]</a:t>
            </a:r>
            <a:endParaRPr kumimoji="1" lang="ja-JP" altLang="en-US" sz="1800" dirty="0">
              <a:latin typeface="Georgia"/>
              <a:ea typeface="メイリオ"/>
              <a:cs typeface="Georgia"/>
            </a:endParaRPr>
          </a:p>
        </p:txBody>
      </p:sp>
      <p:sp>
        <p:nvSpPr>
          <p:cNvPr id="307" name="テキスト ボックス 306"/>
          <p:cNvSpPr txBox="1"/>
          <p:nvPr/>
        </p:nvSpPr>
        <p:spPr>
          <a:xfrm>
            <a:off x="24877137" y="40774292"/>
            <a:ext cx="977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800" dirty="0" smtClean="0">
                <a:latin typeface="Georgia"/>
                <a:ea typeface="メイリオ"/>
                <a:cs typeface="Georgia"/>
              </a:rPr>
              <a:t>[East]</a:t>
            </a:r>
            <a:endParaRPr kumimoji="1" lang="ja-JP" altLang="en-US" sz="1800" dirty="0">
              <a:latin typeface="Georgia"/>
              <a:ea typeface="メイリオ"/>
              <a:cs typeface="Georgia"/>
            </a:endParaRPr>
          </a:p>
        </p:txBody>
      </p:sp>
      <p:cxnSp>
        <p:nvCxnSpPr>
          <p:cNvPr id="308" name="直線矢印コネクタ 307"/>
          <p:cNvCxnSpPr/>
          <p:nvPr/>
        </p:nvCxnSpPr>
        <p:spPr>
          <a:xfrm>
            <a:off x="25169907" y="41667654"/>
            <a:ext cx="0" cy="2762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6749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3966</TotalTime>
  <Words>833</Words>
  <Application>Microsoft Macintosh PowerPoint</Application>
  <PresentationFormat>ユーザー設定</PresentationFormat>
  <Paragraphs>170</Paragraphs>
  <Slides>1</Slides>
  <Notes>0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3" baseType="lpstr">
      <vt:lpstr>ホワイト</vt:lpstr>
      <vt:lpstr>数式</vt:lpstr>
      <vt:lpstr>Examining the growth and migration patterns of Pacific saury (Cololabis saira) using an individual-based model &amp; otolith microstructure analysis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小柳津 瞳</dc:creator>
  <cp:lastModifiedBy>Itoh  </cp:lastModifiedBy>
  <cp:revision>639</cp:revision>
  <cp:lastPrinted>2016-11-15T19:54:24Z</cp:lastPrinted>
  <dcterms:created xsi:type="dcterms:W3CDTF">2016-11-14T00:51:25Z</dcterms:created>
  <dcterms:modified xsi:type="dcterms:W3CDTF">2016-11-18T06:10:04Z</dcterms:modified>
</cp:coreProperties>
</file>