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294" r:id="rId3"/>
    <p:sldId id="295" r:id="rId4"/>
    <p:sldId id="276" r:id="rId5"/>
    <p:sldId id="273" r:id="rId6"/>
    <p:sldId id="279" r:id="rId7"/>
    <p:sldId id="258" r:id="rId8"/>
    <p:sldId id="291" r:id="rId9"/>
    <p:sldId id="292" r:id="rId10"/>
    <p:sldId id="290" r:id="rId11"/>
    <p:sldId id="264" r:id="rId12"/>
    <p:sldId id="286" r:id="rId13"/>
    <p:sldId id="289" r:id="rId14"/>
    <p:sldId id="287" r:id="rId15"/>
    <p:sldId id="285" r:id="rId16"/>
    <p:sldId id="284" r:id="rId17"/>
    <p:sldId id="272" r:id="rId18"/>
    <p:sldId id="266" r:id="rId19"/>
    <p:sldId id="275" r:id="rId20"/>
    <p:sldId id="280" r:id="rId2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123"/>
    <p:restoredTop sz="97872"/>
  </p:normalViewPr>
  <p:slideViewPr>
    <p:cSldViewPr snapToGrid="0" snapToObjects="1">
      <p:cViewPr varScale="1">
        <p:scale>
          <a:sx n="120" d="100"/>
          <a:sy n="120" d="100"/>
        </p:scale>
        <p:origin x="1640"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1AD354-3282-7946-B9D1-750C4D713321}" type="datetimeFigureOut">
              <a:rPr kumimoji="1" lang="ja-JP" altLang="en-US" smtClean="0"/>
              <a:t>2019/11/22</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59CF8-1435-3A4C-A817-EAEC59C68239}" type="slidenum">
              <a:rPr kumimoji="1" lang="ja-JP" altLang="en-US" smtClean="0"/>
              <a:t>‹#›</a:t>
            </a:fld>
            <a:endParaRPr kumimoji="1" lang="ja-JP" altLang="en-US"/>
          </a:p>
        </p:txBody>
      </p:sp>
    </p:spTree>
    <p:extLst>
      <p:ext uri="{BB962C8B-B14F-4D97-AF65-F5344CB8AC3E}">
        <p14:creationId xmlns:p14="http://schemas.microsoft.com/office/powerpoint/2010/main" val="10352482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1A59CF8-1435-3A4C-A817-EAEC59C68239}" type="slidenum">
              <a:rPr kumimoji="1" lang="ja-JP" altLang="en-US" smtClean="0"/>
              <a:t>1</a:t>
            </a:fld>
            <a:endParaRPr kumimoji="1" lang="ja-JP" altLang="en-US"/>
          </a:p>
        </p:txBody>
      </p:sp>
    </p:spTree>
    <p:extLst>
      <p:ext uri="{BB962C8B-B14F-4D97-AF65-F5344CB8AC3E}">
        <p14:creationId xmlns:p14="http://schemas.microsoft.com/office/powerpoint/2010/main" val="552177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1A59CF8-1435-3A4C-A817-EAEC59C68239}" type="slidenum">
              <a:rPr kumimoji="1" lang="ja-JP" altLang="en-US" smtClean="0"/>
              <a:t>4</a:t>
            </a:fld>
            <a:endParaRPr kumimoji="1" lang="ja-JP" altLang="en-US"/>
          </a:p>
        </p:txBody>
      </p:sp>
    </p:spTree>
    <p:extLst>
      <p:ext uri="{BB962C8B-B14F-4D97-AF65-F5344CB8AC3E}">
        <p14:creationId xmlns:p14="http://schemas.microsoft.com/office/powerpoint/2010/main" val="2080737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1A59CF8-1435-3A4C-A817-EAEC59C68239}" type="slidenum">
              <a:rPr kumimoji="1" lang="ja-JP" altLang="en-US" smtClean="0"/>
              <a:t>7</a:t>
            </a:fld>
            <a:endParaRPr kumimoji="1" lang="ja-JP" altLang="en-US"/>
          </a:p>
        </p:txBody>
      </p:sp>
    </p:spTree>
    <p:extLst>
      <p:ext uri="{BB962C8B-B14F-4D97-AF65-F5344CB8AC3E}">
        <p14:creationId xmlns:p14="http://schemas.microsoft.com/office/powerpoint/2010/main" val="3629045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0B8BC1D-31D5-C14D-BB44-813755A1C7F6}" type="datetimeFigureOut">
              <a:rPr kumimoji="1" lang="ja-JP" altLang="en-US" smtClean="0"/>
              <a:t>2019/11/22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B85346B-EB8A-2A4F-B273-620CBF975D5B}" type="slidenum">
              <a:rPr kumimoji="1" lang="ja-JP" altLang="en-US" smtClean="0"/>
              <a:t>‹#›</a:t>
            </a:fld>
            <a:endParaRPr kumimoji="1" lang="ja-JP" altLang="en-US"/>
          </a:p>
        </p:txBody>
      </p:sp>
    </p:spTree>
    <p:extLst>
      <p:ext uri="{BB962C8B-B14F-4D97-AF65-F5344CB8AC3E}">
        <p14:creationId xmlns:p14="http://schemas.microsoft.com/office/powerpoint/2010/main" val="1705294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B8BC1D-31D5-C14D-BB44-813755A1C7F6}" type="datetimeFigureOut">
              <a:rPr kumimoji="1" lang="ja-JP" altLang="en-US" smtClean="0"/>
              <a:t>2019/11/22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B85346B-EB8A-2A4F-B273-620CBF975D5B}" type="slidenum">
              <a:rPr kumimoji="1" lang="ja-JP" altLang="en-US" smtClean="0"/>
              <a:t>‹#›</a:t>
            </a:fld>
            <a:endParaRPr kumimoji="1" lang="ja-JP" altLang="en-US"/>
          </a:p>
        </p:txBody>
      </p:sp>
    </p:spTree>
    <p:extLst>
      <p:ext uri="{BB962C8B-B14F-4D97-AF65-F5344CB8AC3E}">
        <p14:creationId xmlns:p14="http://schemas.microsoft.com/office/powerpoint/2010/main" val="3768193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B8BC1D-31D5-C14D-BB44-813755A1C7F6}" type="datetimeFigureOut">
              <a:rPr kumimoji="1" lang="ja-JP" altLang="en-US" smtClean="0"/>
              <a:t>2019/11/22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B85346B-EB8A-2A4F-B273-620CBF975D5B}" type="slidenum">
              <a:rPr kumimoji="1" lang="ja-JP" altLang="en-US" smtClean="0"/>
              <a:t>‹#›</a:t>
            </a:fld>
            <a:endParaRPr kumimoji="1" lang="ja-JP" altLang="en-US"/>
          </a:p>
        </p:txBody>
      </p:sp>
    </p:spTree>
    <p:extLst>
      <p:ext uri="{BB962C8B-B14F-4D97-AF65-F5344CB8AC3E}">
        <p14:creationId xmlns:p14="http://schemas.microsoft.com/office/powerpoint/2010/main" val="710887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B8BC1D-31D5-C14D-BB44-813755A1C7F6}" type="datetimeFigureOut">
              <a:rPr kumimoji="1" lang="ja-JP" altLang="en-US" smtClean="0"/>
              <a:t>2019/11/22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B85346B-EB8A-2A4F-B273-620CBF975D5B}" type="slidenum">
              <a:rPr kumimoji="1" lang="ja-JP" altLang="en-US" smtClean="0"/>
              <a:t>‹#›</a:t>
            </a:fld>
            <a:endParaRPr kumimoji="1" lang="ja-JP" altLang="en-US"/>
          </a:p>
        </p:txBody>
      </p:sp>
    </p:spTree>
    <p:extLst>
      <p:ext uri="{BB962C8B-B14F-4D97-AF65-F5344CB8AC3E}">
        <p14:creationId xmlns:p14="http://schemas.microsoft.com/office/powerpoint/2010/main" val="4048229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B8BC1D-31D5-C14D-BB44-813755A1C7F6}" type="datetimeFigureOut">
              <a:rPr kumimoji="1" lang="ja-JP" altLang="en-US" smtClean="0"/>
              <a:t>2019/11/22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B85346B-EB8A-2A4F-B273-620CBF975D5B}" type="slidenum">
              <a:rPr kumimoji="1" lang="ja-JP" altLang="en-US" smtClean="0"/>
              <a:t>‹#›</a:t>
            </a:fld>
            <a:endParaRPr kumimoji="1" lang="ja-JP" altLang="en-US"/>
          </a:p>
        </p:txBody>
      </p:sp>
    </p:spTree>
    <p:extLst>
      <p:ext uri="{BB962C8B-B14F-4D97-AF65-F5344CB8AC3E}">
        <p14:creationId xmlns:p14="http://schemas.microsoft.com/office/powerpoint/2010/main" val="2789897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0B8BC1D-31D5-C14D-BB44-813755A1C7F6}" type="datetimeFigureOut">
              <a:rPr kumimoji="1" lang="ja-JP" altLang="en-US" smtClean="0"/>
              <a:t>2019/11/22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B85346B-EB8A-2A4F-B273-620CBF975D5B}" type="slidenum">
              <a:rPr kumimoji="1" lang="ja-JP" altLang="en-US" smtClean="0"/>
              <a:t>‹#›</a:t>
            </a:fld>
            <a:endParaRPr kumimoji="1" lang="ja-JP" altLang="en-US"/>
          </a:p>
        </p:txBody>
      </p:sp>
    </p:spTree>
    <p:extLst>
      <p:ext uri="{BB962C8B-B14F-4D97-AF65-F5344CB8AC3E}">
        <p14:creationId xmlns:p14="http://schemas.microsoft.com/office/powerpoint/2010/main" val="1806872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0B8BC1D-31D5-C14D-BB44-813755A1C7F6}" type="datetimeFigureOut">
              <a:rPr kumimoji="1" lang="ja-JP" altLang="en-US" smtClean="0"/>
              <a:t>2019/11/22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B85346B-EB8A-2A4F-B273-620CBF975D5B}" type="slidenum">
              <a:rPr kumimoji="1" lang="ja-JP" altLang="en-US" smtClean="0"/>
              <a:t>‹#›</a:t>
            </a:fld>
            <a:endParaRPr kumimoji="1" lang="ja-JP" altLang="en-US"/>
          </a:p>
        </p:txBody>
      </p:sp>
    </p:spTree>
    <p:extLst>
      <p:ext uri="{BB962C8B-B14F-4D97-AF65-F5344CB8AC3E}">
        <p14:creationId xmlns:p14="http://schemas.microsoft.com/office/powerpoint/2010/main" val="1919937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0B8BC1D-31D5-C14D-BB44-813755A1C7F6}" type="datetimeFigureOut">
              <a:rPr kumimoji="1" lang="ja-JP" altLang="en-US" smtClean="0"/>
              <a:t>2019/11/22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B85346B-EB8A-2A4F-B273-620CBF975D5B}" type="slidenum">
              <a:rPr kumimoji="1" lang="ja-JP" altLang="en-US" smtClean="0"/>
              <a:t>‹#›</a:t>
            </a:fld>
            <a:endParaRPr kumimoji="1" lang="ja-JP" altLang="en-US"/>
          </a:p>
        </p:txBody>
      </p:sp>
    </p:spTree>
    <p:extLst>
      <p:ext uri="{BB962C8B-B14F-4D97-AF65-F5344CB8AC3E}">
        <p14:creationId xmlns:p14="http://schemas.microsoft.com/office/powerpoint/2010/main" val="428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B8BC1D-31D5-C14D-BB44-813755A1C7F6}" type="datetimeFigureOut">
              <a:rPr kumimoji="1" lang="ja-JP" altLang="en-US" smtClean="0"/>
              <a:t>2019/11/22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B85346B-EB8A-2A4F-B273-620CBF975D5B}" type="slidenum">
              <a:rPr kumimoji="1" lang="ja-JP" altLang="en-US" smtClean="0"/>
              <a:t>‹#›</a:t>
            </a:fld>
            <a:endParaRPr kumimoji="1" lang="ja-JP" altLang="en-US"/>
          </a:p>
        </p:txBody>
      </p:sp>
    </p:spTree>
    <p:extLst>
      <p:ext uri="{BB962C8B-B14F-4D97-AF65-F5344CB8AC3E}">
        <p14:creationId xmlns:p14="http://schemas.microsoft.com/office/powerpoint/2010/main" val="3084320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0B8BC1D-31D5-C14D-BB44-813755A1C7F6}" type="datetimeFigureOut">
              <a:rPr kumimoji="1" lang="ja-JP" altLang="en-US" smtClean="0"/>
              <a:t>2019/11/22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B85346B-EB8A-2A4F-B273-620CBF975D5B}" type="slidenum">
              <a:rPr kumimoji="1" lang="ja-JP" altLang="en-US" smtClean="0"/>
              <a:t>‹#›</a:t>
            </a:fld>
            <a:endParaRPr kumimoji="1" lang="ja-JP" altLang="en-US"/>
          </a:p>
        </p:txBody>
      </p:sp>
    </p:spTree>
    <p:extLst>
      <p:ext uri="{BB962C8B-B14F-4D97-AF65-F5344CB8AC3E}">
        <p14:creationId xmlns:p14="http://schemas.microsoft.com/office/powerpoint/2010/main" val="1647378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0B8BC1D-31D5-C14D-BB44-813755A1C7F6}" type="datetimeFigureOut">
              <a:rPr kumimoji="1" lang="ja-JP" altLang="en-US" smtClean="0"/>
              <a:t>2019/11/22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B85346B-EB8A-2A4F-B273-620CBF975D5B}" type="slidenum">
              <a:rPr kumimoji="1" lang="ja-JP" altLang="en-US" smtClean="0"/>
              <a:t>‹#›</a:t>
            </a:fld>
            <a:endParaRPr kumimoji="1" lang="ja-JP" altLang="en-US"/>
          </a:p>
        </p:txBody>
      </p:sp>
    </p:spTree>
    <p:extLst>
      <p:ext uri="{BB962C8B-B14F-4D97-AF65-F5344CB8AC3E}">
        <p14:creationId xmlns:p14="http://schemas.microsoft.com/office/powerpoint/2010/main" val="588685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8BC1D-31D5-C14D-BB44-813755A1C7F6}" type="datetimeFigureOut">
              <a:rPr kumimoji="1" lang="ja-JP" altLang="en-US" smtClean="0"/>
              <a:t>2019/11/22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85346B-EB8A-2A4F-B273-620CBF975D5B}" type="slidenum">
              <a:rPr kumimoji="1" lang="ja-JP" altLang="en-US" smtClean="0"/>
              <a:t>‹#›</a:t>
            </a:fld>
            <a:endParaRPr kumimoji="1" lang="ja-JP" altLang="en-US"/>
          </a:p>
        </p:txBody>
      </p:sp>
    </p:spTree>
    <p:extLst>
      <p:ext uri="{BB962C8B-B14F-4D97-AF65-F5344CB8AC3E}">
        <p14:creationId xmlns:p14="http://schemas.microsoft.com/office/powerpoint/2010/main" val="581290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DD49EE6-3408-E94D-BD30-DE5F12A4EA8A}"/>
              </a:ext>
            </a:extLst>
          </p:cNvPr>
          <p:cNvPicPr>
            <a:picLocks noChangeAspect="1"/>
          </p:cNvPicPr>
          <p:nvPr/>
        </p:nvPicPr>
        <p:blipFill rotWithShape="1">
          <a:blip r:embed="rId3"/>
          <a:srcRect l="5744"/>
          <a:stretch/>
        </p:blipFill>
        <p:spPr>
          <a:xfrm>
            <a:off x="0" y="0"/>
            <a:ext cx="9144000" cy="6858000"/>
          </a:xfrm>
          <a:prstGeom prst="rect">
            <a:avLst/>
          </a:prstGeom>
        </p:spPr>
      </p:pic>
      <p:sp>
        <p:nvSpPr>
          <p:cNvPr id="4" name="テキスト ボックス 3">
            <a:extLst>
              <a:ext uri="{FF2B5EF4-FFF2-40B4-BE49-F238E27FC236}">
                <a16:creationId xmlns:a16="http://schemas.microsoft.com/office/drawing/2014/main" id="{0034BB8D-1339-6C4C-9CAA-A7F134738F34}"/>
              </a:ext>
            </a:extLst>
          </p:cNvPr>
          <p:cNvSpPr txBox="1"/>
          <p:nvPr/>
        </p:nvSpPr>
        <p:spPr>
          <a:xfrm>
            <a:off x="126740" y="310963"/>
            <a:ext cx="8518812" cy="1319720"/>
          </a:xfrm>
          <a:prstGeom prst="rect">
            <a:avLst/>
          </a:prstGeom>
          <a:noFill/>
        </p:spPr>
        <p:txBody>
          <a:bodyPr wrap="squar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pPr>
              <a:lnSpc>
                <a:spcPct val="150000"/>
              </a:lnSpc>
            </a:pPr>
            <a:r>
              <a:rPr lang="en-US" altLang="ja-JP" sz="2800" dirty="0">
                <a:solidFill>
                  <a:schemeClr val="bg1"/>
                </a:solidFill>
              </a:rPr>
              <a:t>End-to-End</a:t>
            </a:r>
            <a:r>
              <a:rPr lang="ja-JP" altLang="ja-JP" sz="2800">
                <a:solidFill>
                  <a:schemeClr val="bg1"/>
                </a:solidFill>
              </a:rPr>
              <a:t>モデル構築のための</a:t>
            </a:r>
            <a:endParaRPr lang="en-US" altLang="ja-JP" sz="2800" dirty="0">
              <a:solidFill>
                <a:schemeClr val="bg1"/>
              </a:solidFill>
            </a:endParaRPr>
          </a:p>
          <a:p>
            <a:pPr>
              <a:lnSpc>
                <a:spcPct val="150000"/>
              </a:lnSpc>
            </a:pPr>
            <a:r>
              <a:rPr lang="ja-JP" altLang="ja-JP" sz="2800">
                <a:solidFill>
                  <a:schemeClr val="bg1"/>
                </a:solidFill>
              </a:rPr>
              <a:t>ネットワーク解析の有効性検討 </a:t>
            </a:r>
            <a:endParaRPr lang="ja-JP" altLang="en-US" sz="2800">
              <a:solidFill>
                <a:schemeClr val="bg1"/>
              </a:solidFill>
            </a:endParaRPr>
          </a:p>
        </p:txBody>
      </p:sp>
      <p:sp>
        <p:nvSpPr>
          <p:cNvPr id="5" name="テキスト ボックス 4">
            <a:extLst>
              <a:ext uri="{FF2B5EF4-FFF2-40B4-BE49-F238E27FC236}">
                <a16:creationId xmlns:a16="http://schemas.microsoft.com/office/drawing/2014/main" id="{493AACE9-0479-A843-9631-9D8359D22601}"/>
              </a:ext>
            </a:extLst>
          </p:cNvPr>
          <p:cNvSpPr txBox="1"/>
          <p:nvPr/>
        </p:nvSpPr>
        <p:spPr>
          <a:xfrm>
            <a:off x="126740" y="1894424"/>
            <a:ext cx="3842719" cy="1138773"/>
          </a:xfrm>
          <a:prstGeom prst="rect">
            <a:avLst/>
          </a:prstGeom>
          <a:noFill/>
        </p:spPr>
        <p:txBody>
          <a:bodyPr wrap="none" rtlCol="0">
            <a:spAutoFit/>
          </a:bodyPr>
          <a:lstStyle/>
          <a:p>
            <a:r>
              <a:rPr kumimoji="1" lang="ja-JP" altLang="en-US" sz="2400" b="1">
                <a:solidFill>
                  <a:schemeClr val="bg1"/>
                </a:solidFill>
                <a:latin typeface="Hiragino Maru Gothic Pro W4" panose="020F0400000000000000" pitchFamily="34" charset="-128"/>
                <a:ea typeface="Hiragino Maru Gothic Pro W4" panose="020F0400000000000000" pitchFamily="34" charset="-128"/>
              </a:rPr>
              <a:t>国際水産資源研究所</a:t>
            </a:r>
            <a:endParaRPr kumimoji="1" lang="en-US" altLang="ja-JP" sz="2400" b="1" dirty="0">
              <a:solidFill>
                <a:schemeClr val="bg1"/>
              </a:solidFill>
              <a:latin typeface="Hiragino Maru Gothic Pro W4" panose="020F0400000000000000" pitchFamily="34" charset="-128"/>
              <a:ea typeface="Hiragino Maru Gothic Pro W4" panose="020F0400000000000000" pitchFamily="34" charset="-128"/>
            </a:endParaRPr>
          </a:p>
          <a:p>
            <a:r>
              <a:rPr lang="ja-JP" altLang="en-US" sz="2000" b="1">
                <a:solidFill>
                  <a:schemeClr val="bg1"/>
                </a:solidFill>
                <a:latin typeface="Hiragino Maru Gothic Pro W4" panose="020F0400000000000000" pitchFamily="34" charset="-128"/>
                <a:ea typeface="Hiragino Maru Gothic Pro W4" panose="020F0400000000000000" pitchFamily="34" charset="-128"/>
              </a:rPr>
              <a:t>外洋資源部外洋生態系グループ</a:t>
            </a:r>
            <a:endParaRPr kumimoji="1" lang="en-US" altLang="ja-JP" sz="2400" b="1" dirty="0">
              <a:solidFill>
                <a:schemeClr val="bg1"/>
              </a:solidFill>
              <a:latin typeface="Hiragino Maru Gothic Pro W4" panose="020F0400000000000000" pitchFamily="34" charset="-128"/>
              <a:ea typeface="Hiragino Maru Gothic Pro W4" panose="020F0400000000000000" pitchFamily="34" charset="-128"/>
            </a:endParaRPr>
          </a:p>
          <a:p>
            <a:r>
              <a:rPr lang="ja-JP" altLang="en-US" sz="2400" b="1">
                <a:solidFill>
                  <a:schemeClr val="bg1"/>
                </a:solidFill>
                <a:latin typeface="Hiragino Maru Gothic Pro W4" panose="020F0400000000000000" pitchFamily="34" charset="-128"/>
                <a:ea typeface="Hiragino Maru Gothic Pro W4" panose="020F0400000000000000" pitchFamily="34" charset="-128"/>
              </a:rPr>
              <a:t>竹茂</a:t>
            </a:r>
            <a:r>
              <a:rPr lang="en-US" altLang="ja-JP" sz="2400" b="1" dirty="0">
                <a:solidFill>
                  <a:schemeClr val="bg1"/>
                </a:solidFill>
                <a:latin typeface="Hiragino Maru Gothic Pro W4" panose="020F0400000000000000" pitchFamily="34" charset="-128"/>
                <a:ea typeface="Hiragino Maru Gothic Pro W4" panose="020F0400000000000000" pitchFamily="34" charset="-128"/>
              </a:rPr>
              <a:t> </a:t>
            </a:r>
            <a:r>
              <a:rPr lang="ja-JP" altLang="en-US" sz="2400" b="1">
                <a:solidFill>
                  <a:schemeClr val="bg1"/>
                </a:solidFill>
                <a:latin typeface="Hiragino Maru Gothic Pro W4" panose="020F0400000000000000" pitchFamily="34" charset="-128"/>
                <a:ea typeface="Hiragino Maru Gothic Pro W4" panose="020F0400000000000000" pitchFamily="34" charset="-128"/>
              </a:rPr>
              <a:t>愛吾</a:t>
            </a:r>
            <a:endParaRPr kumimoji="1" lang="ja-JP" altLang="en-US" sz="2400" b="1">
              <a:solidFill>
                <a:schemeClr val="bg1"/>
              </a:solidFill>
              <a:latin typeface="Hiragino Maru Gothic Pro W4" panose="020F0400000000000000" pitchFamily="34" charset="-128"/>
              <a:ea typeface="Hiragino Maru Gothic Pro W4" panose="020F0400000000000000" pitchFamily="34" charset="-128"/>
            </a:endParaRPr>
          </a:p>
        </p:txBody>
      </p:sp>
      <p:sp>
        <p:nvSpPr>
          <p:cNvPr id="6" name="テキスト ボックス 5">
            <a:extLst>
              <a:ext uri="{FF2B5EF4-FFF2-40B4-BE49-F238E27FC236}">
                <a16:creationId xmlns:a16="http://schemas.microsoft.com/office/drawing/2014/main" id="{46A69863-04E5-FC4D-A2E6-200D926A54B3}"/>
              </a:ext>
            </a:extLst>
          </p:cNvPr>
          <p:cNvSpPr txBox="1"/>
          <p:nvPr/>
        </p:nvSpPr>
        <p:spPr>
          <a:xfrm>
            <a:off x="5458376" y="0"/>
            <a:ext cx="3685624" cy="276999"/>
          </a:xfrm>
          <a:prstGeom prst="rect">
            <a:avLst/>
          </a:prstGeom>
          <a:noFill/>
        </p:spPr>
        <p:txBody>
          <a:bodyPr wrap="none" rtlCol="0">
            <a:spAutoFit/>
          </a:bodyPr>
          <a:lstStyle/>
          <a:p>
            <a:pPr algn="ctr"/>
            <a:r>
              <a:rPr kumimoji="1" lang="en-US" altLang="ja-JP" sz="1200" b="1" dirty="0">
                <a:solidFill>
                  <a:schemeClr val="bg1"/>
                </a:solidFill>
                <a:latin typeface="Hiragino Maru Gothic Pro W4" panose="020F0400000000000000" pitchFamily="34" charset="-128"/>
                <a:ea typeface="Hiragino Maru Gothic Pro W4" panose="020F0400000000000000" pitchFamily="34" charset="-128"/>
              </a:rPr>
              <a:t>2019.11.22 </a:t>
            </a:r>
            <a:r>
              <a:rPr kumimoji="1" lang="ja-JP" altLang="en-US" sz="1200" b="1">
                <a:solidFill>
                  <a:schemeClr val="bg1"/>
                </a:solidFill>
                <a:latin typeface="Hiragino Maru Gothic Pro W4" panose="020F0400000000000000" pitchFamily="34" charset="-128"/>
                <a:ea typeface="Hiragino Maru Gothic Pro W4" panose="020F0400000000000000" pitchFamily="34" charset="-128"/>
              </a:rPr>
              <a:t>海洋生態系モデリングシンポジウム</a:t>
            </a:r>
          </a:p>
        </p:txBody>
      </p:sp>
    </p:spTree>
    <p:extLst>
      <p:ext uri="{BB962C8B-B14F-4D97-AF65-F5344CB8AC3E}">
        <p14:creationId xmlns:p14="http://schemas.microsoft.com/office/powerpoint/2010/main" val="3062099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3668304-7E91-0849-BF77-4F803B962783}"/>
              </a:ext>
            </a:extLst>
          </p:cNvPr>
          <p:cNvSpPr txBox="1"/>
          <p:nvPr/>
        </p:nvSpPr>
        <p:spPr>
          <a:xfrm>
            <a:off x="1442785" y="52340"/>
            <a:ext cx="6258445" cy="461665"/>
          </a:xfrm>
          <a:prstGeom prst="rect">
            <a:avLst/>
          </a:prstGeom>
          <a:noFill/>
        </p:spPr>
        <p:txBody>
          <a:bodyPr wrap="none" rtlCol="0">
            <a:spAutoFit/>
          </a:bodyPr>
          <a:lstStyle/>
          <a:p>
            <a:pPr algn="ctr"/>
            <a:r>
              <a:rPr kumimoji="1" lang="ja-JP" altLang="en-US" sz="2400" b="1">
                <a:latin typeface="Hiragino Kaku Gothic Std W8" panose="020B0800000000000000" pitchFamily="34" charset="-128"/>
                <a:ea typeface="Hiragino Kaku Gothic Std W8" panose="020B0800000000000000" pitchFamily="34" charset="-128"/>
              </a:rPr>
              <a:t>ネットワーク密度を指標とした特性の比較</a:t>
            </a:r>
          </a:p>
        </p:txBody>
      </p:sp>
      <p:sp>
        <p:nvSpPr>
          <p:cNvPr id="5" name="テキスト ボックス 4">
            <a:extLst>
              <a:ext uri="{FF2B5EF4-FFF2-40B4-BE49-F238E27FC236}">
                <a16:creationId xmlns:a16="http://schemas.microsoft.com/office/drawing/2014/main" id="{21538A6D-1CED-D346-A6C8-75A0763569C5}"/>
              </a:ext>
            </a:extLst>
          </p:cNvPr>
          <p:cNvSpPr txBox="1"/>
          <p:nvPr/>
        </p:nvSpPr>
        <p:spPr>
          <a:xfrm>
            <a:off x="597985" y="477466"/>
            <a:ext cx="7832795" cy="584775"/>
          </a:xfrm>
          <a:prstGeom prst="rect">
            <a:avLst/>
          </a:prstGeom>
          <a:noFill/>
        </p:spPr>
        <p:txBody>
          <a:bodyPr wrap="square" rtlCol="0">
            <a:spAutoFit/>
          </a:bodyPr>
          <a:lstStyle/>
          <a:p>
            <a:pPr algn="ctr"/>
            <a:r>
              <a:rPr kumimoji="1" lang="ja-JP" altLang="en-US" sz="1600" b="1">
                <a:latin typeface="Hiragino Maru Gothic Pro W4" panose="020F0400000000000000" pitchFamily="34" charset="-128"/>
                <a:ea typeface="Hiragino Maru Gothic Pro W4" panose="020F0400000000000000" pitchFamily="34" charset="-128"/>
              </a:rPr>
              <a:t>ネットワーク密度</a:t>
            </a:r>
            <a:r>
              <a:rPr kumimoji="1" lang="en-US" altLang="ja-JP" sz="1600" b="1" dirty="0">
                <a:latin typeface="Hiragino Maru Gothic Pro W4" panose="020F0400000000000000" pitchFamily="34" charset="-128"/>
                <a:ea typeface="Hiragino Maru Gothic Pro W4" panose="020F0400000000000000" pitchFamily="34" charset="-128"/>
              </a:rPr>
              <a:t> = </a:t>
            </a:r>
            <a:r>
              <a:rPr kumimoji="1" lang="ja-JP" altLang="en-US" sz="1600" b="1">
                <a:latin typeface="Hiragino Maru Gothic Pro W4" panose="020F0400000000000000" pitchFamily="34" charset="-128"/>
                <a:ea typeface="Hiragino Maru Gothic Pro W4" panose="020F0400000000000000" pitchFamily="34" charset="-128"/>
              </a:rPr>
              <a:t>存在エッジ数</a:t>
            </a:r>
            <a:r>
              <a:rPr kumimoji="1" lang="en-US" altLang="ja-JP" sz="1600" b="1" dirty="0">
                <a:latin typeface="Hiragino Maru Gothic Pro W4" panose="020F0400000000000000" pitchFamily="34" charset="-128"/>
                <a:ea typeface="Hiragino Maru Gothic Pro W4" panose="020F0400000000000000" pitchFamily="34" charset="-128"/>
              </a:rPr>
              <a:t> / </a:t>
            </a:r>
            <a:r>
              <a:rPr kumimoji="1" lang="ja-JP" altLang="en-US" sz="1600" b="1">
                <a:latin typeface="Hiragino Maru Gothic Pro W4" panose="020F0400000000000000" pitchFamily="34" charset="-128"/>
                <a:ea typeface="Hiragino Maru Gothic Pro W4" panose="020F0400000000000000" pitchFamily="34" charset="-128"/>
              </a:rPr>
              <a:t>ネットワーク内で張れる最大エッジ数</a:t>
            </a:r>
            <a:endParaRPr kumimoji="1" lang="en-US" altLang="ja-JP" sz="1600" b="1" dirty="0">
              <a:latin typeface="Hiragino Maru Gothic Pro W4" panose="020F0400000000000000" pitchFamily="34" charset="-128"/>
              <a:ea typeface="Hiragino Maru Gothic Pro W4" panose="020F0400000000000000" pitchFamily="34" charset="-128"/>
            </a:endParaRPr>
          </a:p>
          <a:p>
            <a:pPr marL="2270125" indent="-2270125"/>
            <a:r>
              <a:rPr lang="en-US" altLang="ja-JP" sz="1600" b="1" dirty="0">
                <a:latin typeface="Hiragino Maru Gothic Pro W4" panose="020F0400000000000000" pitchFamily="34" charset="-128"/>
                <a:ea typeface="Hiragino Maru Gothic Pro W4" panose="020F0400000000000000" pitchFamily="34" charset="-128"/>
              </a:rPr>
              <a:t>	</a:t>
            </a:r>
            <a:r>
              <a:rPr lang="ja-JP" altLang="en-US" sz="1600" b="1">
                <a:latin typeface="Hiragino Maru Gothic Pro W4" panose="020F0400000000000000" pitchFamily="34" charset="-128"/>
                <a:ea typeface="Hiragino Maru Gothic Pro W4" panose="020F0400000000000000" pitchFamily="34" charset="-128"/>
              </a:rPr>
              <a:t>→</a:t>
            </a:r>
            <a:r>
              <a:rPr lang="en-US" altLang="ja-JP" sz="1600" b="1" dirty="0">
                <a:latin typeface="Hiragino Maru Gothic Pro W4" panose="020F0400000000000000" pitchFamily="34" charset="-128"/>
                <a:ea typeface="Hiragino Maru Gothic Pro W4" panose="020F0400000000000000" pitchFamily="34" charset="-128"/>
              </a:rPr>
              <a:t> </a:t>
            </a:r>
            <a:r>
              <a:rPr lang="ja-JP" altLang="en-US" sz="1600" b="1">
                <a:latin typeface="Hiragino Maru Gothic Pro W4" panose="020F0400000000000000" pitchFamily="34" charset="-128"/>
                <a:ea typeface="Hiragino Maru Gothic Pro W4" panose="020F0400000000000000" pitchFamily="34" charset="-128"/>
              </a:rPr>
              <a:t>撹乱の系全体への伝播速度に影響</a:t>
            </a:r>
            <a:r>
              <a:rPr lang="en-US" altLang="ja-JP" sz="1600" b="1" dirty="0">
                <a:latin typeface="Hiragino Maru Gothic Pro W4" panose="020F0400000000000000" pitchFamily="34" charset="-128"/>
                <a:ea typeface="Hiragino Maru Gothic Pro W4" panose="020F0400000000000000" pitchFamily="34" charset="-128"/>
              </a:rPr>
              <a:t> </a:t>
            </a:r>
            <a:r>
              <a:rPr lang="en-US" altLang="ja-JP" sz="1200" dirty="0">
                <a:latin typeface="Lucida Bright" panose="02040602050505020304" pitchFamily="18" charset="0"/>
                <a:ea typeface="Hiragino Maru Gothic Pro W4" panose="020F0400000000000000" pitchFamily="34" charset="-128"/>
              </a:rPr>
              <a:t>[</a:t>
            </a:r>
            <a:r>
              <a:rPr lang="en-US" altLang="ja-JP" sz="1200" dirty="0" err="1">
                <a:latin typeface="Lucida Bright" panose="02040602050505020304" pitchFamily="18" charset="0"/>
                <a:ea typeface="Hiragino Maru Gothic Pro W4" panose="020F0400000000000000" pitchFamily="34" charset="-128"/>
              </a:rPr>
              <a:t>Rocchi</a:t>
            </a:r>
            <a:r>
              <a:rPr lang="en-US" altLang="ja-JP" sz="1200" dirty="0">
                <a:latin typeface="Lucida Bright" panose="02040602050505020304" pitchFamily="18" charset="0"/>
                <a:ea typeface="Hiragino Maru Gothic Pro W4" panose="020F0400000000000000" pitchFamily="34" charset="-128"/>
              </a:rPr>
              <a:t> et al 2017]</a:t>
            </a:r>
            <a:endParaRPr lang="ja-JP" altLang="en-US" sz="1200"/>
          </a:p>
        </p:txBody>
      </p:sp>
      <p:sp>
        <p:nvSpPr>
          <p:cNvPr id="7" name="テキスト ボックス 6">
            <a:extLst>
              <a:ext uri="{FF2B5EF4-FFF2-40B4-BE49-F238E27FC236}">
                <a16:creationId xmlns:a16="http://schemas.microsoft.com/office/drawing/2014/main" id="{8B5FAE19-A621-2640-94A4-260D655475C1}"/>
              </a:ext>
            </a:extLst>
          </p:cNvPr>
          <p:cNvSpPr txBox="1"/>
          <p:nvPr/>
        </p:nvSpPr>
        <p:spPr>
          <a:xfrm>
            <a:off x="265557" y="5798644"/>
            <a:ext cx="8736944" cy="338554"/>
          </a:xfrm>
          <a:prstGeom prst="rect">
            <a:avLst/>
          </a:prstGeom>
          <a:noFill/>
        </p:spPr>
        <p:txBody>
          <a:bodyPr wrap="square" rtlCol="0">
            <a:spAutoFit/>
          </a:bodyPr>
          <a:lstStyle/>
          <a:p>
            <a:r>
              <a:rPr lang="ja-JP" altLang="en-US" sz="1600" b="1">
                <a:latin typeface="Hiragino Kaku Gothic Std W8" panose="020B0800000000000000" pitchFamily="34" charset="-128"/>
                <a:ea typeface="Hiragino Kaku Gothic Std W8" panose="020B0800000000000000" pitchFamily="34" charset="-128"/>
              </a:rPr>
              <a:t>瀬戸内海</a:t>
            </a:r>
            <a:r>
              <a:rPr lang="ja-JP" altLang="en-US" sz="1600" b="1">
                <a:latin typeface="Hiragino Maru Gothic Pro W4" panose="020F0400000000000000" pitchFamily="34" charset="-128"/>
                <a:ea typeface="Hiragino Maru Gothic Pro W4" panose="020F0400000000000000" pitchFamily="34" charset="-128"/>
              </a:rPr>
              <a:t>：水深が浅く，構成種間の連結数が多い</a:t>
            </a:r>
            <a:r>
              <a:rPr lang="en-US" altLang="ja-JP" sz="1600" b="1" dirty="0">
                <a:latin typeface="Hiragino Maru Gothic Pro W4" panose="020F0400000000000000" pitchFamily="34" charset="-128"/>
                <a:ea typeface="Hiragino Maru Gothic Pro W4" panose="020F0400000000000000" pitchFamily="34" charset="-128"/>
              </a:rPr>
              <a:t> </a:t>
            </a:r>
            <a:r>
              <a:rPr kumimoji="1" lang="ja-JP" altLang="en-US" sz="1600" b="1">
                <a:latin typeface="Hiragino Maru Gothic Pro W4" panose="020F0400000000000000" pitchFamily="34" charset="-128"/>
                <a:ea typeface="Hiragino Maru Gothic Pro W4" panose="020F0400000000000000" pitchFamily="34" charset="-128"/>
              </a:rPr>
              <a:t>→</a:t>
            </a:r>
            <a:r>
              <a:rPr kumimoji="1" lang="en-US" altLang="ja-JP" sz="1600" b="1" dirty="0">
                <a:latin typeface="Hiragino Maru Gothic Pro W4" panose="020F0400000000000000" pitchFamily="34" charset="-128"/>
                <a:ea typeface="Hiragino Maru Gothic Pro W4" panose="020F0400000000000000" pitchFamily="34" charset="-128"/>
              </a:rPr>
              <a:t> </a:t>
            </a:r>
            <a:r>
              <a:rPr lang="ja-JP" altLang="en-US" sz="1600" b="1">
                <a:latin typeface="Hiragino Maru Gothic Pro W4" panose="020F0400000000000000" pitchFamily="34" charset="-128"/>
                <a:ea typeface="Hiragino Maru Gothic Pro W4" panose="020F0400000000000000" pitchFamily="34" charset="-128"/>
              </a:rPr>
              <a:t>系全体に撹乱の影響が速く広がる</a:t>
            </a:r>
            <a:endParaRPr lang="en-US" altLang="ja-JP" sz="1600" b="1" dirty="0">
              <a:latin typeface="Hiragino Maru Gothic Pro W4" panose="020F0400000000000000" pitchFamily="34" charset="-128"/>
              <a:ea typeface="Hiragino Maru Gothic Pro W4" panose="020F0400000000000000" pitchFamily="34" charset="-128"/>
            </a:endParaRPr>
          </a:p>
        </p:txBody>
      </p:sp>
      <p:sp>
        <p:nvSpPr>
          <p:cNvPr id="8" name="テキスト ボックス 7">
            <a:extLst>
              <a:ext uri="{FF2B5EF4-FFF2-40B4-BE49-F238E27FC236}">
                <a16:creationId xmlns:a16="http://schemas.microsoft.com/office/drawing/2014/main" id="{A1158C52-45F4-DC40-B912-9C0962ED4BDE}"/>
              </a:ext>
            </a:extLst>
          </p:cNvPr>
          <p:cNvSpPr txBox="1"/>
          <p:nvPr/>
        </p:nvSpPr>
        <p:spPr>
          <a:xfrm>
            <a:off x="265557" y="4976063"/>
            <a:ext cx="8736944" cy="830997"/>
          </a:xfrm>
          <a:prstGeom prst="rect">
            <a:avLst/>
          </a:prstGeom>
          <a:noFill/>
        </p:spPr>
        <p:txBody>
          <a:bodyPr wrap="square" rtlCol="0">
            <a:spAutoFit/>
          </a:bodyPr>
          <a:lstStyle/>
          <a:p>
            <a:pPr marL="2266950" indent="-2266950"/>
            <a:r>
              <a:rPr lang="ja-JP" altLang="en-US" sz="1600" b="1">
                <a:latin typeface="Hiragino Kaku Gothic Std W8" panose="020B0800000000000000" pitchFamily="34" charset="-128"/>
                <a:ea typeface="Hiragino Kaku Gothic Std W8" panose="020B0800000000000000" pitchFamily="34" charset="-128"/>
              </a:rPr>
              <a:t>太平洋北区</a:t>
            </a:r>
            <a:r>
              <a:rPr lang="ja-JP" altLang="en-US" sz="1600" b="1">
                <a:latin typeface="Hiragino Maru Gothic Pro W4" panose="020F0400000000000000" pitchFamily="34" charset="-128"/>
                <a:ea typeface="Hiragino Maru Gothic Pro W4" panose="020F0400000000000000" pitchFamily="34" charset="-128"/>
              </a:rPr>
              <a:t>（東北沖）：水深が深く，底生生態系と表層生態系の両方を対象とした漁業が</a:t>
            </a:r>
            <a:endParaRPr lang="en-US" altLang="ja-JP" sz="1600" b="1" dirty="0">
              <a:latin typeface="Hiragino Maru Gothic Pro W4" panose="020F0400000000000000" pitchFamily="34" charset="-128"/>
              <a:ea typeface="Hiragino Maru Gothic Pro W4" panose="020F0400000000000000" pitchFamily="34" charset="-128"/>
            </a:endParaRPr>
          </a:p>
          <a:p>
            <a:pPr marL="2266950" indent="4763"/>
            <a:r>
              <a:rPr lang="ja-JP" altLang="en-US" sz="1600" b="1">
                <a:latin typeface="Hiragino Maru Gothic Pro W4" panose="020F0400000000000000" pitchFamily="34" charset="-128"/>
                <a:ea typeface="Hiragino Maru Gothic Pro W4" panose="020F0400000000000000" pitchFamily="34" charset="-128"/>
              </a:rPr>
              <a:t>盛んであるが，両生態系間の連結</a:t>
            </a:r>
            <a:r>
              <a:rPr lang="en-US" altLang="ja-JP" sz="1600" b="1" dirty="0">
                <a:latin typeface="Hiragino Maru Gothic Pro W4" panose="020F0400000000000000" pitchFamily="34" charset="-128"/>
                <a:ea typeface="Hiragino Maru Gothic Pro W4" panose="020F0400000000000000" pitchFamily="34" charset="-128"/>
              </a:rPr>
              <a:t>[</a:t>
            </a:r>
            <a:r>
              <a:rPr lang="ja-JP" altLang="en-US" sz="1600" b="1">
                <a:latin typeface="Hiragino Maru Gothic Pro W4" panose="020F0400000000000000" pitchFamily="34" charset="-128"/>
                <a:ea typeface="Hiragino Maru Gothic Pro W4" panose="020F0400000000000000" pitchFamily="34" charset="-128"/>
              </a:rPr>
              <a:t>ノードとエッジ</a:t>
            </a:r>
            <a:r>
              <a:rPr lang="en-US" altLang="ja-JP" sz="1600" b="1" dirty="0">
                <a:latin typeface="Hiragino Maru Gothic Pro W4" panose="020F0400000000000000" pitchFamily="34" charset="-128"/>
                <a:ea typeface="Hiragino Maru Gothic Pro W4" panose="020F0400000000000000" pitchFamily="34" charset="-128"/>
              </a:rPr>
              <a:t>]</a:t>
            </a:r>
            <a:r>
              <a:rPr lang="ja-JP" altLang="en-US" sz="1600" b="1">
                <a:latin typeface="Hiragino Maru Gothic Pro W4" panose="020F0400000000000000" pitchFamily="34" charset="-128"/>
                <a:ea typeface="Hiragino Maru Gothic Pro W4" panose="020F0400000000000000" pitchFamily="34" charset="-128"/>
              </a:rPr>
              <a:t>は少ない</a:t>
            </a:r>
            <a:endParaRPr lang="en-US" altLang="ja-JP" sz="1600" b="1" dirty="0">
              <a:latin typeface="Hiragino Maru Gothic Pro W4" panose="020F0400000000000000" pitchFamily="34" charset="-128"/>
              <a:ea typeface="Hiragino Maru Gothic Pro W4" panose="020F0400000000000000" pitchFamily="34" charset="-128"/>
            </a:endParaRPr>
          </a:p>
          <a:p>
            <a:pPr marL="2266950" indent="-2266950"/>
            <a:r>
              <a:rPr lang="ja-JP" altLang="en-US" sz="1600" b="1">
                <a:latin typeface="Hiragino Maru Gothic Pro W4" panose="020F0400000000000000" pitchFamily="34" charset="-128"/>
                <a:ea typeface="Hiragino Maru Gothic Pro W4" panose="020F0400000000000000" pitchFamily="34" charset="-128"/>
              </a:rPr>
              <a:t>　</a:t>
            </a:r>
            <a:r>
              <a:rPr lang="en-US" altLang="ja-JP" sz="1600" b="1" dirty="0">
                <a:latin typeface="Hiragino Maru Gothic Pro W4" panose="020F0400000000000000" pitchFamily="34" charset="-128"/>
                <a:ea typeface="Hiragino Maru Gothic Pro W4" panose="020F0400000000000000" pitchFamily="34" charset="-128"/>
              </a:rPr>
              <a:t>	</a:t>
            </a:r>
            <a:r>
              <a:rPr lang="ja-JP" altLang="en-US" sz="1600" b="1">
                <a:latin typeface="Hiragino Maru Gothic Pro W4" panose="020F0400000000000000" pitchFamily="34" charset="-128"/>
                <a:ea typeface="Hiragino Maru Gothic Pro W4" panose="020F0400000000000000" pitchFamily="34" charset="-128"/>
              </a:rPr>
              <a:t>→</a:t>
            </a:r>
            <a:r>
              <a:rPr lang="en-US" altLang="ja-JP" sz="1600" b="1" dirty="0">
                <a:latin typeface="Hiragino Maru Gothic Pro W4" panose="020F0400000000000000" pitchFamily="34" charset="-128"/>
                <a:ea typeface="Hiragino Maru Gothic Pro W4" panose="020F0400000000000000" pitchFamily="34" charset="-128"/>
              </a:rPr>
              <a:t> </a:t>
            </a:r>
            <a:r>
              <a:rPr lang="ja-JP" altLang="en-US" sz="1600" b="1">
                <a:latin typeface="Hiragino Maru Gothic Pro W4" panose="020F0400000000000000" pitchFamily="34" charset="-128"/>
                <a:ea typeface="Hiragino Maru Gothic Pro W4" panose="020F0400000000000000" pitchFamily="34" charset="-128"/>
              </a:rPr>
              <a:t>撹乱の影響が系全体にゆっくりと広がる</a:t>
            </a:r>
            <a:endParaRPr lang="en-US" altLang="ja-JP" sz="1600" b="1" dirty="0">
              <a:latin typeface="Hiragino Maru Gothic Pro W4" panose="020F0400000000000000" pitchFamily="34" charset="-128"/>
              <a:ea typeface="Hiragino Maru Gothic Pro W4" panose="020F0400000000000000" pitchFamily="34" charset="-128"/>
            </a:endParaRPr>
          </a:p>
        </p:txBody>
      </p:sp>
      <p:sp>
        <p:nvSpPr>
          <p:cNvPr id="9" name="テキスト ボックス 8">
            <a:extLst>
              <a:ext uri="{FF2B5EF4-FFF2-40B4-BE49-F238E27FC236}">
                <a16:creationId xmlns:a16="http://schemas.microsoft.com/office/drawing/2014/main" id="{7CCF9CAB-C48A-DE4B-9A36-F85EF11B0C27}"/>
              </a:ext>
            </a:extLst>
          </p:cNvPr>
          <p:cNvSpPr txBox="1"/>
          <p:nvPr/>
        </p:nvSpPr>
        <p:spPr>
          <a:xfrm>
            <a:off x="1134084" y="6298351"/>
            <a:ext cx="6955751" cy="461665"/>
          </a:xfrm>
          <a:prstGeom prst="rect">
            <a:avLst/>
          </a:prstGeom>
          <a:noFill/>
        </p:spPr>
        <p:txBody>
          <a:bodyPr wrap="none" rtlCol="0">
            <a:spAutoFit/>
          </a:bodyPr>
          <a:lstStyle>
            <a:defPPr>
              <a:defRPr lang="ja-JP"/>
            </a:defPPr>
            <a:lvl1pPr algn="ctr">
              <a:defRPr sz="2400" b="1">
                <a:latin typeface="Hiragino Kaku Gothic Std W8" panose="020B0800000000000000" pitchFamily="34" charset="-128"/>
                <a:ea typeface="Hiragino Kaku Gothic Std W8" panose="020B0800000000000000" pitchFamily="34" charset="-128"/>
              </a:defRPr>
            </a:lvl1pPr>
          </a:lstStyle>
          <a:p>
            <a:r>
              <a:rPr lang="ja-JP" altLang="en-US"/>
              <a:t>密度：海域ごとに異なる環境や漁業の特性を反映</a:t>
            </a:r>
            <a:endParaRPr lang="en-US" altLang="ja-JP" dirty="0"/>
          </a:p>
        </p:txBody>
      </p:sp>
      <p:sp>
        <p:nvSpPr>
          <p:cNvPr id="19" name="円/楕円 18">
            <a:extLst>
              <a:ext uri="{FF2B5EF4-FFF2-40B4-BE49-F238E27FC236}">
                <a16:creationId xmlns:a16="http://schemas.microsoft.com/office/drawing/2014/main" id="{2DFC7CED-FFAF-794A-BB87-6ED7A3E52301}"/>
              </a:ext>
            </a:extLst>
          </p:cNvPr>
          <p:cNvSpPr/>
          <p:nvPr/>
        </p:nvSpPr>
        <p:spPr>
          <a:xfrm>
            <a:off x="1615796" y="2351843"/>
            <a:ext cx="279591" cy="27959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ja-JP" dirty="0"/>
              <a:t>A</a:t>
            </a:r>
            <a:endParaRPr kumimoji="1" lang="ja-JP" altLang="en-US"/>
          </a:p>
        </p:txBody>
      </p:sp>
      <p:sp>
        <p:nvSpPr>
          <p:cNvPr id="20" name="円/楕円 19">
            <a:extLst>
              <a:ext uri="{FF2B5EF4-FFF2-40B4-BE49-F238E27FC236}">
                <a16:creationId xmlns:a16="http://schemas.microsoft.com/office/drawing/2014/main" id="{A806456A-CF70-BF41-AFB8-4623D8F1C7D7}"/>
              </a:ext>
            </a:extLst>
          </p:cNvPr>
          <p:cNvSpPr/>
          <p:nvPr/>
        </p:nvSpPr>
        <p:spPr>
          <a:xfrm>
            <a:off x="1110637" y="1963951"/>
            <a:ext cx="279591" cy="27959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ja-JP" dirty="0"/>
              <a:t>B</a:t>
            </a:r>
            <a:endParaRPr kumimoji="1" lang="ja-JP" altLang="en-US"/>
          </a:p>
        </p:txBody>
      </p:sp>
      <p:cxnSp>
        <p:nvCxnSpPr>
          <p:cNvPr id="21" name="直線矢印コネクタ 20">
            <a:extLst>
              <a:ext uri="{FF2B5EF4-FFF2-40B4-BE49-F238E27FC236}">
                <a16:creationId xmlns:a16="http://schemas.microsoft.com/office/drawing/2014/main" id="{F54BB13C-8C67-7640-825C-5320BEC97890}"/>
              </a:ext>
            </a:extLst>
          </p:cNvPr>
          <p:cNvCxnSpPr>
            <a:cxnSpLocks/>
            <a:stCxn id="19" idx="1"/>
            <a:endCxn id="20" idx="5"/>
          </p:cNvCxnSpPr>
          <p:nvPr/>
        </p:nvCxnSpPr>
        <p:spPr>
          <a:xfrm flipH="1" flipV="1">
            <a:off x="1349283" y="2202597"/>
            <a:ext cx="307458" cy="19019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2" name="直線矢印コネクタ 21">
            <a:extLst>
              <a:ext uri="{FF2B5EF4-FFF2-40B4-BE49-F238E27FC236}">
                <a16:creationId xmlns:a16="http://schemas.microsoft.com/office/drawing/2014/main" id="{0E4508EA-8F4A-A94D-98C1-4232C4644C07}"/>
              </a:ext>
            </a:extLst>
          </p:cNvPr>
          <p:cNvCxnSpPr>
            <a:cxnSpLocks/>
            <a:stCxn id="20" idx="6"/>
            <a:endCxn id="24" idx="2"/>
          </p:cNvCxnSpPr>
          <p:nvPr/>
        </p:nvCxnSpPr>
        <p:spPr>
          <a:xfrm flipV="1">
            <a:off x="1390228" y="2095450"/>
            <a:ext cx="738593" cy="829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3" name="直線矢印コネクタ 22">
            <a:extLst>
              <a:ext uri="{FF2B5EF4-FFF2-40B4-BE49-F238E27FC236}">
                <a16:creationId xmlns:a16="http://schemas.microsoft.com/office/drawing/2014/main" id="{01B18B97-8F33-7044-A230-F95E667305D3}"/>
              </a:ext>
            </a:extLst>
          </p:cNvPr>
          <p:cNvCxnSpPr>
            <a:cxnSpLocks/>
            <a:stCxn id="19" idx="7"/>
            <a:endCxn id="24" idx="3"/>
          </p:cNvCxnSpPr>
          <p:nvPr/>
        </p:nvCxnSpPr>
        <p:spPr>
          <a:xfrm flipV="1">
            <a:off x="1854442" y="2194300"/>
            <a:ext cx="315324" cy="19848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4" name="円/楕円 23">
            <a:extLst>
              <a:ext uri="{FF2B5EF4-FFF2-40B4-BE49-F238E27FC236}">
                <a16:creationId xmlns:a16="http://schemas.microsoft.com/office/drawing/2014/main" id="{A0199075-2593-D74D-9665-CC1E394D70B6}"/>
              </a:ext>
            </a:extLst>
          </p:cNvPr>
          <p:cNvSpPr/>
          <p:nvPr/>
        </p:nvSpPr>
        <p:spPr>
          <a:xfrm>
            <a:off x="2128821" y="1955654"/>
            <a:ext cx="279591" cy="27959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ja-JP" dirty="0"/>
              <a:t>D</a:t>
            </a:r>
            <a:endParaRPr kumimoji="1" lang="ja-JP" altLang="en-US"/>
          </a:p>
        </p:txBody>
      </p:sp>
      <p:sp>
        <p:nvSpPr>
          <p:cNvPr id="27" name="円/楕円 26">
            <a:extLst>
              <a:ext uri="{FF2B5EF4-FFF2-40B4-BE49-F238E27FC236}">
                <a16:creationId xmlns:a16="http://schemas.microsoft.com/office/drawing/2014/main" id="{218B9554-D341-C64B-A746-38A9970D7BB8}"/>
              </a:ext>
            </a:extLst>
          </p:cNvPr>
          <p:cNvSpPr/>
          <p:nvPr/>
        </p:nvSpPr>
        <p:spPr>
          <a:xfrm>
            <a:off x="1617826" y="1521514"/>
            <a:ext cx="279591" cy="27959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ja-JP" dirty="0"/>
              <a:t>C</a:t>
            </a:r>
            <a:endParaRPr kumimoji="1" lang="ja-JP" altLang="en-US"/>
          </a:p>
        </p:txBody>
      </p:sp>
      <p:cxnSp>
        <p:nvCxnSpPr>
          <p:cNvPr id="40" name="直線矢印コネクタ 39">
            <a:extLst>
              <a:ext uri="{FF2B5EF4-FFF2-40B4-BE49-F238E27FC236}">
                <a16:creationId xmlns:a16="http://schemas.microsoft.com/office/drawing/2014/main" id="{FE332F46-AD76-7844-A53F-0852FB832CB5}"/>
              </a:ext>
            </a:extLst>
          </p:cNvPr>
          <p:cNvCxnSpPr>
            <a:cxnSpLocks/>
            <a:stCxn id="20" idx="7"/>
            <a:endCxn id="27" idx="3"/>
          </p:cNvCxnSpPr>
          <p:nvPr/>
        </p:nvCxnSpPr>
        <p:spPr>
          <a:xfrm flipV="1">
            <a:off x="1349283" y="1760160"/>
            <a:ext cx="309488" cy="24473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3" name="直線矢印コネクタ 42">
            <a:extLst>
              <a:ext uri="{FF2B5EF4-FFF2-40B4-BE49-F238E27FC236}">
                <a16:creationId xmlns:a16="http://schemas.microsoft.com/office/drawing/2014/main" id="{533A76C3-26F9-F04E-8B0D-2899B176547B}"/>
              </a:ext>
            </a:extLst>
          </p:cNvPr>
          <p:cNvCxnSpPr>
            <a:cxnSpLocks/>
            <a:stCxn id="24" idx="1"/>
            <a:endCxn id="27" idx="5"/>
          </p:cNvCxnSpPr>
          <p:nvPr/>
        </p:nvCxnSpPr>
        <p:spPr>
          <a:xfrm flipH="1" flipV="1">
            <a:off x="1856472" y="1760160"/>
            <a:ext cx="313294" cy="23643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6" name="直線矢印コネクタ 45">
            <a:extLst>
              <a:ext uri="{FF2B5EF4-FFF2-40B4-BE49-F238E27FC236}">
                <a16:creationId xmlns:a16="http://schemas.microsoft.com/office/drawing/2014/main" id="{412149D3-6275-0048-8654-CDFD7BC99AE8}"/>
              </a:ext>
            </a:extLst>
          </p:cNvPr>
          <p:cNvCxnSpPr>
            <a:cxnSpLocks/>
            <a:stCxn id="19" idx="0"/>
            <a:endCxn id="27" idx="4"/>
          </p:cNvCxnSpPr>
          <p:nvPr/>
        </p:nvCxnSpPr>
        <p:spPr>
          <a:xfrm flipV="1">
            <a:off x="1755592" y="1801105"/>
            <a:ext cx="2030" cy="55073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49" name="正方形/長方形 48">
            <a:extLst>
              <a:ext uri="{FF2B5EF4-FFF2-40B4-BE49-F238E27FC236}">
                <a16:creationId xmlns:a16="http://schemas.microsoft.com/office/drawing/2014/main" id="{EA929B40-2D5E-D549-987E-B539D33BC621}"/>
              </a:ext>
            </a:extLst>
          </p:cNvPr>
          <p:cNvSpPr/>
          <p:nvPr/>
        </p:nvSpPr>
        <p:spPr>
          <a:xfrm>
            <a:off x="841291" y="1181701"/>
            <a:ext cx="1867819" cy="338554"/>
          </a:xfrm>
          <a:prstGeom prst="rect">
            <a:avLst/>
          </a:prstGeom>
        </p:spPr>
        <p:txBody>
          <a:bodyPr wrap="none">
            <a:spAutoFit/>
          </a:bodyPr>
          <a:lstStyle/>
          <a:p>
            <a:r>
              <a:rPr lang="ja-JP" altLang="en-US" sz="1600" b="1">
                <a:latin typeface="Hiragino Maru Gothic Pro W4" panose="020F0400000000000000" pitchFamily="34" charset="-128"/>
                <a:ea typeface="Hiragino Maru Gothic Pro W4" panose="020F0400000000000000" pitchFamily="34" charset="-128"/>
              </a:rPr>
              <a:t>最大エッジ数</a:t>
            </a:r>
            <a:r>
              <a:rPr lang="en-US" altLang="ja-JP" sz="1600" b="1" dirty="0">
                <a:latin typeface="Hiragino Maru Gothic Pro W4" panose="020F0400000000000000" pitchFamily="34" charset="-128"/>
                <a:ea typeface="Hiragino Maru Gothic Pro W4" panose="020F0400000000000000" pitchFamily="34" charset="-128"/>
              </a:rPr>
              <a:t> = 6</a:t>
            </a:r>
            <a:endParaRPr lang="ja-JP" altLang="en-US" sz="1600"/>
          </a:p>
        </p:txBody>
      </p:sp>
      <p:sp>
        <p:nvSpPr>
          <p:cNvPr id="69" name="円/楕円 68">
            <a:extLst>
              <a:ext uri="{FF2B5EF4-FFF2-40B4-BE49-F238E27FC236}">
                <a16:creationId xmlns:a16="http://schemas.microsoft.com/office/drawing/2014/main" id="{2E6E93AA-414B-F445-891F-51F029D16A83}"/>
              </a:ext>
            </a:extLst>
          </p:cNvPr>
          <p:cNvSpPr/>
          <p:nvPr/>
        </p:nvSpPr>
        <p:spPr>
          <a:xfrm>
            <a:off x="1644002" y="4066084"/>
            <a:ext cx="279591" cy="27959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ja-JP" dirty="0"/>
              <a:t>A</a:t>
            </a:r>
            <a:endParaRPr kumimoji="1" lang="ja-JP" altLang="en-US"/>
          </a:p>
        </p:txBody>
      </p:sp>
      <p:sp>
        <p:nvSpPr>
          <p:cNvPr id="70" name="円/楕円 69">
            <a:extLst>
              <a:ext uri="{FF2B5EF4-FFF2-40B4-BE49-F238E27FC236}">
                <a16:creationId xmlns:a16="http://schemas.microsoft.com/office/drawing/2014/main" id="{5E131C55-CD5B-774D-9070-28AC937E0A56}"/>
              </a:ext>
            </a:extLst>
          </p:cNvPr>
          <p:cNvSpPr/>
          <p:nvPr/>
        </p:nvSpPr>
        <p:spPr>
          <a:xfrm>
            <a:off x="1138843" y="3678192"/>
            <a:ext cx="279591" cy="27959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ja-JP" dirty="0"/>
              <a:t>B</a:t>
            </a:r>
            <a:endParaRPr kumimoji="1" lang="ja-JP" altLang="en-US"/>
          </a:p>
        </p:txBody>
      </p:sp>
      <p:cxnSp>
        <p:nvCxnSpPr>
          <p:cNvPr id="71" name="直線矢印コネクタ 70">
            <a:extLst>
              <a:ext uri="{FF2B5EF4-FFF2-40B4-BE49-F238E27FC236}">
                <a16:creationId xmlns:a16="http://schemas.microsoft.com/office/drawing/2014/main" id="{14C74AAC-396F-AF4A-93A1-AC7EFB971421}"/>
              </a:ext>
            </a:extLst>
          </p:cNvPr>
          <p:cNvCxnSpPr>
            <a:cxnSpLocks/>
            <a:stCxn id="69" idx="1"/>
            <a:endCxn id="70" idx="5"/>
          </p:cNvCxnSpPr>
          <p:nvPr/>
        </p:nvCxnSpPr>
        <p:spPr>
          <a:xfrm flipH="1" flipV="1">
            <a:off x="1377489" y="3916838"/>
            <a:ext cx="307458" cy="19019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73" name="直線矢印コネクタ 72">
            <a:extLst>
              <a:ext uri="{FF2B5EF4-FFF2-40B4-BE49-F238E27FC236}">
                <a16:creationId xmlns:a16="http://schemas.microsoft.com/office/drawing/2014/main" id="{6878C3E7-D272-3C44-ACC5-467CC2C56837}"/>
              </a:ext>
            </a:extLst>
          </p:cNvPr>
          <p:cNvCxnSpPr>
            <a:cxnSpLocks/>
            <a:stCxn id="69" idx="7"/>
            <a:endCxn id="74" idx="3"/>
          </p:cNvCxnSpPr>
          <p:nvPr/>
        </p:nvCxnSpPr>
        <p:spPr>
          <a:xfrm flipV="1">
            <a:off x="1882648" y="3908541"/>
            <a:ext cx="315324" cy="19848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4" name="円/楕円 73">
            <a:extLst>
              <a:ext uri="{FF2B5EF4-FFF2-40B4-BE49-F238E27FC236}">
                <a16:creationId xmlns:a16="http://schemas.microsoft.com/office/drawing/2014/main" id="{7500776E-67FC-5749-8950-5548F5040B7B}"/>
              </a:ext>
            </a:extLst>
          </p:cNvPr>
          <p:cNvSpPr/>
          <p:nvPr/>
        </p:nvSpPr>
        <p:spPr>
          <a:xfrm>
            <a:off x="2157027" y="3669895"/>
            <a:ext cx="279591" cy="27959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ja-JP" dirty="0"/>
              <a:t>D</a:t>
            </a:r>
            <a:endParaRPr kumimoji="1" lang="ja-JP" altLang="en-US"/>
          </a:p>
        </p:txBody>
      </p:sp>
      <p:sp>
        <p:nvSpPr>
          <p:cNvPr id="75" name="円/楕円 74">
            <a:extLst>
              <a:ext uri="{FF2B5EF4-FFF2-40B4-BE49-F238E27FC236}">
                <a16:creationId xmlns:a16="http://schemas.microsoft.com/office/drawing/2014/main" id="{063B9DA9-17F8-7A46-9CDB-5CF3CC2110E2}"/>
              </a:ext>
            </a:extLst>
          </p:cNvPr>
          <p:cNvSpPr/>
          <p:nvPr/>
        </p:nvSpPr>
        <p:spPr>
          <a:xfrm>
            <a:off x="1646032" y="3235755"/>
            <a:ext cx="279591" cy="27959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ja-JP" dirty="0"/>
              <a:t>C</a:t>
            </a:r>
            <a:endParaRPr kumimoji="1" lang="ja-JP" altLang="en-US"/>
          </a:p>
        </p:txBody>
      </p:sp>
      <p:cxnSp>
        <p:nvCxnSpPr>
          <p:cNvPr id="76" name="直線矢印コネクタ 75">
            <a:extLst>
              <a:ext uri="{FF2B5EF4-FFF2-40B4-BE49-F238E27FC236}">
                <a16:creationId xmlns:a16="http://schemas.microsoft.com/office/drawing/2014/main" id="{F1CB2295-454D-0546-ABCB-76A03E0CA125}"/>
              </a:ext>
            </a:extLst>
          </p:cNvPr>
          <p:cNvCxnSpPr>
            <a:cxnSpLocks/>
            <a:stCxn id="70" idx="7"/>
            <a:endCxn id="75" idx="3"/>
          </p:cNvCxnSpPr>
          <p:nvPr/>
        </p:nvCxnSpPr>
        <p:spPr>
          <a:xfrm flipV="1">
            <a:off x="1377489" y="3474401"/>
            <a:ext cx="309488" cy="24473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9" name="正方形/長方形 78">
            <a:extLst>
              <a:ext uri="{FF2B5EF4-FFF2-40B4-BE49-F238E27FC236}">
                <a16:creationId xmlns:a16="http://schemas.microsoft.com/office/drawing/2014/main" id="{7B216100-E607-0748-BFAC-4175B4028910}"/>
              </a:ext>
            </a:extLst>
          </p:cNvPr>
          <p:cNvSpPr/>
          <p:nvPr/>
        </p:nvSpPr>
        <p:spPr>
          <a:xfrm>
            <a:off x="869497" y="2901162"/>
            <a:ext cx="1867819" cy="338554"/>
          </a:xfrm>
          <a:prstGeom prst="rect">
            <a:avLst/>
          </a:prstGeom>
        </p:spPr>
        <p:txBody>
          <a:bodyPr wrap="none">
            <a:spAutoFit/>
          </a:bodyPr>
          <a:lstStyle/>
          <a:p>
            <a:r>
              <a:rPr lang="ja-JP" altLang="en-US" sz="1600" b="1">
                <a:latin typeface="Hiragino Maru Gothic Pro W4" panose="020F0400000000000000" pitchFamily="34" charset="-128"/>
                <a:ea typeface="Hiragino Maru Gothic Pro W4" panose="020F0400000000000000" pitchFamily="34" charset="-128"/>
              </a:rPr>
              <a:t>存在エッジ数</a:t>
            </a:r>
            <a:r>
              <a:rPr lang="en-US" altLang="ja-JP" sz="1600" b="1" dirty="0">
                <a:latin typeface="Hiragino Maru Gothic Pro W4" panose="020F0400000000000000" pitchFamily="34" charset="-128"/>
                <a:ea typeface="Hiragino Maru Gothic Pro W4" panose="020F0400000000000000" pitchFamily="34" charset="-128"/>
              </a:rPr>
              <a:t> = 3</a:t>
            </a:r>
            <a:endParaRPr lang="ja-JP" altLang="en-US" sz="1600"/>
          </a:p>
        </p:txBody>
      </p:sp>
      <p:sp>
        <p:nvSpPr>
          <p:cNvPr id="80" name="正方形/長方形 79">
            <a:extLst>
              <a:ext uri="{FF2B5EF4-FFF2-40B4-BE49-F238E27FC236}">
                <a16:creationId xmlns:a16="http://schemas.microsoft.com/office/drawing/2014/main" id="{4CA410DB-0D8B-2342-8881-4011BABA191C}"/>
              </a:ext>
            </a:extLst>
          </p:cNvPr>
          <p:cNvSpPr/>
          <p:nvPr/>
        </p:nvSpPr>
        <p:spPr>
          <a:xfrm>
            <a:off x="265557" y="4424967"/>
            <a:ext cx="2888932" cy="307777"/>
          </a:xfrm>
          <a:prstGeom prst="rect">
            <a:avLst/>
          </a:prstGeom>
        </p:spPr>
        <p:txBody>
          <a:bodyPr wrap="none">
            <a:spAutoFit/>
          </a:bodyPr>
          <a:lstStyle/>
          <a:p>
            <a:r>
              <a:rPr lang="ja-JP" altLang="en-US" sz="1400" b="1">
                <a:latin typeface="Hiragino Kaku Gothic Std W8" panose="020B0800000000000000" pitchFamily="34" charset="-128"/>
                <a:ea typeface="Hiragino Kaku Gothic Std W8" panose="020B0800000000000000" pitchFamily="34" charset="-128"/>
              </a:rPr>
              <a:t>ネットワーク密度</a:t>
            </a:r>
            <a:r>
              <a:rPr lang="en-US" altLang="ja-JP" sz="1400" b="1" dirty="0">
                <a:latin typeface="Hiragino Kaku Gothic Std W8" panose="020B0800000000000000" pitchFamily="34" charset="-128"/>
                <a:ea typeface="Hiragino Kaku Gothic Std W8" panose="020B0800000000000000" pitchFamily="34" charset="-128"/>
              </a:rPr>
              <a:t> = 3/6 = 0.5 </a:t>
            </a:r>
            <a:endParaRPr lang="ja-JP" altLang="en-US" sz="1400">
              <a:latin typeface="Hiragino Kaku Gothic Std W8" panose="020B0800000000000000" pitchFamily="34" charset="-128"/>
              <a:ea typeface="Hiragino Kaku Gothic Std W8" panose="020B0800000000000000" pitchFamily="34" charset="-128"/>
            </a:endParaRPr>
          </a:p>
        </p:txBody>
      </p:sp>
      <p:grpSp>
        <p:nvGrpSpPr>
          <p:cNvPr id="25" name="グループ化 24">
            <a:extLst>
              <a:ext uri="{FF2B5EF4-FFF2-40B4-BE49-F238E27FC236}">
                <a16:creationId xmlns:a16="http://schemas.microsoft.com/office/drawing/2014/main" id="{7AAA1ADA-1F7F-5C45-AF96-BA90565B2DD7}"/>
              </a:ext>
            </a:extLst>
          </p:cNvPr>
          <p:cNvGrpSpPr/>
          <p:nvPr/>
        </p:nvGrpSpPr>
        <p:grpSpPr>
          <a:xfrm>
            <a:off x="3513851" y="1115981"/>
            <a:ext cx="5302381" cy="3623042"/>
            <a:chOff x="3128927" y="1011745"/>
            <a:chExt cx="5921327" cy="4045959"/>
          </a:xfrm>
        </p:grpSpPr>
        <p:grpSp>
          <p:nvGrpSpPr>
            <p:cNvPr id="3" name="グループ化 2">
              <a:extLst>
                <a:ext uri="{FF2B5EF4-FFF2-40B4-BE49-F238E27FC236}">
                  <a16:creationId xmlns:a16="http://schemas.microsoft.com/office/drawing/2014/main" id="{A309C38C-92E6-3A47-B996-905F4F690E5C}"/>
                </a:ext>
              </a:extLst>
            </p:cNvPr>
            <p:cNvGrpSpPr/>
            <p:nvPr/>
          </p:nvGrpSpPr>
          <p:grpSpPr>
            <a:xfrm>
              <a:off x="3128927" y="1011745"/>
              <a:ext cx="5921327" cy="4045959"/>
              <a:chOff x="3128927" y="1011745"/>
              <a:chExt cx="5921327" cy="4045959"/>
            </a:xfrm>
          </p:grpSpPr>
          <p:pic>
            <p:nvPicPr>
              <p:cNvPr id="6" name="図 5">
                <a:extLst>
                  <a:ext uri="{FF2B5EF4-FFF2-40B4-BE49-F238E27FC236}">
                    <a16:creationId xmlns:a16="http://schemas.microsoft.com/office/drawing/2014/main" id="{93E7965F-FB98-C447-9DF1-71B4F35B9264}"/>
                  </a:ext>
                </a:extLst>
              </p:cNvPr>
              <p:cNvPicPr>
                <a:picLocks noChangeAspect="1"/>
              </p:cNvPicPr>
              <p:nvPr/>
            </p:nvPicPr>
            <p:blipFill>
              <a:blip r:embed="rId2"/>
              <a:stretch>
                <a:fillRect/>
              </a:stretch>
            </p:blipFill>
            <p:spPr>
              <a:xfrm>
                <a:off x="3985531" y="1011745"/>
                <a:ext cx="3934302" cy="3948270"/>
              </a:xfrm>
              <a:prstGeom prst="rect">
                <a:avLst/>
              </a:prstGeom>
            </p:spPr>
          </p:pic>
          <p:sp>
            <p:nvSpPr>
              <p:cNvPr id="10" name="テキスト ボックス 9">
                <a:extLst>
                  <a:ext uri="{FF2B5EF4-FFF2-40B4-BE49-F238E27FC236}">
                    <a16:creationId xmlns:a16="http://schemas.microsoft.com/office/drawing/2014/main" id="{9F171219-8B70-894A-A141-700636D94C96}"/>
                  </a:ext>
                </a:extLst>
              </p:cNvPr>
              <p:cNvSpPr txBox="1"/>
              <p:nvPr/>
            </p:nvSpPr>
            <p:spPr>
              <a:xfrm>
                <a:off x="6201148" y="1061150"/>
                <a:ext cx="1234633" cy="343704"/>
              </a:xfrm>
              <a:prstGeom prst="rect">
                <a:avLst/>
              </a:prstGeom>
              <a:solidFill>
                <a:schemeClr val="bg1"/>
              </a:solidFill>
            </p:spPr>
            <p:txBody>
              <a:bodyPr wrap="square" rtlCol="0">
                <a:spAutoFit/>
              </a:bodyPr>
              <a:lstStyle>
                <a:defPPr>
                  <a:defRPr lang="ja-JP"/>
                </a:defPPr>
                <a:lvl1pPr>
                  <a:defRPr sz="1600" b="1">
                    <a:latin typeface="Hiragino Maru Gothic Pro W4" panose="020F0400000000000000" pitchFamily="34" charset="-128"/>
                    <a:ea typeface="Hiragino Maru Gothic Pro W4" panose="020F0400000000000000" pitchFamily="34" charset="-128"/>
                  </a:defRPr>
                </a:lvl1pPr>
              </a:lstStyle>
              <a:p>
                <a:r>
                  <a:rPr lang="ja-JP" altLang="en-US" sz="1400"/>
                  <a:t>太平洋中区</a:t>
                </a:r>
              </a:p>
            </p:txBody>
          </p:sp>
          <p:sp>
            <p:nvSpPr>
              <p:cNvPr id="11" name="テキスト ボックス 10">
                <a:extLst>
                  <a:ext uri="{FF2B5EF4-FFF2-40B4-BE49-F238E27FC236}">
                    <a16:creationId xmlns:a16="http://schemas.microsoft.com/office/drawing/2014/main" id="{9C907879-B904-2940-8D08-31362829BD51}"/>
                  </a:ext>
                </a:extLst>
              </p:cNvPr>
              <p:cNvSpPr txBox="1"/>
              <p:nvPr/>
            </p:nvSpPr>
            <p:spPr>
              <a:xfrm>
                <a:off x="5202848" y="4645260"/>
                <a:ext cx="1495109" cy="412444"/>
              </a:xfrm>
              <a:prstGeom prst="rect">
                <a:avLst/>
              </a:prstGeom>
              <a:solidFill>
                <a:schemeClr val="bg1"/>
              </a:solid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太平洋北区</a:t>
                </a:r>
              </a:p>
            </p:txBody>
          </p:sp>
          <p:sp>
            <p:nvSpPr>
              <p:cNvPr id="12" name="テキスト ボックス 11">
                <a:extLst>
                  <a:ext uri="{FF2B5EF4-FFF2-40B4-BE49-F238E27FC236}">
                    <a16:creationId xmlns:a16="http://schemas.microsoft.com/office/drawing/2014/main" id="{164EBA7E-8F8F-6546-8CE2-586AF27F87DF}"/>
                  </a:ext>
                </a:extLst>
              </p:cNvPr>
              <p:cNvSpPr txBox="1"/>
              <p:nvPr/>
            </p:nvSpPr>
            <p:spPr>
              <a:xfrm>
                <a:off x="3406068" y="1846580"/>
                <a:ext cx="1234633" cy="343704"/>
              </a:xfrm>
              <a:prstGeom prst="rect">
                <a:avLst/>
              </a:prstGeom>
              <a:solidFill>
                <a:schemeClr val="bg1"/>
              </a:solidFill>
            </p:spPr>
            <p:txBody>
              <a:bodyPr wrap="square" rtlCol="0">
                <a:spAutoFit/>
              </a:bodyPr>
              <a:lstStyle>
                <a:defPPr>
                  <a:defRPr lang="ja-JP"/>
                </a:defPPr>
                <a:lvl1pPr>
                  <a:defRPr sz="1600" b="1">
                    <a:latin typeface="Hiragino Maru Gothic Pro W4" panose="020F0400000000000000" pitchFamily="34" charset="-128"/>
                    <a:ea typeface="Hiragino Maru Gothic Pro W4" panose="020F0400000000000000" pitchFamily="34" charset="-128"/>
                  </a:defRPr>
                </a:lvl1pPr>
              </a:lstStyle>
              <a:p>
                <a:r>
                  <a:rPr lang="ja-JP" altLang="en-US" sz="1400"/>
                  <a:t>太平洋南区</a:t>
                </a:r>
              </a:p>
            </p:txBody>
          </p:sp>
          <p:sp>
            <p:nvSpPr>
              <p:cNvPr id="13" name="テキスト ボックス 12">
                <a:extLst>
                  <a:ext uri="{FF2B5EF4-FFF2-40B4-BE49-F238E27FC236}">
                    <a16:creationId xmlns:a16="http://schemas.microsoft.com/office/drawing/2014/main" id="{669167A2-82B8-4B42-9542-75DC40EAD1E2}"/>
                  </a:ext>
                </a:extLst>
              </p:cNvPr>
              <p:cNvSpPr txBox="1"/>
              <p:nvPr/>
            </p:nvSpPr>
            <p:spPr>
              <a:xfrm>
                <a:off x="7228744" y="1918013"/>
                <a:ext cx="1234633" cy="343704"/>
              </a:xfrm>
              <a:prstGeom prst="rect">
                <a:avLst/>
              </a:prstGeom>
              <a:solidFill>
                <a:schemeClr val="bg1"/>
              </a:solidFill>
            </p:spPr>
            <p:txBody>
              <a:bodyPr wrap="square" rtlCol="0">
                <a:spAutoFit/>
              </a:bodyPr>
              <a:lstStyle>
                <a:defPPr>
                  <a:defRPr lang="ja-JP"/>
                </a:defPPr>
                <a:lvl1pPr>
                  <a:defRPr sz="1600" b="1">
                    <a:latin typeface="Hiragino Maru Gothic Pro W4" panose="020F0400000000000000" pitchFamily="34" charset="-128"/>
                    <a:ea typeface="Hiragino Maru Gothic Pro W4" panose="020F0400000000000000" pitchFamily="34" charset="-128"/>
                  </a:defRPr>
                </a:lvl1pPr>
              </a:lstStyle>
              <a:p>
                <a:r>
                  <a:rPr lang="ja-JP" altLang="en-US" sz="1400"/>
                  <a:t>東シナ海区</a:t>
                </a:r>
              </a:p>
            </p:txBody>
          </p:sp>
          <p:sp>
            <p:nvSpPr>
              <p:cNvPr id="14" name="テキスト ボックス 13">
                <a:extLst>
                  <a:ext uri="{FF2B5EF4-FFF2-40B4-BE49-F238E27FC236}">
                    <a16:creationId xmlns:a16="http://schemas.microsoft.com/office/drawing/2014/main" id="{16F3C67B-0B9D-7343-BA27-FC8376F5E4DB}"/>
                  </a:ext>
                </a:extLst>
              </p:cNvPr>
              <p:cNvSpPr txBox="1"/>
              <p:nvPr/>
            </p:nvSpPr>
            <p:spPr>
              <a:xfrm>
                <a:off x="4482463" y="1061150"/>
                <a:ext cx="1234633" cy="343704"/>
              </a:xfrm>
              <a:prstGeom prst="rect">
                <a:avLst/>
              </a:prstGeom>
              <a:solidFill>
                <a:schemeClr val="bg1"/>
              </a:solidFill>
            </p:spPr>
            <p:txBody>
              <a:bodyPr wrap="square" rtlCol="0">
                <a:spAutoFit/>
              </a:bodyPr>
              <a:lstStyle>
                <a:defPPr>
                  <a:defRPr lang="ja-JP"/>
                </a:defPPr>
                <a:lvl1pPr>
                  <a:defRPr sz="1600" b="1">
                    <a:latin typeface="Hiragino Maru Gothic Pro W4" panose="020F0400000000000000" pitchFamily="34" charset="-128"/>
                    <a:ea typeface="Hiragino Maru Gothic Pro W4" panose="020F0400000000000000" pitchFamily="34" charset="-128"/>
                  </a:defRPr>
                </a:lvl1pPr>
              </a:lstStyle>
              <a:p>
                <a:r>
                  <a:rPr lang="ja-JP" altLang="en-US" sz="1400"/>
                  <a:t>日本海西区</a:t>
                </a:r>
              </a:p>
            </p:txBody>
          </p:sp>
          <p:sp>
            <p:nvSpPr>
              <p:cNvPr id="15" name="テキスト ボックス 14">
                <a:extLst>
                  <a:ext uri="{FF2B5EF4-FFF2-40B4-BE49-F238E27FC236}">
                    <a16:creationId xmlns:a16="http://schemas.microsoft.com/office/drawing/2014/main" id="{7F12C267-D5E8-374D-947E-D43DE7462827}"/>
                  </a:ext>
                </a:extLst>
              </p:cNvPr>
              <p:cNvSpPr txBox="1"/>
              <p:nvPr/>
            </p:nvSpPr>
            <p:spPr>
              <a:xfrm>
                <a:off x="7185641" y="3145689"/>
                <a:ext cx="1864613" cy="343704"/>
              </a:xfrm>
              <a:prstGeom prst="rect">
                <a:avLst/>
              </a:prstGeom>
              <a:solidFill>
                <a:schemeClr val="bg1"/>
              </a:solidFill>
            </p:spPr>
            <p:txBody>
              <a:bodyPr wrap="square" rtlCol="0">
                <a:spAutoFit/>
              </a:bodyPr>
              <a:lstStyle>
                <a:defPPr>
                  <a:defRPr lang="ja-JP"/>
                </a:defPPr>
                <a:lvl1pPr>
                  <a:defRPr sz="1600" b="1">
                    <a:latin typeface="Hiragino Maru Gothic Pro W4" panose="020F0400000000000000" pitchFamily="34" charset="-128"/>
                    <a:ea typeface="Hiragino Maru Gothic Pro W4" panose="020F0400000000000000" pitchFamily="34" charset="-128"/>
                  </a:defRPr>
                </a:lvl1pPr>
              </a:lstStyle>
              <a:p>
                <a:r>
                  <a:rPr lang="ja-JP" altLang="en-US" sz="1400"/>
                  <a:t>北海道日本海北区</a:t>
                </a:r>
              </a:p>
            </p:txBody>
          </p:sp>
          <p:sp>
            <p:nvSpPr>
              <p:cNvPr id="16" name="テキスト ボックス 15">
                <a:extLst>
                  <a:ext uri="{FF2B5EF4-FFF2-40B4-BE49-F238E27FC236}">
                    <a16:creationId xmlns:a16="http://schemas.microsoft.com/office/drawing/2014/main" id="{E3C7B6DF-6602-CA43-9009-5D65917C1DE7}"/>
                  </a:ext>
                </a:extLst>
              </p:cNvPr>
              <p:cNvSpPr txBox="1"/>
              <p:nvPr/>
            </p:nvSpPr>
            <p:spPr>
              <a:xfrm>
                <a:off x="6818466" y="4219689"/>
                <a:ext cx="1864613" cy="343704"/>
              </a:xfrm>
              <a:prstGeom prst="rect">
                <a:avLst/>
              </a:prstGeom>
              <a:solidFill>
                <a:schemeClr val="bg1"/>
              </a:solidFill>
            </p:spPr>
            <p:txBody>
              <a:bodyPr wrap="square" rtlCol="0">
                <a:spAutoFit/>
              </a:bodyPr>
              <a:lstStyle>
                <a:defPPr>
                  <a:defRPr lang="ja-JP"/>
                </a:defPPr>
                <a:lvl1pPr>
                  <a:defRPr sz="1600" b="1">
                    <a:latin typeface="Hiragino Maru Gothic Pro W4" panose="020F0400000000000000" pitchFamily="34" charset="-128"/>
                    <a:ea typeface="Hiragino Maru Gothic Pro W4" panose="020F0400000000000000" pitchFamily="34" charset="-128"/>
                  </a:defRPr>
                </a:lvl1pPr>
              </a:lstStyle>
              <a:p>
                <a:r>
                  <a:rPr lang="ja-JP" altLang="en-US" sz="1400"/>
                  <a:t>北海道太平洋北区</a:t>
                </a:r>
              </a:p>
            </p:txBody>
          </p:sp>
          <p:sp>
            <p:nvSpPr>
              <p:cNvPr id="17" name="テキスト ボックス 16">
                <a:extLst>
                  <a:ext uri="{FF2B5EF4-FFF2-40B4-BE49-F238E27FC236}">
                    <a16:creationId xmlns:a16="http://schemas.microsoft.com/office/drawing/2014/main" id="{65855282-F72F-AD4E-BB1E-32E1B25E365E}"/>
                  </a:ext>
                </a:extLst>
              </p:cNvPr>
              <p:cNvSpPr txBox="1"/>
              <p:nvPr/>
            </p:nvSpPr>
            <p:spPr>
              <a:xfrm>
                <a:off x="3858038" y="4219689"/>
                <a:ext cx="1234633" cy="343704"/>
              </a:xfrm>
              <a:prstGeom prst="rect">
                <a:avLst/>
              </a:prstGeom>
              <a:solidFill>
                <a:schemeClr val="bg1"/>
              </a:solidFill>
            </p:spPr>
            <p:txBody>
              <a:bodyPr wrap="square" rtlCol="0">
                <a:spAutoFit/>
              </a:bodyPr>
              <a:lstStyle>
                <a:defPPr>
                  <a:defRPr lang="ja-JP"/>
                </a:defPPr>
                <a:lvl1pPr>
                  <a:defRPr sz="1600" b="1">
                    <a:latin typeface="Hiragino Maru Gothic Pro W4" panose="020F0400000000000000" pitchFamily="34" charset="-128"/>
                    <a:ea typeface="Hiragino Maru Gothic Pro W4" panose="020F0400000000000000" pitchFamily="34" charset="-128"/>
                  </a:defRPr>
                </a:lvl1pPr>
              </a:lstStyle>
              <a:p>
                <a:r>
                  <a:rPr lang="ja-JP" altLang="en-US" sz="1400"/>
                  <a:t>日本海北区</a:t>
                </a:r>
              </a:p>
            </p:txBody>
          </p:sp>
          <p:sp>
            <p:nvSpPr>
              <p:cNvPr id="18" name="テキスト ボックス 17">
                <a:extLst>
                  <a:ext uri="{FF2B5EF4-FFF2-40B4-BE49-F238E27FC236}">
                    <a16:creationId xmlns:a16="http://schemas.microsoft.com/office/drawing/2014/main" id="{2F5776AD-9AFC-5840-B057-2962E631291B}"/>
                  </a:ext>
                </a:extLst>
              </p:cNvPr>
              <p:cNvSpPr txBox="1"/>
              <p:nvPr/>
            </p:nvSpPr>
            <p:spPr>
              <a:xfrm>
                <a:off x="3128927" y="3283171"/>
                <a:ext cx="1495109" cy="412444"/>
              </a:xfrm>
              <a:prstGeom prst="rect">
                <a:avLst/>
              </a:prstGeom>
              <a:solidFill>
                <a:schemeClr val="bg1"/>
              </a:solid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瀬戸内海区</a:t>
                </a:r>
              </a:p>
            </p:txBody>
          </p:sp>
          <p:pic>
            <p:nvPicPr>
              <p:cNvPr id="2" name="図 1">
                <a:extLst>
                  <a:ext uri="{FF2B5EF4-FFF2-40B4-BE49-F238E27FC236}">
                    <a16:creationId xmlns:a16="http://schemas.microsoft.com/office/drawing/2014/main" id="{2A57A804-A2E9-8548-A050-3DBC0E29ABA3}"/>
                  </a:ext>
                </a:extLst>
              </p:cNvPr>
              <p:cNvPicPr>
                <a:picLocks noChangeAspect="1"/>
              </p:cNvPicPr>
              <p:nvPr/>
            </p:nvPicPr>
            <p:blipFill rotWithShape="1">
              <a:blip r:embed="rId3">
                <a:clrChange>
                  <a:clrFrom>
                    <a:srgbClr val="FFFFFF"/>
                  </a:clrFrom>
                  <a:clrTo>
                    <a:srgbClr val="FFFFFF">
                      <a:alpha val="0"/>
                    </a:srgbClr>
                  </a:clrTo>
                </a:clrChange>
              </a:blip>
              <a:srcRect r="9716"/>
              <a:stretch/>
            </p:blipFill>
            <p:spPr>
              <a:xfrm rot="1244818">
                <a:off x="6256782" y="1253929"/>
                <a:ext cx="231959" cy="1772237"/>
              </a:xfrm>
              <a:prstGeom prst="rect">
                <a:avLst/>
              </a:prstGeom>
            </p:spPr>
          </p:pic>
        </p:grpSp>
        <p:sp>
          <p:nvSpPr>
            <p:cNvPr id="39" name="テキスト ボックス 38">
              <a:extLst>
                <a:ext uri="{FF2B5EF4-FFF2-40B4-BE49-F238E27FC236}">
                  <a16:creationId xmlns:a16="http://schemas.microsoft.com/office/drawing/2014/main" id="{3FACBFF1-C68D-E54F-9E51-F780D8AFAA5B}"/>
                </a:ext>
              </a:extLst>
            </p:cNvPr>
            <p:cNvSpPr txBox="1"/>
            <p:nvPr/>
          </p:nvSpPr>
          <p:spPr>
            <a:xfrm>
              <a:off x="5406858" y="2104288"/>
              <a:ext cx="739815" cy="343704"/>
            </a:xfrm>
            <a:prstGeom prst="rect">
              <a:avLst/>
            </a:prstGeom>
            <a:solidFill>
              <a:schemeClr val="bg1"/>
            </a:solidFill>
          </p:spPr>
          <p:txBody>
            <a:bodyPr wrap="square" rtlCol="0">
              <a:spAutoFit/>
            </a:bodyPr>
            <a:lstStyle>
              <a:defPPr>
                <a:defRPr lang="ja-JP"/>
              </a:defPPr>
              <a:lvl1pPr>
                <a:defRPr sz="1600" b="1">
                  <a:latin typeface="Hiragino Maru Gothic Pro W4" panose="020F0400000000000000" pitchFamily="34" charset="-128"/>
                  <a:ea typeface="Hiragino Maru Gothic Pro W4" panose="020F0400000000000000" pitchFamily="34" charset="-128"/>
                </a:defRPr>
              </a:lvl1pPr>
            </a:lstStyle>
            <a:p>
              <a:pPr algn="ctr"/>
              <a:r>
                <a:rPr lang="ja-JP" altLang="en-US" sz="1400"/>
                <a:t>密度</a:t>
              </a:r>
            </a:p>
          </p:txBody>
        </p:sp>
      </p:grpSp>
    </p:spTree>
    <p:extLst>
      <p:ext uri="{BB962C8B-B14F-4D97-AF65-F5344CB8AC3E}">
        <p14:creationId xmlns:p14="http://schemas.microsoft.com/office/powerpoint/2010/main" val="157749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E901CA5-CE1C-B94B-9EB4-103B0634DB26}"/>
              </a:ext>
            </a:extLst>
          </p:cNvPr>
          <p:cNvSpPr txBox="1"/>
          <p:nvPr/>
        </p:nvSpPr>
        <p:spPr>
          <a:xfrm>
            <a:off x="1382461" y="76533"/>
            <a:ext cx="6664259" cy="461665"/>
          </a:xfrm>
          <a:prstGeom prst="rect">
            <a:avLst/>
          </a:prstGeom>
          <a:noFill/>
        </p:spPr>
        <p:txBody>
          <a:bodyPr wrap="squar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pPr algn="ctr"/>
            <a:r>
              <a:rPr lang="ja-JP" altLang="en-US"/>
              <a:t>ネットワークにおける機能群の中心性の定量化</a:t>
            </a:r>
            <a:endParaRPr lang="en-US" altLang="ja-JP" dirty="0"/>
          </a:p>
        </p:txBody>
      </p:sp>
      <p:sp>
        <p:nvSpPr>
          <p:cNvPr id="31" name="テキスト ボックス 30">
            <a:extLst>
              <a:ext uri="{FF2B5EF4-FFF2-40B4-BE49-F238E27FC236}">
                <a16:creationId xmlns:a16="http://schemas.microsoft.com/office/drawing/2014/main" id="{D618EBBC-E0AB-A840-B681-5B96CB1A261D}"/>
              </a:ext>
            </a:extLst>
          </p:cNvPr>
          <p:cNvSpPr txBox="1"/>
          <p:nvPr/>
        </p:nvSpPr>
        <p:spPr>
          <a:xfrm>
            <a:off x="302084" y="910245"/>
            <a:ext cx="4190570" cy="954107"/>
          </a:xfrm>
          <a:prstGeom prst="rect">
            <a:avLst/>
          </a:prstGeom>
          <a:noFill/>
        </p:spPr>
        <p:txBody>
          <a:bodyPr wrap="none" rtlCol="0">
            <a:spAutoFit/>
          </a:bodyPr>
          <a:lstStyle/>
          <a:p>
            <a:pPr algn="ctr"/>
            <a:r>
              <a:rPr lang="ja-JP" altLang="en-US" sz="2000" b="1">
                <a:latin typeface="Hiragino Kaku Gothic Std W8" panose="020B0800000000000000" pitchFamily="34" charset="-128"/>
                <a:ea typeface="Hiragino Kaku Gothic Std W8" panose="020B0800000000000000" pitchFamily="34" charset="-128"/>
              </a:rPr>
              <a:t>次数中心性</a:t>
            </a:r>
            <a:r>
              <a:rPr lang="en-US" altLang="ja-JP" sz="2000" b="1" dirty="0">
                <a:latin typeface="Hiragino Kaku Gothic Std W8" panose="020B0800000000000000" pitchFamily="34" charset="-128"/>
                <a:ea typeface="Hiragino Kaku Gothic Std W8" panose="020B0800000000000000" pitchFamily="34" charset="-128"/>
              </a:rPr>
              <a:t>-OUT</a:t>
            </a:r>
          </a:p>
          <a:p>
            <a:pPr algn="ctr"/>
            <a:r>
              <a:rPr lang="ja-JP" altLang="en-US" b="1">
                <a:latin typeface="Hiragino Maru Gothic Pro W4" panose="020F0400000000000000" pitchFamily="34" charset="-128"/>
                <a:ea typeface="Hiragino Maru Gothic Pro W4" panose="020F0400000000000000" pitchFamily="34" charset="-128"/>
              </a:rPr>
              <a:t>自身を捕食する生物数が多いほど高い</a:t>
            </a:r>
            <a:endParaRPr lang="en-US" altLang="ja-JP" b="1" dirty="0">
              <a:latin typeface="Hiragino Maru Gothic Pro W4" panose="020F0400000000000000" pitchFamily="34" charset="-128"/>
              <a:ea typeface="Hiragino Maru Gothic Pro W4" panose="020F0400000000000000" pitchFamily="34" charset="-128"/>
            </a:endParaRPr>
          </a:p>
          <a:p>
            <a:pPr algn="ctr"/>
            <a:r>
              <a:rPr lang="ja-JP" altLang="en-US" b="1">
                <a:latin typeface="Hiragino Maru Gothic Pro W4" panose="020F0400000000000000" pitchFamily="34" charset="-128"/>
                <a:ea typeface="Hiragino Maru Gothic Pro W4" panose="020F0400000000000000" pitchFamily="34" charset="-128"/>
              </a:rPr>
              <a:t>→</a:t>
            </a:r>
            <a:r>
              <a:rPr lang="en-US" altLang="ja-JP" b="1" dirty="0">
                <a:latin typeface="Hiragino Maru Gothic Pro W4" panose="020F0400000000000000" pitchFamily="34" charset="-128"/>
                <a:ea typeface="Hiragino Maru Gothic Pro W4" panose="020F0400000000000000" pitchFamily="34" charset="-128"/>
              </a:rPr>
              <a:t> </a:t>
            </a:r>
            <a:r>
              <a:rPr lang="ja-JP" altLang="en-US" b="1">
                <a:latin typeface="Hiragino Maru Gothic Pro W4" panose="020F0400000000000000" pitchFamily="34" charset="-128"/>
                <a:ea typeface="Hiragino Maru Gothic Pro W4" panose="020F0400000000000000" pitchFamily="34" charset="-128"/>
              </a:rPr>
              <a:t>餌生物として高次に影響</a:t>
            </a:r>
          </a:p>
        </p:txBody>
      </p:sp>
      <p:sp>
        <p:nvSpPr>
          <p:cNvPr id="35" name="円/楕円 34">
            <a:extLst>
              <a:ext uri="{FF2B5EF4-FFF2-40B4-BE49-F238E27FC236}">
                <a16:creationId xmlns:a16="http://schemas.microsoft.com/office/drawing/2014/main" id="{AD2C94EA-1D33-E84E-8579-57C215180236}"/>
              </a:ext>
            </a:extLst>
          </p:cNvPr>
          <p:cNvSpPr/>
          <p:nvPr/>
        </p:nvSpPr>
        <p:spPr>
          <a:xfrm>
            <a:off x="2402512" y="2958254"/>
            <a:ext cx="443884" cy="44388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US" altLang="ja-JP" dirty="0"/>
              <a:t>B</a:t>
            </a:r>
            <a:endParaRPr kumimoji="1" lang="ja-JP" altLang="en-US"/>
          </a:p>
        </p:txBody>
      </p:sp>
      <p:sp>
        <p:nvSpPr>
          <p:cNvPr id="37" name="円/楕円 36">
            <a:extLst>
              <a:ext uri="{FF2B5EF4-FFF2-40B4-BE49-F238E27FC236}">
                <a16:creationId xmlns:a16="http://schemas.microsoft.com/office/drawing/2014/main" id="{A248D4D2-F939-2A40-8E55-61CB98E0FB41}"/>
              </a:ext>
            </a:extLst>
          </p:cNvPr>
          <p:cNvSpPr/>
          <p:nvPr/>
        </p:nvSpPr>
        <p:spPr>
          <a:xfrm>
            <a:off x="3172226" y="2075024"/>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a:t>捕</a:t>
            </a:r>
          </a:p>
        </p:txBody>
      </p:sp>
      <p:sp>
        <p:nvSpPr>
          <p:cNvPr id="38" name="円/楕円 37">
            <a:extLst>
              <a:ext uri="{FF2B5EF4-FFF2-40B4-BE49-F238E27FC236}">
                <a16:creationId xmlns:a16="http://schemas.microsoft.com/office/drawing/2014/main" id="{71238319-4F0B-0F46-8E14-71A0DC243106}"/>
              </a:ext>
            </a:extLst>
          </p:cNvPr>
          <p:cNvSpPr/>
          <p:nvPr/>
        </p:nvSpPr>
        <p:spPr>
          <a:xfrm>
            <a:off x="2185576" y="1918087"/>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a:t>捕</a:t>
            </a:r>
          </a:p>
        </p:txBody>
      </p:sp>
      <p:sp>
        <p:nvSpPr>
          <p:cNvPr id="40" name="円/楕円 39">
            <a:extLst>
              <a:ext uri="{FF2B5EF4-FFF2-40B4-BE49-F238E27FC236}">
                <a16:creationId xmlns:a16="http://schemas.microsoft.com/office/drawing/2014/main" id="{725186DA-D7DA-6B42-8ABC-6E441DA386B7}"/>
              </a:ext>
            </a:extLst>
          </p:cNvPr>
          <p:cNvSpPr/>
          <p:nvPr/>
        </p:nvSpPr>
        <p:spPr>
          <a:xfrm>
            <a:off x="1085659" y="2117489"/>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a:t>捕</a:t>
            </a:r>
            <a:endParaRPr kumimoji="1" lang="ja-JP" altLang="en-US"/>
          </a:p>
        </p:txBody>
      </p:sp>
      <p:sp>
        <p:nvSpPr>
          <p:cNvPr id="45" name="円/楕円 44">
            <a:extLst>
              <a:ext uri="{FF2B5EF4-FFF2-40B4-BE49-F238E27FC236}">
                <a16:creationId xmlns:a16="http://schemas.microsoft.com/office/drawing/2014/main" id="{B8105367-7C9E-4E42-A139-8E55666276A1}"/>
              </a:ext>
            </a:extLst>
          </p:cNvPr>
          <p:cNvSpPr/>
          <p:nvPr/>
        </p:nvSpPr>
        <p:spPr>
          <a:xfrm>
            <a:off x="1496172" y="2937069"/>
            <a:ext cx="443884" cy="443884"/>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en-US" altLang="ja-JP" dirty="0"/>
              <a:t>A</a:t>
            </a:r>
            <a:endParaRPr kumimoji="1" lang="ja-JP" altLang="en-US"/>
          </a:p>
        </p:txBody>
      </p:sp>
      <p:cxnSp>
        <p:nvCxnSpPr>
          <p:cNvPr id="47" name="直線矢印コネクタ 46">
            <a:extLst>
              <a:ext uri="{FF2B5EF4-FFF2-40B4-BE49-F238E27FC236}">
                <a16:creationId xmlns:a16="http://schemas.microsoft.com/office/drawing/2014/main" id="{33817026-7913-CC4E-AE48-BE8F089E7A80}"/>
              </a:ext>
            </a:extLst>
          </p:cNvPr>
          <p:cNvCxnSpPr>
            <a:cxnSpLocks/>
            <a:stCxn id="35" idx="7"/>
            <a:endCxn id="37" idx="3"/>
          </p:cNvCxnSpPr>
          <p:nvPr/>
        </p:nvCxnSpPr>
        <p:spPr>
          <a:xfrm flipV="1">
            <a:off x="2781391" y="2453903"/>
            <a:ext cx="455840" cy="56935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8" name="直線矢印コネクタ 47">
            <a:extLst>
              <a:ext uri="{FF2B5EF4-FFF2-40B4-BE49-F238E27FC236}">
                <a16:creationId xmlns:a16="http://schemas.microsoft.com/office/drawing/2014/main" id="{C3326BCD-8B2D-3C47-8FCC-7A780A1876CD}"/>
              </a:ext>
            </a:extLst>
          </p:cNvPr>
          <p:cNvCxnSpPr>
            <a:cxnSpLocks/>
            <a:stCxn id="35" idx="0"/>
            <a:endCxn id="38" idx="4"/>
          </p:cNvCxnSpPr>
          <p:nvPr/>
        </p:nvCxnSpPr>
        <p:spPr>
          <a:xfrm flipH="1" flipV="1">
            <a:off x="2407518" y="2361971"/>
            <a:ext cx="216936" cy="59628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9" name="直線矢印コネクタ 48">
            <a:extLst>
              <a:ext uri="{FF2B5EF4-FFF2-40B4-BE49-F238E27FC236}">
                <a16:creationId xmlns:a16="http://schemas.microsoft.com/office/drawing/2014/main" id="{226A3805-29C3-1C4B-BEBA-7BDE704B6177}"/>
              </a:ext>
            </a:extLst>
          </p:cNvPr>
          <p:cNvCxnSpPr>
            <a:cxnSpLocks/>
            <a:stCxn id="35" idx="1"/>
            <a:endCxn id="40" idx="6"/>
          </p:cNvCxnSpPr>
          <p:nvPr/>
        </p:nvCxnSpPr>
        <p:spPr>
          <a:xfrm flipH="1" flipV="1">
            <a:off x="1529543" y="2339431"/>
            <a:ext cx="937974" cy="68382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51" name="直線矢印コネクタ 50">
            <a:extLst>
              <a:ext uri="{FF2B5EF4-FFF2-40B4-BE49-F238E27FC236}">
                <a16:creationId xmlns:a16="http://schemas.microsoft.com/office/drawing/2014/main" id="{6EFE1081-BF88-DB4D-B4E0-0721C1F54A9E}"/>
              </a:ext>
            </a:extLst>
          </p:cNvPr>
          <p:cNvCxnSpPr>
            <a:cxnSpLocks/>
            <a:stCxn id="45" idx="1"/>
            <a:endCxn id="40" idx="4"/>
          </p:cNvCxnSpPr>
          <p:nvPr/>
        </p:nvCxnSpPr>
        <p:spPr>
          <a:xfrm flipH="1" flipV="1">
            <a:off x="1307601" y="2561373"/>
            <a:ext cx="253576" cy="44070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52" name="直線矢印コネクタ 51">
            <a:extLst>
              <a:ext uri="{FF2B5EF4-FFF2-40B4-BE49-F238E27FC236}">
                <a16:creationId xmlns:a16="http://schemas.microsoft.com/office/drawing/2014/main" id="{127B5089-807B-484B-8A6B-2B3FCA4F57A3}"/>
              </a:ext>
            </a:extLst>
          </p:cNvPr>
          <p:cNvCxnSpPr>
            <a:cxnSpLocks/>
            <a:stCxn id="45" idx="7"/>
            <a:endCxn id="38" idx="3"/>
          </p:cNvCxnSpPr>
          <p:nvPr/>
        </p:nvCxnSpPr>
        <p:spPr>
          <a:xfrm flipV="1">
            <a:off x="1875051" y="2296966"/>
            <a:ext cx="375530" cy="7051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55" name="正方形/長方形 54">
            <a:extLst>
              <a:ext uri="{FF2B5EF4-FFF2-40B4-BE49-F238E27FC236}">
                <a16:creationId xmlns:a16="http://schemas.microsoft.com/office/drawing/2014/main" id="{777BA922-9A00-7D48-99CC-95E8FD2B0F73}"/>
              </a:ext>
            </a:extLst>
          </p:cNvPr>
          <p:cNvSpPr/>
          <p:nvPr/>
        </p:nvSpPr>
        <p:spPr>
          <a:xfrm>
            <a:off x="1653109" y="3509457"/>
            <a:ext cx="1045479" cy="461665"/>
          </a:xfrm>
          <a:prstGeom prst="rect">
            <a:avLst/>
          </a:prstGeom>
        </p:spPr>
        <p:txBody>
          <a:bodyPr wrap="none">
            <a:spAutoFit/>
          </a:bodyPr>
          <a:lstStyle/>
          <a:p>
            <a:pPr algn="ctr"/>
            <a:r>
              <a:rPr lang="en-US" altLang="ja-JP" sz="2400" b="1" dirty="0">
                <a:latin typeface="Hiragino Maru Gothic Pro W4" panose="020F0400000000000000" pitchFamily="34" charset="-128"/>
                <a:ea typeface="Hiragino Maru Gothic Pro W4" panose="020F0400000000000000" pitchFamily="34" charset="-128"/>
              </a:rPr>
              <a:t>A &lt; B</a:t>
            </a:r>
          </a:p>
        </p:txBody>
      </p:sp>
      <p:sp>
        <p:nvSpPr>
          <p:cNvPr id="44" name="テキスト ボックス 43">
            <a:extLst>
              <a:ext uri="{FF2B5EF4-FFF2-40B4-BE49-F238E27FC236}">
                <a16:creationId xmlns:a16="http://schemas.microsoft.com/office/drawing/2014/main" id="{C89092F3-EB2C-E74C-9E26-0DF3C85214C5}"/>
              </a:ext>
            </a:extLst>
          </p:cNvPr>
          <p:cNvSpPr txBox="1"/>
          <p:nvPr/>
        </p:nvSpPr>
        <p:spPr>
          <a:xfrm>
            <a:off x="4150941" y="2741851"/>
            <a:ext cx="4190571" cy="954107"/>
          </a:xfrm>
          <a:prstGeom prst="rect">
            <a:avLst/>
          </a:prstGeom>
          <a:noFill/>
        </p:spPr>
        <p:txBody>
          <a:bodyPr wrap="none" rtlCol="0">
            <a:spAutoFit/>
          </a:bodyPr>
          <a:lstStyle/>
          <a:p>
            <a:pPr algn="ctr"/>
            <a:r>
              <a:rPr lang="ja-JP" altLang="en-US" sz="2000" b="1">
                <a:latin typeface="Hiragino Kaku Gothic Std W8" panose="020B0800000000000000" pitchFamily="34" charset="-128"/>
                <a:ea typeface="Hiragino Kaku Gothic Std W8" panose="020B0800000000000000" pitchFamily="34" charset="-128"/>
              </a:rPr>
              <a:t>次数中心性</a:t>
            </a:r>
            <a:r>
              <a:rPr lang="en-US" altLang="ja-JP" sz="2000" b="1" dirty="0">
                <a:latin typeface="Hiragino Kaku Gothic Std W8" panose="020B0800000000000000" pitchFamily="34" charset="-128"/>
                <a:ea typeface="Hiragino Kaku Gothic Std W8" panose="020B0800000000000000" pitchFamily="34" charset="-128"/>
              </a:rPr>
              <a:t>-IN</a:t>
            </a:r>
          </a:p>
          <a:p>
            <a:pPr algn="ctr"/>
            <a:r>
              <a:rPr lang="ja-JP" altLang="en-US" b="1">
                <a:latin typeface="Hiragino Maru Gothic Pro W4" panose="020F0400000000000000" pitchFamily="34" charset="-128"/>
                <a:ea typeface="Hiragino Maru Gothic Pro W4" panose="020F0400000000000000" pitchFamily="34" charset="-128"/>
              </a:rPr>
              <a:t>自身が捕食する生物数が多いほど高い</a:t>
            </a:r>
            <a:endParaRPr lang="en-US" altLang="ja-JP" b="1" dirty="0">
              <a:latin typeface="Hiragino Maru Gothic Pro W4" panose="020F0400000000000000" pitchFamily="34" charset="-128"/>
              <a:ea typeface="Hiragino Maru Gothic Pro W4" panose="020F0400000000000000" pitchFamily="34" charset="-128"/>
            </a:endParaRPr>
          </a:p>
          <a:p>
            <a:pPr algn="ctr"/>
            <a:r>
              <a:rPr kumimoji="1" lang="ja-JP" altLang="en-US" b="1">
                <a:latin typeface="Hiragino Maru Gothic Pro W4" panose="020F0400000000000000" pitchFamily="34" charset="-128"/>
                <a:ea typeface="Hiragino Maru Gothic Pro W4" panose="020F0400000000000000" pitchFamily="34" charset="-128"/>
              </a:rPr>
              <a:t>→</a:t>
            </a:r>
            <a:r>
              <a:rPr kumimoji="1" lang="en-US" altLang="ja-JP" b="1" dirty="0">
                <a:latin typeface="Hiragino Maru Gothic Pro W4" panose="020F0400000000000000" pitchFamily="34" charset="-128"/>
                <a:ea typeface="Hiragino Maru Gothic Pro W4" panose="020F0400000000000000" pitchFamily="34" charset="-128"/>
              </a:rPr>
              <a:t> </a:t>
            </a:r>
            <a:r>
              <a:rPr kumimoji="1" lang="ja-JP" altLang="en-US" b="1">
                <a:latin typeface="Hiragino Maru Gothic Pro W4" panose="020F0400000000000000" pitchFamily="34" charset="-128"/>
                <a:ea typeface="Hiragino Maru Gothic Pro W4" panose="020F0400000000000000" pitchFamily="34" charset="-128"/>
              </a:rPr>
              <a:t>捕食者として低次に影響</a:t>
            </a:r>
          </a:p>
        </p:txBody>
      </p:sp>
      <p:sp>
        <p:nvSpPr>
          <p:cNvPr id="46" name="円/楕円 45">
            <a:extLst>
              <a:ext uri="{FF2B5EF4-FFF2-40B4-BE49-F238E27FC236}">
                <a16:creationId xmlns:a16="http://schemas.microsoft.com/office/drawing/2014/main" id="{71AF61E2-D2BC-754C-9EB6-863835EBC938}"/>
              </a:ext>
            </a:extLst>
          </p:cNvPr>
          <p:cNvSpPr/>
          <p:nvPr/>
        </p:nvSpPr>
        <p:spPr>
          <a:xfrm>
            <a:off x="6518350" y="3909567"/>
            <a:ext cx="443884" cy="44388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US" altLang="ja-JP" dirty="0"/>
              <a:t>B</a:t>
            </a:r>
            <a:endParaRPr kumimoji="1" lang="ja-JP" altLang="en-US"/>
          </a:p>
        </p:txBody>
      </p:sp>
      <p:sp>
        <p:nvSpPr>
          <p:cNvPr id="50" name="円/楕円 49">
            <a:extLst>
              <a:ext uri="{FF2B5EF4-FFF2-40B4-BE49-F238E27FC236}">
                <a16:creationId xmlns:a16="http://schemas.microsoft.com/office/drawing/2014/main" id="{DF68695A-3DBB-6A46-A5D1-FE80D432916C}"/>
              </a:ext>
            </a:extLst>
          </p:cNvPr>
          <p:cNvSpPr/>
          <p:nvPr/>
        </p:nvSpPr>
        <p:spPr>
          <a:xfrm>
            <a:off x="6259675" y="4659393"/>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a:t>餌</a:t>
            </a:r>
          </a:p>
        </p:txBody>
      </p:sp>
      <p:sp>
        <p:nvSpPr>
          <p:cNvPr id="53" name="円/楕円 52">
            <a:extLst>
              <a:ext uri="{FF2B5EF4-FFF2-40B4-BE49-F238E27FC236}">
                <a16:creationId xmlns:a16="http://schemas.microsoft.com/office/drawing/2014/main" id="{2903EB92-A58A-3A42-A95D-DE73CF31508D}"/>
              </a:ext>
            </a:extLst>
          </p:cNvPr>
          <p:cNvSpPr/>
          <p:nvPr/>
        </p:nvSpPr>
        <p:spPr>
          <a:xfrm>
            <a:off x="5132251" y="4816330"/>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a:t>餌</a:t>
            </a:r>
          </a:p>
        </p:txBody>
      </p:sp>
      <p:sp>
        <p:nvSpPr>
          <p:cNvPr id="54" name="円/楕円 53">
            <a:extLst>
              <a:ext uri="{FF2B5EF4-FFF2-40B4-BE49-F238E27FC236}">
                <a16:creationId xmlns:a16="http://schemas.microsoft.com/office/drawing/2014/main" id="{81663C3B-DFBC-3D44-9910-60D96E91BB51}"/>
              </a:ext>
            </a:extLst>
          </p:cNvPr>
          <p:cNvSpPr/>
          <p:nvPr/>
        </p:nvSpPr>
        <p:spPr>
          <a:xfrm>
            <a:off x="5795399" y="5198069"/>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a:t>餌</a:t>
            </a:r>
            <a:endParaRPr kumimoji="1" lang="ja-JP" altLang="en-US"/>
          </a:p>
        </p:txBody>
      </p:sp>
      <p:sp>
        <p:nvSpPr>
          <p:cNvPr id="58" name="円/楕円 57">
            <a:extLst>
              <a:ext uri="{FF2B5EF4-FFF2-40B4-BE49-F238E27FC236}">
                <a16:creationId xmlns:a16="http://schemas.microsoft.com/office/drawing/2014/main" id="{AA4E8D7C-8A41-7E4E-84AE-98120F655949}"/>
              </a:ext>
            </a:extLst>
          </p:cNvPr>
          <p:cNvSpPr/>
          <p:nvPr/>
        </p:nvSpPr>
        <p:spPr>
          <a:xfrm>
            <a:off x="5637158" y="3909567"/>
            <a:ext cx="443884" cy="443884"/>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en-US" altLang="ja-JP" dirty="0"/>
              <a:t>A</a:t>
            </a:r>
            <a:endParaRPr kumimoji="1" lang="ja-JP" altLang="en-US"/>
          </a:p>
        </p:txBody>
      </p:sp>
      <p:cxnSp>
        <p:nvCxnSpPr>
          <p:cNvPr id="59" name="直線矢印コネクタ 58">
            <a:extLst>
              <a:ext uri="{FF2B5EF4-FFF2-40B4-BE49-F238E27FC236}">
                <a16:creationId xmlns:a16="http://schemas.microsoft.com/office/drawing/2014/main" id="{4739C63B-4E93-5546-A78C-20967ADFAEEF}"/>
              </a:ext>
            </a:extLst>
          </p:cNvPr>
          <p:cNvCxnSpPr>
            <a:cxnSpLocks/>
            <a:stCxn id="65" idx="0"/>
            <a:endCxn id="46" idx="5"/>
          </p:cNvCxnSpPr>
          <p:nvPr/>
        </p:nvCxnSpPr>
        <p:spPr>
          <a:xfrm flipH="1" flipV="1">
            <a:off x="6897229" y="4288446"/>
            <a:ext cx="230613" cy="71523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60" name="直線矢印コネクタ 59">
            <a:extLst>
              <a:ext uri="{FF2B5EF4-FFF2-40B4-BE49-F238E27FC236}">
                <a16:creationId xmlns:a16="http://schemas.microsoft.com/office/drawing/2014/main" id="{A5600F17-A9D6-3D4A-89F5-1D60551BE0FB}"/>
              </a:ext>
            </a:extLst>
          </p:cNvPr>
          <p:cNvCxnSpPr>
            <a:cxnSpLocks/>
            <a:stCxn id="50" idx="0"/>
            <a:endCxn id="46" idx="3"/>
          </p:cNvCxnSpPr>
          <p:nvPr/>
        </p:nvCxnSpPr>
        <p:spPr>
          <a:xfrm flipV="1">
            <a:off x="6481617" y="4288446"/>
            <a:ext cx="101738" cy="37094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63" name="直線矢印コネクタ 62">
            <a:extLst>
              <a:ext uri="{FF2B5EF4-FFF2-40B4-BE49-F238E27FC236}">
                <a16:creationId xmlns:a16="http://schemas.microsoft.com/office/drawing/2014/main" id="{97BD4498-1178-3E4D-9591-CAAC763D56F7}"/>
              </a:ext>
            </a:extLst>
          </p:cNvPr>
          <p:cNvCxnSpPr>
            <a:cxnSpLocks/>
            <a:stCxn id="54" idx="0"/>
            <a:endCxn id="58" idx="4"/>
          </p:cNvCxnSpPr>
          <p:nvPr/>
        </p:nvCxnSpPr>
        <p:spPr>
          <a:xfrm flipH="1" flipV="1">
            <a:off x="5859100" y="4353451"/>
            <a:ext cx="158241" cy="84461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64" name="直線矢印コネクタ 63">
            <a:extLst>
              <a:ext uri="{FF2B5EF4-FFF2-40B4-BE49-F238E27FC236}">
                <a16:creationId xmlns:a16="http://schemas.microsoft.com/office/drawing/2014/main" id="{F4A373EA-15F1-C642-A184-1EFF0F948E63}"/>
              </a:ext>
            </a:extLst>
          </p:cNvPr>
          <p:cNvCxnSpPr>
            <a:cxnSpLocks/>
            <a:stCxn id="53" idx="0"/>
            <a:endCxn id="58" idx="3"/>
          </p:cNvCxnSpPr>
          <p:nvPr/>
        </p:nvCxnSpPr>
        <p:spPr>
          <a:xfrm flipV="1">
            <a:off x="5354193" y="4288446"/>
            <a:ext cx="347970" cy="52788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65" name="円/楕円 64">
            <a:extLst>
              <a:ext uri="{FF2B5EF4-FFF2-40B4-BE49-F238E27FC236}">
                <a16:creationId xmlns:a16="http://schemas.microsoft.com/office/drawing/2014/main" id="{CFED51FF-863A-704A-B406-C2DE073A3CA2}"/>
              </a:ext>
            </a:extLst>
          </p:cNvPr>
          <p:cNvSpPr/>
          <p:nvPr/>
        </p:nvSpPr>
        <p:spPr>
          <a:xfrm>
            <a:off x="6905900" y="5003676"/>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a:t>餌</a:t>
            </a:r>
          </a:p>
        </p:txBody>
      </p:sp>
      <p:cxnSp>
        <p:nvCxnSpPr>
          <p:cNvPr id="66" name="直線矢印コネクタ 65">
            <a:extLst>
              <a:ext uri="{FF2B5EF4-FFF2-40B4-BE49-F238E27FC236}">
                <a16:creationId xmlns:a16="http://schemas.microsoft.com/office/drawing/2014/main" id="{4295E705-BBEF-DC4D-A5C1-25B49469E368}"/>
              </a:ext>
            </a:extLst>
          </p:cNvPr>
          <p:cNvCxnSpPr>
            <a:cxnSpLocks/>
            <a:stCxn id="50" idx="1"/>
            <a:endCxn id="58" idx="5"/>
          </p:cNvCxnSpPr>
          <p:nvPr/>
        </p:nvCxnSpPr>
        <p:spPr>
          <a:xfrm flipH="1" flipV="1">
            <a:off x="6016037" y="4288446"/>
            <a:ext cx="308643" cy="43595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69" name="正方形/長方形 68">
            <a:extLst>
              <a:ext uri="{FF2B5EF4-FFF2-40B4-BE49-F238E27FC236}">
                <a16:creationId xmlns:a16="http://schemas.microsoft.com/office/drawing/2014/main" id="{F06F40A6-2720-774A-8991-1931BB1A0012}"/>
              </a:ext>
            </a:extLst>
          </p:cNvPr>
          <p:cNvSpPr/>
          <p:nvPr/>
        </p:nvSpPr>
        <p:spPr>
          <a:xfrm>
            <a:off x="5563321" y="5668493"/>
            <a:ext cx="1045479" cy="461665"/>
          </a:xfrm>
          <a:prstGeom prst="rect">
            <a:avLst/>
          </a:prstGeom>
        </p:spPr>
        <p:txBody>
          <a:bodyPr wrap="none">
            <a:spAutoFit/>
          </a:bodyPr>
          <a:lstStyle/>
          <a:p>
            <a:pPr algn="ctr"/>
            <a:r>
              <a:rPr lang="en-US" altLang="ja-JP" sz="2400" b="1" dirty="0">
                <a:latin typeface="Hiragino Maru Gothic Pro W4" panose="020F0400000000000000" pitchFamily="34" charset="-128"/>
                <a:ea typeface="Hiragino Maru Gothic Pro W4" panose="020F0400000000000000" pitchFamily="34" charset="-128"/>
              </a:rPr>
              <a:t>A &gt; B</a:t>
            </a:r>
          </a:p>
        </p:txBody>
      </p:sp>
    </p:spTree>
    <p:extLst>
      <p:ext uri="{BB962C8B-B14F-4D97-AF65-F5344CB8AC3E}">
        <p14:creationId xmlns:p14="http://schemas.microsoft.com/office/powerpoint/2010/main" val="3627823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51E5F1E-A1E5-2F4A-8A73-8FAAA7F09B73}"/>
              </a:ext>
            </a:extLst>
          </p:cNvPr>
          <p:cNvSpPr txBox="1"/>
          <p:nvPr/>
        </p:nvSpPr>
        <p:spPr>
          <a:xfrm>
            <a:off x="142624" y="702420"/>
            <a:ext cx="4237058" cy="861774"/>
          </a:xfrm>
          <a:prstGeom prst="rect">
            <a:avLst/>
          </a:prstGeom>
          <a:noFill/>
        </p:spPr>
        <p:txBody>
          <a:bodyPr wrap="none" rtlCol="0">
            <a:spAutoFit/>
          </a:bodyPr>
          <a:lstStyle/>
          <a:p>
            <a:pPr algn="ctr"/>
            <a:r>
              <a:rPr lang="ja-JP" altLang="en-US" b="1">
                <a:latin typeface="Hiragino Kaku Gothic Std W8" panose="020B0800000000000000" pitchFamily="34" charset="-128"/>
                <a:ea typeface="Hiragino Kaku Gothic Std W8" panose="020B0800000000000000" pitchFamily="34" charset="-128"/>
              </a:rPr>
              <a:t>媒介中心性</a:t>
            </a:r>
          </a:p>
          <a:p>
            <a:pPr algn="ctr"/>
            <a:r>
              <a:rPr kumimoji="1" lang="ja-JP" altLang="en-US" sz="1600" b="1">
                <a:latin typeface="Hiragino Maru Gothic Pro W4" panose="020F0400000000000000" pitchFamily="34" charset="-128"/>
                <a:ea typeface="Hiragino Maru Gothic Pro W4" panose="020F0400000000000000" pitchFamily="34" charset="-128"/>
              </a:rPr>
              <a:t>餌</a:t>
            </a:r>
            <a:r>
              <a:rPr kumimoji="1" lang="en-US" altLang="ja-JP" sz="1600" b="1" dirty="0">
                <a:latin typeface="Hiragino Maru Gothic Pro W4" panose="020F0400000000000000" pitchFamily="34" charset="-128"/>
                <a:ea typeface="Hiragino Maru Gothic Pro W4" panose="020F0400000000000000" pitchFamily="34" charset="-128"/>
              </a:rPr>
              <a:t>-</a:t>
            </a:r>
            <a:r>
              <a:rPr kumimoji="1" lang="ja-JP" altLang="en-US" sz="1600" b="1">
                <a:latin typeface="Hiragino Maru Gothic Pro W4" panose="020F0400000000000000" pitchFamily="34" charset="-128"/>
                <a:ea typeface="Hiragino Maru Gothic Pro W4" panose="020F0400000000000000" pitchFamily="34" charset="-128"/>
              </a:rPr>
              <a:t>捕食者の媒介経路に位置するほど高い</a:t>
            </a:r>
            <a:endParaRPr kumimoji="1" lang="en-US" altLang="ja-JP" sz="1600" b="1" dirty="0">
              <a:latin typeface="Hiragino Maru Gothic Pro W4" panose="020F0400000000000000" pitchFamily="34" charset="-128"/>
              <a:ea typeface="Hiragino Maru Gothic Pro W4" panose="020F0400000000000000" pitchFamily="34" charset="-128"/>
            </a:endParaRPr>
          </a:p>
          <a:p>
            <a:pPr algn="ctr"/>
            <a:r>
              <a:rPr lang="ja-JP" altLang="en-US" sz="1600" b="1">
                <a:latin typeface="Hiragino Maru Gothic Pro W4" panose="020F0400000000000000" pitchFamily="34" charset="-128"/>
                <a:ea typeface="Hiragino Maru Gothic Pro W4" panose="020F0400000000000000" pitchFamily="34" charset="-128"/>
              </a:rPr>
              <a:t>→自身より低次のエネルギーを高次に伝達</a:t>
            </a:r>
            <a:endParaRPr kumimoji="1" lang="ja-JP" altLang="en-US" sz="1600" b="1">
              <a:latin typeface="Hiragino Maru Gothic Pro W4" panose="020F0400000000000000" pitchFamily="34" charset="-128"/>
              <a:ea typeface="Hiragino Maru Gothic Pro W4" panose="020F0400000000000000" pitchFamily="34" charset="-128"/>
            </a:endParaRPr>
          </a:p>
        </p:txBody>
      </p:sp>
      <p:sp>
        <p:nvSpPr>
          <p:cNvPr id="5" name="円/楕円 4">
            <a:extLst>
              <a:ext uri="{FF2B5EF4-FFF2-40B4-BE49-F238E27FC236}">
                <a16:creationId xmlns:a16="http://schemas.microsoft.com/office/drawing/2014/main" id="{554F5489-D9A1-7D48-856A-7CC4CE6BD5BB}"/>
              </a:ext>
            </a:extLst>
          </p:cNvPr>
          <p:cNvSpPr/>
          <p:nvPr/>
        </p:nvSpPr>
        <p:spPr>
          <a:xfrm>
            <a:off x="2338647" y="3576468"/>
            <a:ext cx="443884" cy="44388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US" altLang="ja-JP" dirty="0"/>
              <a:t>B</a:t>
            </a:r>
            <a:endParaRPr kumimoji="1" lang="ja-JP" altLang="en-US"/>
          </a:p>
        </p:txBody>
      </p:sp>
      <p:sp>
        <p:nvSpPr>
          <p:cNvPr id="6" name="円/楕円 5">
            <a:extLst>
              <a:ext uri="{FF2B5EF4-FFF2-40B4-BE49-F238E27FC236}">
                <a16:creationId xmlns:a16="http://schemas.microsoft.com/office/drawing/2014/main" id="{4FA4CAC4-FB33-0F4C-A67B-5F19E13F3501}"/>
              </a:ext>
            </a:extLst>
          </p:cNvPr>
          <p:cNvSpPr/>
          <p:nvPr/>
        </p:nvSpPr>
        <p:spPr>
          <a:xfrm>
            <a:off x="3108361" y="2693238"/>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a:t>捕</a:t>
            </a:r>
          </a:p>
        </p:txBody>
      </p:sp>
      <p:sp>
        <p:nvSpPr>
          <p:cNvPr id="7" name="円/楕円 6">
            <a:extLst>
              <a:ext uri="{FF2B5EF4-FFF2-40B4-BE49-F238E27FC236}">
                <a16:creationId xmlns:a16="http://schemas.microsoft.com/office/drawing/2014/main" id="{27AE5311-6BC1-3F44-B10B-338D790A55D2}"/>
              </a:ext>
            </a:extLst>
          </p:cNvPr>
          <p:cNvSpPr/>
          <p:nvPr/>
        </p:nvSpPr>
        <p:spPr>
          <a:xfrm>
            <a:off x="2121711" y="2536301"/>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a:t>捕</a:t>
            </a:r>
          </a:p>
        </p:txBody>
      </p:sp>
      <p:sp>
        <p:nvSpPr>
          <p:cNvPr id="8" name="円/楕円 7">
            <a:extLst>
              <a:ext uri="{FF2B5EF4-FFF2-40B4-BE49-F238E27FC236}">
                <a16:creationId xmlns:a16="http://schemas.microsoft.com/office/drawing/2014/main" id="{A1DCAC87-C733-2E4C-A9E4-7C1360C6219C}"/>
              </a:ext>
            </a:extLst>
          </p:cNvPr>
          <p:cNvSpPr/>
          <p:nvPr/>
        </p:nvSpPr>
        <p:spPr>
          <a:xfrm>
            <a:off x="812142" y="2857891"/>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a:t>捕</a:t>
            </a:r>
          </a:p>
        </p:txBody>
      </p:sp>
      <p:sp>
        <p:nvSpPr>
          <p:cNvPr id="9" name="円/楕円 8">
            <a:extLst>
              <a:ext uri="{FF2B5EF4-FFF2-40B4-BE49-F238E27FC236}">
                <a16:creationId xmlns:a16="http://schemas.microsoft.com/office/drawing/2014/main" id="{43F667A4-7093-E742-9C9A-288F6F3D9510}"/>
              </a:ext>
            </a:extLst>
          </p:cNvPr>
          <p:cNvSpPr/>
          <p:nvPr/>
        </p:nvSpPr>
        <p:spPr>
          <a:xfrm>
            <a:off x="870465" y="4260296"/>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a:t>餌</a:t>
            </a:r>
          </a:p>
        </p:txBody>
      </p:sp>
      <p:sp>
        <p:nvSpPr>
          <p:cNvPr id="10" name="円/楕円 9">
            <a:extLst>
              <a:ext uri="{FF2B5EF4-FFF2-40B4-BE49-F238E27FC236}">
                <a16:creationId xmlns:a16="http://schemas.microsoft.com/office/drawing/2014/main" id="{B4FECDE9-BB6B-1242-8F96-53F9C8623FB8}"/>
              </a:ext>
            </a:extLst>
          </p:cNvPr>
          <p:cNvSpPr/>
          <p:nvPr/>
        </p:nvSpPr>
        <p:spPr>
          <a:xfrm>
            <a:off x="1959768" y="4252944"/>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a:t>餌</a:t>
            </a:r>
          </a:p>
        </p:txBody>
      </p:sp>
      <p:sp>
        <p:nvSpPr>
          <p:cNvPr id="11" name="円/楕円 10">
            <a:extLst>
              <a:ext uri="{FF2B5EF4-FFF2-40B4-BE49-F238E27FC236}">
                <a16:creationId xmlns:a16="http://schemas.microsoft.com/office/drawing/2014/main" id="{0AA0B9DF-9288-0344-8ECC-6C2F02505C14}"/>
              </a:ext>
            </a:extLst>
          </p:cNvPr>
          <p:cNvSpPr/>
          <p:nvPr/>
        </p:nvSpPr>
        <p:spPr>
          <a:xfrm>
            <a:off x="2827129" y="4260296"/>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a:t>餌</a:t>
            </a:r>
          </a:p>
        </p:txBody>
      </p:sp>
      <p:sp>
        <p:nvSpPr>
          <p:cNvPr id="12" name="円/楕円 11">
            <a:extLst>
              <a:ext uri="{FF2B5EF4-FFF2-40B4-BE49-F238E27FC236}">
                <a16:creationId xmlns:a16="http://schemas.microsoft.com/office/drawing/2014/main" id="{27102449-3242-F342-8A1C-F0CF7969F36B}"/>
              </a:ext>
            </a:extLst>
          </p:cNvPr>
          <p:cNvSpPr/>
          <p:nvPr/>
        </p:nvSpPr>
        <p:spPr>
          <a:xfrm>
            <a:off x="1306486" y="3576468"/>
            <a:ext cx="443884" cy="443884"/>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en-US" altLang="ja-JP" dirty="0"/>
              <a:t>A</a:t>
            </a:r>
            <a:endParaRPr kumimoji="1" lang="ja-JP" altLang="en-US"/>
          </a:p>
        </p:txBody>
      </p:sp>
      <p:cxnSp>
        <p:nvCxnSpPr>
          <p:cNvPr id="13" name="直線矢印コネクタ 12">
            <a:extLst>
              <a:ext uri="{FF2B5EF4-FFF2-40B4-BE49-F238E27FC236}">
                <a16:creationId xmlns:a16="http://schemas.microsoft.com/office/drawing/2014/main" id="{375E1026-7397-3644-B445-5E3B47661F6B}"/>
              </a:ext>
            </a:extLst>
          </p:cNvPr>
          <p:cNvCxnSpPr>
            <a:cxnSpLocks/>
            <a:stCxn id="10" idx="7"/>
            <a:endCxn id="5" idx="4"/>
          </p:cNvCxnSpPr>
          <p:nvPr/>
        </p:nvCxnSpPr>
        <p:spPr>
          <a:xfrm flipV="1">
            <a:off x="2338647" y="4020352"/>
            <a:ext cx="221942" cy="2975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直線矢印コネクタ 13">
            <a:extLst>
              <a:ext uri="{FF2B5EF4-FFF2-40B4-BE49-F238E27FC236}">
                <a16:creationId xmlns:a16="http://schemas.microsoft.com/office/drawing/2014/main" id="{27774255-B75F-5E4E-86FE-8C39EA548D6C}"/>
              </a:ext>
            </a:extLst>
          </p:cNvPr>
          <p:cNvCxnSpPr>
            <a:cxnSpLocks/>
            <a:stCxn id="5" idx="7"/>
            <a:endCxn id="6" idx="3"/>
          </p:cNvCxnSpPr>
          <p:nvPr/>
        </p:nvCxnSpPr>
        <p:spPr>
          <a:xfrm flipV="1">
            <a:off x="2717526" y="3072117"/>
            <a:ext cx="455840" cy="56935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直線矢印コネクタ 14">
            <a:extLst>
              <a:ext uri="{FF2B5EF4-FFF2-40B4-BE49-F238E27FC236}">
                <a16:creationId xmlns:a16="http://schemas.microsoft.com/office/drawing/2014/main" id="{9340D818-3228-704E-9377-7F3DF8D57A87}"/>
              </a:ext>
            </a:extLst>
          </p:cNvPr>
          <p:cNvCxnSpPr>
            <a:cxnSpLocks/>
            <a:stCxn id="5" idx="0"/>
            <a:endCxn id="7" idx="4"/>
          </p:cNvCxnSpPr>
          <p:nvPr/>
        </p:nvCxnSpPr>
        <p:spPr>
          <a:xfrm flipH="1" flipV="1">
            <a:off x="2343653" y="2980185"/>
            <a:ext cx="216936" cy="59628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直線矢印コネクタ 15">
            <a:extLst>
              <a:ext uri="{FF2B5EF4-FFF2-40B4-BE49-F238E27FC236}">
                <a16:creationId xmlns:a16="http://schemas.microsoft.com/office/drawing/2014/main" id="{499E8706-FD35-6542-9FD6-1A7C832F5C88}"/>
              </a:ext>
            </a:extLst>
          </p:cNvPr>
          <p:cNvCxnSpPr>
            <a:cxnSpLocks/>
            <a:stCxn id="5" idx="1"/>
            <a:endCxn id="8" idx="6"/>
          </p:cNvCxnSpPr>
          <p:nvPr/>
        </p:nvCxnSpPr>
        <p:spPr>
          <a:xfrm flipH="1" flipV="1">
            <a:off x="1256026" y="3079833"/>
            <a:ext cx="1147626" cy="5616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直線矢印コネクタ 16">
            <a:extLst>
              <a:ext uri="{FF2B5EF4-FFF2-40B4-BE49-F238E27FC236}">
                <a16:creationId xmlns:a16="http://schemas.microsoft.com/office/drawing/2014/main" id="{B491894E-0AAA-6E4F-91AB-48FE1BCEC277}"/>
              </a:ext>
            </a:extLst>
          </p:cNvPr>
          <p:cNvCxnSpPr>
            <a:cxnSpLocks/>
            <a:stCxn id="11" idx="0"/>
            <a:endCxn id="5" idx="5"/>
          </p:cNvCxnSpPr>
          <p:nvPr/>
        </p:nvCxnSpPr>
        <p:spPr>
          <a:xfrm flipH="1" flipV="1">
            <a:off x="2717526" y="3955347"/>
            <a:ext cx="331545" cy="30494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直線矢印コネクタ 17">
            <a:extLst>
              <a:ext uri="{FF2B5EF4-FFF2-40B4-BE49-F238E27FC236}">
                <a16:creationId xmlns:a16="http://schemas.microsoft.com/office/drawing/2014/main" id="{F3B468CD-F182-9F41-9F44-AAEA8C3BE119}"/>
              </a:ext>
            </a:extLst>
          </p:cNvPr>
          <p:cNvCxnSpPr>
            <a:cxnSpLocks/>
            <a:stCxn id="12" idx="1"/>
            <a:endCxn id="8" idx="4"/>
          </p:cNvCxnSpPr>
          <p:nvPr/>
        </p:nvCxnSpPr>
        <p:spPr>
          <a:xfrm flipH="1" flipV="1">
            <a:off x="1034084" y="3301775"/>
            <a:ext cx="337407" cy="33969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9" name="直線矢印コネクタ 18">
            <a:extLst>
              <a:ext uri="{FF2B5EF4-FFF2-40B4-BE49-F238E27FC236}">
                <a16:creationId xmlns:a16="http://schemas.microsoft.com/office/drawing/2014/main" id="{FC3E7C0F-7BE8-9D48-BB43-8E6608819503}"/>
              </a:ext>
            </a:extLst>
          </p:cNvPr>
          <p:cNvCxnSpPr>
            <a:cxnSpLocks/>
            <a:stCxn id="12" idx="7"/>
            <a:endCxn id="7" idx="3"/>
          </p:cNvCxnSpPr>
          <p:nvPr/>
        </p:nvCxnSpPr>
        <p:spPr>
          <a:xfrm flipV="1">
            <a:off x="1685365" y="2915180"/>
            <a:ext cx="501351" cy="72629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0" name="直線矢印コネクタ 19">
            <a:extLst>
              <a:ext uri="{FF2B5EF4-FFF2-40B4-BE49-F238E27FC236}">
                <a16:creationId xmlns:a16="http://schemas.microsoft.com/office/drawing/2014/main" id="{98BE5895-88B6-0243-B60A-E2C537B5EB52}"/>
              </a:ext>
            </a:extLst>
          </p:cNvPr>
          <p:cNvCxnSpPr>
            <a:cxnSpLocks/>
            <a:stCxn id="9" idx="0"/>
            <a:endCxn id="12" idx="3"/>
          </p:cNvCxnSpPr>
          <p:nvPr/>
        </p:nvCxnSpPr>
        <p:spPr>
          <a:xfrm flipV="1">
            <a:off x="1092407" y="3955347"/>
            <a:ext cx="279084" cy="30494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1" name="直線矢印コネクタ 20">
            <a:extLst>
              <a:ext uri="{FF2B5EF4-FFF2-40B4-BE49-F238E27FC236}">
                <a16:creationId xmlns:a16="http://schemas.microsoft.com/office/drawing/2014/main" id="{14B5E734-DBE6-674C-9773-B6CC6FB55125}"/>
              </a:ext>
            </a:extLst>
          </p:cNvPr>
          <p:cNvCxnSpPr>
            <a:cxnSpLocks/>
            <a:stCxn id="10" idx="1"/>
            <a:endCxn id="12" idx="5"/>
          </p:cNvCxnSpPr>
          <p:nvPr/>
        </p:nvCxnSpPr>
        <p:spPr>
          <a:xfrm flipH="1" flipV="1">
            <a:off x="1685365" y="3955347"/>
            <a:ext cx="339408" cy="36260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2" name="正方形/長方形 21">
            <a:extLst>
              <a:ext uri="{FF2B5EF4-FFF2-40B4-BE49-F238E27FC236}">
                <a16:creationId xmlns:a16="http://schemas.microsoft.com/office/drawing/2014/main" id="{286B4ED0-CAE4-8E4E-913A-0E6B9034D382}"/>
              </a:ext>
            </a:extLst>
          </p:cNvPr>
          <p:cNvSpPr/>
          <p:nvPr/>
        </p:nvSpPr>
        <p:spPr>
          <a:xfrm>
            <a:off x="1584495" y="5508490"/>
            <a:ext cx="1045479" cy="461665"/>
          </a:xfrm>
          <a:prstGeom prst="rect">
            <a:avLst/>
          </a:prstGeom>
        </p:spPr>
        <p:txBody>
          <a:bodyPr wrap="none">
            <a:spAutoFit/>
          </a:bodyPr>
          <a:lstStyle/>
          <a:p>
            <a:pPr algn="ctr"/>
            <a:r>
              <a:rPr lang="en-US" altLang="ja-JP" sz="2400" b="1" dirty="0">
                <a:latin typeface="Hiragino Maru Gothic Pro W4" panose="020F0400000000000000" pitchFamily="34" charset="-128"/>
                <a:ea typeface="Hiragino Maru Gothic Pro W4" panose="020F0400000000000000" pitchFamily="34" charset="-128"/>
              </a:rPr>
              <a:t>A &lt; B</a:t>
            </a:r>
          </a:p>
        </p:txBody>
      </p:sp>
      <p:sp>
        <p:nvSpPr>
          <p:cNvPr id="23" name="円/楕円 22">
            <a:extLst>
              <a:ext uri="{FF2B5EF4-FFF2-40B4-BE49-F238E27FC236}">
                <a16:creationId xmlns:a16="http://schemas.microsoft.com/office/drawing/2014/main" id="{2CECA046-5714-5541-87CB-8364AFE043A2}"/>
              </a:ext>
            </a:extLst>
          </p:cNvPr>
          <p:cNvSpPr/>
          <p:nvPr/>
        </p:nvSpPr>
        <p:spPr>
          <a:xfrm>
            <a:off x="3108361" y="1831241"/>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AC86A7B1-EE09-FF4F-9D5C-74641F01EDBA}"/>
              </a:ext>
            </a:extLst>
          </p:cNvPr>
          <p:cNvCxnSpPr>
            <a:cxnSpLocks/>
            <a:stCxn id="6" idx="0"/>
            <a:endCxn id="23" idx="4"/>
          </p:cNvCxnSpPr>
          <p:nvPr/>
        </p:nvCxnSpPr>
        <p:spPr>
          <a:xfrm flipV="1">
            <a:off x="3330303" y="2275125"/>
            <a:ext cx="0" cy="41811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5" name="円/楕円 24">
            <a:extLst>
              <a:ext uri="{FF2B5EF4-FFF2-40B4-BE49-F238E27FC236}">
                <a16:creationId xmlns:a16="http://schemas.microsoft.com/office/drawing/2014/main" id="{2C081B66-7280-F74C-AE74-02C384DF8E73}"/>
              </a:ext>
            </a:extLst>
          </p:cNvPr>
          <p:cNvSpPr/>
          <p:nvPr/>
        </p:nvSpPr>
        <p:spPr>
          <a:xfrm>
            <a:off x="1124664" y="1818681"/>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cxnSp>
        <p:nvCxnSpPr>
          <p:cNvPr id="26" name="直線矢印コネクタ 25">
            <a:extLst>
              <a:ext uri="{FF2B5EF4-FFF2-40B4-BE49-F238E27FC236}">
                <a16:creationId xmlns:a16="http://schemas.microsoft.com/office/drawing/2014/main" id="{B260B717-4BA2-274D-87C0-E77E0F88A7AF}"/>
              </a:ext>
            </a:extLst>
          </p:cNvPr>
          <p:cNvCxnSpPr>
            <a:cxnSpLocks/>
            <a:stCxn id="8" idx="0"/>
            <a:endCxn id="25" idx="4"/>
          </p:cNvCxnSpPr>
          <p:nvPr/>
        </p:nvCxnSpPr>
        <p:spPr>
          <a:xfrm flipV="1">
            <a:off x="1034084" y="2262565"/>
            <a:ext cx="312522" cy="59532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7" name="円/楕円 26">
            <a:extLst>
              <a:ext uri="{FF2B5EF4-FFF2-40B4-BE49-F238E27FC236}">
                <a16:creationId xmlns:a16="http://schemas.microsoft.com/office/drawing/2014/main" id="{6FD715C8-3283-5B47-8820-BD5015C69012}"/>
              </a:ext>
            </a:extLst>
          </p:cNvPr>
          <p:cNvSpPr/>
          <p:nvPr/>
        </p:nvSpPr>
        <p:spPr>
          <a:xfrm>
            <a:off x="2185584" y="1734343"/>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cxnSp>
        <p:nvCxnSpPr>
          <p:cNvPr id="28" name="直線矢印コネクタ 27">
            <a:extLst>
              <a:ext uri="{FF2B5EF4-FFF2-40B4-BE49-F238E27FC236}">
                <a16:creationId xmlns:a16="http://schemas.microsoft.com/office/drawing/2014/main" id="{9FF41250-5470-3B4C-A977-CC23C64A0782}"/>
              </a:ext>
            </a:extLst>
          </p:cNvPr>
          <p:cNvCxnSpPr>
            <a:cxnSpLocks/>
            <a:stCxn id="7" idx="0"/>
            <a:endCxn id="27" idx="4"/>
          </p:cNvCxnSpPr>
          <p:nvPr/>
        </p:nvCxnSpPr>
        <p:spPr>
          <a:xfrm flipV="1">
            <a:off x="2343653" y="2178227"/>
            <a:ext cx="63873" cy="35807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9" name="円/楕円 28">
            <a:extLst>
              <a:ext uri="{FF2B5EF4-FFF2-40B4-BE49-F238E27FC236}">
                <a16:creationId xmlns:a16="http://schemas.microsoft.com/office/drawing/2014/main" id="{89657EB2-05FC-2A4D-A850-F0B5293F9778}"/>
              </a:ext>
            </a:extLst>
          </p:cNvPr>
          <p:cNvSpPr/>
          <p:nvPr/>
        </p:nvSpPr>
        <p:spPr>
          <a:xfrm>
            <a:off x="1440753" y="2461010"/>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a:t>捕</a:t>
            </a:r>
          </a:p>
        </p:txBody>
      </p:sp>
      <p:cxnSp>
        <p:nvCxnSpPr>
          <p:cNvPr id="30" name="直線矢印コネクタ 29">
            <a:extLst>
              <a:ext uri="{FF2B5EF4-FFF2-40B4-BE49-F238E27FC236}">
                <a16:creationId xmlns:a16="http://schemas.microsoft.com/office/drawing/2014/main" id="{650A8CC2-5209-6A49-9426-44D7E171322A}"/>
              </a:ext>
            </a:extLst>
          </p:cNvPr>
          <p:cNvCxnSpPr>
            <a:cxnSpLocks/>
            <a:stCxn id="8" idx="7"/>
            <a:endCxn id="29" idx="3"/>
          </p:cNvCxnSpPr>
          <p:nvPr/>
        </p:nvCxnSpPr>
        <p:spPr>
          <a:xfrm flipV="1">
            <a:off x="1191021" y="2839889"/>
            <a:ext cx="314737" cy="8300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1" name="直線矢印コネクタ 30">
            <a:extLst>
              <a:ext uri="{FF2B5EF4-FFF2-40B4-BE49-F238E27FC236}">
                <a16:creationId xmlns:a16="http://schemas.microsoft.com/office/drawing/2014/main" id="{0F81395F-6BA0-9F44-9682-0F936EA6EB66}"/>
              </a:ext>
            </a:extLst>
          </p:cNvPr>
          <p:cNvCxnSpPr>
            <a:cxnSpLocks/>
            <a:stCxn id="29" idx="0"/>
            <a:endCxn id="25" idx="5"/>
          </p:cNvCxnSpPr>
          <p:nvPr/>
        </p:nvCxnSpPr>
        <p:spPr>
          <a:xfrm flipH="1" flipV="1">
            <a:off x="1503543" y="2197560"/>
            <a:ext cx="159152" cy="26345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2" name="円/楕円 31">
            <a:extLst>
              <a:ext uri="{FF2B5EF4-FFF2-40B4-BE49-F238E27FC236}">
                <a16:creationId xmlns:a16="http://schemas.microsoft.com/office/drawing/2014/main" id="{530C00E3-CC49-0B4F-8807-228BCF90F357}"/>
              </a:ext>
            </a:extLst>
          </p:cNvPr>
          <p:cNvSpPr/>
          <p:nvPr/>
        </p:nvSpPr>
        <p:spPr>
          <a:xfrm>
            <a:off x="1387486" y="4989897"/>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cxnSp>
        <p:nvCxnSpPr>
          <p:cNvPr id="33" name="直線矢印コネクタ 32">
            <a:extLst>
              <a:ext uri="{FF2B5EF4-FFF2-40B4-BE49-F238E27FC236}">
                <a16:creationId xmlns:a16="http://schemas.microsoft.com/office/drawing/2014/main" id="{A021EFD6-A505-EC4C-B173-F6F288E220BE}"/>
              </a:ext>
            </a:extLst>
          </p:cNvPr>
          <p:cNvCxnSpPr>
            <a:cxnSpLocks/>
            <a:stCxn id="32" idx="1"/>
            <a:endCxn id="9" idx="4"/>
          </p:cNvCxnSpPr>
          <p:nvPr/>
        </p:nvCxnSpPr>
        <p:spPr>
          <a:xfrm flipH="1" flipV="1">
            <a:off x="1092407" y="4704180"/>
            <a:ext cx="360084" cy="35072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4" name="直線矢印コネクタ 33">
            <a:extLst>
              <a:ext uri="{FF2B5EF4-FFF2-40B4-BE49-F238E27FC236}">
                <a16:creationId xmlns:a16="http://schemas.microsoft.com/office/drawing/2014/main" id="{D58C9D4A-D873-B54F-8BD9-08AD9593DFDD}"/>
              </a:ext>
            </a:extLst>
          </p:cNvPr>
          <p:cNvCxnSpPr>
            <a:cxnSpLocks/>
            <a:stCxn id="32" idx="7"/>
            <a:endCxn id="10" idx="3"/>
          </p:cNvCxnSpPr>
          <p:nvPr/>
        </p:nvCxnSpPr>
        <p:spPr>
          <a:xfrm flipV="1">
            <a:off x="1766365" y="4631823"/>
            <a:ext cx="258408" cy="42307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5" name="直線矢印コネクタ 34">
            <a:extLst>
              <a:ext uri="{FF2B5EF4-FFF2-40B4-BE49-F238E27FC236}">
                <a16:creationId xmlns:a16="http://schemas.microsoft.com/office/drawing/2014/main" id="{82ECDD8C-8780-E04D-B7A0-BBCCB0CE3437}"/>
              </a:ext>
            </a:extLst>
          </p:cNvPr>
          <p:cNvCxnSpPr>
            <a:cxnSpLocks/>
            <a:stCxn id="32" idx="6"/>
            <a:endCxn id="11" idx="3"/>
          </p:cNvCxnSpPr>
          <p:nvPr/>
        </p:nvCxnSpPr>
        <p:spPr>
          <a:xfrm flipV="1">
            <a:off x="1831370" y="4639175"/>
            <a:ext cx="1060764" cy="57266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6" name="テキスト ボックス 35">
            <a:extLst>
              <a:ext uri="{FF2B5EF4-FFF2-40B4-BE49-F238E27FC236}">
                <a16:creationId xmlns:a16="http://schemas.microsoft.com/office/drawing/2014/main" id="{B4D8955E-F4C8-2743-8DFF-1AEE067F609B}"/>
              </a:ext>
            </a:extLst>
          </p:cNvPr>
          <p:cNvSpPr txBox="1"/>
          <p:nvPr/>
        </p:nvSpPr>
        <p:spPr>
          <a:xfrm>
            <a:off x="1555788" y="6231762"/>
            <a:ext cx="6032421" cy="461665"/>
          </a:xfrm>
          <a:prstGeom prst="rect">
            <a:avLst/>
          </a:prstGeom>
          <a:noFill/>
        </p:spPr>
        <p:txBody>
          <a:bodyPr wrap="none" rtlCol="0">
            <a:spAutoFit/>
          </a:bodyPr>
          <a:lstStyle/>
          <a:p>
            <a:r>
              <a:rPr lang="ja-JP" altLang="en-US" sz="2400" b="1">
                <a:latin typeface="Hiragino Kaku Gothic Std W8" panose="020B0800000000000000" pitchFamily="34" charset="-128"/>
                <a:ea typeface="Hiragino Kaku Gothic Std W8" panose="020B0800000000000000" pitchFamily="34" charset="-128"/>
              </a:rPr>
              <a:t>全</a:t>
            </a:r>
            <a:r>
              <a:rPr kumimoji="1" lang="ja-JP" altLang="en-US" sz="2400" b="1">
                <a:latin typeface="Hiragino Kaku Gothic Std W8" panose="020B0800000000000000" pitchFamily="34" charset="-128"/>
                <a:ea typeface="Hiragino Kaku Gothic Std W8" panose="020B0800000000000000" pitchFamily="34" charset="-128"/>
              </a:rPr>
              <a:t>グループに対して各中心性指標値を算出</a:t>
            </a:r>
          </a:p>
        </p:txBody>
      </p:sp>
      <p:sp>
        <p:nvSpPr>
          <p:cNvPr id="54" name="テキスト ボックス 53">
            <a:extLst>
              <a:ext uri="{FF2B5EF4-FFF2-40B4-BE49-F238E27FC236}">
                <a16:creationId xmlns:a16="http://schemas.microsoft.com/office/drawing/2014/main" id="{C1FE375A-D062-9446-BF25-E28B20AC146B}"/>
              </a:ext>
            </a:extLst>
          </p:cNvPr>
          <p:cNvSpPr txBox="1"/>
          <p:nvPr/>
        </p:nvSpPr>
        <p:spPr>
          <a:xfrm>
            <a:off x="4656172" y="687013"/>
            <a:ext cx="4594528" cy="1107996"/>
          </a:xfrm>
          <a:prstGeom prst="rect">
            <a:avLst/>
          </a:prstGeom>
          <a:noFill/>
        </p:spPr>
        <p:txBody>
          <a:bodyPr wrap="none" rtlCol="0">
            <a:spAutoFit/>
          </a:bodyPr>
          <a:lstStyle/>
          <a:p>
            <a:pPr algn="ctr"/>
            <a:r>
              <a:rPr lang="ja-JP" altLang="en-US" b="1">
                <a:latin typeface="Hiragino Kaku Gothic Std W8" panose="020B0800000000000000" pitchFamily="34" charset="-128"/>
                <a:ea typeface="Hiragino Kaku Gothic Std W8" panose="020B0800000000000000" pitchFamily="34" charset="-128"/>
              </a:rPr>
              <a:t>固有ベクトル中心性</a:t>
            </a:r>
            <a:endParaRPr lang="en-US" altLang="ja-JP" b="1" dirty="0">
              <a:latin typeface="Hiragino Kaku Gothic Std W8" panose="020B0800000000000000" pitchFamily="34" charset="-128"/>
              <a:ea typeface="Hiragino Kaku Gothic Std W8" panose="020B0800000000000000" pitchFamily="34" charset="-128"/>
            </a:endParaRPr>
          </a:p>
          <a:p>
            <a:pPr algn="ctr"/>
            <a:r>
              <a:rPr lang="ja-JP" altLang="en-US" sz="1600" b="1">
                <a:latin typeface="Hiragino Maru Gothic Pro W4" panose="020F0400000000000000" pitchFamily="34" charset="-128"/>
                <a:ea typeface="Hiragino Maru Gothic Pro W4" panose="020F0400000000000000" pitchFamily="34" charset="-128"/>
              </a:rPr>
              <a:t>自身の捕食者が多くの生物の餌生物となり得る</a:t>
            </a:r>
            <a:endParaRPr lang="en-US" altLang="ja-JP" sz="1600" b="1" dirty="0">
              <a:latin typeface="Hiragino Maru Gothic Pro W4" panose="020F0400000000000000" pitchFamily="34" charset="-128"/>
              <a:ea typeface="Hiragino Maru Gothic Pro W4" panose="020F0400000000000000" pitchFamily="34" charset="-128"/>
            </a:endParaRPr>
          </a:p>
          <a:p>
            <a:pPr algn="ctr"/>
            <a:r>
              <a:rPr lang="ja-JP" altLang="en-US" sz="1600" b="1">
                <a:latin typeface="Hiragino Maru Gothic Pro W4" panose="020F0400000000000000" pitchFamily="34" charset="-128"/>
                <a:ea typeface="Hiragino Maru Gothic Pro W4" panose="020F0400000000000000" pitchFamily="34" charset="-128"/>
              </a:rPr>
              <a:t>関係を持つ方が高い</a:t>
            </a:r>
            <a:endParaRPr lang="en-US" altLang="ja-JP" sz="1600" b="1" dirty="0">
              <a:latin typeface="Hiragino Maru Gothic Pro W4" panose="020F0400000000000000" pitchFamily="34" charset="-128"/>
              <a:ea typeface="Hiragino Maru Gothic Pro W4" panose="020F0400000000000000" pitchFamily="34" charset="-128"/>
            </a:endParaRPr>
          </a:p>
          <a:p>
            <a:pPr algn="ctr"/>
            <a:r>
              <a:rPr lang="ja-JP" altLang="en-US" sz="1600" b="1">
                <a:latin typeface="Hiragino Maru Gothic Pro W4" panose="020F0400000000000000" pitchFamily="34" charset="-128"/>
                <a:ea typeface="Hiragino Maru Gothic Pro W4" panose="020F0400000000000000" pitchFamily="34" charset="-128"/>
              </a:rPr>
              <a:t>→</a:t>
            </a:r>
            <a:r>
              <a:rPr lang="en-US" altLang="ja-JP" sz="1600" b="1" dirty="0">
                <a:latin typeface="Hiragino Maru Gothic Pro W4" panose="020F0400000000000000" pitchFamily="34" charset="-128"/>
                <a:ea typeface="Hiragino Maru Gothic Pro W4" panose="020F0400000000000000" pitchFamily="34" charset="-128"/>
              </a:rPr>
              <a:t> </a:t>
            </a:r>
            <a:r>
              <a:rPr lang="ja-JP" altLang="en-US" sz="1600" b="1">
                <a:latin typeface="Hiragino Maru Gothic Pro W4" panose="020F0400000000000000" pitchFamily="34" charset="-128"/>
                <a:ea typeface="Hiragino Maru Gothic Pro W4" panose="020F0400000000000000" pitchFamily="34" charset="-128"/>
              </a:rPr>
              <a:t>より多くの高次段階に影響</a:t>
            </a:r>
          </a:p>
        </p:txBody>
      </p:sp>
      <p:sp>
        <p:nvSpPr>
          <p:cNvPr id="55" name="円/楕円 54">
            <a:extLst>
              <a:ext uri="{FF2B5EF4-FFF2-40B4-BE49-F238E27FC236}">
                <a16:creationId xmlns:a16="http://schemas.microsoft.com/office/drawing/2014/main" id="{1BACFED9-1130-F444-AFAF-B6A98307842B}"/>
              </a:ext>
            </a:extLst>
          </p:cNvPr>
          <p:cNvSpPr/>
          <p:nvPr/>
        </p:nvSpPr>
        <p:spPr>
          <a:xfrm>
            <a:off x="7710606" y="4065646"/>
            <a:ext cx="443884" cy="44388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US" altLang="ja-JP" dirty="0"/>
              <a:t>B</a:t>
            </a:r>
            <a:endParaRPr kumimoji="1" lang="ja-JP" altLang="en-US"/>
          </a:p>
        </p:txBody>
      </p:sp>
      <p:sp>
        <p:nvSpPr>
          <p:cNvPr id="58" name="円/楕円 57">
            <a:extLst>
              <a:ext uri="{FF2B5EF4-FFF2-40B4-BE49-F238E27FC236}">
                <a16:creationId xmlns:a16="http://schemas.microsoft.com/office/drawing/2014/main" id="{D8D43C79-2F6B-9E4E-B176-BA44E72743AE}"/>
              </a:ext>
            </a:extLst>
          </p:cNvPr>
          <p:cNvSpPr/>
          <p:nvPr/>
        </p:nvSpPr>
        <p:spPr>
          <a:xfrm>
            <a:off x="5785635" y="3186372"/>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a:t>捕</a:t>
            </a:r>
            <a:endParaRPr kumimoji="1" lang="ja-JP" altLang="en-US"/>
          </a:p>
        </p:txBody>
      </p:sp>
      <p:sp>
        <p:nvSpPr>
          <p:cNvPr id="59" name="円/楕円 58">
            <a:extLst>
              <a:ext uri="{FF2B5EF4-FFF2-40B4-BE49-F238E27FC236}">
                <a16:creationId xmlns:a16="http://schemas.microsoft.com/office/drawing/2014/main" id="{A17CB8D1-C5F8-8847-882C-C81909094A90}"/>
              </a:ext>
            </a:extLst>
          </p:cNvPr>
          <p:cNvSpPr/>
          <p:nvPr/>
        </p:nvSpPr>
        <p:spPr>
          <a:xfrm>
            <a:off x="5778510" y="4060460"/>
            <a:ext cx="443884" cy="443884"/>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en-US" altLang="ja-JP" dirty="0"/>
              <a:t>A</a:t>
            </a:r>
            <a:endParaRPr kumimoji="1" lang="ja-JP" altLang="en-US"/>
          </a:p>
        </p:txBody>
      </p:sp>
      <p:cxnSp>
        <p:nvCxnSpPr>
          <p:cNvPr id="61" name="直線矢印コネクタ 60">
            <a:extLst>
              <a:ext uri="{FF2B5EF4-FFF2-40B4-BE49-F238E27FC236}">
                <a16:creationId xmlns:a16="http://schemas.microsoft.com/office/drawing/2014/main" id="{C03A1867-AAD6-2F4B-A8EE-69A35FBB2157}"/>
              </a:ext>
            </a:extLst>
          </p:cNvPr>
          <p:cNvCxnSpPr>
            <a:cxnSpLocks/>
            <a:stCxn id="55" idx="0"/>
            <a:endCxn id="77" idx="4"/>
          </p:cNvCxnSpPr>
          <p:nvPr/>
        </p:nvCxnSpPr>
        <p:spPr>
          <a:xfrm flipV="1">
            <a:off x="7932548" y="3571892"/>
            <a:ext cx="0" cy="49375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63" name="直線矢印コネクタ 62">
            <a:extLst>
              <a:ext uri="{FF2B5EF4-FFF2-40B4-BE49-F238E27FC236}">
                <a16:creationId xmlns:a16="http://schemas.microsoft.com/office/drawing/2014/main" id="{7928DFE8-29CE-6F4C-8B1D-A946CE3A2E82}"/>
              </a:ext>
            </a:extLst>
          </p:cNvPr>
          <p:cNvCxnSpPr>
            <a:cxnSpLocks/>
            <a:stCxn id="59" idx="0"/>
            <a:endCxn id="58" idx="4"/>
          </p:cNvCxnSpPr>
          <p:nvPr/>
        </p:nvCxnSpPr>
        <p:spPr>
          <a:xfrm flipV="1">
            <a:off x="6000452" y="3630256"/>
            <a:ext cx="7125" cy="4302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65" name="正方形/長方形 64">
            <a:extLst>
              <a:ext uri="{FF2B5EF4-FFF2-40B4-BE49-F238E27FC236}">
                <a16:creationId xmlns:a16="http://schemas.microsoft.com/office/drawing/2014/main" id="{4AD9FDA1-A12B-A249-9277-044468D09743}"/>
              </a:ext>
            </a:extLst>
          </p:cNvPr>
          <p:cNvSpPr/>
          <p:nvPr/>
        </p:nvSpPr>
        <p:spPr>
          <a:xfrm>
            <a:off x="5708974" y="4763476"/>
            <a:ext cx="2238113" cy="400110"/>
          </a:xfrm>
          <a:prstGeom prst="rect">
            <a:avLst/>
          </a:prstGeom>
        </p:spPr>
        <p:txBody>
          <a:bodyPr wrap="none">
            <a:spAutoFit/>
          </a:bodyPr>
          <a:lstStyle/>
          <a:p>
            <a:pPr algn="ctr"/>
            <a:r>
              <a:rPr lang="ja-JP" altLang="en-US" sz="2000" b="1">
                <a:latin typeface="Hiragino Maru Gothic Pro W4" panose="020F0400000000000000" pitchFamily="34" charset="-128"/>
                <a:ea typeface="Hiragino Maru Gothic Pro W4" panose="020F0400000000000000" pitchFamily="34" charset="-128"/>
              </a:rPr>
              <a:t>直接関係：</a:t>
            </a:r>
            <a:r>
              <a:rPr lang="en-US" altLang="ja-JP" sz="2000" b="1" dirty="0">
                <a:latin typeface="Hiragino Maru Gothic Pro W4" panose="020F0400000000000000" pitchFamily="34" charset="-128"/>
                <a:ea typeface="Hiragino Maru Gothic Pro W4" panose="020F0400000000000000" pitchFamily="34" charset="-128"/>
              </a:rPr>
              <a:t>A = B</a:t>
            </a:r>
          </a:p>
        </p:txBody>
      </p:sp>
      <p:sp>
        <p:nvSpPr>
          <p:cNvPr id="77" name="円/楕円 76">
            <a:extLst>
              <a:ext uri="{FF2B5EF4-FFF2-40B4-BE49-F238E27FC236}">
                <a16:creationId xmlns:a16="http://schemas.microsoft.com/office/drawing/2014/main" id="{D60EBDDC-1356-8A40-8C7B-976DF2CCA61C}"/>
              </a:ext>
            </a:extLst>
          </p:cNvPr>
          <p:cNvSpPr/>
          <p:nvPr/>
        </p:nvSpPr>
        <p:spPr>
          <a:xfrm>
            <a:off x="7710606" y="3128008"/>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a:t>捕</a:t>
            </a:r>
          </a:p>
        </p:txBody>
      </p:sp>
      <p:sp>
        <p:nvSpPr>
          <p:cNvPr id="83" name="円/楕円 82">
            <a:extLst>
              <a:ext uri="{FF2B5EF4-FFF2-40B4-BE49-F238E27FC236}">
                <a16:creationId xmlns:a16="http://schemas.microsoft.com/office/drawing/2014/main" id="{6C0B0988-5AE4-4945-9BBD-90503A309F35}"/>
              </a:ext>
            </a:extLst>
          </p:cNvPr>
          <p:cNvSpPr/>
          <p:nvPr/>
        </p:nvSpPr>
        <p:spPr>
          <a:xfrm>
            <a:off x="5275387" y="2259295"/>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a:t>捕</a:t>
            </a:r>
            <a:endParaRPr kumimoji="1" lang="ja-JP" altLang="en-US"/>
          </a:p>
        </p:txBody>
      </p:sp>
      <p:sp>
        <p:nvSpPr>
          <p:cNvPr id="84" name="円/楕円 83">
            <a:extLst>
              <a:ext uri="{FF2B5EF4-FFF2-40B4-BE49-F238E27FC236}">
                <a16:creationId xmlns:a16="http://schemas.microsoft.com/office/drawing/2014/main" id="{457A8BF5-D3B0-0045-BE46-F8C21F45C445}"/>
              </a:ext>
            </a:extLst>
          </p:cNvPr>
          <p:cNvSpPr/>
          <p:nvPr/>
        </p:nvSpPr>
        <p:spPr>
          <a:xfrm>
            <a:off x="5778510" y="2073256"/>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a:t>捕</a:t>
            </a:r>
            <a:endParaRPr kumimoji="1" lang="ja-JP" altLang="en-US"/>
          </a:p>
        </p:txBody>
      </p:sp>
      <p:cxnSp>
        <p:nvCxnSpPr>
          <p:cNvPr id="85" name="直線矢印コネクタ 84">
            <a:extLst>
              <a:ext uri="{FF2B5EF4-FFF2-40B4-BE49-F238E27FC236}">
                <a16:creationId xmlns:a16="http://schemas.microsoft.com/office/drawing/2014/main" id="{0628055F-3948-4E4E-88B6-A51BA869FA08}"/>
              </a:ext>
            </a:extLst>
          </p:cNvPr>
          <p:cNvCxnSpPr>
            <a:cxnSpLocks/>
            <a:stCxn id="58" idx="1"/>
            <a:endCxn id="83" idx="5"/>
          </p:cNvCxnSpPr>
          <p:nvPr/>
        </p:nvCxnSpPr>
        <p:spPr>
          <a:xfrm flipH="1" flipV="1">
            <a:off x="5654266" y="2638174"/>
            <a:ext cx="196374" cy="61320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8" name="直線矢印コネクタ 87">
            <a:extLst>
              <a:ext uri="{FF2B5EF4-FFF2-40B4-BE49-F238E27FC236}">
                <a16:creationId xmlns:a16="http://schemas.microsoft.com/office/drawing/2014/main" id="{1D3E0E8E-D200-9C4E-A4ED-5B86F2174FC3}"/>
              </a:ext>
            </a:extLst>
          </p:cNvPr>
          <p:cNvCxnSpPr>
            <a:cxnSpLocks/>
            <a:stCxn id="58" idx="0"/>
            <a:endCxn id="84" idx="4"/>
          </p:cNvCxnSpPr>
          <p:nvPr/>
        </p:nvCxnSpPr>
        <p:spPr>
          <a:xfrm flipH="1" flipV="1">
            <a:off x="6000452" y="2517140"/>
            <a:ext cx="7125" cy="66923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94" name="直線矢印コネクタ 93">
            <a:extLst>
              <a:ext uri="{FF2B5EF4-FFF2-40B4-BE49-F238E27FC236}">
                <a16:creationId xmlns:a16="http://schemas.microsoft.com/office/drawing/2014/main" id="{279DF76C-FF04-5246-9F64-8E10F32710D0}"/>
              </a:ext>
            </a:extLst>
          </p:cNvPr>
          <p:cNvCxnSpPr>
            <a:cxnSpLocks/>
            <a:stCxn id="58" idx="7"/>
            <a:endCxn id="98" idx="3"/>
          </p:cNvCxnSpPr>
          <p:nvPr/>
        </p:nvCxnSpPr>
        <p:spPr>
          <a:xfrm flipV="1">
            <a:off x="6164514" y="2629877"/>
            <a:ext cx="194062" cy="62150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98" name="円/楕円 97">
            <a:extLst>
              <a:ext uri="{FF2B5EF4-FFF2-40B4-BE49-F238E27FC236}">
                <a16:creationId xmlns:a16="http://schemas.microsoft.com/office/drawing/2014/main" id="{95989537-8E3A-3A47-BE06-993C455695D1}"/>
              </a:ext>
            </a:extLst>
          </p:cNvPr>
          <p:cNvSpPr/>
          <p:nvPr/>
        </p:nvSpPr>
        <p:spPr>
          <a:xfrm>
            <a:off x="6293571" y="2250998"/>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a:t>捕</a:t>
            </a:r>
            <a:endParaRPr kumimoji="1" lang="ja-JP" altLang="en-US"/>
          </a:p>
        </p:txBody>
      </p:sp>
      <p:sp>
        <p:nvSpPr>
          <p:cNvPr id="111" name="円/楕円 110">
            <a:extLst>
              <a:ext uri="{FF2B5EF4-FFF2-40B4-BE49-F238E27FC236}">
                <a16:creationId xmlns:a16="http://schemas.microsoft.com/office/drawing/2014/main" id="{37977BBA-B634-C34A-8BCB-038CCF08244E}"/>
              </a:ext>
            </a:extLst>
          </p:cNvPr>
          <p:cNvSpPr/>
          <p:nvPr/>
        </p:nvSpPr>
        <p:spPr>
          <a:xfrm>
            <a:off x="6509552" y="2703179"/>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a:t>捕</a:t>
            </a:r>
            <a:endParaRPr kumimoji="1" lang="ja-JP" altLang="en-US"/>
          </a:p>
        </p:txBody>
      </p:sp>
      <p:cxnSp>
        <p:nvCxnSpPr>
          <p:cNvPr id="112" name="直線矢印コネクタ 111">
            <a:extLst>
              <a:ext uri="{FF2B5EF4-FFF2-40B4-BE49-F238E27FC236}">
                <a16:creationId xmlns:a16="http://schemas.microsoft.com/office/drawing/2014/main" id="{8D0B3101-A878-0243-9D64-3F6FC20CF072}"/>
              </a:ext>
            </a:extLst>
          </p:cNvPr>
          <p:cNvCxnSpPr>
            <a:cxnSpLocks/>
            <a:stCxn id="58" idx="6"/>
            <a:endCxn id="111" idx="3"/>
          </p:cNvCxnSpPr>
          <p:nvPr/>
        </p:nvCxnSpPr>
        <p:spPr>
          <a:xfrm flipV="1">
            <a:off x="6229519" y="3082058"/>
            <a:ext cx="345038" cy="32625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15" name="円/楕円 114">
            <a:extLst>
              <a:ext uri="{FF2B5EF4-FFF2-40B4-BE49-F238E27FC236}">
                <a16:creationId xmlns:a16="http://schemas.microsoft.com/office/drawing/2014/main" id="{E10FE9ED-95D1-094F-8FB9-CDA8B28C08D9}"/>
              </a:ext>
            </a:extLst>
          </p:cNvPr>
          <p:cNvSpPr/>
          <p:nvPr/>
        </p:nvSpPr>
        <p:spPr>
          <a:xfrm>
            <a:off x="7710606" y="2248537"/>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a:t>捕</a:t>
            </a:r>
          </a:p>
        </p:txBody>
      </p:sp>
      <p:cxnSp>
        <p:nvCxnSpPr>
          <p:cNvPr id="116" name="直線矢印コネクタ 115">
            <a:extLst>
              <a:ext uri="{FF2B5EF4-FFF2-40B4-BE49-F238E27FC236}">
                <a16:creationId xmlns:a16="http://schemas.microsoft.com/office/drawing/2014/main" id="{F059CA40-F208-F24F-826F-50578B2B6F39}"/>
              </a:ext>
            </a:extLst>
          </p:cNvPr>
          <p:cNvCxnSpPr>
            <a:cxnSpLocks/>
            <a:stCxn id="77" idx="0"/>
            <a:endCxn id="115" idx="4"/>
          </p:cNvCxnSpPr>
          <p:nvPr/>
        </p:nvCxnSpPr>
        <p:spPr>
          <a:xfrm flipV="1">
            <a:off x="7932548" y="2692421"/>
            <a:ext cx="0" cy="43558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9" name="直線矢印コネクタ 118">
            <a:extLst>
              <a:ext uri="{FF2B5EF4-FFF2-40B4-BE49-F238E27FC236}">
                <a16:creationId xmlns:a16="http://schemas.microsoft.com/office/drawing/2014/main" id="{25F5E954-ED84-B34E-BC3A-B60668764CD0}"/>
              </a:ext>
            </a:extLst>
          </p:cNvPr>
          <p:cNvCxnSpPr>
            <a:cxnSpLocks/>
            <a:stCxn id="77" idx="7"/>
            <a:endCxn id="120" idx="3"/>
          </p:cNvCxnSpPr>
          <p:nvPr/>
        </p:nvCxnSpPr>
        <p:spPr>
          <a:xfrm flipV="1">
            <a:off x="8089485" y="2769860"/>
            <a:ext cx="277307" cy="42315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20" name="円/楕円 119">
            <a:extLst>
              <a:ext uri="{FF2B5EF4-FFF2-40B4-BE49-F238E27FC236}">
                <a16:creationId xmlns:a16="http://schemas.microsoft.com/office/drawing/2014/main" id="{CAB7F1CE-2F43-A644-AEBF-BBDB9080383A}"/>
              </a:ext>
            </a:extLst>
          </p:cNvPr>
          <p:cNvSpPr/>
          <p:nvPr/>
        </p:nvSpPr>
        <p:spPr>
          <a:xfrm>
            <a:off x="8301787" y="2390981"/>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a:t>捕</a:t>
            </a:r>
          </a:p>
        </p:txBody>
      </p:sp>
      <p:sp>
        <p:nvSpPr>
          <p:cNvPr id="124" name="正方形/長方形 123">
            <a:extLst>
              <a:ext uri="{FF2B5EF4-FFF2-40B4-BE49-F238E27FC236}">
                <a16:creationId xmlns:a16="http://schemas.microsoft.com/office/drawing/2014/main" id="{736FD9AD-389C-5547-A36A-1656727D41C8}"/>
              </a:ext>
            </a:extLst>
          </p:cNvPr>
          <p:cNvSpPr/>
          <p:nvPr/>
        </p:nvSpPr>
        <p:spPr>
          <a:xfrm>
            <a:off x="5725007" y="5237454"/>
            <a:ext cx="2206052" cy="400110"/>
          </a:xfrm>
          <a:prstGeom prst="rect">
            <a:avLst/>
          </a:prstGeom>
        </p:spPr>
        <p:txBody>
          <a:bodyPr wrap="none">
            <a:spAutoFit/>
          </a:bodyPr>
          <a:lstStyle/>
          <a:p>
            <a:pPr algn="ctr"/>
            <a:r>
              <a:rPr lang="ja-JP" altLang="en-US" sz="2000" b="1">
                <a:latin typeface="Hiragino Maru Gothic Pro W4" panose="020F0400000000000000" pitchFamily="34" charset="-128"/>
                <a:ea typeface="Hiragino Maru Gothic Pro W4" panose="020F0400000000000000" pitchFamily="34" charset="-128"/>
              </a:rPr>
              <a:t>間接関係：</a:t>
            </a:r>
            <a:r>
              <a:rPr lang="en-US" altLang="ja-JP" sz="2000" b="1" dirty="0">
                <a:latin typeface="Hiragino Maru Gothic Pro W4" panose="020F0400000000000000" pitchFamily="34" charset="-128"/>
                <a:ea typeface="Hiragino Maru Gothic Pro W4" panose="020F0400000000000000" pitchFamily="34" charset="-128"/>
              </a:rPr>
              <a:t>A &gt; B</a:t>
            </a:r>
          </a:p>
        </p:txBody>
      </p:sp>
      <p:sp>
        <p:nvSpPr>
          <p:cNvPr id="56" name="円/楕円 55">
            <a:extLst>
              <a:ext uri="{FF2B5EF4-FFF2-40B4-BE49-F238E27FC236}">
                <a16:creationId xmlns:a16="http://schemas.microsoft.com/office/drawing/2014/main" id="{367E67F5-4899-A147-B43A-D40BA8FACC4D}"/>
              </a:ext>
            </a:extLst>
          </p:cNvPr>
          <p:cNvSpPr/>
          <p:nvPr/>
        </p:nvSpPr>
        <p:spPr>
          <a:xfrm>
            <a:off x="5174968" y="3197901"/>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a:t>捕</a:t>
            </a:r>
            <a:endParaRPr kumimoji="1" lang="ja-JP" altLang="en-US"/>
          </a:p>
        </p:txBody>
      </p:sp>
      <p:cxnSp>
        <p:nvCxnSpPr>
          <p:cNvPr id="57" name="直線矢印コネクタ 56">
            <a:extLst>
              <a:ext uri="{FF2B5EF4-FFF2-40B4-BE49-F238E27FC236}">
                <a16:creationId xmlns:a16="http://schemas.microsoft.com/office/drawing/2014/main" id="{22AC702F-8C5E-2341-9C2D-A3D503FB89F7}"/>
              </a:ext>
            </a:extLst>
          </p:cNvPr>
          <p:cNvCxnSpPr>
            <a:cxnSpLocks/>
            <a:stCxn id="59" idx="1"/>
            <a:endCxn id="56" idx="4"/>
          </p:cNvCxnSpPr>
          <p:nvPr/>
        </p:nvCxnSpPr>
        <p:spPr>
          <a:xfrm flipH="1" flipV="1">
            <a:off x="5396910" y="3641785"/>
            <a:ext cx="446605" cy="48368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62" name="直線矢印コネクタ 61">
            <a:extLst>
              <a:ext uri="{FF2B5EF4-FFF2-40B4-BE49-F238E27FC236}">
                <a16:creationId xmlns:a16="http://schemas.microsoft.com/office/drawing/2014/main" id="{206D5387-0A07-A241-B5A6-EAF6813CD469}"/>
              </a:ext>
            </a:extLst>
          </p:cNvPr>
          <p:cNvCxnSpPr>
            <a:cxnSpLocks/>
            <a:stCxn id="55" idx="7"/>
            <a:endCxn id="64" idx="4"/>
          </p:cNvCxnSpPr>
          <p:nvPr/>
        </p:nvCxnSpPr>
        <p:spPr>
          <a:xfrm flipV="1">
            <a:off x="8089485" y="3571892"/>
            <a:ext cx="417168" cy="55875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4" name="円/楕円 63">
            <a:extLst>
              <a:ext uri="{FF2B5EF4-FFF2-40B4-BE49-F238E27FC236}">
                <a16:creationId xmlns:a16="http://schemas.microsoft.com/office/drawing/2014/main" id="{E61E9621-66A1-BB43-930C-7A66673C2512}"/>
              </a:ext>
            </a:extLst>
          </p:cNvPr>
          <p:cNvSpPr/>
          <p:nvPr/>
        </p:nvSpPr>
        <p:spPr>
          <a:xfrm>
            <a:off x="8284711" y="3128008"/>
            <a:ext cx="443884" cy="4438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a:t>捕</a:t>
            </a:r>
          </a:p>
        </p:txBody>
      </p:sp>
      <p:sp>
        <p:nvSpPr>
          <p:cNvPr id="60" name="テキスト ボックス 59">
            <a:extLst>
              <a:ext uri="{FF2B5EF4-FFF2-40B4-BE49-F238E27FC236}">
                <a16:creationId xmlns:a16="http://schemas.microsoft.com/office/drawing/2014/main" id="{E4C5D642-FF70-C045-BF03-5C70BCE29C19}"/>
              </a:ext>
            </a:extLst>
          </p:cNvPr>
          <p:cNvSpPr txBox="1"/>
          <p:nvPr/>
        </p:nvSpPr>
        <p:spPr>
          <a:xfrm>
            <a:off x="1382461" y="76533"/>
            <a:ext cx="6379077" cy="461665"/>
          </a:xfrm>
          <a:prstGeom prst="rect">
            <a:avLst/>
          </a:prstGeom>
          <a:noFill/>
        </p:spPr>
        <p:txBody>
          <a:bodyPr wrap="squar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pPr algn="ctr"/>
            <a:r>
              <a:rPr lang="ja-JP" altLang="en-US"/>
              <a:t>ネットワークにおける中心性の定量化</a:t>
            </a:r>
            <a:endParaRPr lang="en-US" altLang="ja-JP" dirty="0"/>
          </a:p>
        </p:txBody>
      </p:sp>
    </p:spTree>
    <p:extLst>
      <p:ext uri="{BB962C8B-B14F-4D97-AF65-F5344CB8AC3E}">
        <p14:creationId xmlns:p14="http://schemas.microsoft.com/office/powerpoint/2010/main" val="372103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98" grpId="0" animBg="1"/>
      <p:bldP spid="111" grpId="0" animBg="1"/>
      <p:bldP spid="115" grpId="0" animBg="1"/>
      <p:bldP spid="120" grpId="0" animBg="1"/>
      <p:bldP spid="1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9A43A53-E61B-0848-8350-87AD7709355E}"/>
              </a:ext>
            </a:extLst>
          </p:cNvPr>
          <p:cNvSpPr txBox="1"/>
          <p:nvPr/>
        </p:nvSpPr>
        <p:spPr>
          <a:xfrm>
            <a:off x="1863566" y="99259"/>
            <a:ext cx="5416868" cy="461665"/>
          </a:xfrm>
          <a:prstGeom prst="rect">
            <a:avLst/>
          </a:prstGeom>
          <a:noFill/>
        </p:spPr>
        <p:txBody>
          <a:bodyPr wrap="none" rtlCol="0">
            <a:spAutoFit/>
          </a:bodyPr>
          <a:lstStyle/>
          <a:p>
            <a:r>
              <a:rPr lang="ja-JP" altLang="en-US" sz="2400" b="1">
                <a:latin typeface="Hiragino Kaku Gothic Std W8" panose="020B0800000000000000" pitchFamily="34" charset="-128"/>
                <a:ea typeface="Hiragino Kaku Gothic Std W8" panose="020B0800000000000000" pitchFamily="34" charset="-128"/>
              </a:rPr>
              <a:t>海区別に中心性を担うグループを比較</a:t>
            </a:r>
            <a:endParaRPr kumimoji="1" lang="ja-JP" altLang="en-US" sz="2400" b="1">
              <a:latin typeface="Hiragino Kaku Gothic Std W8" panose="020B0800000000000000" pitchFamily="34" charset="-128"/>
              <a:ea typeface="Hiragino Kaku Gothic Std W8" panose="020B0800000000000000" pitchFamily="34" charset="-128"/>
            </a:endParaRPr>
          </a:p>
        </p:txBody>
      </p:sp>
      <p:sp>
        <p:nvSpPr>
          <p:cNvPr id="5" name="テキスト ボックス 4">
            <a:extLst>
              <a:ext uri="{FF2B5EF4-FFF2-40B4-BE49-F238E27FC236}">
                <a16:creationId xmlns:a16="http://schemas.microsoft.com/office/drawing/2014/main" id="{58ED2541-82CF-0740-9EF2-114FFDB079DA}"/>
              </a:ext>
            </a:extLst>
          </p:cNvPr>
          <p:cNvSpPr txBox="1"/>
          <p:nvPr/>
        </p:nvSpPr>
        <p:spPr>
          <a:xfrm>
            <a:off x="2214620" y="6003829"/>
            <a:ext cx="4714752" cy="400110"/>
          </a:xfrm>
          <a:prstGeom prst="rect">
            <a:avLst/>
          </a:prstGeom>
          <a:noFill/>
        </p:spPr>
        <p:txBody>
          <a:bodyPr wrap="none" rtlCol="0">
            <a:spAutoFit/>
          </a:bodyPr>
          <a:lstStyle/>
          <a:p>
            <a:r>
              <a:rPr lang="ja-JP" altLang="en-US" sz="2000" b="1">
                <a:latin typeface="Hiragino Kaku Gothic Std W8" panose="020B0800000000000000" pitchFamily="34" charset="-128"/>
                <a:ea typeface="Hiragino Kaku Gothic Std W8" panose="020B0800000000000000" pitchFamily="34" charset="-128"/>
              </a:rPr>
              <a:t>海区で異なる上位種</a:t>
            </a:r>
            <a:r>
              <a:rPr lang="en-US" altLang="ja-JP" sz="2000" b="1" dirty="0">
                <a:latin typeface="Hiragino Kaku Gothic Std W8" panose="020B0800000000000000" pitchFamily="34" charset="-128"/>
                <a:ea typeface="Hiragino Kaku Gothic Std W8" panose="020B0800000000000000" pitchFamily="34" charset="-128"/>
              </a:rPr>
              <a:t> </a:t>
            </a:r>
            <a:r>
              <a:rPr lang="ja-JP" altLang="en-US" sz="2000" b="1">
                <a:latin typeface="Hiragino Kaku Gothic Std W8" panose="020B0800000000000000" pitchFamily="34" charset="-128"/>
                <a:ea typeface="Hiragino Kaku Gothic Std W8" panose="020B0800000000000000" pitchFamily="34" charset="-128"/>
              </a:rPr>
              <a:t>→</a:t>
            </a:r>
            <a:r>
              <a:rPr lang="en-US" altLang="ja-JP" sz="2000" b="1" dirty="0">
                <a:latin typeface="Hiragino Kaku Gothic Std W8" panose="020B0800000000000000" pitchFamily="34" charset="-128"/>
                <a:ea typeface="Hiragino Kaku Gothic Std W8" panose="020B0800000000000000" pitchFamily="34" charset="-128"/>
              </a:rPr>
              <a:t> </a:t>
            </a:r>
            <a:r>
              <a:rPr lang="ja-JP" altLang="en-US" sz="2000" b="1">
                <a:latin typeface="Hiragino Kaku Gothic Std W8" panose="020B0800000000000000" pitchFamily="34" charset="-128"/>
                <a:ea typeface="Hiragino Kaku Gothic Std W8" panose="020B0800000000000000" pitchFamily="34" charset="-128"/>
              </a:rPr>
              <a:t>各生態系の特性</a:t>
            </a:r>
            <a:endParaRPr kumimoji="1" lang="ja-JP" altLang="en-US" sz="2000" b="1">
              <a:latin typeface="Hiragino Kaku Gothic Std W8" panose="020B0800000000000000" pitchFamily="34" charset="-128"/>
              <a:ea typeface="Hiragino Kaku Gothic Std W8" panose="020B0800000000000000" pitchFamily="34" charset="-128"/>
            </a:endParaRPr>
          </a:p>
        </p:txBody>
      </p:sp>
      <p:sp>
        <p:nvSpPr>
          <p:cNvPr id="6" name="テキスト ボックス 5">
            <a:extLst>
              <a:ext uri="{FF2B5EF4-FFF2-40B4-BE49-F238E27FC236}">
                <a16:creationId xmlns:a16="http://schemas.microsoft.com/office/drawing/2014/main" id="{6E8A94DF-7B7D-D140-8B53-018BBA0B7E61}"/>
              </a:ext>
            </a:extLst>
          </p:cNvPr>
          <p:cNvSpPr txBox="1"/>
          <p:nvPr/>
        </p:nvSpPr>
        <p:spPr>
          <a:xfrm>
            <a:off x="2849409" y="555279"/>
            <a:ext cx="3445175" cy="400110"/>
          </a:xfrm>
          <a:prstGeom prst="rect">
            <a:avLst/>
          </a:prstGeom>
          <a:noFill/>
        </p:spPr>
        <p:txBody>
          <a:bodyPr wrap="none" rtlCol="0">
            <a:spAutoFit/>
          </a:bodyPr>
          <a:lstStyle>
            <a:defPPr>
              <a:defRPr lang="ja-JP"/>
            </a:defPPr>
            <a:lvl1pPr algn="ctr">
              <a:defRPr sz="2000" b="1">
                <a:latin typeface="Hiragino Maru Gothic Pro W4" panose="020F0400000000000000" pitchFamily="34" charset="-128"/>
                <a:ea typeface="Hiragino Maru Gothic Pro W4" panose="020F0400000000000000" pitchFamily="34" charset="-128"/>
              </a:defRPr>
            </a:lvl1pPr>
          </a:lstStyle>
          <a:p>
            <a:r>
              <a:rPr lang="ja-JP" altLang="en-US"/>
              <a:t>媒介中心性が高い上位</a:t>
            </a:r>
            <a:r>
              <a:rPr lang="en-US" altLang="ja-JP" dirty="0"/>
              <a:t>10</a:t>
            </a:r>
            <a:r>
              <a:rPr lang="ja-JP" altLang="en-US"/>
              <a:t>種</a:t>
            </a:r>
            <a:endParaRPr lang="en-US" altLang="ja-JP" dirty="0"/>
          </a:p>
        </p:txBody>
      </p:sp>
      <p:sp>
        <p:nvSpPr>
          <p:cNvPr id="8" name="テキスト ボックス 7">
            <a:extLst>
              <a:ext uri="{FF2B5EF4-FFF2-40B4-BE49-F238E27FC236}">
                <a16:creationId xmlns:a16="http://schemas.microsoft.com/office/drawing/2014/main" id="{A0C7F67F-D880-1246-B6E4-0722D069714E}"/>
              </a:ext>
            </a:extLst>
          </p:cNvPr>
          <p:cNvSpPr txBox="1"/>
          <p:nvPr/>
        </p:nvSpPr>
        <p:spPr>
          <a:xfrm>
            <a:off x="560320" y="6333710"/>
            <a:ext cx="8023350" cy="400110"/>
          </a:xfrm>
          <a:prstGeom prst="rect">
            <a:avLst/>
          </a:prstGeom>
          <a:noFill/>
        </p:spPr>
        <p:txBody>
          <a:bodyPr wrap="none" rtlCol="0">
            <a:spAutoFit/>
          </a:bodyPr>
          <a:lstStyle/>
          <a:p>
            <a:pPr algn="ctr"/>
            <a:r>
              <a:rPr kumimoji="1" lang="ja-JP" altLang="en-US" sz="2000" b="1">
                <a:latin typeface="Hiragino Maru Gothic Pro W4" panose="020F0400000000000000" pitchFamily="34" charset="-128"/>
                <a:ea typeface="Hiragino Maru Gothic Pro W4" panose="020F0400000000000000" pitchFamily="34" charset="-128"/>
              </a:rPr>
              <a:t>生態系構造・機能を特徴付けるグループ</a:t>
            </a:r>
            <a:r>
              <a:rPr lang="ja-JP" altLang="en-US" sz="2000" b="1">
                <a:latin typeface="Hiragino Maru Gothic Pro W4" panose="020F0400000000000000" pitchFamily="34" charset="-128"/>
                <a:ea typeface="Hiragino Maru Gothic Pro W4" panose="020F0400000000000000" pitchFamily="34" charset="-128"/>
              </a:rPr>
              <a:t>でありモデルの機能群候補</a:t>
            </a:r>
            <a:endParaRPr kumimoji="1" lang="en-US" altLang="ja-JP" sz="2000" b="1" dirty="0">
              <a:latin typeface="Hiragino Maru Gothic Pro W4" panose="020F0400000000000000" pitchFamily="34" charset="-128"/>
              <a:ea typeface="Hiragino Maru Gothic Pro W4" panose="020F0400000000000000" pitchFamily="34" charset="-128"/>
            </a:endParaRPr>
          </a:p>
        </p:txBody>
      </p:sp>
      <p:pic>
        <p:nvPicPr>
          <p:cNvPr id="11" name="図 10">
            <a:extLst>
              <a:ext uri="{FF2B5EF4-FFF2-40B4-BE49-F238E27FC236}">
                <a16:creationId xmlns:a16="http://schemas.microsoft.com/office/drawing/2014/main" id="{3896E295-1D7E-5D4D-8CDB-B20C599BF0C3}"/>
              </a:ext>
            </a:extLst>
          </p:cNvPr>
          <p:cNvPicPr>
            <a:picLocks noChangeAspect="1"/>
          </p:cNvPicPr>
          <p:nvPr/>
        </p:nvPicPr>
        <p:blipFill>
          <a:blip r:embed="rId2"/>
          <a:stretch>
            <a:fillRect/>
          </a:stretch>
        </p:blipFill>
        <p:spPr>
          <a:xfrm>
            <a:off x="0" y="987223"/>
            <a:ext cx="9144000" cy="2226926"/>
          </a:xfrm>
          <a:prstGeom prst="rect">
            <a:avLst/>
          </a:prstGeom>
        </p:spPr>
      </p:pic>
      <p:grpSp>
        <p:nvGrpSpPr>
          <p:cNvPr id="40" name="グループ化 39">
            <a:extLst>
              <a:ext uri="{FF2B5EF4-FFF2-40B4-BE49-F238E27FC236}">
                <a16:creationId xmlns:a16="http://schemas.microsoft.com/office/drawing/2014/main" id="{02108BE0-13C6-0848-B2FE-267E1D770750}"/>
              </a:ext>
            </a:extLst>
          </p:cNvPr>
          <p:cNvGrpSpPr/>
          <p:nvPr/>
        </p:nvGrpSpPr>
        <p:grpSpPr>
          <a:xfrm>
            <a:off x="4578056" y="1218129"/>
            <a:ext cx="4559091" cy="210209"/>
            <a:chOff x="4578056" y="1218129"/>
            <a:chExt cx="4559091" cy="210209"/>
          </a:xfrm>
        </p:grpSpPr>
        <p:sp>
          <p:nvSpPr>
            <p:cNvPr id="12" name="正方形/長方形 11">
              <a:extLst>
                <a:ext uri="{FF2B5EF4-FFF2-40B4-BE49-F238E27FC236}">
                  <a16:creationId xmlns:a16="http://schemas.microsoft.com/office/drawing/2014/main" id="{3ED140E1-358E-C740-A601-0A4EB4487E0F}"/>
                </a:ext>
              </a:extLst>
            </p:cNvPr>
            <p:cNvSpPr/>
            <p:nvPr/>
          </p:nvSpPr>
          <p:spPr>
            <a:xfrm>
              <a:off x="4578056" y="1218131"/>
              <a:ext cx="1135119" cy="2102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B4D415E-A6DC-A34C-880E-11A329C1BB38}"/>
                </a:ext>
              </a:extLst>
            </p:cNvPr>
            <p:cNvSpPr/>
            <p:nvPr/>
          </p:nvSpPr>
          <p:spPr>
            <a:xfrm>
              <a:off x="6501382" y="1218131"/>
              <a:ext cx="923779" cy="2102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ECD65E6-1B71-9847-A971-03446A20D7CD}"/>
                </a:ext>
              </a:extLst>
            </p:cNvPr>
            <p:cNvSpPr/>
            <p:nvPr/>
          </p:nvSpPr>
          <p:spPr>
            <a:xfrm>
              <a:off x="7425161" y="1218130"/>
              <a:ext cx="788207" cy="2102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1FB80EC-4C39-6D44-98C5-4D6C5CADB54E}"/>
                </a:ext>
              </a:extLst>
            </p:cNvPr>
            <p:cNvSpPr/>
            <p:nvPr/>
          </p:nvSpPr>
          <p:spPr>
            <a:xfrm>
              <a:off x="8213368" y="1218129"/>
              <a:ext cx="923779" cy="2102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 name="グループ化 38">
            <a:extLst>
              <a:ext uri="{FF2B5EF4-FFF2-40B4-BE49-F238E27FC236}">
                <a16:creationId xmlns:a16="http://schemas.microsoft.com/office/drawing/2014/main" id="{DC977C00-F868-2247-8872-B29789B4E2D6}"/>
              </a:ext>
            </a:extLst>
          </p:cNvPr>
          <p:cNvGrpSpPr/>
          <p:nvPr/>
        </p:nvGrpSpPr>
        <p:grpSpPr>
          <a:xfrm>
            <a:off x="2293428" y="1622427"/>
            <a:ext cx="3419747" cy="785082"/>
            <a:chOff x="2293428" y="1622427"/>
            <a:chExt cx="3419747" cy="785082"/>
          </a:xfrm>
        </p:grpSpPr>
        <p:sp>
          <p:nvSpPr>
            <p:cNvPr id="15" name="正方形/長方形 14">
              <a:extLst>
                <a:ext uri="{FF2B5EF4-FFF2-40B4-BE49-F238E27FC236}">
                  <a16:creationId xmlns:a16="http://schemas.microsoft.com/office/drawing/2014/main" id="{D050FD36-6BC6-AE4D-9AF1-FB999113B899}"/>
                </a:ext>
              </a:extLst>
            </p:cNvPr>
            <p:cNvSpPr/>
            <p:nvPr/>
          </p:nvSpPr>
          <p:spPr>
            <a:xfrm>
              <a:off x="4578056" y="1622427"/>
              <a:ext cx="1135119" cy="21020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C80DB47-77C0-134F-A6E6-7A782FA3F94D}"/>
                </a:ext>
              </a:extLst>
            </p:cNvPr>
            <p:cNvSpPr/>
            <p:nvPr/>
          </p:nvSpPr>
          <p:spPr>
            <a:xfrm>
              <a:off x="2293428" y="2197302"/>
              <a:ext cx="1135119" cy="21020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 name="図 2">
            <a:extLst>
              <a:ext uri="{FF2B5EF4-FFF2-40B4-BE49-F238E27FC236}">
                <a16:creationId xmlns:a16="http://schemas.microsoft.com/office/drawing/2014/main" id="{6BF91F07-F2A5-3A4F-A6BC-0C25BCD1E5B8}"/>
              </a:ext>
            </a:extLst>
          </p:cNvPr>
          <p:cNvPicPr>
            <a:picLocks noChangeAspect="1"/>
          </p:cNvPicPr>
          <p:nvPr/>
        </p:nvPicPr>
        <p:blipFill>
          <a:blip r:embed="rId3"/>
          <a:stretch>
            <a:fillRect/>
          </a:stretch>
        </p:blipFill>
        <p:spPr>
          <a:xfrm>
            <a:off x="3404401" y="3232271"/>
            <a:ext cx="2335192" cy="2753436"/>
          </a:xfrm>
          <a:prstGeom prst="rect">
            <a:avLst/>
          </a:prstGeom>
        </p:spPr>
      </p:pic>
      <p:sp>
        <p:nvSpPr>
          <p:cNvPr id="19" name="テキスト ボックス 18">
            <a:extLst>
              <a:ext uri="{FF2B5EF4-FFF2-40B4-BE49-F238E27FC236}">
                <a16:creationId xmlns:a16="http://schemas.microsoft.com/office/drawing/2014/main" id="{B9E8B2EE-79E7-8B4E-AC25-CBFBC05B1380}"/>
              </a:ext>
            </a:extLst>
          </p:cNvPr>
          <p:cNvSpPr txBox="1"/>
          <p:nvPr/>
        </p:nvSpPr>
        <p:spPr>
          <a:xfrm>
            <a:off x="5268181" y="4646103"/>
            <a:ext cx="889987" cy="261610"/>
          </a:xfrm>
          <a:prstGeom prst="rect">
            <a:avLst/>
          </a:prstGeom>
          <a:solidFill>
            <a:schemeClr val="bg1"/>
          </a:solidFill>
        </p:spPr>
        <p:txBody>
          <a:bodyPr wrap="none" rtlCol="0">
            <a:spAutoFit/>
          </a:bodyPr>
          <a:lstStyle/>
          <a:p>
            <a:pPr algn="l"/>
            <a:r>
              <a:rPr kumimoji="1" lang="ja-JP" altLang="en-US" sz="1100" b="1">
                <a:latin typeface="Hiragino Kaku Gothic Std W8" panose="020B0800000000000000" pitchFamily="34" charset="-128"/>
                <a:ea typeface="Hiragino Kaku Gothic Std W8" panose="020B0800000000000000" pitchFamily="34" charset="-128"/>
              </a:rPr>
              <a:t>太平洋中区</a:t>
            </a:r>
          </a:p>
        </p:txBody>
      </p:sp>
      <p:sp>
        <p:nvSpPr>
          <p:cNvPr id="20" name="テキスト ボックス 19">
            <a:extLst>
              <a:ext uri="{FF2B5EF4-FFF2-40B4-BE49-F238E27FC236}">
                <a16:creationId xmlns:a16="http://schemas.microsoft.com/office/drawing/2014/main" id="{8C05F4CD-98EC-394D-B060-8B33FD8D2357}"/>
              </a:ext>
            </a:extLst>
          </p:cNvPr>
          <p:cNvSpPr txBox="1"/>
          <p:nvPr/>
        </p:nvSpPr>
        <p:spPr>
          <a:xfrm>
            <a:off x="5342561" y="4031829"/>
            <a:ext cx="889987" cy="261610"/>
          </a:xfrm>
          <a:prstGeom prst="rect">
            <a:avLst/>
          </a:prstGeom>
          <a:solidFill>
            <a:schemeClr val="bg1"/>
          </a:solidFill>
        </p:spPr>
        <p:txBody>
          <a:bodyPr wrap="none" rtlCol="0">
            <a:spAutoFit/>
          </a:bodyPr>
          <a:lstStyle/>
          <a:p>
            <a:pPr algn="l"/>
            <a:r>
              <a:rPr kumimoji="1" lang="ja-JP" altLang="en-US" sz="1100" b="1">
                <a:latin typeface="Hiragino Kaku Gothic Std W8" panose="020B0800000000000000" pitchFamily="34" charset="-128"/>
                <a:ea typeface="Hiragino Kaku Gothic Std W8" panose="020B0800000000000000" pitchFamily="34" charset="-128"/>
              </a:rPr>
              <a:t>太平洋北区</a:t>
            </a:r>
          </a:p>
        </p:txBody>
      </p:sp>
      <p:sp>
        <p:nvSpPr>
          <p:cNvPr id="21" name="テキスト ボックス 20">
            <a:extLst>
              <a:ext uri="{FF2B5EF4-FFF2-40B4-BE49-F238E27FC236}">
                <a16:creationId xmlns:a16="http://schemas.microsoft.com/office/drawing/2014/main" id="{DB48B5EA-6C6D-504E-A53C-6DC7031FE0EF}"/>
              </a:ext>
            </a:extLst>
          </p:cNvPr>
          <p:cNvSpPr txBox="1"/>
          <p:nvPr/>
        </p:nvSpPr>
        <p:spPr>
          <a:xfrm>
            <a:off x="4823187" y="5571957"/>
            <a:ext cx="889987" cy="261610"/>
          </a:xfrm>
          <a:prstGeom prst="rect">
            <a:avLst/>
          </a:prstGeom>
          <a:solidFill>
            <a:schemeClr val="bg1"/>
          </a:solidFill>
        </p:spPr>
        <p:txBody>
          <a:bodyPr wrap="none" rtlCol="0">
            <a:spAutoFit/>
          </a:bodyPr>
          <a:lstStyle/>
          <a:p>
            <a:pPr algn="l"/>
            <a:r>
              <a:rPr kumimoji="1" lang="ja-JP" altLang="en-US" sz="1100" b="1">
                <a:latin typeface="Hiragino Kaku Gothic Std W8" panose="020B0800000000000000" pitchFamily="34" charset="-128"/>
                <a:ea typeface="Hiragino Kaku Gothic Std W8" panose="020B0800000000000000" pitchFamily="34" charset="-128"/>
              </a:rPr>
              <a:t>太平洋南区</a:t>
            </a:r>
          </a:p>
        </p:txBody>
      </p:sp>
      <p:sp>
        <p:nvSpPr>
          <p:cNvPr id="22" name="テキスト ボックス 21">
            <a:extLst>
              <a:ext uri="{FF2B5EF4-FFF2-40B4-BE49-F238E27FC236}">
                <a16:creationId xmlns:a16="http://schemas.microsoft.com/office/drawing/2014/main" id="{FFB823DA-6A18-4A4E-BA32-9D886C79BFAC}"/>
              </a:ext>
            </a:extLst>
          </p:cNvPr>
          <p:cNvSpPr txBox="1"/>
          <p:nvPr/>
        </p:nvSpPr>
        <p:spPr>
          <a:xfrm>
            <a:off x="3240215" y="5509403"/>
            <a:ext cx="889987" cy="261610"/>
          </a:xfrm>
          <a:prstGeom prst="rect">
            <a:avLst/>
          </a:prstGeom>
          <a:solidFill>
            <a:schemeClr val="bg1"/>
          </a:solidFill>
        </p:spPr>
        <p:txBody>
          <a:bodyPr wrap="none" rtlCol="0">
            <a:spAutoFit/>
          </a:bodyPr>
          <a:lstStyle/>
          <a:p>
            <a:pPr algn="l"/>
            <a:r>
              <a:rPr kumimoji="1" lang="ja-JP" altLang="en-US" sz="1100" b="1">
                <a:latin typeface="Hiragino Kaku Gothic Std W8" panose="020B0800000000000000" pitchFamily="34" charset="-128"/>
                <a:ea typeface="Hiragino Kaku Gothic Std W8" panose="020B0800000000000000" pitchFamily="34" charset="-128"/>
              </a:rPr>
              <a:t>東シナ海区</a:t>
            </a:r>
          </a:p>
        </p:txBody>
      </p:sp>
      <p:sp>
        <p:nvSpPr>
          <p:cNvPr id="23" name="テキスト ボックス 22">
            <a:extLst>
              <a:ext uri="{FF2B5EF4-FFF2-40B4-BE49-F238E27FC236}">
                <a16:creationId xmlns:a16="http://schemas.microsoft.com/office/drawing/2014/main" id="{2C470ADA-7C5E-D54B-A5AC-F9A6311D81F8}"/>
              </a:ext>
            </a:extLst>
          </p:cNvPr>
          <p:cNvSpPr txBox="1"/>
          <p:nvPr/>
        </p:nvSpPr>
        <p:spPr>
          <a:xfrm>
            <a:off x="3244042" y="4031829"/>
            <a:ext cx="889987" cy="261610"/>
          </a:xfrm>
          <a:prstGeom prst="rect">
            <a:avLst/>
          </a:prstGeom>
          <a:solidFill>
            <a:schemeClr val="bg1"/>
          </a:solidFill>
        </p:spPr>
        <p:txBody>
          <a:bodyPr wrap="none" rtlCol="0">
            <a:spAutoFit/>
          </a:bodyPr>
          <a:lstStyle/>
          <a:p>
            <a:pPr algn="l"/>
            <a:r>
              <a:rPr kumimoji="1" lang="ja-JP" altLang="en-US" sz="1100" b="1">
                <a:latin typeface="Hiragino Kaku Gothic Std W8" panose="020B0800000000000000" pitchFamily="34" charset="-128"/>
                <a:ea typeface="Hiragino Kaku Gothic Std W8" panose="020B0800000000000000" pitchFamily="34" charset="-128"/>
              </a:rPr>
              <a:t>日本海西区</a:t>
            </a:r>
          </a:p>
        </p:txBody>
      </p:sp>
      <p:sp>
        <p:nvSpPr>
          <p:cNvPr id="24" name="テキスト ボックス 23">
            <a:extLst>
              <a:ext uri="{FF2B5EF4-FFF2-40B4-BE49-F238E27FC236}">
                <a16:creationId xmlns:a16="http://schemas.microsoft.com/office/drawing/2014/main" id="{756860D9-319B-0C46-B035-97ED3DA3F5F3}"/>
              </a:ext>
            </a:extLst>
          </p:cNvPr>
          <p:cNvSpPr txBox="1"/>
          <p:nvPr/>
        </p:nvSpPr>
        <p:spPr>
          <a:xfrm>
            <a:off x="3737939" y="3250552"/>
            <a:ext cx="1313180" cy="261610"/>
          </a:xfrm>
          <a:prstGeom prst="rect">
            <a:avLst/>
          </a:prstGeom>
          <a:solidFill>
            <a:schemeClr val="bg1"/>
          </a:solidFill>
        </p:spPr>
        <p:txBody>
          <a:bodyPr wrap="none" rtlCol="0">
            <a:spAutoFit/>
          </a:bodyPr>
          <a:lstStyle/>
          <a:p>
            <a:pPr algn="l"/>
            <a:r>
              <a:rPr kumimoji="1" lang="ja-JP" altLang="en-US" sz="1100" b="1">
                <a:latin typeface="Hiragino Kaku Gothic Std W8" panose="020B0800000000000000" pitchFamily="34" charset="-128"/>
                <a:ea typeface="Hiragino Kaku Gothic Std W8" panose="020B0800000000000000" pitchFamily="34" charset="-128"/>
              </a:rPr>
              <a:t>北海道日本海北区</a:t>
            </a:r>
          </a:p>
        </p:txBody>
      </p:sp>
      <p:sp>
        <p:nvSpPr>
          <p:cNvPr id="25" name="テキスト ボックス 24">
            <a:extLst>
              <a:ext uri="{FF2B5EF4-FFF2-40B4-BE49-F238E27FC236}">
                <a16:creationId xmlns:a16="http://schemas.microsoft.com/office/drawing/2014/main" id="{8B49E1B8-CC09-7C45-9F6E-C144CFE39A5B}"/>
              </a:ext>
            </a:extLst>
          </p:cNvPr>
          <p:cNvSpPr txBox="1"/>
          <p:nvPr/>
        </p:nvSpPr>
        <p:spPr>
          <a:xfrm>
            <a:off x="5575958" y="3408238"/>
            <a:ext cx="1313180" cy="261610"/>
          </a:xfrm>
          <a:prstGeom prst="rect">
            <a:avLst/>
          </a:prstGeom>
          <a:solidFill>
            <a:schemeClr val="bg1"/>
          </a:solidFill>
        </p:spPr>
        <p:txBody>
          <a:bodyPr wrap="none" rtlCol="0">
            <a:spAutoFit/>
          </a:bodyPr>
          <a:lstStyle/>
          <a:p>
            <a:pPr algn="l"/>
            <a:r>
              <a:rPr kumimoji="1" lang="ja-JP" altLang="en-US" sz="1100" b="1">
                <a:latin typeface="Hiragino Kaku Gothic Std W8" panose="020B0800000000000000" pitchFamily="34" charset="-128"/>
                <a:ea typeface="Hiragino Kaku Gothic Std W8" panose="020B0800000000000000" pitchFamily="34" charset="-128"/>
              </a:rPr>
              <a:t>北海道太平洋北区</a:t>
            </a:r>
          </a:p>
        </p:txBody>
      </p:sp>
      <p:sp>
        <p:nvSpPr>
          <p:cNvPr id="26" name="テキスト ボックス 25">
            <a:extLst>
              <a:ext uri="{FF2B5EF4-FFF2-40B4-BE49-F238E27FC236}">
                <a16:creationId xmlns:a16="http://schemas.microsoft.com/office/drawing/2014/main" id="{6AAEE210-21CA-9E46-B3AE-4A5A4538E3C2}"/>
              </a:ext>
            </a:extLst>
          </p:cNvPr>
          <p:cNvSpPr txBox="1"/>
          <p:nvPr/>
        </p:nvSpPr>
        <p:spPr>
          <a:xfrm>
            <a:off x="3685209" y="3738385"/>
            <a:ext cx="889987" cy="261610"/>
          </a:xfrm>
          <a:prstGeom prst="rect">
            <a:avLst/>
          </a:prstGeom>
          <a:solidFill>
            <a:schemeClr val="bg1"/>
          </a:solidFill>
        </p:spPr>
        <p:txBody>
          <a:bodyPr wrap="none" rtlCol="0">
            <a:spAutoFit/>
          </a:bodyPr>
          <a:lstStyle/>
          <a:p>
            <a:pPr algn="l"/>
            <a:r>
              <a:rPr kumimoji="1" lang="ja-JP" altLang="en-US" sz="1100" b="1">
                <a:latin typeface="Hiragino Kaku Gothic Std W8" panose="020B0800000000000000" pitchFamily="34" charset="-128"/>
                <a:ea typeface="Hiragino Kaku Gothic Std W8" panose="020B0800000000000000" pitchFamily="34" charset="-128"/>
              </a:rPr>
              <a:t>日本海北区</a:t>
            </a:r>
          </a:p>
        </p:txBody>
      </p:sp>
      <p:sp>
        <p:nvSpPr>
          <p:cNvPr id="27" name="テキスト ボックス 26">
            <a:extLst>
              <a:ext uri="{FF2B5EF4-FFF2-40B4-BE49-F238E27FC236}">
                <a16:creationId xmlns:a16="http://schemas.microsoft.com/office/drawing/2014/main" id="{615FC140-CE84-BE4F-9885-7B8F17B5E6B6}"/>
              </a:ext>
            </a:extLst>
          </p:cNvPr>
          <p:cNvSpPr txBox="1"/>
          <p:nvPr/>
        </p:nvSpPr>
        <p:spPr>
          <a:xfrm>
            <a:off x="3985919" y="4464266"/>
            <a:ext cx="889987" cy="261610"/>
          </a:xfrm>
          <a:prstGeom prst="rect">
            <a:avLst/>
          </a:prstGeom>
          <a:solidFill>
            <a:schemeClr val="bg1"/>
          </a:solidFill>
        </p:spPr>
        <p:txBody>
          <a:bodyPr wrap="none" rtlCol="0">
            <a:spAutoFit/>
          </a:bodyPr>
          <a:lstStyle/>
          <a:p>
            <a:pPr algn="l"/>
            <a:r>
              <a:rPr kumimoji="1" lang="ja-JP" altLang="en-US" sz="1100" b="1">
                <a:latin typeface="Hiragino Kaku Gothic Std W8" panose="020B0800000000000000" pitchFamily="34" charset="-128"/>
                <a:ea typeface="Hiragino Kaku Gothic Std W8" panose="020B0800000000000000" pitchFamily="34" charset="-128"/>
              </a:rPr>
              <a:t>瀬戸内海区</a:t>
            </a:r>
          </a:p>
        </p:txBody>
      </p:sp>
      <p:grpSp>
        <p:nvGrpSpPr>
          <p:cNvPr id="7" name="グループ化 6">
            <a:extLst>
              <a:ext uri="{FF2B5EF4-FFF2-40B4-BE49-F238E27FC236}">
                <a16:creationId xmlns:a16="http://schemas.microsoft.com/office/drawing/2014/main" id="{51DA4799-B6BB-8B4F-AEA5-157E7510DBB3}"/>
              </a:ext>
            </a:extLst>
          </p:cNvPr>
          <p:cNvGrpSpPr/>
          <p:nvPr/>
        </p:nvGrpSpPr>
        <p:grpSpPr>
          <a:xfrm>
            <a:off x="12112" y="1217497"/>
            <a:ext cx="9118462" cy="805654"/>
            <a:chOff x="12112" y="1217497"/>
            <a:chExt cx="9118462" cy="805654"/>
          </a:xfrm>
        </p:grpSpPr>
        <p:sp>
          <p:nvSpPr>
            <p:cNvPr id="29" name="正方形/長方形 28">
              <a:extLst>
                <a:ext uri="{FF2B5EF4-FFF2-40B4-BE49-F238E27FC236}">
                  <a16:creationId xmlns:a16="http://schemas.microsoft.com/office/drawing/2014/main" id="{40B81356-A2D0-4F44-B1BE-539B4E61BC06}"/>
                </a:ext>
              </a:extLst>
            </p:cNvPr>
            <p:cNvSpPr/>
            <p:nvPr/>
          </p:nvSpPr>
          <p:spPr>
            <a:xfrm>
              <a:off x="12112" y="1428336"/>
              <a:ext cx="1135119" cy="21020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EA40DABE-C7CB-E547-94B1-486A2DCF3119}"/>
                </a:ext>
              </a:extLst>
            </p:cNvPr>
            <p:cNvSpPr/>
            <p:nvPr/>
          </p:nvSpPr>
          <p:spPr>
            <a:xfrm>
              <a:off x="1159343" y="1622601"/>
              <a:ext cx="1135119" cy="21020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16F5382F-A932-C24A-9FF0-89D5510D151C}"/>
                </a:ext>
              </a:extLst>
            </p:cNvPr>
            <p:cNvSpPr/>
            <p:nvPr/>
          </p:nvSpPr>
          <p:spPr>
            <a:xfrm>
              <a:off x="2293428" y="1230147"/>
              <a:ext cx="1135119" cy="21020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0377C52B-2FC9-6E4C-AC88-764F641ED7BB}"/>
                </a:ext>
              </a:extLst>
            </p:cNvPr>
            <p:cNvSpPr/>
            <p:nvPr/>
          </p:nvSpPr>
          <p:spPr>
            <a:xfrm>
              <a:off x="3442315" y="1812944"/>
              <a:ext cx="1135119" cy="21020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3E8EC258-35AA-7042-A4B0-5535F74E3121}"/>
                </a:ext>
              </a:extLst>
            </p:cNvPr>
            <p:cNvSpPr/>
            <p:nvPr/>
          </p:nvSpPr>
          <p:spPr>
            <a:xfrm>
              <a:off x="4584629" y="1418493"/>
              <a:ext cx="1135119" cy="21020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A921CC13-4C98-4E4D-97A3-3291183B5E5D}"/>
                </a:ext>
              </a:extLst>
            </p:cNvPr>
            <p:cNvSpPr/>
            <p:nvPr/>
          </p:nvSpPr>
          <p:spPr>
            <a:xfrm>
              <a:off x="5713174" y="1217497"/>
              <a:ext cx="781355" cy="21020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7DB14087-578D-5A43-A595-A78B4B78155E}"/>
                </a:ext>
              </a:extLst>
            </p:cNvPr>
            <p:cNvSpPr/>
            <p:nvPr/>
          </p:nvSpPr>
          <p:spPr>
            <a:xfrm>
              <a:off x="6501382" y="1807521"/>
              <a:ext cx="923779" cy="21020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4938C383-F8D2-304C-A3B6-685ADD8CA843}"/>
                </a:ext>
              </a:extLst>
            </p:cNvPr>
            <p:cNvSpPr/>
            <p:nvPr/>
          </p:nvSpPr>
          <p:spPr>
            <a:xfrm>
              <a:off x="7425161" y="1602974"/>
              <a:ext cx="788207" cy="21020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9D52FF04-BD78-5A48-A027-8A45C8B3FAB2}"/>
                </a:ext>
              </a:extLst>
            </p:cNvPr>
            <p:cNvSpPr/>
            <p:nvPr/>
          </p:nvSpPr>
          <p:spPr>
            <a:xfrm>
              <a:off x="8213368" y="1812944"/>
              <a:ext cx="917206" cy="21020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96591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13EF30C5-04E3-9343-85E6-F41606E8A25C}"/>
              </a:ext>
            </a:extLst>
          </p:cNvPr>
          <p:cNvSpPr txBox="1"/>
          <p:nvPr/>
        </p:nvSpPr>
        <p:spPr>
          <a:xfrm>
            <a:off x="1346083" y="255385"/>
            <a:ext cx="6340197" cy="461665"/>
          </a:xfrm>
          <a:prstGeom prst="rect">
            <a:avLst/>
          </a:prstGeom>
          <a:noFill/>
        </p:spPr>
        <p:txBody>
          <a:bodyPr wrap="none" rtlCol="0">
            <a:spAutoFit/>
          </a:bodyPr>
          <a:lstStyle/>
          <a:p>
            <a:r>
              <a:rPr lang="ja-JP" altLang="en-US" sz="2400" b="1">
                <a:latin typeface="Hiragino Kaku Gothic Std W8" panose="020B0800000000000000" pitchFamily="34" charset="-128"/>
                <a:ea typeface="Hiragino Kaku Gothic Std W8" panose="020B0800000000000000" pitchFamily="34" charset="-128"/>
              </a:rPr>
              <a:t>各中心性スコアの上位に位置する種類を選択</a:t>
            </a:r>
            <a:endParaRPr kumimoji="1" lang="ja-JP" altLang="en-US" sz="2400" b="1">
              <a:latin typeface="Hiragino Kaku Gothic Std W8" panose="020B0800000000000000" pitchFamily="34" charset="-128"/>
              <a:ea typeface="Hiragino Kaku Gothic Std W8" panose="020B0800000000000000" pitchFamily="34" charset="-128"/>
            </a:endParaRPr>
          </a:p>
        </p:txBody>
      </p:sp>
      <p:sp>
        <p:nvSpPr>
          <p:cNvPr id="3" name="テキスト ボックス 2">
            <a:extLst>
              <a:ext uri="{FF2B5EF4-FFF2-40B4-BE49-F238E27FC236}">
                <a16:creationId xmlns:a16="http://schemas.microsoft.com/office/drawing/2014/main" id="{5EC8192E-C598-8140-AA6E-9D56D01BF2D8}"/>
              </a:ext>
            </a:extLst>
          </p:cNvPr>
          <p:cNvSpPr txBox="1"/>
          <p:nvPr/>
        </p:nvSpPr>
        <p:spPr>
          <a:xfrm>
            <a:off x="445579" y="1725656"/>
            <a:ext cx="1741182" cy="307777"/>
          </a:xfrm>
          <a:prstGeom prst="rect">
            <a:avLst/>
          </a:prstGeom>
          <a:noFill/>
        </p:spPr>
        <p:txBody>
          <a:bodyPr wrap="none" rtlCol="0">
            <a:spAutoFit/>
          </a:bodyPr>
          <a:lstStyle/>
          <a:p>
            <a:pPr algn="l"/>
            <a:r>
              <a:rPr kumimoji="1" lang="en-US" altLang="ja-JP" sz="1400" b="1" dirty="0">
                <a:latin typeface="Hiragino Maru Gothic Pro W4" panose="020F0400000000000000" pitchFamily="34" charset="-128"/>
                <a:ea typeface="Hiragino Maru Gothic Pro W4" panose="020F0400000000000000" pitchFamily="34" charset="-128"/>
              </a:rPr>
              <a:t>[</a:t>
            </a:r>
            <a:r>
              <a:rPr kumimoji="1" lang="ja-JP" altLang="en-US" sz="1400" b="1">
                <a:latin typeface="Hiragino Maru Gothic Pro W4" panose="020F0400000000000000" pitchFamily="34" charset="-128"/>
                <a:ea typeface="Hiragino Maru Gothic Pro W4" panose="020F0400000000000000" pitchFamily="34" charset="-128"/>
              </a:rPr>
              <a:t>次数中心性</a:t>
            </a:r>
            <a:r>
              <a:rPr kumimoji="1" lang="en-US" altLang="ja-JP" sz="1400" b="1" dirty="0">
                <a:latin typeface="Hiragino Maru Gothic Pro W4" panose="020F0400000000000000" pitchFamily="34" charset="-128"/>
                <a:ea typeface="Hiragino Maru Gothic Pro W4" panose="020F0400000000000000" pitchFamily="34" charset="-128"/>
              </a:rPr>
              <a:t>-OUT]</a:t>
            </a:r>
            <a:endParaRPr kumimoji="1" lang="ja-JP" altLang="en-US" sz="1400" b="1">
              <a:latin typeface="Hiragino Maru Gothic Pro W4" panose="020F0400000000000000" pitchFamily="34" charset="-128"/>
              <a:ea typeface="Hiragino Maru Gothic Pro W4" panose="020F0400000000000000" pitchFamily="34" charset="-128"/>
            </a:endParaRPr>
          </a:p>
        </p:txBody>
      </p:sp>
      <p:sp>
        <p:nvSpPr>
          <p:cNvPr id="6" name="テキスト ボックス 5">
            <a:extLst>
              <a:ext uri="{FF2B5EF4-FFF2-40B4-BE49-F238E27FC236}">
                <a16:creationId xmlns:a16="http://schemas.microsoft.com/office/drawing/2014/main" id="{1BF785A7-92C7-6249-9370-EB46820418ED}"/>
              </a:ext>
            </a:extLst>
          </p:cNvPr>
          <p:cNvSpPr txBox="1"/>
          <p:nvPr/>
        </p:nvSpPr>
        <p:spPr>
          <a:xfrm>
            <a:off x="2784844" y="1705749"/>
            <a:ext cx="1519968" cy="307777"/>
          </a:xfrm>
          <a:prstGeom prst="rect">
            <a:avLst/>
          </a:prstGeom>
          <a:noFill/>
        </p:spPr>
        <p:txBody>
          <a:bodyPr wrap="none" rtlCol="0">
            <a:spAutoFit/>
          </a:bodyPr>
          <a:lstStyle>
            <a:defPPr>
              <a:defRPr lang="ja-JP"/>
            </a:defPPr>
            <a:lvl1pPr>
              <a:defRPr sz="1400" b="1">
                <a:latin typeface="Hiragino Maru Gothic Pro W4" panose="020F0400000000000000" pitchFamily="34" charset="-128"/>
                <a:ea typeface="Hiragino Maru Gothic Pro W4" panose="020F0400000000000000" pitchFamily="34" charset="-128"/>
              </a:defRPr>
            </a:lvl1pPr>
          </a:lstStyle>
          <a:p>
            <a:r>
              <a:rPr lang="en-US" altLang="ja-JP" dirty="0"/>
              <a:t>[</a:t>
            </a:r>
            <a:r>
              <a:rPr lang="ja-JP" altLang="en-US"/>
              <a:t>次数中心性</a:t>
            </a:r>
            <a:r>
              <a:rPr lang="en-US" altLang="ja-JP" dirty="0"/>
              <a:t>-IN]</a:t>
            </a:r>
            <a:endParaRPr lang="ja-JP" altLang="en-US"/>
          </a:p>
        </p:txBody>
      </p:sp>
      <p:sp>
        <p:nvSpPr>
          <p:cNvPr id="9" name="テキスト ボックス 8">
            <a:extLst>
              <a:ext uri="{FF2B5EF4-FFF2-40B4-BE49-F238E27FC236}">
                <a16:creationId xmlns:a16="http://schemas.microsoft.com/office/drawing/2014/main" id="{E6549867-1DD0-FA48-BECF-2B4742C3698C}"/>
              </a:ext>
            </a:extLst>
          </p:cNvPr>
          <p:cNvSpPr txBox="1"/>
          <p:nvPr/>
        </p:nvSpPr>
        <p:spPr>
          <a:xfrm>
            <a:off x="5115291" y="1694879"/>
            <a:ext cx="1242648" cy="307777"/>
          </a:xfrm>
          <a:prstGeom prst="rect">
            <a:avLst/>
          </a:prstGeom>
          <a:noFill/>
        </p:spPr>
        <p:txBody>
          <a:bodyPr wrap="none" rtlCol="0">
            <a:spAutoFit/>
          </a:bodyPr>
          <a:lstStyle>
            <a:defPPr>
              <a:defRPr lang="ja-JP"/>
            </a:defPPr>
            <a:lvl1pPr>
              <a:defRPr sz="1400" b="1">
                <a:latin typeface="Hiragino Maru Gothic Pro W4" panose="020F0400000000000000" pitchFamily="34" charset="-128"/>
                <a:ea typeface="Hiragino Maru Gothic Pro W4" panose="020F0400000000000000" pitchFamily="34" charset="-128"/>
              </a:defRPr>
            </a:lvl1pPr>
          </a:lstStyle>
          <a:p>
            <a:r>
              <a:rPr lang="en-US" altLang="ja-JP" dirty="0"/>
              <a:t>[</a:t>
            </a:r>
            <a:r>
              <a:rPr lang="ja-JP" altLang="en-US"/>
              <a:t>媒介中心性</a:t>
            </a:r>
            <a:r>
              <a:rPr lang="en-US" altLang="ja-JP" dirty="0"/>
              <a:t>]</a:t>
            </a:r>
            <a:endParaRPr lang="ja-JP" altLang="en-US"/>
          </a:p>
        </p:txBody>
      </p:sp>
      <p:sp>
        <p:nvSpPr>
          <p:cNvPr id="13" name="テキスト ボックス 12">
            <a:extLst>
              <a:ext uri="{FF2B5EF4-FFF2-40B4-BE49-F238E27FC236}">
                <a16:creationId xmlns:a16="http://schemas.microsoft.com/office/drawing/2014/main" id="{CF5CCF5D-857D-0D44-B182-19BB43E07E8B}"/>
              </a:ext>
            </a:extLst>
          </p:cNvPr>
          <p:cNvSpPr txBox="1"/>
          <p:nvPr/>
        </p:nvSpPr>
        <p:spPr>
          <a:xfrm>
            <a:off x="7171049" y="1705749"/>
            <a:ext cx="1425390" cy="307777"/>
          </a:xfrm>
          <a:prstGeom prst="rect">
            <a:avLst/>
          </a:prstGeom>
          <a:noFill/>
        </p:spPr>
        <p:txBody>
          <a:bodyPr wrap="none" rtlCol="0">
            <a:spAutoFit/>
          </a:bodyPr>
          <a:lstStyle>
            <a:defPPr>
              <a:defRPr lang="ja-JP"/>
            </a:defPPr>
            <a:lvl1pPr>
              <a:defRPr sz="1400" b="1">
                <a:latin typeface="Hiragino Maru Gothic Pro W4" panose="020F0400000000000000" pitchFamily="34" charset="-128"/>
                <a:ea typeface="Hiragino Maru Gothic Pro W4" panose="020F0400000000000000" pitchFamily="34" charset="-128"/>
              </a:defRPr>
            </a:lvl1pPr>
          </a:lstStyle>
          <a:p>
            <a:r>
              <a:rPr lang="en-US" altLang="ja-JP" dirty="0"/>
              <a:t>[</a:t>
            </a:r>
            <a:r>
              <a:rPr lang="ja-JP" altLang="en-US"/>
              <a:t>固有ベクトル</a:t>
            </a:r>
            <a:r>
              <a:rPr lang="en-US" altLang="ja-JP" dirty="0"/>
              <a:t>]</a:t>
            </a:r>
            <a:endParaRPr lang="ja-JP" altLang="en-US"/>
          </a:p>
        </p:txBody>
      </p:sp>
      <p:sp>
        <p:nvSpPr>
          <p:cNvPr id="14" name="テキスト ボックス 13">
            <a:extLst>
              <a:ext uri="{FF2B5EF4-FFF2-40B4-BE49-F238E27FC236}">
                <a16:creationId xmlns:a16="http://schemas.microsoft.com/office/drawing/2014/main" id="{AC4D9E5A-345F-D846-8A39-7484014CEFC6}"/>
              </a:ext>
            </a:extLst>
          </p:cNvPr>
          <p:cNvSpPr txBox="1"/>
          <p:nvPr/>
        </p:nvSpPr>
        <p:spPr>
          <a:xfrm>
            <a:off x="558722" y="5847540"/>
            <a:ext cx="8026556" cy="461665"/>
          </a:xfrm>
          <a:prstGeom prst="rect">
            <a:avLst/>
          </a:prstGeom>
          <a:noFill/>
        </p:spPr>
        <p:txBody>
          <a:bodyPr wrap="none" rtlCol="0">
            <a:spAutoFit/>
          </a:bodyPr>
          <a:lstStyle/>
          <a:p>
            <a:r>
              <a:rPr lang="ja-JP" altLang="en-US" sz="2400" b="1">
                <a:latin typeface="Hiragino Kaku Gothic Std W8" panose="020B0800000000000000" pitchFamily="34" charset="-128"/>
                <a:ea typeface="Hiragino Kaku Gothic Std W8" panose="020B0800000000000000" pitchFamily="34" charset="-128"/>
              </a:rPr>
              <a:t>生態系の中で特に重要な役割を果たす機能群として選出</a:t>
            </a:r>
            <a:endParaRPr kumimoji="1" lang="ja-JP" altLang="en-US" sz="2400" b="1">
              <a:latin typeface="Hiragino Kaku Gothic Std W8" panose="020B0800000000000000" pitchFamily="34" charset="-128"/>
              <a:ea typeface="Hiragino Kaku Gothic Std W8" panose="020B0800000000000000" pitchFamily="34" charset="-128"/>
            </a:endParaRPr>
          </a:p>
        </p:txBody>
      </p:sp>
      <p:sp>
        <p:nvSpPr>
          <p:cNvPr id="15" name="テキスト ボックス 14">
            <a:extLst>
              <a:ext uri="{FF2B5EF4-FFF2-40B4-BE49-F238E27FC236}">
                <a16:creationId xmlns:a16="http://schemas.microsoft.com/office/drawing/2014/main" id="{C5699179-3157-B34C-A048-8EC1B0F543A7}"/>
              </a:ext>
            </a:extLst>
          </p:cNvPr>
          <p:cNvSpPr txBox="1"/>
          <p:nvPr/>
        </p:nvSpPr>
        <p:spPr>
          <a:xfrm>
            <a:off x="2798951" y="742154"/>
            <a:ext cx="3558988" cy="338554"/>
          </a:xfrm>
          <a:prstGeom prst="rect">
            <a:avLst/>
          </a:prstGeom>
        </p:spPr>
        <p:txBody>
          <a:bodyPr wrap="none">
            <a:spAutoFit/>
          </a:bodyPr>
          <a:lstStyle>
            <a:defPPr>
              <a:defRPr lang="ja-JP"/>
            </a:defPPr>
            <a:lvl1pPr>
              <a:defRPr sz="1600" b="1">
                <a:latin typeface="Hiragino Maru Gothic Pro W4" panose="020F0400000000000000" pitchFamily="34" charset="-128"/>
                <a:ea typeface="Hiragino Maru Gothic Pro W4" panose="020F0400000000000000" pitchFamily="34" charset="-128"/>
              </a:defRPr>
            </a:lvl1pPr>
          </a:lstStyle>
          <a:p>
            <a:r>
              <a:rPr lang="en-US" altLang="ja-JP" dirty="0"/>
              <a:t>-</a:t>
            </a:r>
            <a:r>
              <a:rPr lang="ja-JP" altLang="en-US"/>
              <a:t>北海道太平洋北区の上位</a:t>
            </a:r>
            <a:r>
              <a:rPr lang="en-US" altLang="ja-JP" dirty="0"/>
              <a:t>10</a:t>
            </a:r>
            <a:r>
              <a:rPr lang="ja-JP" altLang="en-US"/>
              <a:t>種の例</a:t>
            </a:r>
            <a:r>
              <a:rPr lang="en-US" altLang="ja-JP" dirty="0"/>
              <a:t>-</a:t>
            </a:r>
            <a:endParaRPr lang="ja-JP" altLang="en-US"/>
          </a:p>
        </p:txBody>
      </p:sp>
      <p:pic>
        <p:nvPicPr>
          <p:cNvPr id="4" name="図 3">
            <a:extLst>
              <a:ext uri="{FF2B5EF4-FFF2-40B4-BE49-F238E27FC236}">
                <a16:creationId xmlns:a16="http://schemas.microsoft.com/office/drawing/2014/main" id="{5E017C10-040C-3C41-9A8B-43FA99440F88}"/>
              </a:ext>
            </a:extLst>
          </p:cNvPr>
          <p:cNvPicPr>
            <a:picLocks noChangeAspect="1"/>
          </p:cNvPicPr>
          <p:nvPr/>
        </p:nvPicPr>
        <p:blipFill rotWithShape="1">
          <a:blip r:embed="rId2"/>
          <a:srcRect t="1377" b="-1"/>
          <a:stretch/>
        </p:blipFill>
        <p:spPr>
          <a:xfrm>
            <a:off x="507358" y="2055595"/>
            <a:ext cx="1554375" cy="3012332"/>
          </a:xfrm>
          <a:prstGeom prst="rect">
            <a:avLst/>
          </a:prstGeom>
        </p:spPr>
      </p:pic>
      <p:pic>
        <p:nvPicPr>
          <p:cNvPr id="5" name="図 4">
            <a:extLst>
              <a:ext uri="{FF2B5EF4-FFF2-40B4-BE49-F238E27FC236}">
                <a16:creationId xmlns:a16="http://schemas.microsoft.com/office/drawing/2014/main" id="{86DD7475-A38C-3F48-9D4A-4E64D28C6EDA}"/>
              </a:ext>
            </a:extLst>
          </p:cNvPr>
          <p:cNvPicPr>
            <a:picLocks noChangeAspect="1"/>
          </p:cNvPicPr>
          <p:nvPr/>
        </p:nvPicPr>
        <p:blipFill rotWithShape="1">
          <a:blip r:embed="rId3"/>
          <a:srcRect l="1817" t="1025" r="2311"/>
          <a:stretch/>
        </p:blipFill>
        <p:spPr>
          <a:xfrm>
            <a:off x="2559843" y="2033855"/>
            <a:ext cx="1886206" cy="3012332"/>
          </a:xfrm>
          <a:prstGeom prst="rect">
            <a:avLst/>
          </a:prstGeom>
        </p:spPr>
      </p:pic>
      <p:pic>
        <p:nvPicPr>
          <p:cNvPr id="7" name="図 6">
            <a:extLst>
              <a:ext uri="{FF2B5EF4-FFF2-40B4-BE49-F238E27FC236}">
                <a16:creationId xmlns:a16="http://schemas.microsoft.com/office/drawing/2014/main" id="{DB9840D4-E664-B144-9113-ECC7F196B119}"/>
              </a:ext>
            </a:extLst>
          </p:cNvPr>
          <p:cNvPicPr>
            <a:picLocks noChangeAspect="1"/>
          </p:cNvPicPr>
          <p:nvPr/>
        </p:nvPicPr>
        <p:blipFill rotWithShape="1">
          <a:blip r:embed="rId4"/>
          <a:srcRect l="2430" t="1377"/>
          <a:stretch/>
        </p:blipFill>
        <p:spPr>
          <a:xfrm>
            <a:off x="4888896" y="2044725"/>
            <a:ext cx="1695438" cy="3012332"/>
          </a:xfrm>
          <a:prstGeom prst="rect">
            <a:avLst/>
          </a:prstGeom>
        </p:spPr>
      </p:pic>
      <p:pic>
        <p:nvPicPr>
          <p:cNvPr id="16" name="図 15">
            <a:extLst>
              <a:ext uri="{FF2B5EF4-FFF2-40B4-BE49-F238E27FC236}">
                <a16:creationId xmlns:a16="http://schemas.microsoft.com/office/drawing/2014/main" id="{51B74945-0921-5C40-9DDB-0CE8F98F636F}"/>
              </a:ext>
            </a:extLst>
          </p:cNvPr>
          <p:cNvPicPr>
            <a:picLocks noChangeAspect="1"/>
          </p:cNvPicPr>
          <p:nvPr/>
        </p:nvPicPr>
        <p:blipFill rotWithShape="1">
          <a:blip r:embed="rId5"/>
          <a:srcRect t="1037"/>
          <a:stretch/>
        </p:blipFill>
        <p:spPr>
          <a:xfrm>
            <a:off x="6857838" y="2033855"/>
            <a:ext cx="1907542" cy="2977268"/>
          </a:xfrm>
          <a:prstGeom prst="rect">
            <a:avLst/>
          </a:prstGeom>
        </p:spPr>
      </p:pic>
      <p:sp>
        <p:nvSpPr>
          <p:cNvPr id="17" name="テキスト ボックス 16">
            <a:extLst>
              <a:ext uri="{FF2B5EF4-FFF2-40B4-BE49-F238E27FC236}">
                <a16:creationId xmlns:a16="http://schemas.microsoft.com/office/drawing/2014/main" id="{DC526D0B-D11F-9548-8BCB-C6F2562178A4}"/>
              </a:ext>
            </a:extLst>
          </p:cNvPr>
          <p:cNvSpPr txBox="1"/>
          <p:nvPr/>
        </p:nvSpPr>
        <p:spPr>
          <a:xfrm>
            <a:off x="892262" y="1414309"/>
            <a:ext cx="877163" cy="369332"/>
          </a:xfrm>
          <a:prstGeom prst="rect">
            <a:avLst/>
          </a:prstGeom>
          <a:no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餌生物</a:t>
            </a:r>
          </a:p>
        </p:txBody>
      </p:sp>
      <p:sp>
        <p:nvSpPr>
          <p:cNvPr id="18" name="テキスト ボックス 17">
            <a:extLst>
              <a:ext uri="{FF2B5EF4-FFF2-40B4-BE49-F238E27FC236}">
                <a16:creationId xmlns:a16="http://schemas.microsoft.com/office/drawing/2014/main" id="{A2C77E86-60B0-D944-9063-43909109BA0F}"/>
              </a:ext>
            </a:extLst>
          </p:cNvPr>
          <p:cNvSpPr txBox="1"/>
          <p:nvPr/>
        </p:nvSpPr>
        <p:spPr>
          <a:xfrm>
            <a:off x="3142211" y="1396455"/>
            <a:ext cx="877163" cy="369332"/>
          </a:xfrm>
          <a:prstGeom prst="rect">
            <a:avLst/>
          </a:prstGeom>
          <a:no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捕食者</a:t>
            </a:r>
          </a:p>
        </p:txBody>
      </p:sp>
      <p:sp>
        <p:nvSpPr>
          <p:cNvPr id="19" name="テキスト ボックス 18">
            <a:extLst>
              <a:ext uri="{FF2B5EF4-FFF2-40B4-BE49-F238E27FC236}">
                <a16:creationId xmlns:a16="http://schemas.microsoft.com/office/drawing/2014/main" id="{3A55CFD5-FDEA-3443-9052-26E493AEB996}"/>
              </a:ext>
            </a:extLst>
          </p:cNvPr>
          <p:cNvSpPr txBox="1"/>
          <p:nvPr/>
        </p:nvSpPr>
        <p:spPr>
          <a:xfrm>
            <a:off x="5298033" y="1396455"/>
            <a:ext cx="877163" cy="369332"/>
          </a:xfrm>
          <a:prstGeom prst="rect">
            <a:avLst/>
          </a:prstGeom>
          <a:no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媒介者</a:t>
            </a:r>
          </a:p>
        </p:txBody>
      </p:sp>
      <p:sp>
        <p:nvSpPr>
          <p:cNvPr id="20" name="テキスト ボックス 19">
            <a:extLst>
              <a:ext uri="{FF2B5EF4-FFF2-40B4-BE49-F238E27FC236}">
                <a16:creationId xmlns:a16="http://schemas.microsoft.com/office/drawing/2014/main" id="{65E84E16-C5B6-394A-9E8F-DF738C335F61}"/>
              </a:ext>
            </a:extLst>
          </p:cNvPr>
          <p:cNvSpPr txBox="1"/>
          <p:nvPr/>
        </p:nvSpPr>
        <p:spPr>
          <a:xfrm>
            <a:off x="6911362" y="1398436"/>
            <a:ext cx="1800493" cy="369332"/>
          </a:xfrm>
          <a:prstGeom prst="rect">
            <a:avLst/>
          </a:prstGeom>
          <a:no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媒介者の紹介者</a:t>
            </a:r>
          </a:p>
        </p:txBody>
      </p:sp>
      <p:sp>
        <p:nvSpPr>
          <p:cNvPr id="21" name="テキスト ボックス 20">
            <a:extLst>
              <a:ext uri="{FF2B5EF4-FFF2-40B4-BE49-F238E27FC236}">
                <a16:creationId xmlns:a16="http://schemas.microsoft.com/office/drawing/2014/main" id="{F6B8F6C8-5827-D34D-9C80-AF2DF7B8356B}"/>
              </a:ext>
            </a:extLst>
          </p:cNvPr>
          <p:cNvSpPr txBox="1"/>
          <p:nvPr/>
        </p:nvSpPr>
        <p:spPr>
          <a:xfrm rot="5400000">
            <a:off x="956570" y="5098966"/>
            <a:ext cx="655949" cy="276999"/>
          </a:xfrm>
          <a:prstGeom prst="rect">
            <a:avLst/>
          </a:prstGeom>
        </p:spPr>
        <p:txBody>
          <a:bodyPr wrap="none">
            <a:spAutoFit/>
          </a:bodyPr>
          <a:lstStyle>
            <a:defPPr>
              <a:defRPr lang="ja-JP"/>
            </a:defPPr>
            <a:lvl1pPr>
              <a:defRPr sz="1600" b="1">
                <a:latin typeface="Hiragino Maru Gothic Pro W4" panose="020F0400000000000000" pitchFamily="34" charset="-128"/>
                <a:ea typeface="Hiragino Maru Gothic Pro W4" panose="020F0400000000000000" pitchFamily="34" charset="-128"/>
              </a:defRPr>
            </a:lvl1pPr>
          </a:lstStyle>
          <a:p>
            <a:r>
              <a:rPr lang="ja-JP" altLang="en-US" sz="1200"/>
              <a:t>・・・</a:t>
            </a:r>
          </a:p>
        </p:txBody>
      </p:sp>
      <p:sp>
        <p:nvSpPr>
          <p:cNvPr id="22" name="テキスト ボックス 21">
            <a:extLst>
              <a:ext uri="{FF2B5EF4-FFF2-40B4-BE49-F238E27FC236}">
                <a16:creationId xmlns:a16="http://schemas.microsoft.com/office/drawing/2014/main" id="{60DA1251-752D-7742-A710-EEA30C8522AC}"/>
              </a:ext>
            </a:extLst>
          </p:cNvPr>
          <p:cNvSpPr txBox="1"/>
          <p:nvPr/>
        </p:nvSpPr>
        <p:spPr>
          <a:xfrm rot="5400000">
            <a:off x="3176053" y="5098966"/>
            <a:ext cx="655949" cy="276999"/>
          </a:xfrm>
          <a:prstGeom prst="rect">
            <a:avLst/>
          </a:prstGeom>
        </p:spPr>
        <p:txBody>
          <a:bodyPr wrap="none">
            <a:spAutoFit/>
          </a:bodyPr>
          <a:lstStyle>
            <a:defPPr>
              <a:defRPr lang="ja-JP"/>
            </a:defPPr>
            <a:lvl1pPr>
              <a:defRPr sz="1600" b="1">
                <a:latin typeface="Hiragino Maru Gothic Pro W4" panose="020F0400000000000000" pitchFamily="34" charset="-128"/>
                <a:ea typeface="Hiragino Maru Gothic Pro W4" panose="020F0400000000000000" pitchFamily="34" charset="-128"/>
              </a:defRPr>
            </a:lvl1pPr>
          </a:lstStyle>
          <a:p>
            <a:r>
              <a:rPr lang="ja-JP" altLang="en-US" sz="1200"/>
              <a:t>・・・</a:t>
            </a:r>
          </a:p>
        </p:txBody>
      </p:sp>
      <p:sp>
        <p:nvSpPr>
          <p:cNvPr id="23" name="テキスト ボックス 22">
            <a:extLst>
              <a:ext uri="{FF2B5EF4-FFF2-40B4-BE49-F238E27FC236}">
                <a16:creationId xmlns:a16="http://schemas.microsoft.com/office/drawing/2014/main" id="{3B9F05B1-6983-9547-A0BC-3FFFB1500953}"/>
              </a:ext>
            </a:extLst>
          </p:cNvPr>
          <p:cNvSpPr txBox="1"/>
          <p:nvPr/>
        </p:nvSpPr>
        <p:spPr>
          <a:xfrm rot="5400000">
            <a:off x="5408639" y="5098966"/>
            <a:ext cx="655949" cy="276999"/>
          </a:xfrm>
          <a:prstGeom prst="rect">
            <a:avLst/>
          </a:prstGeom>
        </p:spPr>
        <p:txBody>
          <a:bodyPr wrap="none">
            <a:spAutoFit/>
          </a:bodyPr>
          <a:lstStyle>
            <a:defPPr>
              <a:defRPr lang="ja-JP"/>
            </a:defPPr>
            <a:lvl1pPr>
              <a:defRPr sz="1600" b="1">
                <a:latin typeface="Hiragino Maru Gothic Pro W4" panose="020F0400000000000000" pitchFamily="34" charset="-128"/>
                <a:ea typeface="Hiragino Maru Gothic Pro W4" panose="020F0400000000000000" pitchFamily="34" charset="-128"/>
              </a:defRPr>
            </a:lvl1pPr>
          </a:lstStyle>
          <a:p>
            <a:r>
              <a:rPr lang="ja-JP" altLang="en-US" sz="1200"/>
              <a:t>・・・</a:t>
            </a:r>
          </a:p>
        </p:txBody>
      </p:sp>
      <p:sp>
        <p:nvSpPr>
          <p:cNvPr id="24" name="テキスト ボックス 23">
            <a:extLst>
              <a:ext uri="{FF2B5EF4-FFF2-40B4-BE49-F238E27FC236}">
                <a16:creationId xmlns:a16="http://schemas.microsoft.com/office/drawing/2014/main" id="{DEC2CC7A-BDCC-794A-8BA1-C614EA5F2AB0}"/>
              </a:ext>
            </a:extLst>
          </p:cNvPr>
          <p:cNvSpPr txBox="1"/>
          <p:nvPr/>
        </p:nvSpPr>
        <p:spPr>
          <a:xfrm rot="5400000">
            <a:off x="7555769" y="5098965"/>
            <a:ext cx="655949" cy="276999"/>
          </a:xfrm>
          <a:prstGeom prst="rect">
            <a:avLst/>
          </a:prstGeom>
        </p:spPr>
        <p:txBody>
          <a:bodyPr wrap="none">
            <a:spAutoFit/>
          </a:bodyPr>
          <a:lstStyle>
            <a:defPPr>
              <a:defRPr lang="ja-JP"/>
            </a:defPPr>
            <a:lvl1pPr>
              <a:defRPr sz="1600" b="1">
                <a:latin typeface="Hiragino Maru Gothic Pro W4" panose="020F0400000000000000" pitchFamily="34" charset="-128"/>
                <a:ea typeface="Hiragino Maru Gothic Pro W4" panose="020F0400000000000000" pitchFamily="34" charset="-128"/>
              </a:defRPr>
            </a:lvl1pPr>
          </a:lstStyle>
          <a:p>
            <a:r>
              <a:rPr lang="ja-JP" altLang="en-US" sz="1200"/>
              <a:t>・・・</a:t>
            </a:r>
          </a:p>
        </p:txBody>
      </p:sp>
    </p:spTree>
    <p:extLst>
      <p:ext uri="{BB962C8B-B14F-4D97-AF65-F5344CB8AC3E}">
        <p14:creationId xmlns:p14="http://schemas.microsoft.com/office/powerpoint/2010/main" val="2114048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35723FB-B191-2443-BF0D-74552C360FCF}"/>
              </a:ext>
            </a:extLst>
          </p:cNvPr>
          <p:cNvSpPr txBox="1"/>
          <p:nvPr/>
        </p:nvSpPr>
        <p:spPr>
          <a:xfrm>
            <a:off x="1382463" y="113509"/>
            <a:ext cx="6379077" cy="461665"/>
          </a:xfrm>
          <a:prstGeom prst="rect">
            <a:avLst/>
          </a:prstGeom>
          <a:noFill/>
        </p:spPr>
        <p:txBody>
          <a:bodyPr wrap="squar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pPr algn="ctr"/>
            <a:r>
              <a:rPr lang="ja-JP" altLang="en-US"/>
              <a:t>中心性に基づいて機能群を選出</a:t>
            </a:r>
            <a:endParaRPr lang="en-US" altLang="ja-JP" dirty="0"/>
          </a:p>
        </p:txBody>
      </p:sp>
      <p:sp>
        <p:nvSpPr>
          <p:cNvPr id="7" name="テキスト ボックス 6">
            <a:extLst>
              <a:ext uri="{FF2B5EF4-FFF2-40B4-BE49-F238E27FC236}">
                <a16:creationId xmlns:a16="http://schemas.microsoft.com/office/drawing/2014/main" id="{A5A5F943-315B-DE44-9AD0-5A8393465F69}"/>
              </a:ext>
            </a:extLst>
          </p:cNvPr>
          <p:cNvSpPr txBox="1"/>
          <p:nvPr/>
        </p:nvSpPr>
        <p:spPr>
          <a:xfrm>
            <a:off x="213279" y="604578"/>
            <a:ext cx="8717451" cy="400110"/>
          </a:xfrm>
          <a:prstGeom prst="rect">
            <a:avLst/>
          </a:prstGeom>
          <a:noFill/>
        </p:spPr>
        <p:txBody>
          <a:bodyPr wrap="none" rtlCol="0">
            <a:spAutoFit/>
          </a:bodyPr>
          <a:lstStyle>
            <a:defPPr>
              <a:defRPr lang="ja-JP"/>
            </a:defPPr>
            <a:lvl1pPr algn="ctr">
              <a:defRPr sz="2000" b="1">
                <a:latin typeface="Hiragino Maru Gothic Pro W4" panose="020F0400000000000000" pitchFamily="34" charset="-128"/>
                <a:ea typeface="Hiragino Maru Gothic Pro W4" panose="020F0400000000000000" pitchFamily="34" charset="-128"/>
              </a:defRPr>
            </a:lvl1pPr>
          </a:lstStyle>
          <a:p>
            <a:r>
              <a:rPr lang="ja-JP" altLang="en-US"/>
              <a:t>北海道太平洋北区の機能群候補の中心性上位</a:t>
            </a:r>
            <a:r>
              <a:rPr lang="en-US" altLang="ja-JP" dirty="0"/>
              <a:t>10%</a:t>
            </a:r>
            <a:r>
              <a:rPr lang="ja-JP" altLang="en-US"/>
              <a:t>に入るグループで構成</a:t>
            </a:r>
            <a:endParaRPr lang="en-US" altLang="ja-JP" dirty="0"/>
          </a:p>
        </p:txBody>
      </p:sp>
      <p:sp>
        <p:nvSpPr>
          <p:cNvPr id="8" name="テキスト ボックス 7">
            <a:extLst>
              <a:ext uri="{FF2B5EF4-FFF2-40B4-BE49-F238E27FC236}">
                <a16:creationId xmlns:a16="http://schemas.microsoft.com/office/drawing/2014/main" id="{E36FB472-BCFA-604B-9696-76243140B587}"/>
              </a:ext>
            </a:extLst>
          </p:cNvPr>
          <p:cNvSpPr txBox="1"/>
          <p:nvPr/>
        </p:nvSpPr>
        <p:spPr>
          <a:xfrm>
            <a:off x="2647696" y="5493635"/>
            <a:ext cx="4134466" cy="523220"/>
          </a:xfrm>
          <a:prstGeom prst="rect">
            <a:avLst/>
          </a:prstGeom>
          <a:noFill/>
        </p:spPr>
        <p:txBody>
          <a:bodyPr wrap="none" rtlCol="0">
            <a:spAutoFit/>
          </a:bodyPr>
          <a:lstStyle>
            <a:defPPr>
              <a:defRPr lang="ja-JP"/>
            </a:defPPr>
            <a:lvl1pPr algn="ctr">
              <a:defRPr sz="2000" b="1">
                <a:latin typeface="Hiragino Maru Gothic Pro W4" panose="020F0400000000000000" pitchFamily="34" charset="-128"/>
                <a:ea typeface="Hiragino Maru Gothic Pro W4" panose="020F0400000000000000" pitchFamily="34" charset="-128"/>
              </a:defRPr>
            </a:lvl1pPr>
          </a:lstStyle>
          <a:p>
            <a:r>
              <a:rPr lang="ja-JP" altLang="en-US" sz="2800">
                <a:latin typeface="Hiragino Kaku Gothic Std W8" panose="020B0800000000000000" pitchFamily="34" charset="-128"/>
                <a:ea typeface="Hiragino Kaku Gothic Std W8" panose="020B0800000000000000" pitchFamily="34" charset="-128"/>
              </a:rPr>
              <a:t>自己相似性の検証が必要</a:t>
            </a:r>
            <a:endParaRPr lang="en-US" altLang="ja-JP" sz="2800" dirty="0">
              <a:latin typeface="Hiragino Kaku Gothic Std W8" panose="020B0800000000000000" pitchFamily="34" charset="-128"/>
              <a:ea typeface="Hiragino Kaku Gothic Std W8" panose="020B0800000000000000" pitchFamily="34" charset="-128"/>
            </a:endParaRPr>
          </a:p>
        </p:txBody>
      </p:sp>
      <p:sp>
        <p:nvSpPr>
          <p:cNvPr id="9" name="テキスト ボックス 8">
            <a:extLst>
              <a:ext uri="{FF2B5EF4-FFF2-40B4-BE49-F238E27FC236}">
                <a16:creationId xmlns:a16="http://schemas.microsoft.com/office/drawing/2014/main" id="{807ACE9F-0CD4-C04A-AF09-7A1B6721C40D}"/>
              </a:ext>
            </a:extLst>
          </p:cNvPr>
          <p:cNvSpPr txBox="1"/>
          <p:nvPr/>
        </p:nvSpPr>
        <p:spPr>
          <a:xfrm>
            <a:off x="1205091" y="1245288"/>
            <a:ext cx="1723549" cy="461665"/>
          </a:xfrm>
          <a:prstGeom prst="rect">
            <a:avLst/>
          </a:prstGeom>
          <a:solidFill>
            <a:schemeClr val="bg1"/>
          </a:solidFill>
        </p:spPr>
        <p:txBody>
          <a:bodyPr wrap="none" rtlCol="0">
            <a:spAutoFit/>
          </a:bodyPr>
          <a:lstStyle/>
          <a:p>
            <a:r>
              <a:rPr lang="ja-JP" altLang="en-US" sz="2400" b="1">
                <a:latin typeface="Hiragino Kaku Gothic Std W8" panose="020B0800000000000000" pitchFamily="34" charset="-128"/>
                <a:ea typeface="Hiragino Kaku Gothic Std W8" panose="020B0800000000000000" pitchFamily="34" charset="-128"/>
              </a:rPr>
              <a:t>複雑モデル</a:t>
            </a:r>
            <a:endParaRPr kumimoji="1" lang="ja-JP" altLang="en-US" sz="2400" b="1">
              <a:latin typeface="Hiragino Kaku Gothic Std W8" panose="020B0800000000000000" pitchFamily="34" charset="-128"/>
              <a:ea typeface="Hiragino Kaku Gothic Std W8" panose="020B0800000000000000" pitchFamily="34" charset="-128"/>
            </a:endParaRPr>
          </a:p>
        </p:txBody>
      </p:sp>
      <p:sp>
        <p:nvSpPr>
          <p:cNvPr id="10" name="テキスト ボックス 9">
            <a:extLst>
              <a:ext uri="{FF2B5EF4-FFF2-40B4-BE49-F238E27FC236}">
                <a16:creationId xmlns:a16="http://schemas.microsoft.com/office/drawing/2014/main" id="{36D962C9-CECA-BF4F-91D1-17699F5A5BA4}"/>
              </a:ext>
            </a:extLst>
          </p:cNvPr>
          <p:cNvSpPr txBox="1"/>
          <p:nvPr/>
        </p:nvSpPr>
        <p:spPr>
          <a:xfrm>
            <a:off x="6257189" y="1251096"/>
            <a:ext cx="1723549" cy="461665"/>
          </a:xfrm>
          <a:prstGeom prst="rect">
            <a:avLst/>
          </a:prstGeom>
          <a:solidFill>
            <a:schemeClr val="bg1"/>
          </a:solidFill>
        </p:spPr>
        <p:txBody>
          <a:bodyPr wrap="none" rtlCol="0">
            <a:spAutoFit/>
          </a:bodyPr>
          <a:lstStyle/>
          <a:p>
            <a:r>
              <a:rPr lang="ja-JP" altLang="en-US" sz="2400" b="1">
                <a:latin typeface="Hiragino Kaku Gothic Std W8" panose="020B0800000000000000" pitchFamily="34" charset="-128"/>
                <a:ea typeface="Hiragino Kaku Gothic Std W8" panose="020B0800000000000000" pitchFamily="34" charset="-128"/>
              </a:rPr>
              <a:t>簡素モデル</a:t>
            </a:r>
            <a:endParaRPr kumimoji="1" lang="ja-JP" altLang="en-US" sz="2400" b="1">
              <a:latin typeface="Hiragino Kaku Gothic Std W8" panose="020B0800000000000000" pitchFamily="34" charset="-128"/>
              <a:ea typeface="Hiragino Kaku Gothic Std W8" panose="020B0800000000000000" pitchFamily="34" charset="-128"/>
            </a:endParaRPr>
          </a:p>
        </p:txBody>
      </p:sp>
      <p:sp>
        <p:nvSpPr>
          <p:cNvPr id="11" name="テキスト ボックス 10">
            <a:extLst>
              <a:ext uri="{FF2B5EF4-FFF2-40B4-BE49-F238E27FC236}">
                <a16:creationId xmlns:a16="http://schemas.microsoft.com/office/drawing/2014/main" id="{73469A4E-5795-2D41-9DB7-05AD05FF5958}"/>
              </a:ext>
            </a:extLst>
          </p:cNvPr>
          <p:cNvSpPr txBox="1"/>
          <p:nvPr/>
        </p:nvSpPr>
        <p:spPr>
          <a:xfrm>
            <a:off x="869329" y="4564166"/>
            <a:ext cx="2127505" cy="461665"/>
          </a:xfrm>
          <a:prstGeom prst="rect">
            <a:avLst/>
          </a:prstGeom>
          <a:solidFill>
            <a:schemeClr val="bg1"/>
          </a:solidFill>
        </p:spPr>
        <p:txBody>
          <a:bodyPr wrap="none" rtlCol="0">
            <a:spAutoFit/>
          </a:bodyPr>
          <a:lstStyle/>
          <a:p>
            <a:r>
              <a:rPr lang="en-US" altLang="ja-JP" sz="2400" b="1" dirty="0">
                <a:latin typeface="Hiragino Kaku Gothic Std W8" panose="020B0800000000000000" pitchFamily="34" charset="-128"/>
                <a:ea typeface="Hiragino Kaku Gothic Std W8" panose="020B0800000000000000" pitchFamily="34" charset="-128"/>
              </a:rPr>
              <a:t>172</a:t>
            </a:r>
            <a:r>
              <a:rPr lang="ja-JP" altLang="en-US" sz="2400" b="1">
                <a:latin typeface="Hiragino Kaku Gothic Std W8" panose="020B0800000000000000" pitchFamily="34" charset="-128"/>
                <a:ea typeface="Hiragino Kaku Gothic Std W8" panose="020B0800000000000000" pitchFamily="34" charset="-128"/>
              </a:rPr>
              <a:t>グループ</a:t>
            </a:r>
            <a:endParaRPr kumimoji="1" lang="ja-JP" altLang="en-US" sz="2400" b="1">
              <a:latin typeface="Hiragino Kaku Gothic Std W8" panose="020B0800000000000000" pitchFamily="34" charset="-128"/>
              <a:ea typeface="Hiragino Kaku Gothic Std W8" panose="020B0800000000000000" pitchFamily="34" charset="-128"/>
            </a:endParaRPr>
          </a:p>
        </p:txBody>
      </p:sp>
      <p:sp>
        <p:nvSpPr>
          <p:cNvPr id="12" name="テキスト ボックス 11">
            <a:extLst>
              <a:ext uri="{FF2B5EF4-FFF2-40B4-BE49-F238E27FC236}">
                <a16:creationId xmlns:a16="http://schemas.microsoft.com/office/drawing/2014/main" id="{24EA2948-3E5B-4548-8AA7-E5067E641A3C}"/>
              </a:ext>
            </a:extLst>
          </p:cNvPr>
          <p:cNvSpPr txBox="1"/>
          <p:nvPr/>
        </p:nvSpPr>
        <p:spPr>
          <a:xfrm>
            <a:off x="6384410" y="4583265"/>
            <a:ext cx="1890261" cy="461665"/>
          </a:xfrm>
          <a:prstGeom prst="rect">
            <a:avLst/>
          </a:prstGeom>
          <a:solidFill>
            <a:schemeClr val="bg1"/>
          </a:solidFill>
        </p:spPr>
        <p:txBody>
          <a:bodyPr wrap="none" rtlCol="0">
            <a:spAutoFit/>
          </a:bodyPr>
          <a:lstStyle/>
          <a:p>
            <a:r>
              <a:rPr lang="en-US" altLang="ja-JP" sz="2400" b="1" dirty="0">
                <a:latin typeface="Hiragino Kaku Gothic Std W8" panose="020B0800000000000000" pitchFamily="34" charset="-128"/>
                <a:ea typeface="Hiragino Kaku Gothic Std W8" panose="020B0800000000000000" pitchFamily="34" charset="-128"/>
              </a:rPr>
              <a:t>59</a:t>
            </a:r>
            <a:r>
              <a:rPr lang="ja-JP" altLang="en-US" sz="2400" b="1">
                <a:latin typeface="Hiragino Kaku Gothic Std W8" panose="020B0800000000000000" pitchFamily="34" charset="-128"/>
                <a:ea typeface="Hiragino Kaku Gothic Std W8" panose="020B0800000000000000" pitchFamily="34" charset="-128"/>
              </a:rPr>
              <a:t>グループ</a:t>
            </a:r>
            <a:endParaRPr kumimoji="1" lang="ja-JP" altLang="en-US" sz="2400" b="1">
              <a:latin typeface="Hiragino Kaku Gothic Std W8" panose="020B0800000000000000" pitchFamily="34" charset="-128"/>
              <a:ea typeface="Hiragino Kaku Gothic Std W8" panose="020B0800000000000000" pitchFamily="34" charset="-128"/>
            </a:endParaRPr>
          </a:p>
        </p:txBody>
      </p:sp>
      <p:pic>
        <p:nvPicPr>
          <p:cNvPr id="13" name="図 12">
            <a:extLst>
              <a:ext uri="{FF2B5EF4-FFF2-40B4-BE49-F238E27FC236}">
                <a16:creationId xmlns:a16="http://schemas.microsoft.com/office/drawing/2014/main" id="{C05C2B2C-F4D9-9643-8066-4ECF574BA275}"/>
              </a:ext>
            </a:extLst>
          </p:cNvPr>
          <p:cNvPicPr>
            <a:picLocks noChangeAspect="1"/>
          </p:cNvPicPr>
          <p:nvPr/>
        </p:nvPicPr>
        <p:blipFill rotWithShape="1">
          <a:blip r:embed="rId2">
            <a:clrChange>
              <a:clrFrom>
                <a:srgbClr val="FFFFFF"/>
              </a:clrFrom>
              <a:clrTo>
                <a:srgbClr val="FFFFFF">
                  <a:alpha val="0"/>
                </a:srgbClr>
              </a:clrTo>
            </a:clrChange>
          </a:blip>
          <a:srcRect l="21172" t="13601" r="29054" b="21340"/>
          <a:stretch/>
        </p:blipFill>
        <p:spPr>
          <a:xfrm rot="20062695" flipV="1">
            <a:off x="3959540" y="2374236"/>
            <a:ext cx="1510779" cy="1079668"/>
          </a:xfrm>
          <a:prstGeom prst="rect">
            <a:avLst/>
          </a:prstGeom>
        </p:spPr>
      </p:pic>
      <p:pic>
        <p:nvPicPr>
          <p:cNvPr id="2" name="図 1">
            <a:extLst>
              <a:ext uri="{FF2B5EF4-FFF2-40B4-BE49-F238E27FC236}">
                <a16:creationId xmlns:a16="http://schemas.microsoft.com/office/drawing/2014/main" id="{DE516146-946D-344D-8864-13FF36C66A12}"/>
              </a:ext>
            </a:extLst>
          </p:cNvPr>
          <p:cNvPicPr>
            <a:picLocks noChangeAspect="1"/>
          </p:cNvPicPr>
          <p:nvPr/>
        </p:nvPicPr>
        <p:blipFill>
          <a:blip r:embed="rId3"/>
          <a:stretch>
            <a:fillRect/>
          </a:stretch>
        </p:blipFill>
        <p:spPr>
          <a:xfrm>
            <a:off x="5992561" y="1826119"/>
            <a:ext cx="2535521" cy="2571537"/>
          </a:xfrm>
          <a:prstGeom prst="rect">
            <a:avLst/>
          </a:prstGeom>
        </p:spPr>
      </p:pic>
      <p:pic>
        <p:nvPicPr>
          <p:cNvPr id="3" name="図 2">
            <a:extLst>
              <a:ext uri="{FF2B5EF4-FFF2-40B4-BE49-F238E27FC236}">
                <a16:creationId xmlns:a16="http://schemas.microsoft.com/office/drawing/2014/main" id="{810E8049-D9B9-6E4E-B2BE-305ED2554333}"/>
              </a:ext>
            </a:extLst>
          </p:cNvPr>
          <p:cNvPicPr>
            <a:picLocks noChangeAspect="1"/>
          </p:cNvPicPr>
          <p:nvPr/>
        </p:nvPicPr>
        <p:blipFill>
          <a:blip r:embed="rId4"/>
          <a:stretch>
            <a:fillRect/>
          </a:stretch>
        </p:blipFill>
        <p:spPr>
          <a:xfrm>
            <a:off x="837352" y="1760780"/>
            <a:ext cx="2599946" cy="2636876"/>
          </a:xfrm>
          <a:prstGeom prst="rect">
            <a:avLst/>
          </a:prstGeom>
        </p:spPr>
      </p:pic>
    </p:spTree>
    <p:extLst>
      <p:ext uri="{BB962C8B-B14F-4D97-AF65-F5344CB8AC3E}">
        <p14:creationId xmlns:p14="http://schemas.microsoft.com/office/powerpoint/2010/main" val="178924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5C7163D-6780-8D41-8F34-54921D1C0EFA}"/>
              </a:ext>
            </a:extLst>
          </p:cNvPr>
          <p:cNvSpPr txBox="1"/>
          <p:nvPr/>
        </p:nvSpPr>
        <p:spPr>
          <a:xfrm>
            <a:off x="1090900" y="73688"/>
            <a:ext cx="6962199" cy="461665"/>
          </a:xfrm>
          <a:prstGeom prst="rect">
            <a:avLst/>
          </a:prstGeom>
          <a:noFill/>
        </p:spPr>
        <p:txBody>
          <a:bodyPr wrap="squar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pPr algn="ctr"/>
            <a:r>
              <a:rPr lang="ja-JP" altLang="en-US"/>
              <a:t>ネットワーク内のコミュニティ検出による細分化</a:t>
            </a:r>
            <a:endParaRPr lang="en-US" altLang="ja-JP" dirty="0"/>
          </a:p>
        </p:txBody>
      </p:sp>
      <p:sp>
        <p:nvSpPr>
          <p:cNvPr id="8" name="テキスト ボックス 7">
            <a:extLst>
              <a:ext uri="{FF2B5EF4-FFF2-40B4-BE49-F238E27FC236}">
                <a16:creationId xmlns:a16="http://schemas.microsoft.com/office/drawing/2014/main" id="{1B96320F-20A2-104F-811E-ECF7FA740177}"/>
              </a:ext>
            </a:extLst>
          </p:cNvPr>
          <p:cNvSpPr txBox="1"/>
          <p:nvPr/>
        </p:nvSpPr>
        <p:spPr>
          <a:xfrm>
            <a:off x="226597" y="4896076"/>
            <a:ext cx="7826502" cy="707886"/>
          </a:xfrm>
          <a:prstGeom prst="rect">
            <a:avLst/>
          </a:prstGeom>
          <a:noFill/>
        </p:spPr>
        <p:txBody>
          <a:bodyPr wrap="none" rtlCol="0">
            <a:spAutoFit/>
          </a:bodyPr>
          <a:lstStyle>
            <a:defPPr>
              <a:defRPr lang="ja-JP"/>
            </a:defPPr>
            <a:lvl1pPr algn="ctr">
              <a:defRPr sz="2000" b="1">
                <a:latin typeface="Hiragino Maru Gothic Pro W4" panose="020F0400000000000000" pitchFamily="34" charset="-128"/>
                <a:ea typeface="Hiragino Maru Gothic Pro W4" panose="020F0400000000000000" pitchFamily="34" charset="-128"/>
              </a:defRPr>
            </a:lvl1pPr>
          </a:lstStyle>
          <a:p>
            <a:pPr algn="l"/>
            <a:r>
              <a:rPr lang="ja-JP" altLang="en-US"/>
              <a:t>■</a:t>
            </a:r>
            <a:r>
              <a:rPr lang="en-US" altLang="ja-JP" dirty="0"/>
              <a:t> </a:t>
            </a:r>
            <a:r>
              <a:rPr lang="ja-JP" altLang="en-US"/>
              <a:t>北海道太平洋北区全体の食物網が，</a:t>
            </a:r>
            <a:endParaRPr lang="en-US" altLang="ja-JP" dirty="0"/>
          </a:p>
          <a:p>
            <a:pPr marL="360363" algn="l"/>
            <a:r>
              <a:rPr lang="ja-JP" altLang="en-US"/>
              <a:t>底生，表層，それらと</a:t>
            </a:r>
            <a:r>
              <a:rPr lang="en-US" altLang="ja-JP" dirty="0"/>
              <a:t>Overlap</a:t>
            </a:r>
            <a:r>
              <a:rPr lang="ja-JP" altLang="en-US"/>
              <a:t>する食物網などに細分化される</a:t>
            </a:r>
            <a:endParaRPr lang="en-US" altLang="ja-JP" dirty="0"/>
          </a:p>
        </p:txBody>
      </p:sp>
      <p:sp>
        <p:nvSpPr>
          <p:cNvPr id="9" name="テキスト ボックス 8">
            <a:extLst>
              <a:ext uri="{FF2B5EF4-FFF2-40B4-BE49-F238E27FC236}">
                <a16:creationId xmlns:a16="http://schemas.microsoft.com/office/drawing/2014/main" id="{574C2DFE-2181-6D4D-B6A8-828F1485AB3A}"/>
              </a:ext>
            </a:extLst>
          </p:cNvPr>
          <p:cNvSpPr txBox="1"/>
          <p:nvPr/>
        </p:nvSpPr>
        <p:spPr>
          <a:xfrm>
            <a:off x="226597" y="5992736"/>
            <a:ext cx="7981414" cy="707886"/>
          </a:xfrm>
          <a:prstGeom prst="rect">
            <a:avLst/>
          </a:prstGeom>
          <a:noFill/>
        </p:spPr>
        <p:txBody>
          <a:bodyPr wrap="square" rtlCol="0">
            <a:spAutoFit/>
          </a:bodyPr>
          <a:lstStyle>
            <a:defPPr>
              <a:defRPr lang="ja-JP"/>
            </a:defPPr>
            <a:lvl1pPr algn="ctr">
              <a:defRPr sz="2000" b="1">
                <a:latin typeface="Hiragino Maru Gothic Pro W4" panose="020F0400000000000000" pitchFamily="34" charset="-128"/>
                <a:ea typeface="Hiragino Maru Gothic Pro W4" panose="020F0400000000000000" pitchFamily="34" charset="-128"/>
              </a:defRPr>
            </a:lvl1pPr>
          </a:lstStyle>
          <a:p>
            <a:pPr algn="l"/>
            <a:r>
              <a:rPr lang="ja-JP" altLang="en-US"/>
              <a:t>■</a:t>
            </a:r>
            <a:r>
              <a:rPr lang="en-US" altLang="ja-JP" dirty="0"/>
              <a:t> </a:t>
            </a:r>
            <a:r>
              <a:rPr lang="ja-JP" altLang="en-US"/>
              <a:t>内包する</a:t>
            </a:r>
            <a:r>
              <a:rPr lang="ja-JP" altLang="en-US">
                <a:latin typeface="Toppan Bunkyu Midashi Gothic Ex" panose="020B0900000000000000" pitchFamily="34" charset="-128"/>
                <a:ea typeface="Toppan Bunkyu Midashi Gothic Ex" panose="020B0900000000000000" pitchFamily="34" charset="-128"/>
              </a:rPr>
              <a:t>サブネットワークの数や機能</a:t>
            </a:r>
            <a:r>
              <a:rPr lang="ja-JP" altLang="en-US"/>
              <a:t>も生態系の特性</a:t>
            </a:r>
            <a:endParaRPr lang="en-US" altLang="ja-JP" dirty="0"/>
          </a:p>
          <a:p>
            <a:pPr indent="360363" algn="l"/>
            <a:r>
              <a:rPr lang="ja-JP" altLang="en-US"/>
              <a:t>これらを押さえた機能群選択が必要</a:t>
            </a:r>
            <a:endParaRPr lang="en-US" altLang="ja-JP" dirty="0"/>
          </a:p>
        </p:txBody>
      </p:sp>
      <p:sp>
        <p:nvSpPr>
          <p:cNvPr id="10" name="テキスト ボックス 9">
            <a:extLst>
              <a:ext uri="{FF2B5EF4-FFF2-40B4-BE49-F238E27FC236}">
                <a16:creationId xmlns:a16="http://schemas.microsoft.com/office/drawing/2014/main" id="{045A5C14-F91F-D441-AD87-A659088C58C2}"/>
              </a:ext>
            </a:extLst>
          </p:cNvPr>
          <p:cNvSpPr txBox="1"/>
          <p:nvPr/>
        </p:nvSpPr>
        <p:spPr>
          <a:xfrm>
            <a:off x="226597" y="5591880"/>
            <a:ext cx="8896987" cy="400110"/>
          </a:xfrm>
          <a:prstGeom prst="rect">
            <a:avLst/>
          </a:prstGeom>
          <a:noFill/>
        </p:spPr>
        <p:txBody>
          <a:bodyPr wrap="none" rtlCol="0">
            <a:spAutoFit/>
          </a:bodyPr>
          <a:lstStyle>
            <a:defPPr>
              <a:defRPr lang="ja-JP"/>
            </a:defPPr>
            <a:lvl1pPr algn="ctr">
              <a:defRPr sz="2000" b="1">
                <a:latin typeface="Hiragino Maru Gothic Pro W4" panose="020F0400000000000000" pitchFamily="34" charset="-128"/>
                <a:ea typeface="Hiragino Maru Gothic Pro W4" panose="020F0400000000000000" pitchFamily="34" charset="-128"/>
              </a:defRPr>
            </a:lvl1pPr>
          </a:lstStyle>
          <a:p>
            <a:pPr algn="l"/>
            <a:r>
              <a:rPr lang="ja-JP" altLang="en-US"/>
              <a:t>■</a:t>
            </a:r>
            <a:r>
              <a:rPr lang="en-US" altLang="ja-JP" dirty="0"/>
              <a:t> </a:t>
            </a:r>
            <a:r>
              <a:rPr lang="ja-JP" altLang="en-US"/>
              <a:t>異なるサブネットワークに属する種をひとつの機能群とするのは不適切</a:t>
            </a:r>
            <a:endParaRPr lang="en-US" altLang="ja-JP" dirty="0"/>
          </a:p>
        </p:txBody>
      </p:sp>
      <p:pic>
        <p:nvPicPr>
          <p:cNvPr id="2" name="図 1">
            <a:extLst>
              <a:ext uri="{FF2B5EF4-FFF2-40B4-BE49-F238E27FC236}">
                <a16:creationId xmlns:a16="http://schemas.microsoft.com/office/drawing/2014/main" id="{648580C4-90FC-3B4A-B5FC-A3352EC69512}"/>
              </a:ext>
            </a:extLst>
          </p:cNvPr>
          <p:cNvPicPr>
            <a:picLocks noChangeAspect="1"/>
          </p:cNvPicPr>
          <p:nvPr/>
        </p:nvPicPr>
        <p:blipFill rotWithShape="1">
          <a:blip r:embed="rId2"/>
          <a:srcRect t="6696" b="7055"/>
          <a:stretch/>
        </p:blipFill>
        <p:spPr>
          <a:xfrm>
            <a:off x="545178" y="1158959"/>
            <a:ext cx="3151208" cy="3204695"/>
          </a:xfrm>
          <a:prstGeom prst="rect">
            <a:avLst/>
          </a:prstGeom>
        </p:spPr>
      </p:pic>
      <p:pic>
        <p:nvPicPr>
          <p:cNvPr id="3" name="図 2">
            <a:extLst>
              <a:ext uri="{FF2B5EF4-FFF2-40B4-BE49-F238E27FC236}">
                <a16:creationId xmlns:a16="http://schemas.microsoft.com/office/drawing/2014/main" id="{44FC3CD4-8B74-FB46-A6F6-8085D7F6417A}"/>
              </a:ext>
            </a:extLst>
          </p:cNvPr>
          <p:cNvPicPr>
            <a:picLocks noChangeAspect="1"/>
          </p:cNvPicPr>
          <p:nvPr/>
        </p:nvPicPr>
        <p:blipFill rotWithShape="1">
          <a:blip r:embed="rId3"/>
          <a:srcRect t="6696" b="7055"/>
          <a:stretch/>
        </p:blipFill>
        <p:spPr>
          <a:xfrm>
            <a:off x="5497976" y="1158959"/>
            <a:ext cx="3151208" cy="3204695"/>
          </a:xfrm>
          <a:prstGeom prst="rect">
            <a:avLst/>
          </a:prstGeom>
        </p:spPr>
      </p:pic>
      <p:pic>
        <p:nvPicPr>
          <p:cNvPr id="11" name="図 10">
            <a:extLst>
              <a:ext uri="{FF2B5EF4-FFF2-40B4-BE49-F238E27FC236}">
                <a16:creationId xmlns:a16="http://schemas.microsoft.com/office/drawing/2014/main" id="{D73B5524-26E1-D645-B9CF-891F3CF5E677}"/>
              </a:ext>
            </a:extLst>
          </p:cNvPr>
          <p:cNvPicPr>
            <a:picLocks noChangeAspect="1"/>
          </p:cNvPicPr>
          <p:nvPr/>
        </p:nvPicPr>
        <p:blipFill rotWithShape="1">
          <a:blip r:embed="rId4">
            <a:clrChange>
              <a:clrFrom>
                <a:srgbClr val="FFFFFF"/>
              </a:clrFrom>
              <a:clrTo>
                <a:srgbClr val="FFFFFF">
                  <a:alpha val="0"/>
                </a:srgbClr>
              </a:clrTo>
            </a:clrChange>
          </a:blip>
          <a:srcRect l="21172" t="13601" r="29054" b="21340"/>
          <a:stretch/>
        </p:blipFill>
        <p:spPr>
          <a:xfrm rot="20062695" flipV="1">
            <a:off x="3946006" y="2184238"/>
            <a:ext cx="1302349" cy="930715"/>
          </a:xfrm>
          <a:prstGeom prst="rect">
            <a:avLst/>
          </a:prstGeom>
        </p:spPr>
      </p:pic>
      <p:sp>
        <p:nvSpPr>
          <p:cNvPr id="12" name="テキスト ボックス 11">
            <a:extLst>
              <a:ext uri="{FF2B5EF4-FFF2-40B4-BE49-F238E27FC236}">
                <a16:creationId xmlns:a16="http://schemas.microsoft.com/office/drawing/2014/main" id="{37232BF2-533A-B74A-9B09-F05BA2756916}"/>
              </a:ext>
            </a:extLst>
          </p:cNvPr>
          <p:cNvSpPr txBox="1"/>
          <p:nvPr/>
        </p:nvSpPr>
        <p:spPr>
          <a:xfrm>
            <a:off x="5781555" y="4278813"/>
            <a:ext cx="2747868" cy="369332"/>
          </a:xfrm>
          <a:prstGeom prst="rect">
            <a:avLst/>
          </a:prstGeom>
          <a:noFill/>
        </p:spPr>
        <p:txBody>
          <a:bodyPr wrap="none" rtlCol="0">
            <a:spAutoFit/>
          </a:bodyPr>
          <a:lstStyle/>
          <a:p>
            <a:pPr algn="l"/>
            <a:r>
              <a:rPr lang="en-US" altLang="ja-JP" b="1" dirty="0">
                <a:latin typeface="Hiragino Kaku Gothic Std W8" panose="020B0800000000000000" pitchFamily="34" charset="-128"/>
                <a:ea typeface="Hiragino Kaku Gothic Std W8" panose="020B0800000000000000" pitchFamily="34" charset="-128"/>
              </a:rPr>
              <a:t>5</a:t>
            </a:r>
            <a:r>
              <a:rPr lang="ja-JP" altLang="en-US" b="1">
                <a:latin typeface="Hiragino Kaku Gothic Std W8" panose="020B0800000000000000" pitchFamily="34" charset="-128"/>
                <a:ea typeface="Hiragino Kaku Gothic Std W8" panose="020B0800000000000000" pitchFamily="34" charset="-128"/>
              </a:rPr>
              <a:t>つのサブネットワーク </a:t>
            </a:r>
            <a:endParaRPr kumimoji="1" lang="ja-JP" altLang="en-US" b="1">
              <a:latin typeface="Hiragino Kaku Gothic Std W8" panose="020B0800000000000000" pitchFamily="34" charset="-128"/>
              <a:ea typeface="Hiragino Kaku Gothic Std W8" panose="020B0800000000000000" pitchFamily="34" charset="-128"/>
            </a:endParaRPr>
          </a:p>
        </p:txBody>
      </p:sp>
      <p:sp>
        <p:nvSpPr>
          <p:cNvPr id="13" name="正方形/長方形 12">
            <a:extLst>
              <a:ext uri="{FF2B5EF4-FFF2-40B4-BE49-F238E27FC236}">
                <a16:creationId xmlns:a16="http://schemas.microsoft.com/office/drawing/2014/main" id="{C6A812E4-2C3A-FE44-9CBA-EE55CAF34C3B}"/>
              </a:ext>
            </a:extLst>
          </p:cNvPr>
          <p:cNvSpPr/>
          <p:nvPr/>
        </p:nvSpPr>
        <p:spPr>
          <a:xfrm>
            <a:off x="1090900" y="506103"/>
            <a:ext cx="7031092" cy="584775"/>
          </a:xfrm>
          <a:prstGeom prst="rect">
            <a:avLst/>
          </a:prstGeom>
          <a:noFill/>
        </p:spPr>
        <p:txBody>
          <a:bodyPr wrap="none" rtlCol="0">
            <a:spAutoFit/>
          </a:bodyPr>
          <a:lstStyle/>
          <a:p>
            <a:r>
              <a:rPr lang="ja-JP" altLang="en-US" sz="1600" b="1">
                <a:latin typeface="Hiragino Maru Gothic Pro W4" panose="020F0400000000000000" pitchFamily="34" charset="-128"/>
                <a:ea typeface="Hiragino Maru Gothic Pro W4" panose="020F0400000000000000" pitchFamily="34" charset="-128"/>
              </a:rPr>
              <a:t>ネットワークの中で相対的に密度の高い部分をコミュニティとして抽出</a:t>
            </a:r>
            <a:endParaRPr lang="en-US" altLang="ja-JP" sz="1600" b="1" dirty="0">
              <a:latin typeface="Hiragino Maru Gothic Pro W4" panose="020F0400000000000000" pitchFamily="34" charset="-128"/>
              <a:ea typeface="Hiragino Maru Gothic Pro W4" panose="020F0400000000000000" pitchFamily="34" charset="-128"/>
            </a:endParaRPr>
          </a:p>
          <a:p>
            <a:pPr algn="ctr"/>
            <a:r>
              <a:rPr lang="en-US" altLang="ja-JP" sz="1600" b="1" dirty="0">
                <a:latin typeface="Hiragino Maru Gothic Pro W4" panose="020F0400000000000000" pitchFamily="34" charset="-128"/>
                <a:ea typeface="Hiragino Maru Gothic Pro W4" panose="020F0400000000000000" pitchFamily="34" charset="-128"/>
              </a:rPr>
              <a:t>-</a:t>
            </a:r>
            <a:r>
              <a:rPr lang="ja-JP" altLang="en-US" sz="1600" b="1">
                <a:latin typeface="Hiragino Maru Gothic Pro W4" panose="020F0400000000000000" pitchFamily="34" charset="-128"/>
                <a:ea typeface="Hiragino Maru Gothic Pro W4" panose="020F0400000000000000" pitchFamily="34" charset="-128"/>
              </a:rPr>
              <a:t>北海道太平洋北区の例</a:t>
            </a:r>
            <a:r>
              <a:rPr lang="en-US" altLang="ja-JP" sz="1600" b="1" dirty="0">
                <a:latin typeface="Hiragino Maru Gothic Pro W4" panose="020F0400000000000000" pitchFamily="34" charset="-128"/>
                <a:ea typeface="Hiragino Maru Gothic Pro W4" panose="020F0400000000000000" pitchFamily="34" charset="-128"/>
              </a:rPr>
              <a:t>-</a:t>
            </a:r>
          </a:p>
        </p:txBody>
      </p:sp>
      <p:sp>
        <p:nvSpPr>
          <p:cNvPr id="14" name="テキスト ボックス 13">
            <a:extLst>
              <a:ext uri="{FF2B5EF4-FFF2-40B4-BE49-F238E27FC236}">
                <a16:creationId xmlns:a16="http://schemas.microsoft.com/office/drawing/2014/main" id="{A70A14B6-ECD4-944C-BA20-6E1CB31347CF}"/>
              </a:ext>
            </a:extLst>
          </p:cNvPr>
          <p:cNvSpPr txBox="1"/>
          <p:nvPr/>
        </p:nvSpPr>
        <p:spPr>
          <a:xfrm>
            <a:off x="746848" y="4278813"/>
            <a:ext cx="2747868" cy="369332"/>
          </a:xfrm>
          <a:prstGeom prst="rect">
            <a:avLst/>
          </a:prstGeom>
          <a:noFill/>
        </p:spPr>
        <p:txBody>
          <a:bodyPr wrap="none" rtlCol="0">
            <a:spAutoFit/>
          </a:bodyPr>
          <a:lstStyle/>
          <a:p>
            <a:pPr algn="l"/>
            <a:r>
              <a:rPr lang="en-US" altLang="ja-JP" b="1" dirty="0">
                <a:latin typeface="Hiragino Kaku Gothic Std W8" panose="020B0800000000000000" pitchFamily="34" charset="-128"/>
                <a:ea typeface="Hiragino Kaku Gothic Std W8" panose="020B0800000000000000" pitchFamily="34" charset="-128"/>
              </a:rPr>
              <a:t>1</a:t>
            </a:r>
            <a:r>
              <a:rPr lang="ja-JP" altLang="en-US" b="1">
                <a:latin typeface="Hiragino Kaku Gothic Std W8" panose="020B0800000000000000" pitchFamily="34" charset="-128"/>
                <a:ea typeface="Hiragino Kaku Gothic Std W8" panose="020B0800000000000000" pitchFamily="34" charset="-128"/>
              </a:rPr>
              <a:t>つのフルネットワーク </a:t>
            </a:r>
            <a:endParaRPr kumimoji="1" lang="ja-JP" altLang="en-US" b="1">
              <a:latin typeface="Hiragino Kaku Gothic Std W8" panose="020B0800000000000000" pitchFamily="34" charset="-128"/>
              <a:ea typeface="Hiragino Kaku Gothic Std W8" panose="020B0800000000000000" pitchFamily="34" charset="-128"/>
            </a:endParaRPr>
          </a:p>
        </p:txBody>
      </p:sp>
    </p:spTree>
    <p:extLst>
      <p:ext uri="{BB962C8B-B14F-4D97-AF65-F5344CB8AC3E}">
        <p14:creationId xmlns:p14="http://schemas.microsoft.com/office/powerpoint/2010/main" val="355226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4CE8607-C9ED-5C4C-B561-1CCA19343257}"/>
              </a:ext>
            </a:extLst>
          </p:cNvPr>
          <p:cNvPicPr>
            <a:picLocks noChangeAspect="1"/>
          </p:cNvPicPr>
          <p:nvPr/>
        </p:nvPicPr>
        <p:blipFill rotWithShape="1">
          <a:blip r:embed="rId2"/>
          <a:srcRect l="21374" r="20955"/>
          <a:stretch/>
        </p:blipFill>
        <p:spPr>
          <a:xfrm>
            <a:off x="446046" y="1090713"/>
            <a:ext cx="3604285" cy="4511975"/>
          </a:xfrm>
          <a:prstGeom prst="rect">
            <a:avLst/>
          </a:prstGeom>
        </p:spPr>
      </p:pic>
      <p:sp>
        <p:nvSpPr>
          <p:cNvPr id="3" name="テキスト ボックス 2">
            <a:extLst>
              <a:ext uri="{FF2B5EF4-FFF2-40B4-BE49-F238E27FC236}">
                <a16:creationId xmlns:a16="http://schemas.microsoft.com/office/drawing/2014/main" id="{3AF627E8-6750-3149-8BFC-5C65DF666945}"/>
              </a:ext>
            </a:extLst>
          </p:cNvPr>
          <p:cNvSpPr txBox="1"/>
          <p:nvPr/>
        </p:nvSpPr>
        <p:spPr>
          <a:xfrm>
            <a:off x="1382461" y="98571"/>
            <a:ext cx="6379077" cy="461665"/>
          </a:xfrm>
          <a:prstGeom prst="rect">
            <a:avLst/>
          </a:prstGeom>
          <a:noFill/>
        </p:spPr>
        <p:txBody>
          <a:bodyPr wrap="squar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pPr algn="ctr"/>
            <a:r>
              <a:rPr lang="ja-JP" altLang="en-US"/>
              <a:t>分布情報の</a:t>
            </a:r>
            <a:r>
              <a:rPr lang="en-US" altLang="ja-JP" dirty="0"/>
              <a:t>GIS</a:t>
            </a:r>
            <a:r>
              <a:rPr lang="ja-JP" altLang="en-US"/>
              <a:t>データベース</a:t>
            </a:r>
            <a:endParaRPr lang="en-US" altLang="ja-JP" dirty="0"/>
          </a:p>
        </p:txBody>
      </p:sp>
      <p:sp>
        <p:nvSpPr>
          <p:cNvPr id="2" name="テキスト ボックス 1">
            <a:extLst>
              <a:ext uri="{FF2B5EF4-FFF2-40B4-BE49-F238E27FC236}">
                <a16:creationId xmlns:a16="http://schemas.microsoft.com/office/drawing/2014/main" id="{9E3734E8-BA57-2142-B0ED-2B4803A4710B}"/>
              </a:ext>
            </a:extLst>
          </p:cNvPr>
          <p:cNvSpPr txBox="1"/>
          <p:nvPr/>
        </p:nvSpPr>
        <p:spPr>
          <a:xfrm>
            <a:off x="2160070" y="5103833"/>
            <a:ext cx="1890261" cy="369332"/>
          </a:xfrm>
          <a:prstGeom prst="rect">
            <a:avLst/>
          </a:prstGeom>
          <a:noFill/>
        </p:spPr>
        <p:txBody>
          <a:bodyPr wrap="none" rtlCol="0">
            <a:spAutoFit/>
          </a:bodyPr>
          <a:lstStyle/>
          <a:p>
            <a:pPr algn="l"/>
            <a:r>
              <a:rPr kumimoji="1" lang="en-US" altLang="ja-JP" b="1" dirty="0">
                <a:latin typeface="Hiragino Kaku Gothic Std W8" panose="020B0800000000000000" pitchFamily="34" charset="-128"/>
                <a:ea typeface="Hiragino Kaku Gothic Std W8" panose="020B0800000000000000" pitchFamily="34" charset="-128"/>
              </a:rPr>
              <a:t>1,146</a:t>
            </a:r>
            <a:r>
              <a:rPr kumimoji="1" lang="ja-JP" altLang="en-US" b="1">
                <a:latin typeface="Hiragino Kaku Gothic Std W8" panose="020B0800000000000000" pitchFamily="34" charset="-128"/>
                <a:ea typeface="Hiragino Kaku Gothic Std W8" panose="020B0800000000000000" pitchFamily="34" charset="-128"/>
              </a:rPr>
              <a:t>ポリゴン</a:t>
            </a:r>
          </a:p>
        </p:txBody>
      </p:sp>
      <p:sp>
        <p:nvSpPr>
          <p:cNvPr id="6" name="テキスト ボックス 5">
            <a:extLst>
              <a:ext uri="{FF2B5EF4-FFF2-40B4-BE49-F238E27FC236}">
                <a16:creationId xmlns:a16="http://schemas.microsoft.com/office/drawing/2014/main" id="{13C3F57D-2438-4C4A-8086-AE26F2A5C880}"/>
              </a:ext>
            </a:extLst>
          </p:cNvPr>
          <p:cNvSpPr txBox="1"/>
          <p:nvPr/>
        </p:nvSpPr>
        <p:spPr>
          <a:xfrm>
            <a:off x="428293" y="5624942"/>
            <a:ext cx="4076556" cy="338554"/>
          </a:xfrm>
          <a:prstGeom prst="rect">
            <a:avLst/>
          </a:prstGeom>
          <a:noFill/>
        </p:spPr>
        <p:txBody>
          <a:bodyPr wrap="square" rtlCol="0">
            <a:spAutoFit/>
          </a:bodyPr>
          <a:lstStyle/>
          <a:p>
            <a:r>
              <a:rPr kumimoji="1" lang="ja-JP" altLang="en-US" sz="1600" b="1">
                <a:latin typeface="Hiragino Maru Gothic Pro W4" panose="020F0400000000000000" pitchFamily="34" charset="-128"/>
                <a:ea typeface="Hiragino Maru Gothic Pro W4" panose="020F0400000000000000" pitchFamily="34" charset="-128"/>
              </a:rPr>
              <a:t>各ポリゴンが生物種の在</a:t>
            </a:r>
            <a:r>
              <a:rPr kumimoji="1" lang="en-US" altLang="ja-JP" sz="1600" b="1" dirty="0">
                <a:latin typeface="Hiragino Maru Gothic Pro W4" panose="020F0400000000000000" pitchFamily="34" charset="-128"/>
                <a:ea typeface="Hiragino Maru Gothic Pro W4" panose="020F0400000000000000" pitchFamily="34" charset="-128"/>
              </a:rPr>
              <a:t>/</a:t>
            </a:r>
            <a:r>
              <a:rPr kumimoji="1" lang="ja-JP" altLang="en-US" sz="1600" b="1">
                <a:latin typeface="Hiragino Maru Gothic Pro W4" panose="020F0400000000000000" pitchFamily="34" charset="-128"/>
                <a:ea typeface="Hiragino Maru Gothic Pro W4" panose="020F0400000000000000" pitchFamily="34" charset="-128"/>
              </a:rPr>
              <a:t>不在情報を持つ</a:t>
            </a:r>
          </a:p>
        </p:txBody>
      </p:sp>
      <p:sp>
        <p:nvSpPr>
          <p:cNvPr id="7" name="テキスト ボックス 6">
            <a:extLst>
              <a:ext uri="{FF2B5EF4-FFF2-40B4-BE49-F238E27FC236}">
                <a16:creationId xmlns:a16="http://schemas.microsoft.com/office/drawing/2014/main" id="{39A3EFF4-81A2-9C4E-B6A5-9850ECD73DFF}"/>
              </a:ext>
            </a:extLst>
          </p:cNvPr>
          <p:cNvSpPr txBox="1"/>
          <p:nvPr/>
        </p:nvSpPr>
        <p:spPr>
          <a:xfrm>
            <a:off x="1142907" y="725104"/>
            <a:ext cx="2481770" cy="369332"/>
          </a:xfrm>
          <a:prstGeom prst="rect">
            <a:avLst/>
          </a:prstGeom>
          <a:no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基本</a:t>
            </a:r>
            <a:r>
              <a:rPr kumimoji="1" lang="en-US" altLang="ja-JP" b="1" dirty="0">
                <a:latin typeface="Hiragino Kaku Gothic Std W8" panose="020B0800000000000000" pitchFamily="34" charset="-128"/>
                <a:ea typeface="Hiragino Kaku Gothic Std W8" panose="020B0800000000000000" pitchFamily="34" charset="-128"/>
              </a:rPr>
              <a:t>GIS</a:t>
            </a:r>
            <a:r>
              <a:rPr kumimoji="1" lang="ja-JP" altLang="en-US" b="1">
                <a:latin typeface="Hiragino Kaku Gothic Std W8" panose="020B0800000000000000" pitchFamily="34" charset="-128"/>
                <a:ea typeface="Hiragino Kaku Gothic Std W8" panose="020B0800000000000000" pitchFamily="34" charset="-128"/>
              </a:rPr>
              <a:t>データベース</a:t>
            </a:r>
          </a:p>
        </p:txBody>
      </p:sp>
      <p:pic>
        <p:nvPicPr>
          <p:cNvPr id="8" name="図 7">
            <a:extLst>
              <a:ext uri="{FF2B5EF4-FFF2-40B4-BE49-F238E27FC236}">
                <a16:creationId xmlns:a16="http://schemas.microsoft.com/office/drawing/2014/main" id="{4C1668A8-B672-9D44-97DF-ED9B15B1FC94}"/>
              </a:ext>
            </a:extLst>
          </p:cNvPr>
          <p:cNvPicPr>
            <a:picLocks noChangeAspect="1"/>
          </p:cNvPicPr>
          <p:nvPr/>
        </p:nvPicPr>
        <p:blipFill rotWithShape="1">
          <a:blip r:embed="rId3"/>
          <a:srcRect l="14041" r="32349" b="2396"/>
          <a:stretch/>
        </p:blipFill>
        <p:spPr>
          <a:xfrm>
            <a:off x="4884233" y="1090713"/>
            <a:ext cx="3360235" cy="4416667"/>
          </a:xfrm>
          <a:prstGeom prst="rect">
            <a:avLst/>
          </a:prstGeom>
        </p:spPr>
      </p:pic>
      <p:sp>
        <p:nvSpPr>
          <p:cNvPr id="9" name="テキスト ボックス 8">
            <a:extLst>
              <a:ext uri="{FF2B5EF4-FFF2-40B4-BE49-F238E27FC236}">
                <a16:creationId xmlns:a16="http://schemas.microsoft.com/office/drawing/2014/main" id="{42BD6DE1-0951-9648-9F4A-567FBD2FA77C}"/>
              </a:ext>
            </a:extLst>
          </p:cNvPr>
          <p:cNvSpPr txBox="1"/>
          <p:nvPr/>
        </p:nvSpPr>
        <p:spPr>
          <a:xfrm>
            <a:off x="5375503" y="725104"/>
            <a:ext cx="2262158" cy="369332"/>
          </a:xfrm>
          <a:prstGeom prst="rect">
            <a:avLst/>
          </a:prstGeom>
          <a:no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目的の解像度に集約</a:t>
            </a:r>
          </a:p>
        </p:txBody>
      </p:sp>
      <p:sp>
        <p:nvSpPr>
          <p:cNvPr id="10" name="テキスト ボックス 9">
            <a:extLst>
              <a:ext uri="{FF2B5EF4-FFF2-40B4-BE49-F238E27FC236}">
                <a16:creationId xmlns:a16="http://schemas.microsoft.com/office/drawing/2014/main" id="{70629B7C-ACDB-554A-9A44-A63EDFD9483E}"/>
              </a:ext>
            </a:extLst>
          </p:cNvPr>
          <p:cNvSpPr txBox="1"/>
          <p:nvPr/>
        </p:nvSpPr>
        <p:spPr>
          <a:xfrm>
            <a:off x="4749201" y="5624979"/>
            <a:ext cx="4008719" cy="338554"/>
          </a:xfrm>
          <a:prstGeom prst="rect">
            <a:avLst/>
          </a:prstGeom>
          <a:noFill/>
        </p:spPr>
        <p:txBody>
          <a:bodyPr wrap="square" rtlCol="0">
            <a:spAutoFit/>
          </a:bodyPr>
          <a:lstStyle/>
          <a:p>
            <a:r>
              <a:rPr kumimoji="1" lang="ja-JP" altLang="en-US" sz="1600" b="1">
                <a:latin typeface="Hiragino Maru Gothic Pro W4" panose="020F0400000000000000" pitchFamily="34" charset="-128"/>
                <a:ea typeface="Hiragino Maru Gothic Pro W4" panose="020F0400000000000000" pitchFamily="34" charset="-128"/>
              </a:rPr>
              <a:t>海域定義に従って</a:t>
            </a:r>
            <a:r>
              <a:rPr lang="ja-JP" altLang="en-US" sz="1600" b="1">
                <a:latin typeface="Hiragino Maru Gothic Pro W4" panose="020F0400000000000000" pitchFamily="34" charset="-128"/>
                <a:ea typeface="Hiragino Maru Gothic Pro W4" panose="020F0400000000000000" pitchFamily="34" charset="-128"/>
              </a:rPr>
              <a:t>分布する生物種を</a:t>
            </a:r>
            <a:r>
              <a:rPr kumimoji="1" lang="ja-JP" altLang="en-US" sz="1600" b="1">
                <a:latin typeface="Hiragino Maru Gothic Pro W4" panose="020F0400000000000000" pitchFamily="34" charset="-128"/>
                <a:ea typeface="Hiragino Maru Gothic Pro W4" panose="020F0400000000000000" pitchFamily="34" charset="-128"/>
              </a:rPr>
              <a:t>選択</a:t>
            </a:r>
          </a:p>
        </p:txBody>
      </p:sp>
    </p:spTree>
    <p:extLst>
      <p:ext uri="{BB962C8B-B14F-4D97-AF65-F5344CB8AC3E}">
        <p14:creationId xmlns:p14="http://schemas.microsoft.com/office/powerpoint/2010/main" val="3769601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1291B50-A658-1240-B4EC-619B2BFF7416}"/>
              </a:ext>
            </a:extLst>
          </p:cNvPr>
          <p:cNvSpPr txBox="1"/>
          <p:nvPr/>
        </p:nvSpPr>
        <p:spPr>
          <a:xfrm>
            <a:off x="3190904" y="0"/>
            <a:ext cx="2762192" cy="461665"/>
          </a:xfrm>
          <a:prstGeom prst="rect">
            <a:avLst/>
          </a:prstGeom>
          <a:noFill/>
        </p:spPr>
        <p:txBody>
          <a:bodyPr wrap="squar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r>
              <a:rPr lang="ja-JP" altLang="en-US"/>
              <a:t>モデル海域の定義</a:t>
            </a:r>
            <a:endParaRPr lang="en-US" altLang="ja-JP" dirty="0"/>
          </a:p>
        </p:txBody>
      </p:sp>
      <p:pic>
        <p:nvPicPr>
          <p:cNvPr id="6" name="図 5">
            <a:extLst>
              <a:ext uri="{FF2B5EF4-FFF2-40B4-BE49-F238E27FC236}">
                <a16:creationId xmlns:a16="http://schemas.microsoft.com/office/drawing/2014/main" id="{8D62D125-BEE2-1048-A20F-683EDFAE33DF}"/>
              </a:ext>
            </a:extLst>
          </p:cNvPr>
          <p:cNvPicPr>
            <a:picLocks noChangeAspect="1"/>
          </p:cNvPicPr>
          <p:nvPr/>
        </p:nvPicPr>
        <p:blipFill rotWithShape="1">
          <a:blip r:embed="rId2"/>
          <a:srcRect l="10943" r="29832"/>
          <a:stretch/>
        </p:blipFill>
        <p:spPr>
          <a:xfrm>
            <a:off x="3165786" y="1422964"/>
            <a:ext cx="2649937" cy="3230316"/>
          </a:xfrm>
          <a:prstGeom prst="rect">
            <a:avLst/>
          </a:prstGeom>
        </p:spPr>
      </p:pic>
      <p:sp>
        <p:nvSpPr>
          <p:cNvPr id="8" name="テキスト ボックス 7">
            <a:extLst>
              <a:ext uri="{FF2B5EF4-FFF2-40B4-BE49-F238E27FC236}">
                <a16:creationId xmlns:a16="http://schemas.microsoft.com/office/drawing/2014/main" id="{E3A51FB6-1989-CE4B-9A85-056FEEDC19F7}"/>
              </a:ext>
            </a:extLst>
          </p:cNvPr>
          <p:cNvSpPr txBox="1"/>
          <p:nvPr/>
        </p:nvSpPr>
        <p:spPr>
          <a:xfrm>
            <a:off x="1398483" y="406916"/>
            <a:ext cx="6244582" cy="369332"/>
          </a:xfrm>
          <a:prstGeom prst="rect">
            <a:avLst/>
          </a:prstGeom>
          <a:noFill/>
        </p:spPr>
        <p:txBody>
          <a:bodyPr wrap="squar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pPr algn="ctr"/>
            <a:r>
              <a:rPr lang="ja-JP" altLang="en-US" sz="1800" b="0"/>
              <a:t>生態学的区分，海流系区分，統計的区分</a:t>
            </a:r>
            <a:r>
              <a:rPr lang="en-US" altLang="ja-JP" sz="1800" b="0" dirty="0"/>
              <a:t>…</a:t>
            </a:r>
          </a:p>
        </p:txBody>
      </p:sp>
      <p:pic>
        <p:nvPicPr>
          <p:cNvPr id="7" name="図 6">
            <a:extLst>
              <a:ext uri="{FF2B5EF4-FFF2-40B4-BE49-F238E27FC236}">
                <a16:creationId xmlns:a16="http://schemas.microsoft.com/office/drawing/2014/main" id="{06D755C3-0862-4E47-900A-CCE1F42AC526}"/>
              </a:ext>
            </a:extLst>
          </p:cNvPr>
          <p:cNvPicPr>
            <a:picLocks noChangeAspect="1"/>
          </p:cNvPicPr>
          <p:nvPr/>
        </p:nvPicPr>
        <p:blipFill rotWithShape="1">
          <a:blip r:embed="rId3"/>
          <a:srcRect l="5558" r="34792"/>
          <a:stretch/>
        </p:blipFill>
        <p:spPr>
          <a:xfrm>
            <a:off x="6052861" y="1422964"/>
            <a:ext cx="2668940" cy="3230316"/>
          </a:xfrm>
          <a:prstGeom prst="rect">
            <a:avLst/>
          </a:prstGeom>
        </p:spPr>
      </p:pic>
      <p:pic>
        <p:nvPicPr>
          <p:cNvPr id="10" name="図 9">
            <a:extLst>
              <a:ext uri="{FF2B5EF4-FFF2-40B4-BE49-F238E27FC236}">
                <a16:creationId xmlns:a16="http://schemas.microsoft.com/office/drawing/2014/main" id="{00402002-AEA4-824D-B4D6-7B089C1A1236}"/>
              </a:ext>
            </a:extLst>
          </p:cNvPr>
          <p:cNvPicPr>
            <a:picLocks noChangeAspect="1"/>
          </p:cNvPicPr>
          <p:nvPr/>
        </p:nvPicPr>
        <p:blipFill rotWithShape="1">
          <a:blip r:embed="rId4"/>
          <a:srcRect l="9496" r="32349"/>
          <a:stretch/>
        </p:blipFill>
        <p:spPr>
          <a:xfrm>
            <a:off x="326526" y="1422963"/>
            <a:ext cx="2602123" cy="3230317"/>
          </a:xfrm>
          <a:prstGeom prst="rect">
            <a:avLst/>
          </a:prstGeom>
        </p:spPr>
      </p:pic>
      <p:sp>
        <p:nvSpPr>
          <p:cNvPr id="13" name="テキスト ボックス 12">
            <a:extLst>
              <a:ext uri="{FF2B5EF4-FFF2-40B4-BE49-F238E27FC236}">
                <a16:creationId xmlns:a16="http://schemas.microsoft.com/office/drawing/2014/main" id="{AE9267DE-3936-EE40-B464-80EE78E02E4D}"/>
              </a:ext>
            </a:extLst>
          </p:cNvPr>
          <p:cNvSpPr txBox="1"/>
          <p:nvPr/>
        </p:nvSpPr>
        <p:spPr>
          <a:xfrm>
            <a:off x="479387" y="5739836"/>
            <a:ext cx="8185226" cy="461665"/>
          </a:xfrm>
          <a:prstGeom prst="rect">
            <a:avLst/>
          </a:prstGeom>
          <a:noFill/>
        </p:spPr>
        <p:txBody>
          <a:bodyPr wrap="square" rtlCol="0">
            <a:spAutoFit/>
          </a:bodyPr>
          <a:lstStyle>
            <a:defPPr>
              <a:defRPr lang="ja-JP"/>
            </a:defPPr>
            <a:lvl1pPr algn="ctr">
              <a:defRPr b="0">
                <a:latin typeface="Hiragino Kaku Gothic Std W8" panose="020B0800000000000000" pitchFamily="34" charset="-128"/>
                <a:ea typeface="Hiragino Kaku Gothic Std W8" panose="020B0800000000000000" pitchFamily="34" charset="-128"/>
              </a:defRPr>
            </a:lvl1pPr>
          </a:lstStyle>
          <a:p>
            <a:r>
              <a:rPr lang="ja-JP" altLang="en-US" sz="2400"/>
              <a:t>応用：</a:t>
            </a:r>
            <a:r>
              <a:rPr lang="en-US" altLang="ja-JP" sz="2400" dirty="0"/>
              <a:t>SDM</a:t>
            </a:r>
            <a:r>
              <a:rPr lang="ja-JP" altLang="en-US" sz="2400"/>
              <a:t>などの空間モデルの出力を外部から読み込む</a:t>
            </a:r>
          </a:p>
        </p:txBody>
      </p:sp>
      <p:sp>
        <p:nvSpPr>
          <p:cNvPr id="11" name="テキスト ボックス 10">
            <a:extLst>
              <a:ext uri="{FF2B5EF4-FFF2-40B4-BE49-F238E27FC236}">
                <a16:creationId xmlns:a16="http://schemas.microsoft.com/office/drawing/2014/main" id="{4ED76623-00A1-A040-BAE2-E9BAE762026D}"/>
              </a:ext>
            </a:extLst>
          </p:cNvPr>
          <p:cNvSpPr txBox="1"/>
          <p:nvPr/>
        </p:nvSpPr>
        <p:spPr>
          <a:xfrm>
            <a:off x="742175" y="1109443"/>
            <a:ext cx="2081282" cy="338554"/>
          </a:xfrm>
          <a:prstGeom prst="rect">
            <a:avLst/>
          </a:prstGeom>
          <a:noFill/>
        </p:spPr>
        <p:txBody>
          <a:bodyPr wrap="square" rtlCol="0">
            <a:spAutoFit/>
          </a:bodyPr>
          <a:lstStyle/>
          <a:p>
            <a:r>
              <a:rPr kumimoji="1" lang="ja-JP" altLang="en-US" sz="1600" b="1">
                <a:latin typeface="Hiragino Maru Gothic Pro W4" panose="020F0400000000000000" pitchFamily="34" charset="-128"/>
                <a:ea typeface="Hiragino Maru Gothic Pro W4" panose="020F0400000000000000" pitchFamily="34" charset="-128"/>
              </a:rPr>
              <a:t>農林水産統計大海区</a:t>
            </a:r>
          </a:p>
        </p:txBody>
      </p:sp>
      <p:sp>
        <p:nvSpPr>
          <p:cNvPr id="15" name="テキスト ボックス 14">
            <a:extLst>
              <a:ext uri="{FF2B5EF4-FFF2-40B4-BE49-F238E27FC236}">
                <a16:creationId xmlns:a16="http://schemas.microsoft.com/office/drawing/2014/main" id="{47BD8AB8-0258-A346-9561-86D3031BF3FF}"/>
              </a:ext>
            </a:extLst>
          </p:cNvPr>
          <p:cNvSpPr txBox="1"/>
          <p:nvPr/>
        </p:nvSpPr>
        <p:spPr>
          <a:xfrm>
            <a:off x="4162526" y="1095977"/>
            <a:ext cx="820074" cy="338554"/>
          </a:xfrm>
          <a:prstGeom prst="rect">
            <a:avLst/>
          </a:prstGeom>
          <a:noFill/>
        </p:spPr>
        <p:txBody>
          <a:bodyPr wrap="square" rtlCol="0">
            <a:spAutoFit/>
          </a:bodyPr>
          <a:lstStyle/>
          <a:p>
            <a:r>
              <a:rPr kumimoji="1" lang="en-US" altLang="ja-JP" sz="1600" b="1" dirty="0">
                <a:latin typeface="Hiragino Maru Gothic Pro W4" panose="020F0400000000000000" pitchFamily="34" charset="-128"/>
                <a:ea typeface="Hiragino Maru Gothic Pro W4" panose="020F0400000000000000" pitchFamily="34" charset="-128"/>
              </a:rPr>
              <a:t>LMEs</a:t>
            </a:r>
            <a:endParaRPr kumimoji="1" lang="ja-JP" altLang="en-US" sz="1600" b="1">
              <a:latin typeface="Hiragino Maru Gothic Pro W4" panose="020F0400000000000000" pitchFamily="34" charset="-128"/>
              <a:ea typeface="Hiragino Maru Gothic Pro W4" panose="020F0400000000000000" pitchFamily="34" charset="-128"/>
            </a:endParaRPr>
          </a:p>
        </p:txBody>
      </p:sp>
      <p:sp>
        <p:nvSpPr>
          <p:cNvPr id="16" name="テキスト ボックス 15">
            <a:extLst>
              <a:ext uri="{FF2B5EF4-FFF2-40B4-BE49-F238E27FC236}">
                <a16:creationId xmlns:a16="http://schemas.microsoft.com/office/drawing/2014/main" id="{78138435-F087-C24E-9E22-E429C5B811A1}"/>
              </a:ext>
            </a:extLst>
          </p:cNvPr>
          <p:cNvSpPr txBox="1"/>
          <p:nvPr/>
        </p:nvSpPr>
        <p:spPr>
          <a:xfrm>
            <a:off x="6412580" y="1109443"/>
            <a:ext cx="2206336" cy="338554"/>
          </a:xfrm>
          <a:prstGeom prst="rect">
            <a:avLst/>
          </a:prstGeom>
          <a:noFill/>
        </p:spPr>
        <p:txBody>
          <a:bodyPr wrap="square" rtlCol="0">
            <a:spAutoFit/>
          </a:bodyPr>
          <a:lstStyle/>
          <a:p>
            <a:r>
              <a:rPr kumimoji="1" lang="en-US" altLang="ja-JP" sz="1600" b="1" dirty="0">
                <a:latin typeface="Hiragino Maru Gothic Pro W4" panose="020F0400000000000000" pitchFamily="34" charset="-128"/>
                <a:ea typeface="Hiragino Maru Gothic Pro W4" panose="020F0400000000000000" pitchFamily="34" charset="-128"/>
              </a:rPr>
              <a:t>WWF-</a:t>
            </a:r>
            <a:r>
              <a:rPr kumimoji="1" lang="en-US" altLang="ja-JP" sz="1600" b="1" dirty="0" err="1">
                <a:latin typeface="Hiragino Maru Gothic Pro W4" panose="020F0400000000000000" pitchFamily="34" charset="-128"/>
                <a:ea typeface="Hiragino Maru Gothic Pro W4" panose="020F0400000000000000" pitchFamily="34" charset="-128"/>
              </a:rPr>
              <a:t>EcoRegion</a:t>
            </a:r>
            <a:endParaRPr kumimoji="1" lang="ja-JP" altLang="en-US" sz="1600" b="1">
              <a:latin typeface="Hiragino Maru Gothic Pro W4" panose="020F0400000000000000" pitchFamily="34" charset="-128"/>
              <a:ea typeface="Hiragino Maru Gothic Pro W4" panose="020F0400000000000000" pitchFamily="34" charset="-128"/>
            </a:endParaRPr>
          </a:p>
        </p:txBody>
      </p:sp>
    </p:spTree>
    <p:extLst>
      <p:ext uri="{BB962C8B-B14F-4D97-AF65-F5344CB8AC3E}">
        <p14:creationId xmlns:p14="http://schemas.microsoft.com/office/powerpoint/2010/main" val="101006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2475DF-CBA7-0E48-99E7-3C70C60628CB}"/>
              </a:ext>
            </a:extLst>
          </p:cNvPr>
          <p:cNvSpPr txBox="1"/>
          <p:nvPr/>
        </p:nvSpPr>
        <p:spPr>
          <a:xfrm>
            <a:off x="2911202" y="58158"/>
            <a:ext cx="3321596" cy="461665"/>
          </a:xfrm>
          <a:prstGeom prst="rect">
            <a:avLst/>
          </a:prstGeom>
          <a:noFill/>
        </p:spPr>
        <p:txBody>
          <a:bodyPr wrap="squar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pPr algn="ctr"/>
            <a:r>
              <a:rPr lang="en-US" altLang="ja-JP" dirty="0"/>
              <a:t>R</a:t>
            </a:r>
            <a:r>
              <a:rPr lang="ja-JP" altLang="en-US"/>
              <a:t>パッケージ化</a:t>
            </a:r>
            <a:endParaRPr lang="en-US" altLang="ja-JP" dirty="0"/>
          </a:p>
        </p:txBody>
      </p:sp>
      <p:sp>
        <p:nvSpPr>
          <p:cNvPr id="8" name="1 つの角を切り取った四角形 7">
            <a:extLst>
              <a:ext uri="{FF2B5EF4-FFF2-40B4-BE49-F238E27FC236}">
                <a16:creationId xmlns:a16="http://schemas.microsoft.com/office/drawing/2014/main" id="{41D1FE8E-BDD5-C34A-A960-9F4C3871EBA2}"/>
              </a:ext>
            </a:extLst>
          </p:cNvPr>
          <p:cNvSpPr/>
          <p:nvPr/>
        </p:nvSpPr>
        <p:spPr>
          <a:xfrm>
            <a:off x="3119715" y="2576657"/>
            <a:ext cx="1180290" cy="383077"/>
          </a:xfrm>
          <a:prstGeom prst="snip1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sz="1600" b="1"/>
              <a:t>漁獲統計</a:t>
            </a:r>
          </a:p>
        </p:txBody>
      </p:sp>
      <p:sp>
        <p:nvSpPr>
          <p:cNvPr id="9" name="1 つの角を切り取った四角形 8">
            <a:extLst>
              <a:ext uri="{FF2B5EF4-FFF2-40B4-BE49-F238E27FC236}">
                <a16:creationId xmlns:a16="http://schemas.microsoft.com/office/drawing/2014/main" id="{34D5F26E-9F01-1041-B800-5F29F6363EA9}"/>
              </a:ext>
            </a:extLst>
          </p:cNvPr>
          <p:cNvSpPr/>
          <p:nvPr/>
        </p:nvSpPr>
        <p:spPr>
          <a:xfrm>
            <a:off x="1776465" y="2576657"/>
            <a:ext cx="1180290" cy="383077"/>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a:t>食性情報</a:t>
            </a:r>
          </a:p>
        </p:txBody>
      </p:sp>
      <p:sp>
        <p:nvSpPr>
          <p:cNvPr id="25" name="テキスト ボックス 24">
            <a:extLst>
              <a:ext uri="{FF2B5EF4-FFF2-40B4-BE49-F238E27FC236}">
                <a16:creationId xmlns:a16="http://schemas.microsoft.com/office/drawing/2014/main" id="{037F6461-B1E4-7741-AB86-260E1C813977}"/>
              </a:ext>
            </a:extLst>
          </p:cNvPr>
          <p:cNvSpPr txBox="1"/>
          <p:nvPr/>
        </p:nvSpPr>
        <p:spPr>
          <a:xfrm>
            <a:off x="84607" y="515059"/>
            <a:ext cx="9101922" cy="882999"/>
          </a:xfrm>
          <a:prstGeom prst="rect">
            <a:avLst/>
          </a:prstGeom>
          <a:noFill/>
        </p:spPr>
        <p:txBody>
          <a:bodyPr wrap="square" rtlCol="0">
            <a:spAutoFit/>
          </a:bodyPr>
          <a:lstStyle/>
          <a:p>
            <a:pPr marL="223838" indent="-223838">
              <a:lnSpc>
                <a:spcPct val="150000"/>
              </a:lnSpc>
            </a:pPr>
            <a:r>
              <a:rPr kumimoji="1" lang="ja-JP" altLang="en-US" b="1"/>
              <a:t>■</a:t>
            </a:r>
            <a:r>
              <a:rPr kumimoji="1" lang="en-US" altLang="ja-JP" b="1" dirty="0"/>
              <a:t> </a:t>
            </a:r>
            <a:r>
              <a:rPr kumimoji="1" lang="ja-JP" altLang="en-US" b="1"/>
              <a:t>データベースから食性・漁獲情報を参照，対象生態系の構造を解析する機能を実装．</a:t>
            </a:r>
            <a:endParaRPr kumimoji="1" lang="en-US" altLang="ja-JP" b="1" dirty="0"/>
          </a:p>
          <a:p>
            <a:pPr marL="223838" indent="-223838">
              <a:lnSpc>
                <a:spcPct val="150000"/>
              </a:lnSpc>
            </a:pPr>
            <a:r>
              <a:rPr lang="ja-JP" altLang="en-US" b="1"/>
              <a:t>■</a:t>
            </a:r>
            <a:r>
              <a:rPr lang="en-US" altLang="ja-JP" b="1" dirty="0"/>
              <a:t> </a:t>
            </a:r>
            <a:r>
              <a:rPr lang="ja-JP" altLang="en-US" b="1"/>
              <a:t>パラメータのソースに応じてスコアを付与し，入力値の信頼性を管理しながら解析．</a:t>
            </a:r>
            <a:endParaRPr lang="en-US" altLang="ja-JP" b="1" dirty="0"/>
          </a:p>
        </p:txBody>
      </p:sp>
      <p:pic>
        <p:nvPicPr>
          <p:cNvPr id="26" name="図 25">
            <a:extLst>
              <a:ext uri="{FF2B5EF4-FFF2-40B4-BE49-F238E27FC236}">
                <a16:creationId xmlns:a16="http://schemas.microsoft.com/office/drawing/2014/main" id="{467126ED-91E3-F94A-B9BA-FC450AE2DACB}"/>
              </a:ext>
            </a:extLst>
          </p:cNvPr>
          <p:cNvPicPr>
            <a:picLocks noChangeAspect="1"/>
          </p:cNvPicPr>
          <p:nvPr/>
        </p:nvPicPr>
        <p:blipFill>
          <a:blip r:embed="rId2">
            <a:clrChange>
              <a:clrFrom>
                <a:srgbClr val="FCFCFC"/>
              </a:clrFrom>
              <a:clrTo>
                <a:srgbClr val="FCFCFC">
                  <a:alpha val="0"/>
                </a:srgbClr>
              </a:clrTo>
            </a:clrChange>
          </a:blip>
          <a:stretch>
            <a:fillRect/>
          </a:stretch>
        </p:blipFill>
        <p:spPr>
          <a:xfrm>
            <a:off x="2614702" y="1562427"/>
            <a:ext cx="867944" cy="1009820"/>
          </a:xfrm>
          <a:prstGeom prst="rect">
            <a:avLst/>
          </a:prstGeom>
        </p:spPr>
      </p:pic>
      <p:pic>
        <p:nvPicPr>
          <p:cNvPr id="3" name="図 2">
            <a:extLst>
              <a:ext uri="{FF2B5EF4-FFF2-40B4-BE49-F238E27FC236}">
                <a16:creationId xmlns:a16="http://schemas.microsoft.com/office/drawing/2014/main" id="{46A59584-6866-F746-8E7B-F6EF1F40068C}"/>
              </a:ext>
            </a:extLst>
          </p:cNvPr>
          <p:cNvPicPr>
            <a:picLocks noChangeAspect="1"/>
          </p:cNvPicPr>
          <p:nvPr/>
        </p:nvPicPr>
        <p:blipFill>
          <a:blip r:embed="rId3"/>
          <a:stretch>
            <a:fillRect/>
          </a:stretch>
        </p:blipFill>
        <p:spPr>
          <a:xfrm>
            <a:off x="4799064" y="1481852"/>
            <a:ext cx="2478353" cy="1184653"/>
          </a:xfrm>
          <a:prstGeom prst="rect">
            <a:avLst/>
          </a:prstGeom>
        </p:spPr>
      </p:pic>
      <p:pic>
        <p:nvPicPr>
          <p:cNvPr id="27" name="図 26">
            <a:extLst>
              <a:ext uri="{FF2B5EF4-FFF2-40B4-BE49-F238E27FC236}">
                <a16:creationId xmlns:a16="http://schemas.microsoft.com/office/drawing/2014/main" id="{06154D31-312A-7543-8C25-FF37FCBCF518}"/>
              </a:ext>
            </a:extLst>
          </p:cNvPr>
          <p:cNvPicPr>
            <a:picLocks noChangeAspect="1"/>
          </p:cNvPicPr>
          <p:nvPr/>
        </p:nvPicPr>
        <p:blipFill>
          <a:blip r:embed="rId4"/>
          <a:stretch>
            <a:fillRect/>
          </a:stretch>
        </p:blipFill>
        <p:spPr>
          <a:xfrm>
            <a:off x="3819654" y="3406011"/>
            <a:ext cx="1253122" cy="976843"/>
          </a:xfrm>
          <a:prstGeom prst="rect">
            <a:avLst/>
          </a:prstGeom>
        </p:spPr>
      </p:pic>
      <p:sp>
        <p:nvSpPr>
          <p:cNvPr id="29" name="ストライプ矢印 28">
            <a:extLst>
              <a:ext uri="{FF2B5EF4-FFF2-40B4-BE49-F238E27FC236}">
                <a16:creationId xmlns:a16="http://schemas.microsoft.com/office/drawing/2014/main" id="{00B259E6-B1D5-E841-920A-8A6CF7E685D0}"/>
              </a:ext>
            </a:extLst>
          </p:cNvPr>
          <p:cNvSpPr/>
          <p:nvPr/>
        </p:nvSpPr>
        <p:spPr>
          <a:xfrm rot="5400000" flipV="1">
            <a:off x="4321472" y="4596751"/>
            <a:ext cx="407251" cy="241838"/>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30" name="ストライプ矢印 29">
            <a:extLst>
              <a:ext uri="{FF2B5EF4-FFF2-40B4-BE49-F238E27FC236}">
                <a16:creationId xmlns:a16="http://schemas.microsoft.com/office/drawing/2014/main" id="{29AD3BA6-1386-E441-9C6D-AB6C39F17F0D}"/>
              </a:ext>
            </a:extLst>
          </p:cNvPr>
          <p:cNvSpPr/>
          <p:nvPr/>
        </p:nvSpPr>
        <p:spPr>
          <a:xfrm rot="2289840" flipV="1">
            <a:off x="3360605" y="3125036"/>
            <a:ext cx="616084" cy="241838"/>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31" name="ストライプ矢印 30">
            <a:extLst>
              <a:ext uri="{FF2B5EF4-FFF2-40B4-BE49-F238E27FC236}">
                <a16:creationId xmlns:a16="http://schemas.microsoft.com/office/drawing/2014/main" id="{25FC050A-587A-164F-9AF5-DD1DA75F2019}"/>
              </a:ext>
            </a:extLst>
          </p:cNvPr>
          <p:cNvSpPr/>
          <p:nvPr/>
        </p:nvSpPr>
        <p:spPr>
          <a:xfrm rot="7809987" flipV="1">
            <a:off x="4998932" y="3097061"/>
            <a:ext cx="616084" cy="241838"/>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32" name="1 つの角を切り取った四角形 31">
            <a:extLst>
              <a:ext uri="{FF2B5EF4-FFF2-40B4-BE49-F238E27FC236}">
                <a16:creationId xmlns:a16="http://schemas.microsoft.com/office/drawing/2014/main" id="{828B919E-3F00-D847-9411-2559045BF969}"/>
              </a:ext>
            </a:extLst>
          </p:cNvPr>
          <p:cNvSpPr/>
          <p:nvPr/>
        </p:nvSpPr>
        <p:spPr>
          <a:xfrm>
            <a:off x="5448096" y="2549076"/>
            <a:ext cx="1180290" cy="383077"/>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a:t>分布情報</a:t>
            </a:r>
          </a:p>
        </p:txBody>
      </p:sp>
      <p:sp>
        <p:nvSpPr>
          <p:cNvPr id="19" name="テキスト ボックス 18">
            <a:extLst>
              <a:ext uri="{FF2B5EF4-FFF2-40B4-BE49-F238E27FC236}">
                <a16:creationId xmlns:a16="http://schemas.microsoft.com/office/drawing/2014/main" id="{CB2CB25E-91E2-134D-9468-3A9D280E9110}"/>
              </a:ext>
            </a:extLst>
          </p:cNvPr>
          <p:cNvSpPr txBox="1"/>
          <p:nvPr/>
        </p:nvSpPr>
        <p:spPr>
          <a:xfrm>
            <a:off x="1615013" y="4972954"/>
            <a:ext cx="5662404" cy="461665"/>
          </a:xfrm>
          <a:prstGeom prst="rect">
            <a:avLst/>
          </a:prstGeom>
          <a:noFill/>
        </p:spPr>
        <p:txBody>
          <a:bodyPr wrap="squar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pPr algn="ctr"/>
            <a:r>
              <a:rPr lang="ja-JP" altLang="en-US"/>
              <a:t>生態系特性の把握や機能群の選出</a:t>
            </a:r>
            <a:endParaRPr lang="en-US" altLang="ja-JP" dirty="0"/>
          </a:p>
        </p:txBody>
      </p:sp>
      <p:sp>
        <p:nvSpPr>
          <p:cNvPr id="24" name="テキスト ボックス 23">
            <a:extLst>
              <a:ext uri="{FF2B5EF4-FFF2-40B4-BE49-F238E27FC236}">
                <a16:creationId xmlns:a16="http://schemas.microsoft.com/office/drawing/2014/main" id="{E09DA14E-BC05-0A45-B894-7D515AEC4968}"/>
              </a:ext>
            </a:extLst>
          </p:cNvPr>
          <p:cNvSpPr txBox="1"/>
          <p:nvPr/>
        </p:nvSpPr>
        <p:spPr>
          <a:xfrm>
            <a:off x="1715347" y="6042131"/>
            <a:ext cx="5619499" cy="707886"/>
          </a:xfrm>
          <a:prstGeom prst="rect">
            <a:avLst/>
          </a:prstGeom>
          <a:noFill/>
        </p:spPr>
        <p:txBody>
          <a:bodyPr wrap="squar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pPr algn="ctr"/>
            <a:r>
              <a:rPr lang="ja-JP" altLang="en-US" sz="2000"/>
              <a:t>様々なモデリングフレームワークとの親和性の</a:t>
            </a:r>
            <a:endParaRPr lang="en-US" altLang="ja-JP" sz="2000" dirty="0"/>
          </a:p>
          <a:p>
            <a:pPr algn="ctr"/>
            <a:r>
              <a:rPr lang="ja-JP" altLang="en-US" sz="2000"/>
              <a:t>高い</a:t>
            </a:r>
            <a:r>
              <a:rPr lang="en-US" altLang="ja-JP" sz="2000" dirty="0"/>
              <a:t>E2E</a:t>
            </a:r>
            <a:r>
              <a:rPr lang="ja-JP" altLang="en-US" sz="2000"/>
              <a:t>ネットワーク解析ツール</a:t>
            </a:r>
            <a:endParaRPr lang="en-US" altLang="ja-JP" sz="2000" dirty="0"/>
          </a:p>
        </p:txBody>
      </p:sp>
      <p:sp>
        <p:nvSpPr>
          <p:cNvPr id="17" name="ストライプ矢印 16">
            <a:extLst>
              <a:ext uri="{FF2B5EF4-FFF2-40B4-BE49-F238E27FC236}">
                <a16:creationId xmlns:a16="http://schemas.microsoft.com/office/drawing/2014/main" id="{0FB1A9E0-7C92-424F-9903-4E400376882A}"/>
              </a:ext>
            </a:extLst>
          </p:cNvPr>
          <p:cNvSpPr/>
          <p:nvPr/>
        </p:nvSpPr>
        <p:spPr>
          <a:xfrm rot="5400000" flipV="1">
            <a:off x="4321473" y="5517326"/>
            <a:ext cx="407251" cy="241838"/>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65475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a:extLst>
              <a:ext uri="{FF2B5EF4-FFF2-40B4-BE49-F238E27FC236}">
                <a16:creationId xmlns:a16="http://schemas.microsoft.com/office/drawing/2014/main" id="{F0C4BCD4-E340-7C47-B70D-2AD5191DCAB7}"/>
              </a:ext>
            </a:extLst>
          </p:cNvPr>
          <p:cNvSpPr/>
          <p:nvPr/>
        </p:nvSpPr>
        <p:spPr>
          <a:xfrm>
            <a:off x="512954" y="1040940"/>
            <a:ext cx="5508702" cy="3427141"/>
          </a:xfrm>
          <a:prstGeom prst="roundRect">
            <a:avLst>
              <a:gd name="adj" fmla="val 8165"/>
            </a:avLst>
          </a:prstGeom>
          <a:solidFill>
            <a:schemeClr val="accent3">
              <a:alpha val="47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6B7F97E-2E59-384C-B369-759B5F14AC7B}"/>
              </a:ext>
            </a:extLst>
          </p:cNvPr>
          <p:cNvSpPr txBox="1"/>
          <p:nvPr/>
        </p:nvSpPr>
        <p:spPr>
          <a:xfrm>
            <a:off x="2672346" y="125940"/>
            <a:ext cx="3775394" cy="523220"/>
          </a:xfrm>
          <a:prstGeom prst="rect">
            <a:avLst/>
          </a:prstGeom>
          <a:noFill/>
        </p:spPr>
        <p:txBody>
          <a:bodyPr wrap="non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pPr algn="ctr"/>
            <a:r>
              <a:rPr lang="ja-JP" altLang="en-US" sz="2800"/>
              <a:t>ネットワーク解析とは</a:t>
            </a:r>
          </a:p>
        </p:txBody>
      </p:sp>
      <p:sp>
        <p:nvSpPr>
          <p:cNvPr id="5" name="円/楕円 4">
            <a:extLst>
              <a:ext uri="{FF2B5EF4-FFF2-40B4-BE49-F238E27FC236}">
                <a16:creationId xmlns:a16="http://schemas.microsoft.com/office/drawing/2014/main" id="{773ECEE1-07EE-924A-A095-A53170C9AB86}"/>
              </a:ext>
            </a:extLst>
          </p:cNvPr>
          <p:cNvSpPr/>
          <p:nvPr/>
        </p:nvSpPr>
        <p:spPr>
          <a:xfrm>
            <a:off x="4588148" y="1710794"/>
            <a:ext cx="1084103" cy="10841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US" altLang="ja-JP" sz="6000" dirty="0"/>
              <a:t>B</a:t>
            </a:r>
            <a:endParaRPr kumimoji="1" lang="ja-JP" altLang="en-US" sz="6000"/>
          </a:p>
        </p:txBody>
      </p:sp>
      <p:sp>
        <p:nvSpPr>
          <p:cNvPr id="6" name="円/楕円 5">
            <a:extLst>
              <a:ext uri="{FF2B5EF4-FFF2-40B4-BE49-F238E27FC236}">
                <a16:creationId xmlns:a16="http://schemas.microsoft.com/office/drawing/2014/main" id="{B8471722-AA45-CF42-9FA0-73D28B505F38}"/>
              </a:ext>
            </a:extLst>
          </p:cNvPr>
          <p:cNvSpPr/>
          <p:nvPr/>
        </p:nvSpPr>
        <p:spPr>
          <a:xfrm>
            <a:off x="1072422" y="1710794"/>
            <a:ext cx="1084103" cy="108410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en-US" altLang="ja-JP" sz="6000" dirty="0"/>
              <a:t>A</a:t>
            </a:r>
            <a:endParaRPr kumimoji="1" lang="ja-JP" altLang="en-US" sz="6000"/>
          </a:p>
        </p:txBody>
      </p:sp>
      <p:cxnSp>
        <p:nvCxnSpPr>
          <p:cNvPr id="7" name="直線矢印コネクタ 6">
            <a:extLst>
              <a:ext uri="{FF2B5EF4-FFF2-40B4-BE49-F238E27FC236}">
                <a16:creationId xmlns:a16="http://schemas.microsoft.com/office/drawing/2014/main" id="{01E3CBD6-682B-5A46-85FC-96481A746B3E}"/>
              </a:ext>
            </a:extLst>
          </p:cNvPr>
          <p:cNvCxnSpPr>
            <a:cxnSpLocks/>
            <a:stCxn id="6" idx="6"/>
            <a:endCxn id="5" idx="2"/>
          </p:cNvCxnSpPr>
          <p:nvPr/>
        </p:nvCxnSpPr>
        <p:spPr>
          <a:xfrm>
            <a:off x="2156525" y="2252846"/>
            <a:ext cx="2431623" cy="0"/>
          </a:xfrm>
          <a:prstGeom prst="straightConnector1">
            <a:avLst/>
          </a:prstGeom>
          <a:ln w="44450">
            <a:solidFill>
              <a:schemeClr val="tx1"/>
            </a:solidFill>
            <a:headEnd w="lg" len="lg"/>
            <a:tailEnd type="triangle" w="lg" len="lg"/>
          </a:ln>
        </p:spPr>
        <p:style>
          <a:lnRef idx="3">
            <a:schemeClr val="accent6"/>
          </a:lnRef>
          <a:fillRef idx="0">
            <a:schemeClr val="accent6"/>
          </a:fillRef>
          <a:effectRef idx="2">
            <a:schemeClr val="accent6"/>
          </a:effectRef>
          <a:fontRef idx="minor">
            <a:schemeClr val="tx1"/>
          </a:fontRef>
        </p:style>
      </p:cxnSp>
      <p:sp>
        <p:nvSpPr>
          <p:cNvPr id="10" name="正方形/長方形 9">
            <a:extLst>
              <a:ext uri="{FF2B5EF4-FFF2-40B4-BE49-F238E27FC236}">
                <a16:creationId xmlns:a16="http://schemas.microsoft.com/office/drawing/2014/main" id="{21BD9DB1-7D3D-3D4C-9FE2-3D74AA89F1D0}"/>
              </a:ext>
            </a:extLst>
          </p:cNvPr>
          <p:cNvSpPr/>
          <p:nvPr/>
        </p:nvSpPr>
        <p:spPr>
          <a:xfrm>
            <a:off x="738991" y="1289186"/>
            <a:ext cx="1736644" cy="400110"/>
          </a:xfrm>
          <a:prstGeom prst="rect">
            <a:avLst/>
          </a:prstGeom>
        </p:spPr>
        <p:txBody>
          <a:bodyPr wrap="square">
            <a:spAutoFit/>
          </a:bodyPr>
          <a:lstStyle/>
          <a:p>
            <a:r>
              <a:rPr lang="ja-JP" altLang="en-US" sz="2000" b="1">
                <a:latin typeface="Hiragino Maru Gothic Pro W4" panose="020F0400000000000000" pitchFamily="34" charset="-128"/>
                <a:ea typeface="Hiragino Maru Gothic Pro W4" panose="020F0400000000000000" pitchFamily="34" charset="-128"/>
              </a:rPr>
              <a:t>モノ</a:t>
            </a:r>
            <a:r>
              <a:rPr lang="en-US" altLang="ja-JP" sz="2000" b="1" dirty="0">
                <a:latin typeface="Hiragino Maru Gothic Pro W4" panose="020F0400000000000000" pitchFamily="34" charset="-128"/>
                <a:ea typeface="Hiragino Maru Gothic Pro W4" panose="020F0400000000000000" pitchFamily="34" charset="-128"/>
              </a:rPr>
              <a:t> [Node]</a:t>
            </a:r>
            <a:endParaRPr lang="ja-JP" altLang="en-US" sz="2000" b="1">
              <a:latin typeface="Hiragino Maru Gothic Pro W4" panose="020F0400000000000000" pitchFamily="34" charset="-128"/>
              <a:ea typeface="Hiragino Maru Gothic Pro W4" panose="020F0400000000000000" pitchFamily="34" charset="-128"/>
            </a:endParaRPr>
          </a:p>
        </p:txBody>
      </p:sp>
      <p:sp>
        <p:nvSpPr>
          <p:cNvPr id="11" name="正方形/長方形 10">
            <a:extLst>
              <a:ext uri="{FF2B5EF4-FFF2-40B4-BE49-F238E27FC236}">
                <a16:creationId xmlns:a16="http://schemas.microsoft.com/office/drawing/2014/main" id="{03A4E7D8-0C8A-7740-AE34-1317891663B6}"/>
              </a:ext>
            </a:extLst>
          </p:cNvPr>
          <p:cNvSpPr/>
          <p:nvPr/>
        </p:nvSpPr>
        <p:spPr>
          <a:xfrm>
            <a:off x="2392814" y="1836962"/>
            <a:ext cx="1993330" cy="400110"/>
          </a:xfrm>
          <a:prstGeom prst="rect">
            <a:avLst/>
          </a:prstGeom>
        </p:spPr>
        <p:txBody>
          <a:bodyPr wrap="square">
            <a:spAutoFit/>
          </a:bodyPr>
          <a:lstStyle/>
          <a:p>
            <a:r>
              <a:rPr lang="ja-JP" altLang="en-US" sz="2000" b="1">
                <a:latin typeface="Hiragino Maru Gothic Pro W4" panose="020F0400000000000000" pitchFamily="34" charset="-128"/>
                <a:ea typeface="Hiragino Maru Gothic Pro W4" panose="020F0400000000000000" pitchFamily="34" charset="-128"/>
              </a:rPr>
              <a:t>繋がり</a:t>
            </a:r>
            <a:r>
              <a:rPr lang="en-US" altLang="ja-JP" sz="2000" b="1" dirty="0">
                <a:latin typeface="Hiragino Maru Gothic Pro W4" panose="020F0400000000000000" pitchFamily="34" charset="-128"/>
                <a:ea typeface="Hiragino Maru Gothic Pro W4" panose="020F0400000000000000" pitchFamily="34" charset="-128"/>
              </a:rPr>
              <a:t> [Edge]</a:t>
            </a:r>
            <a:endParaRPr lang="ja-JP" altLang="en-US" sz="2000" b="1">
              <a:latin typeface="Hiragino Maru Gothic Pro W4" panose="020F0400000000000000" pitchFamily="34" charset="-128"/>
              <a:ea typeface="Hiragino Maru Gothic Pro W4" panose="020F0400000000000000" pitchFamily="34" charset="-128"/>
            </a:endParaRPr>
          </a:p>
        </p:txBody>
      </p:sp>
      <p:sp>
        <p:nvSpPr>
          <p:cNvPr id="12" name="円/楕円 11">
            <a:extLst>
              <a:ext uri="{FF2B5EF4-FFF2-40B4-BE49-F238E27FC236}">
                <a16:creationId xmlns:a16="http://schemas.microsoft.com/office/drawing/2014/main" id="{067CE774-D67B-9440-B739-C4D6B5D36613}"/>
              </a:ext>
            </a:extLst>
          </p:cNvPr>
          <p:cNvSpPr/>
          <p:nvPr/>
        </p:nvSpPr>
        <p:spPr>
          <a:xfrm>
            <a:off x="2813656" y="3157298"/>
            <a:ext cx="1084103" cy="1084103"/>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en-US" altLang="ja-JP" sz="6000" dirty="0"/>
              <a:t>C</a:t>
            </a:r>
            <a:endParaRPr kumimoji="1" lang="ja-JP" altLang="en-US" sz="6000"/>
          </a:p>
        </p:txBody>
      </p:sp>
      <p:cxnSp>
        <p:nvCxnSpPr>
          <p:cNvPr id="13" name="直線矢印コネクタ 12">
            <a:extLst>
              <a:ext uri="{FF2B5EF4-FFF2-40B4-BE49-F238E27FC236}">
                <a16:creationId xmlns:a16="http://schemas.microsoft.com/office/drawing/2014/main" id="{C3CCA889-130F-4A4D-8354-B4D9EA558442}"/>
              </a:ext>
            </a:extLst>
          </p:cNvPr>
          <p:cNvCxnSpPr>
            <a:cxnSpLocks/>
            <a:stCxn id="12" idx="1"/>
            <a:endCxn id="6" idx="5"/>
          </p:cNvCxnSpPr>
          <p:nvPr/>
        </p:nvCxnSpPr>
        <p:spPr>
          <a:xfrm flipH="1" flipV="1">
            <a:off x="1997762" y="2636134"/>
            <a:ext cx="974657" cy="679927"/>
          </a:xfrm>
          <a:prstGeom prst="straightConnector1">
            <a:avLst/>
          </a:prstGeom>
          <a:ln w="44450">
            <a:solidFill>
              <a:schemeClr val="tx1"/>
            </a:solidFill>
            <a:headEnd w="lg" len="lg"/>
            <a:tailEnd type="triangle" w="lg" len="lg"/>
          </a:ln>
        </p:spPr>
        <p:style>
          <a:lnRef idx="3">
            <a:schemeClr val="accent6"/>
          </a:lnRef>
          <a:fillRef idx="0">
            <a:schemeClr val="accent6"/>
          </a:fillRef>
          <a:effectRef idx="2">
            <a:schemeClr val="accent6"/>
          </a:effectRef>
          <a:fontRef idx="minor">
            <a:schemeClr val="tx1"/>
          </a:fontRef>
        </p:style>
      </p:cxnSp>
      <p:sp>
        <p:nvSpPr>
          <p:cNvPr id="18" name="正方形/長方形 17">
            <a:extLst>
              <a:ext uri="{FF2B5EF4-FFF2-40B4-BE49-F238E27FC236}">
                <a16:creationId xmlns:a16="http://schemas.microsoft.com/office/drawing/2014/main" id="{EAC202BB-5792-3641-AE3E-871966AD58B4}"/>
              </a:ext>
            </a:extLst>
          </p:cNvPr>
          <p:cNvSpPr/>
          <p:nvPr/>
        </p:nvSpPr>
        <p:spPr>
          <a:xfrm>
            <a:off x="1127407" y="4622815"/>
            <a:ext cx="7533374" cy="400110"/>
          </a:xfrm>
          <a:prstGeom prst="rect">
            <a:avLst/>
          </a:prstGeom>
        </p:spPr>
        <p:txBody>
          <a:bodyPr wrap="square">
            <a:spAutoFit/>
          </a:bodyPr>
          <a:lstStyle/>
          <a:p>
            <a:r>
              <a:rPr lang="ja-JP" altLang="en-US" sz="2000" b="1">
                <a:latin typeface="Meiryo" panose="020B0604030504040204" pitchFamily="34" charset="-128"/>
                <a:ea typeface="Meiryo" panose="020B0604030504040204" pitchFamily="34" charset="-128"/>
              </a:rPr>
              <a:t>社会ネットワーク</a:t>
            </a:r>
            <a:r>
              <a:rPr lang="ja-JP" altLang="en-US" sz="2000" b="1">
                <a:latin typeface="Hiragino Maru Gothic Pro W4" panose="020F0400000000000000" pitchFamily="34" charset="-128"/>
                <a:ea typeface="Hiragino Maru Gothic Pro W4" panose="020F0400000000000000" pitchFamily="34" charset="-128"/>
              </a:rPr>
              <a:t>：</a:t>
            </a:r>
            <a:r>
              <a:rPr lang="en-US" altLang="ja-JP" sz="2000" b="1" dirty="0">
                <a:latin typeface="Hiragino Maru Gothic Pro W4" panose="020F0400000000000000" pitchFamily="34" charset="-128"/>
                <a:ea typeface="Hiragino Maru Gothic Pro W4" panose="020F0400000000000000" pitchFamily="34" charset="-128"/>
              </a:rPr>
              <a:t>SNS</a:t>
            </a:r>
            <a:r>
              <a:rPr lang="ja-JP" altLang="en-US" sz="2000" b="1">
                <a:latin typeface="Hiragino Maru Gothic Pro W4" panose="020F0400000000000000" pitchFamily="34" charset="-128"/>
                <a:ea typeface="Hiragino Maru Gothic Pro W4" panose="020F0400000000000000" pitchFamily="34" charset="-128"/>
              </a:rPr>
              <a:t>におけるインフルエンサー抽出</a:t>
            </a:r>
          </a:p>
        </p:txBody>
      </p:sp>
      <p:sp>
        <p:nvSpPr>
          <p:cNvPr id="19" name="正方形/長方形 18">
            <a:extLst>
              <a:ext uri="{FF2B5EF4-FFF2-40B4-BE49-F238E27FC236}">
                <a16:creationId xmlns:a16="http://schemas.microsoft.com/office/drawing/2014/main" id="{2C62A5B7-5932-0943-B47D-9DB7483D781C}"/>
              </a:ext>
            </a:extLst>
          </p:cNvPr>
          <p:cNvSpPr/>
          <p:nvPr/>
        </p:nvSpPr>
        <p:spPr>
          <a:xfrm>
            <a:off x="1127407" y="5031631"/>
            <a:ext cx="7533374" cy="400110"/>
          </a:xfrm>
          <a:prstGeom prst="rect">
            <a:avLst/>
          </a:prstGeom>
        </p:spPr>
        <p:txBody>
          <a:bodyPr wrap="square">
            <a:spAutoFit/>
          </a:bodyPr>
          <a:lstStyle/>
          <a:p>
            <a:r>
              <a:rPr lang="ja-JP" altLang="en-US" sz="2000" b="1">
                <a:latin typeface="Meiryo" panose="020B0604030504040204" pitchFamily="34" charset="-128"/>
                <a:ea typeface="Meiryo" panose="020B0604030504040204" pitchFamily="34" charset="-128"/>
              </a:rPr>
              <a:t>交通ネットワーク</a:t>
            </a:r>
            <a:r>
              <a:rPr lang="ja-JP" altLang="en-US" sz="2000" b="1">
                <a:latin typeface="Hiragino Maru Gothic Pro W4" panose="020F0400000000000000" pitchFamily="34" charset="-128"/>
                <a:ea typeface="Hiragino Maru Gothic Pro W4" panose="020F0400000000000000" pitchFamily="34" charset="-128"/>
              </a:rPr>
              <a:t>：ナビゲーションにおける最短経路探索</a:t>
            </a:r>
          </a:p>
        </p:txBody>
      </p:sp>
      <p:sp>
        <p:nvSpPr>
          <p:cNvPr id="20" name="正方形/長方形 19">
            <a:extLst>
              <a:ext uri="{FF2B5EF4-FFF2-40B4-BE49-F238E27FC236}">
                <a16:creationId xmlns:a16="http://schemas.microsoft.com/office/drawing/2014/main" id="{7F735806-316F-F040-88E7-A6EDAC241BDA}"/>
              </a:ext>
            </a:extLst>
          </p:cNvPr>
          <p:cNvSpPr/>
          <p:nvPr/>
        </p:nvSpPr>
        <p:spPr>
          <a:xfrm>
            <a:off x="1127407" y="5457363"/>
            <a:ext cx="7533374" cy="400110"/>
          </a:xfrm>
          <a:prstGeom prst="rect">
            <a:avLst/>
          </a:prstGeom>
        </p:spPr>
        <p:txBody>
          <a:bodyPr wrap="square">
            <a:spAutoFit/>
          </a:bodyPr>
          <a:lstStyle/>
          <a:p>
            <a:r>
              <a:rPr lang="ja-JP" altLang="en-US" sz="2000" b="1">
                <a:latin typeface="Meiryo" panose="020B0604030504040204" pitchFamily="34" charset="-128"/>
                <a:ea typeface="Meiryo" panose="020B0604030504040204" pitchFamily="34" charset="-128"/>
              </a:rPr>
              <a:t>インターネット</a:t>
            </a:r>
            <a:r>
              <a:rPr lang="ja-JP" altLang="en-US" sz="2000" b="1">
                <a:latin typeface="Hiragino Maru Gothic Pro W4" panose="020F0400000000000000" pitchFamily="34" charset="-128"/>
                <a:ea typeface="Hiragino Maru Gothic Pro W4" panose="020F0400000000000000" pitchFamily="34" charset="-128"/>
              </a:rPr>
              <a:t>：</a:t>
            </a:r>
            <a:r>
              <a:rPr lang="en-US" altLang="ja-JP" sz="2000" b="1" dirty="0">
                <a:latin typeface="Hiragino Maru Gothic Pro W4" panose="020F0400000000000000" pitchFamily="34" charset="-128"/>
                <a:ea typeface="Hiragino Maru Gothic Pro W4" panose="020F0400000000000000" pitchFamily="34" charset="-128"/>
              </a:rPr>
              <a:t>Web</a:t>
            </a:r>
            <a:r>
              <a:rPr lang="ja-JP" altLang="en-US" sz="2000" b="1">
                <a:latin typeface="Hiragino Maru Gothic Pro W4" panose="020F0400000000000000" pitchFamily="34" charset="-128"/>
                <a:ea typeface="Hiragino Maru Gothic Pro W4" panose="020F0400000000000000" pitchFamily="34" charset="-128"/>
              </a:rPr>
              <a:t>ページ検索アルゴリズム</a:t>
            </a:r>
          </a:p>
        </p:txBody>
      </p:sp>
      <p:sp>
        <p:nvSpPr>
          <p:cNvPr id="21" name="正方形/長方形 20">
            <a:extLst>
              <a:ext uri="{FF2B5EF4-FFF2-40B4-BE49-F238E27FC236}">
                <a16:creationId xmlns:a16="http://schemas.microsoft.com/office/drawing/2014/main" id="{21D09A68-6184-8F4A-9578-1AC58B315EFA}"/>
              </a:ext>
            </a:extLst>
          </p:cNvPr>
          <p:cNvSpPr/>
          <p:nvPr/>
        </p:nvSpPr>
        <p:spPr>
          <a:xfrm>
            <a:off x="1135802" y="5874095"/>
            <a:ext cx="7533374" cy="400110"/>
          </a:xfrm>
          <a:prstGeom prst="rect">
            <a:avLst/>
          </a:prstGeom>
        </p:spPr>
        <p:txBody>
          <a:bodyPr wrap="square">
            <a:spAutoFit/>
          </a:bodyPr>
          <a:lstStyle/>
          <a:p>
            <a:r>
              <a:rPr lang="ja-JP" altLang="en-US" sz="2000" b="1">
                <a:latin typeface="Meiryo" panose="020B0604030504040204" pitchFamily="34" charset="-128"/>
                <a:ea typeface="Meiryo" panose="020B0604030504040204" pitchFamily="34" charset="-128"/>
              </a:rPr>
              <a:t>生態系モデリング</a:t>
            </a:r>
            <a:r>
              <a:rPr lang="ja-JP" altLang="en-US" sz="2000" b="1">
                <a:latin typeface="Hiragino Maru Gothic Pro W4" panose="020F0400000000000000" pitchFamily="34" charset="-128"/>
                <a:ea typeface="Hiragino Maru Gothic Pro W4" panose="020F0400000000000000" pitchFamily="34" charset="-128"/>
              </a:rPr>
              <a:t>：</a:t>
            </a:r>
            <a:r>
              <a:rPr lang="en-US" altLang="ja-JP" sz="2000" b="1" dirty="0" err="1">
                <a:latin typeface="Hiragino Maru Gothic Pro W4" panose="020F0400000000000000" pitchFamily="34" charset="-128"/>
                <a:ea typeface="Hiragino Maru Gothic Pro W4" panose="020F0400000000000000" pitchFamily="34" charset="-128"/>
              </a:rPr>
              <a:t>Ecopath</a:t>
            </a:r>
            <a:endParaRPr lang="ja-JP" altLang="en-US" sz="2000" b="1">
              <a:latin typeface="Hiragino Maru Gothic Pro W4" panose="020F0400000000000000" pitchFamily="34" charset="-128"/>
              <a:ea typeface="Hiragino Maru Gothic Pro W4" panose="020F0400000000000000" pitchFamily="34" charset="-128"/>
            </a:endParaRPr>
          </a:p>
        </p:txBody>
      </p:sp>
      <p:sp>
        <p:nvSpPr>
          <p:cNvPr id="22" name="正方形/長方形 21">
            <a:extLst>
              <a:ext uri="{FF2B5EF4-FFF2-40B4-BE49-F238E27FC236}">
                <a16:creationId xmlns:a16="http://schemas.microsoft.com/office/drawing/2014/main" id="{35BCC5EF-A5C4-8D43-A613-9050B581F656}"/>
              </a:ext>
            </a:extLst>
          </p:cNvPr>
          <p:cNvSpPr/>
          <p:nvPr/>
        </p:nvSpPr>
        <p:spPr>
          <a:xfrm>
            <a:off x="6245429" y="1089131"/>
            <a:ext cx="2645809" cy="707886"/>
          </a:xfrm>
          <a:prstGeom prst="rect">
            <a:avLst/>
          </a:prstGeom>
        </p:spPr>
        <p:txBody>
          <a:bodyPr wrap="square">
            <a:spAutoFit/>
          </a:bodyPr>
          <a:lstStyle/>
          <a:p>
            <a:r>
              <a:rPr lang="ja-JP" altLang="en-US" sz="2000" b="1">
                <a:latin typeface="Toppan Bunkyu Midashi Gothic Ex" panose="020B0900000000000000" pitchFamily="34" charset="-128"/>
                <a:ea typeface="Toppan Bunkyu Midashi Gothic Ex" panose="020B0900000000000000" pitchFamily="34" charset="-128"/>
              </a:rPr>
              <a:t>モノ</a:t>
            </a:r>
            <a:r>
              <a:rPr lang="en-US" altLang="ja-JP" sz="2000" b="1" dirty="0">
                <a:latin typeface="Toppan Bunkyu Midashi Gothic Ex" panose="020B0900000000000000" pitchFamily="34" charset="-128"/>
                <a:ea typeface="Toppan Bunkyu Midashi Gothic Ex" panose="020B0900000000000000" pitchFamily="34" charset="-128"/>
              </a:rPr>
              <a:t> [Node] </a:t>
            </a:r>
          </a:p>
          <a:p>
            <a:r>
              <a:rPr lang="en-US" altLang="ja-JP" sz="2000" b="1" dirty="0">
                <a:latin typeface="Hiragino Maru Gothic Pro W4" panose="020F0400000000000000" pitchFamily="34" charset="-128"/>
                <a:ea typeface="Hiragino Maru Gothic Pro W4" panose="020F0400000000000000" pitchFamily="34" charset="-128"/>
              </a:rPr>
              <a:t>= </a:t>
            </a:r>
            <a:r>
              <a:rPr lang="ja-JP" altLang="en-US" sz="2000" b="1">
                <a:latin typeface="Hiragino Maru Gothic Pro W4" panose="020F0400000000000000" pitchFamily="34" charset="-128"/>
                <a:ea typeface="Hiragino Maru Gothic Pro W4" panose="020F0400000000000000" pitchFamily="34" charset="-128"/>
              </a:rPr>
              <a:t>人，情報，駅</a:t>
            </a:r>
            <a:r>
              <a:rPr lang="en-US" altLang="ja-JP" sz="2000" b="1" dirty="0">
                <a:latin typeface="Hiragino Maru Gothic Pro W4" panose="020F0400000000000000" pitchFamily="34" charset="-128"/>
                <a:ea typeface="Hiragino Maru Gothic Pro W4" panose="020F0400000000000000" pitchFamily="34" charset="-128"/>
              </a:rPr>
              <a:t>...</a:t>
            </a:r>
          </a:p>
        </p:txBody>
      </p:sp>
      <p:sp>
        <p:nvSpPr>
          <p:cNvPr id="23" name="正方形/長方形 22">
            <a:extLst>
              <a:ext uri="{FF2B5EF4-FFF2-40B4-BE49-F238E27FC236}">
                <a16:creationId xmlns:a16="http://schemas.microsoft.com/office/drawing/2014/main" id="{20CD7CE6-D9DA-B343-9C4C-6DEF94888E77}"/>
              </a:ext>
            </a:extLst>
          </p:cNvPr>
          <p:cNvSpPr/>
          <p:nvPr/>
        </p:nvSpPr>
        <p:spPr>
          <a:xfrm>
            <a:off x="6257945" y="2237072"/>
            <a:ext cx="2645809" cy="1015663"/>
          </a:xfrm>
          <a:prstGeom prst="rect">
            <a:avLst/>
          </a:prstGeom>
        </p:spPr>
        <p:txBody>
          <a:bodyPr wrap="square">
            <a:spAutoFit/>
          </a:bodyPr>
          <a:lstStyle/>
          <a:p>
            <a:r>
              <a:rPr lang="ja-JP" altLang="en-US" sz="2000" b="1">
                <a:latin typeface="Toppan Bunkyu Midashi Gothic Ex" panose="020B0900000000000000" pitchFamily="34" charset="-128"/>
                <a:ea typeface="Toppan Bunkyu Midashi Gothic Ex" panose="020B0900000000000000" pitchFamily="34" charset="-128"/>
              </a:rPr>
              <a:t>繋がり</a:t>
            </a:r>
            <a:r>
              <a:rPr lang="en-US" altLang="ja-JP" sz="2000" b="1" dirty="0">
                <a:latin typeface="Toppan Bunkyu Midashi Gothic Ex" panose="020B0900000000000000" pitchFamily="34" charset="-128"/>
                <a:ea typeface="Toppan Bunkyu Midashi Gothic Ex" panose="020B0900000000000000" pitchFamily="34" charset="-128"/>
              </a:rPr>
              <a:t> [Edge] </a:t>
            </a:r>
          </a:p>
          <a:p>
            <a:r>
              <a:rPr lang="en-US" altLang="ja-JP" sz="2000" b="1" dirty="0">
                <a:latin typeface="Hiragino Maru Gothic Pro W4" panose="020F0400000000000000" pitchFamily="34" charset="-128"/>
                <a:ea typeface="Hiragino Maru Gothic Pro W4" panose="020F0400000000000000" pitchFamily="34" charset="-128"/>
              </a:rPr>
              <a:t>= </a:t>
            </a:r>
            <a:r>
              <a:rPr lang="ja-JP" altLang="en-US" sz="2000" b="1">
                <a:latin typeface="Hiragino Maru Gothic Pro W4" panose="020F0400000000000000" pitchFamily="34" charset="-128"/>
                <a:ea typeface="Hiragino Maru Gothic Pro W4" panose="020F0400000000000000" pitchFamily="34" charset="-128"/>
              </a:rPr>
              <a:t>フォロー，リンク，道路</a:t>
            </a:r>
            <a:r>
              <a:rPr lang="en-US" altLang="ja-JP" sz="2000" b="1" dirty="0">
                <a:latin typeface="Hiragino Maru Gothic Pro W4" panose="020F0400000000000000" pitchFamily="34" charset="-128"/>
                <a:ea typeface="Hiragino Maru Gothic Pro W4" panose="020F0400000000000000" pitchFamily="34" charset="-128"/>
              </a:rPr>
              <a:t>...</a:t>
            </a:r>
          </a:p>
        </p:txBody>
      </p:sp>
      <p:sp>
        <p:nvSpPr>
          <p:cNvPr id="24" name="正方形/長方形 23">
            <a:extLst>
              <a:ext uri="{FF2B5EF4-FFF2-40B4-BE49-F238E27FC236}">
                <a16:creationId xmlns:a16="http://schemas.microsoft.com/office/drawing/2014/main" id="{500B5A28-8B0C-3440-891B-C06B9D299F2E}"/>
              </a:ext>
            </a:extLst>
          </p:cNvPr>
          <p:cNvSpPr/>
          <p:nvPr/>
        </p:nvSpPr>
        <p:spPr>
          <a:xfrm>
            <a:off x="986946" y="6345420"/>
            <a:ext cx="8082626" cy="400110"/>
          </a:xfrm>
          <a:prstGeom prst="rect">
            <a:avLst/>
          </a:prstGeom>
        </p:spPr>
        <p:txBody>
          <a:bodyPr wrap="square">
            <a:spAutoFit/>
          </a:bodyPr>
          <a:lstStyle/>
          <a:p>
            <a:r>
              <a:rPr lang="ja-JP" altLang="en-US" sz="2000" b="1">
                <a:latin typeface="Hiragino Maru Gothic Pro W4" panose="020F0400000000000000" pitchFamily="34" charset="-128"/>
                <a:ea typeface="Hiragino Maru Gothic Pro W4" panose="020F0400000000000000" pitchFamily="34" charset="-128"/>
              </a:rPr>
              <a:t>複雑で肥大化したネットワーク情報の解析ツールが豊富</a:t>
            </a:r>
          </a:p>
        </p:txBody>
      </p:sp>
      <p:sp>
        <p:nvSpPr>
          <p:cNvPr id="25" name="正方形/長方形 24">
            <a:extLst>
              <a:ext uri="{FF2B5EF4-FFF2-40B4-BE49-F238E27FC236}">
                <a16:creationId xmlns:a16="http://schemas.microsoft.com/office/drawing/2014/main" id="{7F2895BD-3F85-1449-903A-B6DC6F6700DD}"/>
              </a:ext>
            </a:extLst>
          </p:cNvPr>
          <p:cNvSpPr/>
          <p:nvPr/>
        </p:nvSpPr>
        <p:spPr>
          <a:xfrm>
            <a:off x="212042" y="572910"/>
            <a:ext cx="8510297" cy="369332"/>
          </a:xfrm>
          <a:prstGeom prst="rect">
            <a:avLst/>
          </a:prstGeom>
        </p:spPr>
        <p:txBody>
          <a:bodyPr wrap="square">
            <a:spAutoFit/>
          </a:bodyPr>
          <a:lstStyle/>
          <a:p>
            <a:r>
              <a:rPr lang="ja-JP" altLang="en-US" b="1">
                <a:latin typeface="Toppan Bunkyu Midashi Gothic Ex" panose="020B0900000000000000" pitchFamily="34" charset="-128"/>
                <a:ea typeface="Toppan Bunkyu Midashi Gothic Ex" panose="020B0900000000000000" pitchFamily="34" charset="-128"/>
              </a:rPr>
              <a:t>モノとモノをつながりで成り立つ構造体の性質を分析すること</a:t>
            </a:r>
            <a:endParaRPr lang="en-US" altLang="ja-JP" b="1" dirty="0">
              <a:latin typeface="Hiragino Maru Gothic Pro W4" panose="020F0400000000000000" pitchFamily="34" charset="-128"/>
              <a:ea typeface="Hiragino Maru Gothic Pro W4" panose="020F0400000000000000" pitchFamily="34" charset="-128"/>
            </a:endParaRPr>
          </a:p>
        </p:txBody>
      </p:sp>
    </p:spTree>
    <p:extLst>
      <p:ext uri="{BB962C8B-B14F-4D97-AF65-F5344CB8AC3E}">
        <p14:creationId xmlns:p14="http://schemas.microsoft.com/office/powerpoint/2010/main" val="3627795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299B1FA-44FE-AD42-8F32-D7ACCAFF4C03}"/>
              </a:ext>
            </a:extLst>
          </p:cNvPr>
          <p:cNvSpPr txBox="1"/>
          <p:nvPr/>
        </p:nvSpPr>
        <p:spPr>
          <a:xfrm>
            <a:off x="904970" y="261551"/>
            <a:ext cx="7334059" cy="461665"/>
          </a:xfrm>
          <a:prstGeom prst="rect">
            <a:avLst/>
          </a:prstGeom>
          <a:noFill/>
        </p:spPr>
        <p:txBody>
          <a:bodyPr wrap="none" rtlCol="0">
            <a:spAutoFit/>
          </a:bodyPr>
          <a:lstStyle/>
          <a:p>
            <a:r>
              <a:rPr kumimoji="1" lang="en-US" altLang="ja-JP" sz="2400" b="1" dirty="0">
                <a:latin typeface="Hiragino Kaku Gothic Std W8" panose="020B0800000000000000" pitchFamily="34" charset="-128"/>
                <a:ea typeface="Hiragino Kaku Gothic Std W8" panose="020B0800000000000000" pitchFamily="34" charset="-128"/>
              </a:rPr>
              <a:t>E2E</a:t>
            </a:r>
            <a:r>
              <a:rPr kumimoji="1" lang="ja-JP" altLang="en-US" sz="2400" b="1">
                <a:latin typeface="Hiragino Kaku Gothic Std W8" panose="020B0800000000000000" pitchFamily="34" charset="-128"/>
                <a:ea typeface="Hiragino Kaku Gothic Std W8" panose="020B0800000000000000" pitchFamily="34" charset="-128"/>
              </a:rPr>
              <a:t>モデリングのためのネットワーク解析の有効性</a:t>
            </a:r>
          </a:p>
        </p:txBody>
      </p:sp>
      <p:sp>
        <p:nvSpPr>
          <p:cNvPr id="5" name="テキスト ボックス 4">
            <a:extLst>
              <a:ext uri="{FF2B5EF4-FFF2-40B4-BE49-F238E27FC236}">
                <a16:creationId xmlns:a16="http://schemas.microsoft.com/office/drawing/2014/main" id="{64C0F369-D2B4-1648-B456-0C1D20842D09}"/>
              </a:ext>
            </a:extLst>
          </p:cNvPr>
          <p:cNvSpPr txBox="1"/>
          <p:nvPr/>
        </p:nvSpPr>
        <p:spPr>
          <a:xfrm>
            <a:off x="494662" y="1097239"/>
            <a:ext cx="7239482" cy="400110"/>
          </a:xfrm>
          <a:prstGeom prst="rect">
            <a:avLst/>
          </a:prstGeom>
          <a:noFill/>
        </p:spPr>
        <p:txBody>
          <a:bodyPr wrap="none" rtlCol="0">
            <a:spAutoFit/>
          </a:bodyPr>
          <a:lstStyle/>
          <a:p>
            <a:r>
              <a:rPr lang="ja-JP" altLang="en-US" sz="2000" b="1">
                <a:latin typeface="Hiragino Maru Gothic Pro W4" panose="020F0400000000000000" pitchFamily="34" charset="-128"/>
                <a:ea typeface="Hiragino Maru Gothic Pro W4" panose="020F0400000000000000" pitchFamily="34" charset="-128"/>
              </a:rPr>
              <a:t>・ネットワーク構造指標により生態系の特徴を定量的に把握</a:t>
            </a:r>
          </a:p>
        </p:txBody>
      </p:sp>
      <p:sp>
        <p:nvSpPr>
          <p:cNvPr id="6" name="テキスト ボックス 5">
            <a:extLst>
              <a:ext uri="{FF2B5EF4-FFF2-40B4-BE49-F238E27FC236}">
                <a16:creationId xmlns:a16="http://schemas.microsoft.com/office/drawing/2014/main" id="{0B3A998C-8231-2B4E-9CC3-1B9C4F792B2E}"/>
              </a:ext>
            </a:extLst>
          </p:cNvPr>
          <p:cNvSpPr txBox="1"/>
          <p:nvPr/>
        </p:nvSpPr>
        <p:spPr>
          <a:xfrm>
            <a:off x="494662" y="2307035"/>
            <a:ext cx="6716903" cy="400110"/>
          </a:xfrm>
          <a:prstGeom prst="rect">
            <a:avLst/>
          </a:prstGeom>
          <a:noFill/>
        </p:spPr>
        <p:txBody>
          <a:bodyPr wrap="none" rtlCol="0">
            <a:spAutoFit/>
          </a:bodyPr>
          <a:lstStyle>
            <a:defPPr>
              <a:defRPr lang="ja-JP"/>
            </a:defPPr>
            <a:lvl1pPr>
              <a:defRPr sz="2000" b="1">
                <a:latin typeface="Hiragino Maru Gothic Pro W4" panose="020F0400000000000000" pitchFamily="34" charset="-128"/>
                <a:ea typeface="Hiragino Maru Gothic Pro W4" panose="020F0400000000000000" pitchFamily="34" charset="-128"/>
              </a:defRPr>
            </a:lvl1pPr>
          </a:lstStyle>
          <a:p>
            <a:r>
              <a:rPr lang="ja-JP" altLang="en-US"/>
              <a:t>・サブネットワークへの細分化による生態系特性の把握</a:t>
            </a:r>
          </a:p>
        </p:txBody>
      </p:sp>
      <p:sp>
        <p:nvSpPr>
          <p:cNvPr id="7" name="テキスト ボックス 6">
            <a:extLst>
              <a:ext uri="{FF2B5EF4-FFF2-40B4-BE49-F238E27FC236}">
                <a16:creationId xmlns:a16="http://schemas.microsoft.com/office/drawing/2014/main" id="{4720C9BF-C2D7-DA4D-B1C5-743C54365698}"/>
              </a:ext>
            </a:extLst>
          </p:cNvPr>
          <p:cNvSpPr txBox="1"/>
          <p:nvPr/>
        </p:nvSpPr>
        <p:spPr>
          <a:xfrm>
            <a:off x="426754" y="2954168"/>
            <a:ext cx="8565508" cy="1692771"/>
          </a:xfrm>
          <a:prstGeom prst="rect">
            <a:avLst/>
          </a:prstGeom>
          <a:noFill/>
        </p:spPr>
        <p:txBody>
          <a:bodyPr wrap="squar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r>
              <a:rPr lang="ja-JP" altLang="en-US"/>
              <a:t>■今後の方向性</a:t>
            </a:r>
            <a:endParaRPr lang="en-US" altLang="ja-JP" dirty="0"/>
          </a:p>
          <a:p>
            <a:r>
              <a:rPr lang="ja-JP" altLang="en-US" sz="2000"/>
              <a:t>機能群の分布が動的でない</a:t>
            </a:r>
            <a:endParaRPr lang="en-US" altLang="ja-JP" sz="2000" dirty="0"/>
          </a:p>
          <a:p>
            <a:r>
              <a:rPr lang="ja-JP" altLang="en-US" sz="2000">
                <a:latin typeface="Hiragino Maru Gothic Pro W4" panose="020F0400000000000000" pitchFamily="34" charset="-128"/>
                <a:ea typeface="Hiragino Maru Gothic Pro W4" panose="020F0400000000000000" pitchFamily="34" charset="-128"/>
              </a:rPr>
              <a:t>ポリゴンに物理情報を持たせ，対象海域内でも適水温外であれば除外．</a:t>
            </a:r>
            <a:endParaRPr lang="en-US" altLang="ja-JP" sz="2000" dirty="0">
              <a:latin typeface="Hiragino Maru Gothic Pro W4" panose="020F0400000000000000" pitchFamily="34" charset="-128"/>
              <a:ea typeface="Hiragino Maru Gothic Pro W4" panose="020F0400000000000000" pitchFamily="34" charset="-128"/>
            </a:endParaRPr>
          </a:p>
          <a:p>
            <a:r>
              <a:rPr lang="ja-JP" altLang="en-US" sz="2000">
                <a:latin typeface="Hiragino Maru Gothic Pro W4" panose="020F0400000000000000" pitchFamily="34" charset="-128"/>
                <a:ea typeface="Hiragino Maru Gothic Pro W4" panose="020F0400000000000000" pitchFamily="34" charset="-128"/>
              </a:rPr>
              <a:t>または，</a:t>
            </a:r>
            <a:r>
              <a:rPr lang="en-US" altLang="ja-JP" sz="2000" dirty="0">
                <a:latin typeface="Hiragino Maru Gothic Pro W4" panose="020F0400000000000000" pitchFamily="34" charset="-128"/>
                <a:ea typeface="Hiragino Maru Gothic Pro W4" panose="020F0400000000000000" pitchFamily="34" charset="-128"/>
              </a:rPr>
              <a:t>SDM</a:t>
            </a:r>
            <a:r>
              <a:rPr lang="ja-JP" altLang="en-US" sz="2000">
                <a:latin typeface="Hiragino Maru Gothic Pro W4" panose="020F0400000000000000" pitchFamily="34" charset="-128"/>
                <a:ea typeface="Hiragino Maru Gothic Pro W4" panose="020F0400000000000000" pitchFamily="34" charset="-128"/>
              </a:rPr>
              <a:t>などの結果をポリゴンに読み込む．</a:t>
            </a:r>
            <a:endParaRPr lang="en-US" altLang="ja-JP" sz="2000" dirty="0">
              <a:latin typeface="Hiragino Maru Gothic Pro W4" panose="020F0400000000000000" pitchFamily="34" charset="-128"/>
              <a:ea typeface="Hiragino Maru Gothic Pro W4" panose="020F0400000000000000" pitchFamily="34" charset="-128"/>
            </a:endParaRPr>
          </a:p>
          <a:p>
            <a:r>
              <a:rPr lang="ja-JP" altLang="en-US" sz="2000">
                <a:latin typeface="Hiragino Maru Gothic Pro W4" panose="020F0400000000000000" pitchFamily="34" charset="-128"/>
                <a:ea typeface="Hiragino Maru Gothic Pro W4" panose="020F0400000000000000" pitchFamily="34" charset="-128"/>
              </a:rPr>
              <a:t>→</a:t>
            </a:r>
            <a:r>
              <a:rPr lang="en-US" altLang="ja-JP" sz="2000" dirty="0">
                <a:latin typeface="Hiragino Maru Gothic Pro W4" panose="020F0400000000000000" pitchFamily="34" charset="-128"/>
                <a:ea typeface="Hiragino Maru Gothic Pro W4" panose="020F0400000000000000" pitchFamily="34" charset="-128"/>
              </a:rPr>
              <a:t> </a:t>
            </a:r>
            <a:r>
              <a:rPr lang="ja-JP" altLang="en-US" sz="2000">
                <a:latin typeface="Hiragino Maru Gothic Pro W4" panose="020F0400000000000000" pitchFamily="34" charset="-128"/>
                <a:ea typeface="Hiragino Maru Gothic Pro W4" panose="020F0400000000000000" pitchFamily="34" charset="-128"/>
              </a:rPr>
              <a:t>経年的に異なる生態系構造の特性把握</a:t>
            </a:r>
            <a:endParaRPr lang="en-US" altLang="ja-JP" sz="2000" dirty="0">
              <a:latin typeface="Hiragino Maru Gothic Pro W4" panose="020F0400000000000000" pitchFamily="34" charset="-128"/>
              <a:ea typeface="Hiragino Maru Gothic Pro W4" panose="020F0400000000000000" pitchFamily="34" charset="-128"/>
            </a:endParaRPr>
          </a:p>
        </p:txBody>
      </p:sp>
      <p:sp>
        <p:nvSpPr>
          <p:cNvPr id="8" name="テキスト ボックス 7">
            <a:extLst>
              <a:ext uri="{FF2B5EF4-FFF2-40B4-BE49-F238E27FC236}">
                <a16:creationId xmlns:a16="http://schemas.microsoft.com/office/drawing/2014/main" id="{0D379CD9-B072-654B-BAB5-85051C4ABA24}"/>
              </a:ext>
            </a:extLst>
          </p:cNvPr>
          <p:cNvSpPr txBox="1"/>
          <p:nvPr/>
        </p:nvSpPr>
        <p:spPr>
          <a:xfrm>
            <a:off x="426754" y="4781971"/>
            <a:ext cx="5997155" cy="707886"/>
          </a:xfrm>
          <a:prstGeom prst="rect">
            <a:avLst/>
          </a:prstGeom>
          <a:noFill/>
        </p:spPr>
        <p:txBody>
          <a:bodyPr wrap="none" rtlCol="0">
            <a:spAutoFit/>
          </a:bodyPr>
          <a:lstStyle>
            <a:defPPr>
              <a:defRPr lang="ja-JP"/>
            </a:defPPr>
            <a:lvl1pPr>
              <a:defRPr sz="2000" b="1">
                <a:latin typeface="Hiragino Maru Gothic Pro W4" panose="020F0400000000000000" pitchFamily="34" charset="-128"/>
                <a:ea typeface="Hiragino Maru Gothic Pro W4" panose="020F0400000000000000" pitchFamily="34" charset="-128"/>
              </a:defRPr>
            </a:lvl1pPr>
          </a:lstStyle>
          <a:p>
            <a:r>
              <a:rPr lang="ja-JP" altLang="en-US">
                <a:latin typeface="Hiragino Kaku Gothic Std W8" panose="020B0800000000000000" pitchFamily="34" charset="-128"/>
                <a:ea typeface="Hiragino Kaku Gothic Std W8" panose="020B0800000000000000" pitchFamily="34" charset="-128"/>
              </a:rPr>
              <a:t>複雑モデル</a:t>
            </a:r>
            <a:r>
              <a:rPr lang="en-US" altLang="ja-JP" dirty="0">
                <a:latin typeface="Hiragino Kaku Gothic Std W8" panose="020B0800000000000000" pitchFamily="34" charset="-128"/>
                <a:ea typeface="Hiragino Kaku Gothic Std W8" panose="020B0800000000000000" pitchFamily="34" charset="-128"/>
              </a:rPr>
              <a:t> </a:t>
            </a:r>
            <a:r>
              <a:rPr lang="ja-JP" altLang="en-US">
                <a:latin typeface="Hiragino Kaku Gothic Std W8" panose="020B0800000000000000" pitchFamily="34" charset="-128"/>
                <a:ea typeface="Hiragino Kaku Gothic Std W8" panose="020B0800000000000000" pitchFamily="34" charset="-128"/>
              </a:rPr>
              <a:t>⇄</a:t>
            </a:r>
            <a:r>
              <a:rPr lang="en-US" altLang="ja-JP" dirty="0">
                <a:latin typeface="Hiragino Kaku Gothic Std W8" panose="020B0800000000000000" pitchFamily="34" charset="-128"/>
                <a:ea typeface="Hiragino Kaku Gothic Std W8" panose="020B0800000000000000" pitchFamily="34" charset="-128"/>
              </a:rPr>
              <a:t> </a:t>
            </a:r>
            <a:r>
              <a:rPr lang="ja-JP" altLang="en-US">
                <a:latin typeface="Hiragino Kaku Gothic Std W8" panose="020B0800000000000000" pitchFamily="34" charset="-128"/>
                <a:ea typeface="Hiragino Kaku Gothic Std W8" panose="020B0800000000000000" pitchFamily="34" charset="-128"/>
              </a:rPr>
              <a:t>簡素モデルの自己相似性の測定方法</a:t>
            </a:r>
            <a:endParaRPr lang="en-US" altLang="ja-JP" dirty="0">
              <a:latin typeface="Hiragino Kaku Gothic Std W8" panose="020B0800000000000000" pitchFamily="34" charset="-128"/>
              <a:ea typeface="Hiragino Kaku Gothic Std W8" panose="020B0800000000000000" pitchFamily="34" charset="-128"/>
            </a:endParaRPr>
          </a:p>
          <a:p>
            <a:r>
              <a:rPr lang="ja-JP" altLang="en-US"/>
              <a:t>食物網を特徴付ける定量的な指標が必要</a:t>
            </a:r>
            <a:endParaRPr lang="en-US" altLang="ja-JP" dirty="0"/>
          </a:p>
        </p:txBody>
      </p:sp>
      <p:sp>
        <p:nvSpPr>
          <p:cNvPr id="9" name="テキスト ボックス 8">
            <a:extLst>
              <a:ext uri="{FF2B5EF4-FFF2-40B4-BE49-F238E27FC236}">
                <a16:creationId xmlns:a16="http://schemas.microsoft.com/office/drawing/2014/main" id="{6C740BE2-EC79-9E42-A0A1-A1CCB38753FE}"/>
              </a:ext>
            </a:extLst>
          </p:cNvPr>
          <p:cNvSpPr txBox="1"/>
          <p:nvPr/>
        </p:nvSpPr>
        <p:spPr>
          <a:xfrm>
            <a:off x="494661" y="1925730"/>
            <a:ext cx="6320961" cy="400110"/>
          </a:xfrm>
          <a:prstGeom prst="rect">
            <a:avLst/>
          </a:prstGeom>
          <a:noFill/>
        </p:spPr>
        <p:txBody>
          <a:bodyPr wrap="none" rtlCol="0">
            <a:spAutoFit/>
          </a:bodyPr>
          <a:lstStyle>
            <a:defPPr>
              <a:defRPr lang="ja-JP"/>
            </a:defPPr>
            <a:lvl1pPr>
              <a:defRPr sz="2000" b="1">
                <a:latin typeface="Hiragino Maru Gothic Pro W4" panose="020F0400000000000000" pitchFamily="34" charset="-128"/>
                <a:ea typeface="Hiragino Maru Gothic Pro W4" panose="020F0400000000000000" pitchFamily="34" charset="-128"/>
              </a:defRPr>
            </a:lvl1pPr>
          </a:lstStyle>
          <a:p>
            <a:r>
              <a:rPr lang="ja-JP" altLang="en-US"/>
              <a:t>・中心性の高い種</a:t>
            </a:r>
            <a:r>
              <a:rPr lang="en-US" altLang="ja-JP" dirty="0"/>
              <a:t>/</a:t>
            </a:r>
            <a:r>
              <a:rPr lang="ja-JP" altLang="en-US"/>
              <a:t>グループを優先的に機能群に選出</a:t>
            </a:r>
          </a:p>
        </p:txBody>
      </p:sp>
      <p:sp>
        <p:nvSpPr>
          <p:cNvPr id="10" name="テキスト ボックス 9">
            <a:extLst>
              <a:ext uri="{FF2B5EF4-FFF2-40B4-BE49-F238E27FC236}">
                <a16:creationId xmlns:a16="http://schemas.microsoft.com/office/drawing/2014/main" id="{C3D2F07E-79DB-B845-9A0E-D9B121CD02C5}"/>
              </a:ext>
            </a:extLst>
          </p:cNvPr>
          <p:cNvSpPr txBox="1"/>
          <p:nvPr/>
        </p:nvSpPr>
        <p:spPr>
          <a:xfrm>
            <a:off x="494662" y="1532902"/>
            <a:ext cx="7329251" cy="400110"/>
          </a:xfrm>
          <a:prstGeom prst="rect">
            <a:avLst/>
          </a:prstGeom>
          <a:noFill/>
        </p:spPr>
        <p:txBody>
          <a:bodyPr wrap="none" rtlCol="0">
            <a:spAutoFit/>
          </a:bodyPr>
          <a:lstStyle/>
          <a:p>
            <a:r>
              <a:rPr lang="ja-JP" altLang="en-US" sz="2000" b="1">
                <a:latin typeface="Hiragino Maru Gothic Pro W4" panose="020F0400000000000000" pitchFamily="34" charset="-128"/>
                <a:ea typeface="Hiragino Maru Gothic Pro W4" panose="020F0400000000000000" pitchFamily="34" charset="-128"/>
              </a:rPr>
              <a:t>・中心性指標により生物のネットワークにおける役割を把握</a:t>
            </a:r>
          </a:p>
        </p:txBody>
      </p:sp>
    </p:spTree>
    <p:extLst>
      <p:ext uri="{BB962C8B-B14F-4D97-AF65-F5344CB8AC3E}">
        <p14:creationId xmlns:p14="http://schemas.microsoft.com/office/powerpoint/2010/main" val="2988633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1236EC5-EF19-AC40-80FD-12C65F266FC9}"/>
              </a:ext>
            </a:extLst>
          </p:cNvPr>
          <p:cNvSpPr txBox="1"/>
          <p:nvPr/>
        </p:nvSpPr>
        <p:spPr>
          <a:xfrm>
            <a:off x="517916" y="125940"/>
            <a:ext cx="8084264" cy="523220"/>
          </a:xfrm>
          <a:prstGeom prst="rect">
            <a:avLst/>
          </a:prstGeom>
          <a:noFill/>
        </p:spPr>
        <p:txBody>
          <a:bodyPr wrap="non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pPr algn="ctr"/>
            <a:r>
              <a:rPr lang="ja-JP" altLang="en-US" sz="2800"/>
              <a:t>生態系構造理解のためのネットワーク解析適用例</a:t>
            </a:r>
          </a:p>
        </p:txBody>
      </p:sp>
      <p:pic>
        <p:nvPicPr>
          <p:cNvPr id="5" name="図 4">
            <a:extLst>
              <a:ext uri="{FF2B5EF4-FFF2-40B4-BE49-F238E27FC236}">
                <a16:creationId xmlns:a16="http://schemas.microsoft.com/office/drawing/2014/main" id="{85E012A0-6C42-884C-8E9E-CD34A32CDC12}"/>
              </a:ext>
            </a:extLst>
          </p:cNvPr>
          <p:cNvPicPr>
            <a:picLocks noChangeAspect="1"/>
          </p:cNvPicPr>
          <p:nvPr/>
        </p:nvPicPr>
        <p:blipFill>
          <a:blip r:embed="rId2"/>
          <a:stretch>
            <a:fillRect/>
          </a:stretch>
        </p:blipFill>
        <p:spPr>
          <a:xfrm>
            <a:off x="992230" y="1665983"/>
            <a:ext cx="2801774" cy="2529757"/>
          </a:xfrm>
          <a:prstGeom prst="rect">
            <a:avLst/>
          </a:prstGeom>
        </p:spPr>
      </p:pic>
      <p:sp>
        <p:nvSpPr>
          <p:cNvPr id="6" name="正方形/長方形 5">
            <a:extLst>
              <a:ext uri="{FF2B5EF4-FFF2-40B4-BE49-F238E27FC236}">
                <a16:creationId xmlns:a16="http://schemas.microsoft.com/office/drawing/2014/main" id="{319DE6E7-3D32-894F-A5BB-9BE69FAF88B9}"/>
              </a:ext>
            </a:extLst>
          </p:cNvPr>
          <p:cNvSpPr/>
          <p:nvPr/>
        </p:nvSpPr>
        <p:spPr>
          <a:xfrm>
            <a:off x="870629" y="1246506"/>
            <a:ext cx="3142308" cy="338554"/>
          </a:xfrm>
          <a:prstGeom prst="rect">
            <a:avLst/>
          </a:prstGeom>
        </p:spPr>
        <p:txBody>
          <a:bodyPr wrap="square">
            <a:spAutoFit/>
          </a:bodyPr>
          <a:lstStyle/>
          <a:p>
            <a:r>
              <a:rPr lang="ja-JP" altLang="en-US" sz="1600" b="1">
                <a:latin typeface="Hiragino Maru Gothic Pro W4" panose="020F0400000000000000" pitchFamily="34" charset="-128"/>
                <a:ea typeface="Hiragino Maru Gothic Pro W4" panose="020F0400000000000000" pitchFamily="34" charset="-128"/>
              </a:rPr>
              <a:t>メキシコ湾</a:t>
            </a:r>
            <a:r>
              <a:rPr lang="en-US" altLang="ja-JP" sz="1600" b="1" dirty="0">
                <a:latin typeface="Hiragino Maru Gothic Pro W4" panose="020F0400000000000000" pitchFamily="34" charset="-128"/>
                <a:ea typeface="Hiragino Maru Gothic Pro W4" panose="020F0400000000000000" pitchFamily="34" charset="-128"/>
              </a:rPr>
              <a:t> </a:t>
            </a:r>
            <a:r>
              <a:rPr lang="en-US" altLang="ja-JP" sz="1100" dirty="0">
                <a:latin typeface="Lucida Bright" panose="02040602050505020304" pitchFamily="18" charset="0"/>
                <a:ea typeface="Hiragino Maru Gothic Pro W4" panose="020F0400000000000000" pitchFamily="34" charset="-128"/>
              </a:rPr>
              <a:t>[</a:t>
            </a:r>
            <a:r>
              <a:rPr lang="en-US" altLang="ja-JP" sz="1100" dirty="0" err="1">
                <a:latin typeface="Lucida Bright" panose="02040602050505020304" pitchFamily="18" charset="0"/>
                <a:ea typeface="Hiragino Maru Gothic Pro W4" panose="020F0400000000000000" pitchFamily="34" charset="-128"/>
              </a:rPr>
              <a:t>Oshima</a:t>
            </a:r>
            <a:r>
              <a:rPr lang="en-US" altLang="ja-JP" sz="1100" dirty="0">
                <a:latin typeface="Lucida Bright" panose="02040602050505020304" pitchFamily="18" charset="0"/>
                <a:ea typeface="Hiragino Maru Gothic Pro W4" panose="020F0400000000000000" pitchFamily="34" charset="-128"/>
              </a:rPr>
              <a:t> and Leaf 2018]</a:t>
            </a:r>
            <a:endParaRPr lang="ja-JP" altLang="en-US" sz="1600">
              <a:latin typeface="Lucida Bright" panose="02040602050505020304" pitchFamily="18" charset="0"/>
              <a:ea typeface="Hiragino Maru Gothic Pro W4" panose="020F0400000000000000" pitchFamily="34" charset="-128"/>
            </a:endParaRPr>
          </a:p>
        </p:txBody>
      </p:sp>
      <p:sp>
        <p:nvSpPr>
          <p:cNvPr id="7" name="正方形/長方形 6">
            <a:extLst>
              <a:ext uri="{FF2B5EF4-FFF2-40B4-BE49-F238E27FC236}">
                <a16:creationId xmlns:a16="http://schemas.microsoft.com/office/drawing/2014/main" id="{C3C389FA-E93F-8A42-A08F-A18810222AF9}"/>
              </a:ext>
            </a:extLst>
          </p:cNvPr>
          <p:cNvSpPr/>
          <p:nvPr/>
        </p:nvSpPr>
        <p:spPr>
          <a:xfrm>
            <a:off x="392254" y="4296103"/>
            <a:ext cx="4336093" cy="307777"/>
          </a:xfrm>
          <a:prstGeom prst="rect">
            <a:avLst/>
          </a:prstGeom>
        </p:spPr>
        <p:txBody>
          <a:bodyPr wrap="square">
            <a:spAutoFit/>
          </a:bodyPr>
          <a:lstStyle/>
          <a:p>
            <a:r>
              <a:rPr lang="ja-JP" altLang="en-US" sz="1400" b="1">
                <a:latin typeface="Hiragino Maru Gothic Pro W4" panose="020F0400000000000000" pitchFamily="34" charset="-128"/>
                <a:ea typeface="Hiragino Maru Gothic Pro W4" panose="020F0400000000000000" pitchFamily="34" charset="-128"/>
              </a:rPr>
              <a:t>・ニシン科の除去が生態系の安定性に大きく影響</a:t>
            </a:r>
            <a:endParaRPr lang="en-US" altLang="ja-JP" sz="1400" b="1" dirty="0">
              <a:latin typeface="Hiragino Maru Gothic Pro W4" panose="020F0400000000000000" pitchFamily="34" charset="-128"/>
              <a:ea typeface="Hiragino Maru Gothic Pro W4" panose="020F0400000000000000" pitchFamily="34" charset="-128"/>
            </a:endParaRPr>
          </a:p>
        </p:txBody>
      </p:sp>
      <p:sp>
        <p:nvSpPr>
          <p:cNvPr id="8" name="正方形/長方形 7">
            <a:extLst>
              <a:ext uri="{FF2B5EF4-FFF2-40B4-BE49-F238E27FC236}">
                <a16:creationId xmlns:a16="http://schemas.microsoft.com/office/drawing/2014/main" id="{2DA3DBBB-6332-824C-B484-C14E77E31894}"/>
              </a:ext>
            </a:extLst>
          </p:cNvPr>
          <p:cNvSpPr/>
          <p:nvPr/>
        </p:nvSpPr>
        <p:spPr>
          <a:xfrm>
            <a:off x="1200931" y="5334152"/>
            <a:ext cx="6718233" cy="461665"/>
          </a:xfrm>
          <a:prstGeom prst="rect">
            <a:avLst/>
          </a:prstGeom>
        </p:spPr>
        <p:txBody>
          <a:bodyPr wrap="square">
            <a:spAutoFit/>
          </a:bodyPr>
          <a:lstStyle/>
          <a:p>
            <a:r>
              <a:rPr lang="ja-JP" altLang="en-US" sz="2400" b="1">
                <a:latin typeface="Toppan Bunkyu Midashi Gothic Ex" panose="020B0900000000000000" pitchFamily="34" charset="-128"/>
                <a:ea typeface="Toppan Bunkyu Midashi Gothic Ex" panose="020B0900000000000000" pitchFamily="34" charset="-128"/>
              </a:rPr>
              <a:t>いずれもモデル構築を経ない生態系の構造解析</a:t>
            </a:r>
          </a:p>
        </p:txBody>
      </p:sp>
      <p:pic>
        <p:nvPicPr>
          <p:cNvPr id="9" name="図 8">
            <a:extLst>
              <a:ext uri="{FF2B5EF4-FFF2-40B4-BE49-F238E27FC236}">
                <a16:creationId xmlns:a16="http://schemas.microsoft.com/office/drawing/2014/main" id="{EF2A6FF9-3030-6747-B0C0-811E6C38FA24}"/>
              </a:ext>
            </a:extLst>
          </p:cNvPr>
          <p:cNvPicPr>
            <a:picLocks noChangeAspect="1"/>
          </p:cNvPicPr>
          <p:nvPr/>
        </p:nvPicPr>
        <p:blipFill>
          <a:blip r:embed="rId3"/>
          <a:stretch>
            <a:fillRect/>
          </a:stretch>
        </p:blipFill>
        <p:spPr>
          <a:xfrm>
            <a:off x="5460779" y="1652396"/>
            <a:ext cx="2470776" cy="2643707"/>
          </a:xfrm>
          <a:prstGeom prst="rect">
            <a:avLst/>
          </a:prstGeom>
        </p:spPr>
      </p:pic>
      <p:sp>
        <p:nvSpPr>
          <p:cNvPr id="10" name="正方形/長方形 9">
            <a:extLst>
              <a:ext uri="{FF2B5EF4-FFF2-40B4-BE49-F238E27FC236}">
                <a16:creationId xmlns:a16="http://schemas.microsoft.com/office/drawing/2014/main" id="{4BEC4FDE-8F81-8144-9290-2F35FA79F41F}"/>
              </a:ext>
            </a:extLst>
          </p:cNvPr>
          <p:cNvSpPr/>
          <p:nvPr/>
        </p:nvSpPr>
        <p:spPr>
          <a:xfrm>
            <a:off x="5125013" y="1246506"/>
            <a:ext cx="3649437" cy="338554"/>
          </a:xfrm>
          <a:prstGeom prst="rect">
            <a:avLst/>
          </a:prstGeom>
        </p:spPr>
        <p:txBody>
          <a:bodyPr wrap="square">
            <a:spAutoFit/>
          </a:bodyPr>
          <a:lstStyle/>
          <a:p>
            <a:r>
              <a:rPr lang="ja-JP" altLang="en-US" sz="1600" b="1">
                <a:latin typeface="Hiragino Maru Gothic Pro W4" panose="020F0400000000000000" pitchFamily="34" charset="-128"/>
                <a:ea typeface="Hiragino Maru Gothic Pro W4" panose="020F0400000000000000" pitchFamily="34" charset="-128"/>
              </a:rPr>
              <a:t>バハ・カリフォルニア</a:t>
            </a:r>
            <a:r>
              <a:rPr lang="en-US" altLang="ja-JP" sz="1600" b="1" dirty="0">
                <a:latin typeface="Hiragino Maru Gothic Pro W4" panose="020F0400000000000000" pitchFamily="34" charset="-128"/>
                <a:ea typeface="Hiragino Maru Gothic Pro W4" panose="020F0400000000000000" pitchFamily="34" charset="-128"/>
              </a:rPr>
              <a:t> </a:t>
            </a:r>
            <a:r>
              <a:rPr lang="en-US" altLang="ja-JP" sz="1100" dirty="0">
                <a:latin typeface="Lucida Bright" panose="02040602050505020304" pitchFamily="18" charset="0"/>
                <a:ea typeface="Hiragino Maru Gothic Pro W4" panose="020F0400000000000000" pitchFamily="34" charset="-128"/>
              </a:rPr>
              <a:t>[</a:t>
            </a:r>
            <a:r>
              <a:rPr lang="en-US" altLang="ja-JP" sz="1100" dirty="0" err="1">
                <a:latin typeface="Lucida Bright" panose="02040602050505020304" pitchFamily="18" charset="0"/>
                <a:ea typeface="Hiragino Maru Gothic Pro W4" panose="020F0400000000000000" pitchFamily="34" charset="-128"/>
              </a:rPr>
              <a:t>Rocchi</a:t>
            </a:r>
            <a:r>
              <a:rPr lang="en-US" altLang="ja-JP" sz="1100" dirty="0">
                <a:latin typeface="Lucida Bright" panose="02040602050505020304" pitchFamily="18" charset="0"/>
                <a:ea typeface="Hiragino Maru Gothic Pro W4" panose="020F0400000000000000" pitchFamily="34" charset="-128"/>
              </a:rPr>
              <a:t> et al 2017]</a:t>
            </a:r>
            <a:endParaRPr lang="ja-JP" altLang="en-US" sz="1600">
              <a:latin typeface="Lucida Bright" panose="02040602050505020304" pitchFamily="18" charset="0"/>
              <a:ea typeface="Hiragino Maru Gothic Pro W4" panose="020F0400000000000000" pitchFamily="34" charset="-128"/>
            </a:endParaRPr>
          </a:p>
        </p:txBody>
      </p:sp>
      <p:sp>
        <p:nvSpPr>
          <p:cNvPr id="11" name="正方形/長方形 10">
            <a:extLst>
              <a:ext uri="{FF2B5EF4-FFF2-40B4-BE49-F238E27FC236}">
                <a16:creationId xmlns:a16="http://schemas.microsoft.com/office/drawing/2014/main" id="{E3D52C6D-1BD7-A840-9A15-1CD0CA55957D}"/>
              </a:ext>
            </a:extLst>
          </p:cNvPr>
          <p:cNvSpPr/>
          <p:nvPr/>
        </p:nvSpPr>
        <p:spPr>
          <a:xfrm>
            <a:off x="5168769" y="4291907"/>
            <a:ext cx="4102821" cy="523220"/>
          </a:xfrm>
          <a:prstGeom prst="rect">
            <a:avLst/>
          </a:prstGeom>
        </p:spPr>
        <p:txBody>
          <a:bodyPr wrap="square">
            <a:spAutoFit/>
          </a:bodyPr>
          <a:lstStyle/>
          <a:p>
            <a:r>
              <a:rPr lang="ja-JP" altLang="en-US" sz="1400" b="1">
                <a:latin typeface="Hiragino Maru Gothic Pro W4" panose="020F0400000000000000" pitchFamily="34" charset="-128"/>
                <a:ea typeface="Hiragino Maru Gothic Pro W4" panose="020F0400000000000000" pitchFamily="34" charset="-128"/>
              </a:rPr>
              <a:t>・どの機能群除去に対しても系の安定性が高い</a:t>
            </a:r>
            <a:endParaRPr lang="en-US" altLang="ja-JP" sz="1400" b="1" dirty="0">
              <a:latin typeface="Hiragino Maru Gothic Pro W4" panose="020F0400000000000000" pitchFamily="34" charset="-128"/>
              <a:ea typeface="Hiragino Maru Gothic Pro W4" panose="020F0400000000000000" pitchFamily="34" charset="-128"/>
            </a:endParaRPr>
          </a:p>
          <a:p>
            <a:r>
              <a:rPr lang="ja-JP" altLang="en-US" sz="1400" b="1">
                <a:latin typeface="Hiragino Maru Gothic Pro W4" panose="020F0400000000000000" pitchFamily="34" charset="-128"/>
                <a:ea typeface="Hiragino Maru Gothic Pro W4" panose="020F0400000000000000" pitchFamily="34" charset="-128"/>
              </a:rPr>
              <a:t>・</a:t>
            </a:r>
            <a:r>
              <a:rPr lang="en-US" altLang="ja-JP" sz="1400" b="1" dirty="0">
                <a:latin typeface="Hiragino Maru Gothic Pro W4" panose="020F0400000000000000" pitchFamily="34" charset="-128"/>
                <a:ea typeface="Hiragino Maru Gothic Pro W4" panose="020F0400000000000000" pitchFamily="34" charset="-128"/>
              </a:rPr>
              <a:t>Data-poor</a:t>
            </a:r>
            <a:r>
              <a:rPr lang="ja-JP" altLang="en-US" sz="1400" b="1">
                <a:latin typeface="Hiragino Maru Gothic Pro W4" panose="020F0400000000000000" pitchFamily="34" charset="-128"/>
                <a:ea typeface="Hiragino Maru Gothic Pro W4" panose="020F0400000000000000" pitchFamily="34" charset="-128"/>
              </a:rPr>
              <a:t>な条件下で</a:t>
            </a:r>
            <a:r>
              <a:rPr lang="en-US" altLang="ja-JP" sz="1400" b="1" dirty="0">
                <a:latin typeface="Hiragino Maru Gothic Pro W4" panose="020F0400000000000000" pitchFamily="34" charset="-128"/>
                <a:ea typeface="Hiragino Maru Gothic Pro W4" panose="020F0400000000000000" pitchFamily="34" charset="-128"/>
              </a:rPr>
              <a:t>EBFM</a:t>
            </a:r>
            <a:r>
              <a:rPr lang="ja-JP" altLang="en-US" sz="1400" b="1">
                <a:latin typeface="Hiragino Maru Gothic Pro W4" panose="020F0400000000000000" pitchFamily="34" charset="-128"/>
                <a:ea typeface="Hiragino Maru Gothic Pro W4" panose="020F0400000000000000" pitchFamily="34" charset="-128"/>
              </a:rPr>
              <a:t>に有効な手法</a:t>
            </a:r>
          </a:p>
        </p:txBody>
      </p:sp>
      <p:sp>
        <p:nvSpPr>
          <p:cNvPr id="13" name="正方形/長方形 12">
            <a:extLst>
              <a:ext uri="{FF2B5EF4-FFF2-40B4-BE49-F238E27FC236}">
                <a16:creationId xmlns:a16="http://schemas.microsoft.com/office/drawing/2014/main" id="{AA9D2692-9746-444D-A67F-0EE85BD0DDA6}"/>
              </a:ext>
            </a:extLst>
          </p:cNvPr>
          <p:cNvSpPr/>
          <p:nvPr/>
        </p:nvSpPr>
        <p:spPr>
          <a:xfrm>
            <a:off x="2675517" y="684875"/>
            <a:ext cx="4020650" cy="369332"/>
          </a:xfrm>
          <a:prstGeom prst="rect">
            <a:avLst/>
          </a:prstGeom>
        </p:spPr>
        <p:txBody>
          <a:bodyPr wrap="square">
            <a:spAutoFit/>
          </a:bodyPr>
          <a:lstStyle/>
          <a:p>
            <a:r>
              <a:rPr lang="ja-JP" altLang="en-US" b="1">
                <a:latin typeface="Toppan Bunkyu Midashi Gothic Ex" panose="020B0900000000000000" pitchFamily="34" charset="-128"/>
                <a:ea typeface="Toppan Bunkyu Midashi Gothic Ex" panose="020B0900000000000000" pitchFamily="34" charset="-128"/>
              </a:rPr>
              <a:t>被捕食関係からネットワークを構築</a:t>
            </a:r>
          </a:p>
        </p:txBody>
      </p:sp>
    </p:spTree>
    <p:extLst>
      <p:ext uri="{BB962C8B-B14F-4D97-AF65-F5344CB8AC3E}">
        <p14:creationId xmlns:p14="http://schemas.microsoft.com/office/powerpoint/2010/main" val="1868017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2FF85B6D-5C16-A24F-A920-A816709E92E4}"/>
              </a:ext>
            </a:extLst>
          </p:cNvPr>
          <p:cNvPicPr>
            <a:picLocks noChangeAspect="1"/>
          </p:cNvPicPr>
          <p:nvPr/>
        </p:nvPicPr>
        <p:blipFill>
          <a:blip r:embed="rId3"/>
          <a:stretch>
            <a:fillRect/>
          </a:stretch>
        </p:blipFill>
        <p:spPr>
          <a:xfrm>
            <a:off x="5899986" y="1826249"/>
            <a:ext cx="2611079" cy="2605192"/>
          </a:xfrm>
          <a:prstGeom prst="rect">
            <a:avLst/>
          </a:prstGeom>
        </p:spPr>
      </p:pic>
      <p:sp>
        <p:nvSpPr>
          <p:cNvPr id="4" name="テキスト ボックス 3">
            <a:extLst>
              <a:ext uri="{FF2B5EF4-FFF2-40B4-BE49-F238E27FC236}">
                <a16:creationId xmlns:a16="http://schemas.microsoft.com/office/drawing/2014/main" id="{CAA9FD8D-FCA0-D546-8E01-2A242C3B5D78}"/>
              </a:ext>
            </a:extLst>
          </p:cNvPr>
          <p:cNvSpPr txBox="1"/>
          <p:nvPr/>
        </p:nvSpPr>
        <p:spPr>
          <a:xfrm>
            <a:off x="1046904" y="125940"/>
            <a:ext cx="7026282" cy="461665"/>
          </a:xfrm>
          <a:prstGeom prst="rect">
            <a:avLst/>
          </a:prstGeom>
          <a:noFill/>
        </p:spPr>
        <p:txBody>
          <a:bodyPr wrap="non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pPr algn="ctr"/>
            <a:r>
              <a:rPr lang="en-US" altLang="ja-JP" dirty="0"/>
              <a:t>E2E</a:t>
            </a:r>
            <a:r>
              <a:rPr lang="ja-JP" altLang="en-US"/>
              <a:t>モデル構築におけるネットワーク解析の適用</a:t>
            </a:r>
          </a:p>
        </p:txBody>
      </p:sp>
      <p:sp>
        <p:nvSpPr>
          <p:cNvPr id="3" name="テキスト ボックス 2">
            <a:extLst>
              <a:ext uri="{FF2B5EF4-FFF2-40B4-BE49-F238E27FC236}">
                <a16:creationId xmlns:a16="http://schemas.microsoft.com/office/drawing/2014/main" id="{B1DEB59C-B11C-F240-AC10-19001D2C4D02}"/>
              </a:ext>
            </a:extLst>
          </p:cNvPr>
          <p:cNvSpPr txBox="1"/>
          <p:nvPr/>
        </p:nvSpPr>
        <p:spPr>
          <a:xfrm>
            <a:off x="3534241" y="2746630"/>
            <a:ext cx="2274982" cy="400110"/>
          </a:xfrm>
          <a:prstGeom prst="rect">
            <a:avLst/>
          </a:prstGeom>
          <a:noFill/>
        </p:spPr>
        <p:txBody>
          <a:bodyPr wrap="non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r>
              <a:rPr lang="ja-JP" altLang="en-US" sz="2000">
                <a:latin typeface="Hiragino Maru Gothic Pro W4" panose="020F0400000000000000" pitchFamily="34" charset="-128"/>
                <a:ea typeface="Hiragino Maru Gothic Pro W4" panose="020F0400000000000000" pitchFamily="34" charset="-128"/>
              </a:rPr>
              <a:t>種・機能群の選別</a:t>
            </a:r>
          </a:p>
        </p:txBody>
      </p:sp>
      <p:sp>
        <p:nvSpPr>
          <p:cNvPr id="11" name="テキスト ボックス 10">
            <a:extLst>
              <a:ext uri="{FF2B5EF4-FFF2-40B4-BE49-F238E27FC236}">
                <a16:creationId xmlns:a16="http://schemas.microsoft.com/office/drawing/2014/main" id="{40C8B866-BCFE-5848-B61F-49AAD8C45E34}"/>
              </a:ext>
            </a:extLst>
          </p:cNvPr>
          <p:cNvSpPr txBox="1"/>
          <p:nvPr/>
        </p:nvSpPr>
        <p:spPr>
          <a:xfrm>
            <a:off x="6960766" y="5751963"/>
            <a:ext cx="1885453" cy="338554"/>
          </a:xfrm>
          <a:prstGeom prst="rect">
            <a:avLst/>
          </a:prstGeom>
        </p:spPr>
        <p:txBody>
          <a:bodyPr wrap="none">
            <a:spAutoFit/>
          </a:bodyPr>
          <a:lstStyle>
            <a:defPPr>
              <a:defRPr lang="ja-JP"/>
            </a:defPPr>
          </a:lstStyle>
          <a:p>
            <a:r>
              <a:rPr lang="en-US" altLang="ja-JP" sz="1600" dirty="0" err="1">
                <a:latin typeface="Lucida Bright" panose="02040602050505020304" pitchFamily="18" charset="0"/>
              </a:rPr>
              <a:t>Ladds</a:t>
            </a:r>
            <a:r>
              <a:rPr lang="en-US" altLang="ja-JP" sz="1600" dirty="0">
                <a:latin typeface="Lucida Bright" panose="02040602050505020304" pitchFamily="18" charset="0"/>
              </a:rPr>
              <a:t> et al. 2018</a:t>
            </a:r>
            <a:endParaRPr lang="ja-JP" altLang="en-US" sz="1600">
              <a:latin typeface="Lucida Bright" panose="02040602050505020304" pitchFamily="18" charset="0"/>
            </a:endParaRPr>
          </a:p>
        </p:txBody>
      </p:sp>
      <p:sp>
        <p:nvSpPr>
          <p:cNvPr id="12" name="テキスト ボックス 11">
            <a:extLst>
              <a:ext uri="{FF2B5EF4-FFF2-40B4-BE49-F238E27FC236}">
                <a16:creationId xmlns:a16="http://schemas.microsoft.com/office/drawing/2014/main" id="{AA3D84E6-36CA-1944-AAB5-66DDE7741158}"/>
              </a:ext>
            </a:extLst>
          </p:cNvPr>
          <p:cNvSpPr txBox="1"/>
          <p:nvPr/>
        </p:nvSpPr>
        <p:spPr>
          <a:xfrm>
            <a:off x="1490705" y="4727240"/>
            <a:ext cx="6324167" cy="400110"/>
          </a:xfrm>
          <a:prstGeom prst="rect">
            <a:avLst/>
          </a:prstGeom>
          <a:noFill/>
        </p:spPr>
        <p:txBody>
          <a:bodyPr wrap="non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r>
              <a:rPr lang="ja-JP" altLang="en-US" sz="2000"/>
              <a:t>複雑モデル</a:t>
            </a:r>
            <a:r>
              <a:rPr lang="en-US" altLang="ja-JP" sz="2000" dirty="0"/>
              <a:t>[</a:t>
            </a:r>
            <a:r>
              <a:rPr lang="ja-JP" altLang="en-US" sz="2000"/>
              <a:t>食物網</a:t>
            </a:r>
            <a:r>
              <a:rPr lang="en-US" altLang="ja-JP" sz="2000" dirty="0"/>
              <a:t>]</a:t>
            </a:r>
            <a:r>
              <a:rPr lang="ja-JP" altLang="en-US" sz="2000"/>
              <a:t>の特性を可能な限り維持し簡素化</a:t>
            </a:r>
            <a:endParaRPr lang="en-US" altLang="ja-JP" sz="2000" dirty="0"/>
          </a:p>
        </p:txBody>
      </p:sp>
      <p:sp>
        <p:nvSpPr>
          <p:cNvPr id="14" name="テキスト ボックス 13">
            <a:extLst>
              <a:ext uri="{FF2B5EF4-FFF2-40B4-BE49-F238E27FC236}">
                <a16:creationId xmlns:a16="http://schemas.microsoft.com/office/drawing/2014/main" id="{C931AAB1-0C91-1143-9C6B-A1C81F050405}"/>
              </a:ext>
            </a:extLst>
          </p:cNvPr>
          <p:cNvSpPr txBox="1"/>
          <p:nvPr/>
        </p:nvSpPr>
        <p:spPr>
          <a:xfrm>
            <a:off x="2351792" y="5628852"/>
            <a:ext cx="1723549" cy="461665"/>
          </a:xfrm>
          <a:prstGeom prst="rect">
            <a:avLst/>
          </a:prstGeom>
          <a:noFill/>
        </p:spPr>
        <p:txBody>
          <a:bodyPr wrap="none" rtlCol="0">
            <a:spAutoFit/>
          </a:bodyPr>
          <a:lstStyle/>
          <a:p>
            <a:r>
              <a:rPr lang="ja-JP" altLang="en-US" sz="2400" b="1">
                <a:latin typeface="Hiragino Kaku Gothic Std W8" panose="020B0800000000000000" pitchFamily="34" charset="-128"/>
                <a:ea typeface="Hiragino Kaku Gothic Std W8" panose="020B0800000000000000" pitchFamily="34" charset="-128"/>
              </a:rPr>
              <a:t>複雑モデル</a:t>
            </a:r>
            <a:endParaRPr kumimoji="1" lang="ja-JP" altLang="en-US" sz="2400" b="1">
              <a:latin typeface="Hiragino Kaku Gothic Std W8" panose="020B0800000000000000" pitchFamily="34" charset="-128"/>
              <a:ea typeface="Hiragino Kaku Gothic Std W8" panose="020B0800000000000000" pitchFamily="34" charset="-128"/>
            </a:endParaRPr>
          </a:p>
        </p:txBody>
      </p:sp>
      <p:sp>
        <p:nvSpPr>
          <p:cNvPr id="15" name="テキスト ボックス 14">
            <a:extLst>
              <a:ext uri="{FF2B5EF4-FFF2-40B4-BE49-F238E27FC236}">
                <a16:creationId xmlns:a16="http://schemas.microsoft.com/office/drawing/2014/main" id="{C5E40DC6-15C3-9C47-BB8E-80C9523CE4ED}"/>
              </a:ext>
            </a:extLst>
          </p:cNvPr>
          <p:cNvSpPr txBox="1"/>
          <p:nvPr/>
        </p:nvSpPr>
        <p:spPr>
          <a:xfrm>
            <a:off x="5038211" y="5647752"/>
            <a:ext cx="1723549" cy="461665"/>
          </a:xfrm>
          <a:prstGeom prst="rect">
            <a:avLst/>
          </a:prstGeom>
          <a:noFill/>
        </p:spPr>
        <p:txBody>
          <a:bodyPr wrap="none" rtlCol="0">
            <a:spAutoFit/>
          </a:bodyPr>
          <a:lstStyle/>
          <a:p>
            <a:r>
              <a:rPr lang="ja-JP" altLang="en-US" sz="2400" b="1">
                <a:latin typeface="Hiragino Kaku Gothic Std W8" panose="020B0800000000000000" pitchFamily="34" charset="-128"/>
                <a:ea typeface="Hiragino Kaku Gothic Std W8" panose="020B0800000000000000" pitchFamily="34" charset="-128"/>
              </a:rPr>
              <a:t>簡素モデル</a:t>
            </a:r>
            <a:endParaRPr kumimoji="1" lang="ja-JP" altLang="en-US" sz="2400" b="1">
              <a:latin typeface="Hiragino Kaku Gothic Std W8" panose="020B0800000000000000" pitchFamily="34" charset="-128"/>
              <a:ea typeface="Hiragino Kaku Gothic Std W8" panose="020B0800000000000000" pitchFamily="34" charset="-128"/>
            </a:endParaRPr>
          </a:p>
        </p:txBody>
      </p:sp>
      <p:sp>
        <p:nvSpPr>
          <p:cNvPr id="16" name="正方形/長方形 15">
            <a:extLst>
              <a:ext uri="{FF2B5EF4-FFF2-40B4-BE49-F238E27FC236}">
                <a16:creationId xmlns:a16="http://schemas.microsoft.com/office/drawing/2014/main" id="{B50E9FB0-1A4E-4B46-9615-93CC0DEAC50E}"/>
              </a:ext>
            </a:extLst>
          </p:cNvPr>
          <p:cNvSpPr/>
          <p:nvPr/>
        </p:nvSpPr>
        <p:spPr>
          <a:xfrm>
            <a:off x="3983374" y="5128260"/>
            <a:ext cx="1338828" cy="369332"/>
          </a:xfrm>
          <a:prstGeom prst="rect">
            <a:avLst/>
          </a:prstGeom>
        </p:spPr>
        <p:txBody>
          <a:bodyPr wrap="none">
            <a:spAutoFit/>
          </a:bodyPr>
          <a:lstStyle/>
          <a:p>
            <a:r>
              <a:rPr lang="ja-JP" altLang="en-US"/>
              <a:t>自己相似性</a:t>
            </a:r>
          </a:p>
        </p:txBody>
      </p:sp>
      <p:sp>
        <p:nvSpPr>
          <p:cNvPr id="13" name="テキスト ボックス 12">
            <a:extLst>
              <a:ext uri="{FF2B5EF4-FFF2-40B4-BE49-F238E27FC236}">
                <a16:creationId xmlns:a16="http://schemas.microsoft.com/office/drawing/2014/main" id="{090C0DCE-7B85-7C41-AB63-F9425AE81EB0}"/>
              </a:ext>
            </a:extLst>
          </p:cNvPr>
          <p:cNvSpPr txBox="1"/>
          <p:nvPr/>
        </p:nvSpPr>
        <p:spPr>
          <a:xfrm>
            <a:off x="4234604" y="5586198"/>
            <a:ext cx="595035" cy="584775"/>
          </a:xfrm>
          <a:prstGeom prst="rect">
            <a:avLst/>
          </a:prstGeom>
          <a:noFill/>
        </p:spPr>
        <p:txBody>
          <a:bodyPr wrap="none" rtlCol="0">
            <a:spAutoFit/>
          </a:bodyPr>
          <a:lstStyle/>
          <a:p>
            <a:pPr algn="l"/>
            <a:r>
              <a:rPr kumimoji="1" lang="ja-JP" altLang="en-US" sz="3200" b="1">
                <a:latin typeface="Hiragino Kaku Gothic Std W8" panose="020B0800000000000000" pitchFamily="34" charset="-128"/>
                <a:ea typeface="Hiragino Kaku Gothic Std W8" panose="020B0800000000000000" pitchFamily="34" charset="-128"/>
              </a:rPr>
              <a:t>∽</a:t>
            </a:r>
          </a:p>
        </p:txBody>
      </p:sp>
      <p:sp>
        <p:nvSpPr>
          <p:cNvPr id="19" name="テキスト ボックス 18">
            <a:extLst>
              <a:ext uri="{FF2B5EF4-FFF2-40B4-BE49-F238E27FC236}">
                <a16:creationId xmlns:a16="http://schemas.microsoft.com/office/drawing/2014/main" id="{BEE99C10-F1D4-1F4B-9385-01C06A10E068}"/>
              </a:ext>
            </a:extLst>
          </p:cNvPr>
          <p:cNvSpPr txBox="1"/>
          <p:nvPr/>
        </p:nvSpPr>
        <p:spPr>
          <a:xfrm>
            <a:off x="1237346" y="1439575"/>
            <a:ext cx="1723549" cy="461665"/>
          </a:xfrm>
          <a:prstGeom prst="rect">
            <a:avLst/>
          </a:prstGeom>
          <a:noFill/>
        </p:spPr>
        <p:txBody>
          <a:bodyPr wrap="none" rtlCol="0">
            <a:spAutoFit/>
          </a:bodyPr>
          <a:lstStyle/>
          <a:p>
            <a:r>
              <a:rPr lang="ja-JP" altLang="en-US" sz="2400" b="1">
                <a:latin typeface="Hiragino Kaku Gothic Std W8" panose="020B0800000000000000" pitchFamily="34" charset="-128"/>
                <a:ea typeface="Hiragino Kaku Gothic Std W8" panose="020B0800000000000000" pitchFamily="34" charset="-128"/>
              </a:rPr>
              <a:t>複雑モデル</a:t>
            </a:r>
            <a:endParaRPr kumimoji="1" lang="ja-JP" altLang="en-US" sz="2400" b="1">
              <a:latin typeface="Hiragino Kaku Gothic Std W8" panose="020B0800000000000000" pitchFamily="34" charset="-128"/>
              <a:ea typeface="Hiragino Kaku Gothic Std W8" panose="020B0800000000000000" pitchFamily="34" charset="-128"/>
            </a:endParaRPr>
          </a:p>
        </p:txBody>
      </p:sp>
      <p:sp>
        <p:nvSpPr>
          <p:cNvPr id="20" name="テキスト ボックス 19">
            <a:extLst>
              <a:ext uri="{FF2B5EF4-FFF2-40B4-BE49-F238E27FC236}">
                <a16:creationId xmlns:a16="http://schemas.microsoft.com/office/drawing/2014/main" id="{93AEA095-4744-0542-8C12-12103450D2DA}"/>
              </a:ext>
            </a:extLst>
          </p:cNvPr>
          <p:cNvSpPr txBox="1"/>
          <p:nvPr/>
        </p:nvSpPr>
        <p:spPr>
          <a:xfrm>
            <a:off x="6127466" y="1433669"/>
            <a:ext cx="2031325" cy="461665"/>
          </a:xfrm>
          <a:prstGeom prst="rect">
            <a:avLst/>
          </a:prstGeom>
          <a:noFill/>
        </p:spPr>
        <p:txBody>
          <a:bodyPr wrap="none" rtlCol="0">
            <a:spAutoFit/>
          </a:bodyPr>
          <a:lstStyle/>
          <a:p>
            <a:r>
              <a:rPr lang="ja-JP" altLang="en-US" sz="2400" b="1">
                <a:latin typeface="Hiragino Kaku Gothic Std W8" panose="020B0800000000000000" pitchFamily="34" charset="-128"/>
                <a:ea typeface="Hiragino Kaku Gothic Std W8" panose="020B0800000000000000" pitchFamily="34" charset="-128"/>
              </a:rPr>
              <a:t>簡素化モデル</a:t>
            </a:r>
            <a:endParaRPr kumimoji="1" lang="ja-JP" altLang="en-US" sz="2400" b="1">
              <a:latin typeface="Hiragino Kaku Gothic Std W8" panose="020B0800000000000000" pitchFamily="34" charset="-128"/>
              <a:ea typeface="Hiragino Kaku Gothic Std W8" panose="020B0800000000000000" pitchFamily="34" charset="-128"/>
            </a:endParaRPr>
          </a:p>
        </p:txBody>
      </p:sp>
      <p:pic>
        <p:nvPicPr>
          <p:cNvPr id="6" name="図 5">
            <a:extLst>
              <a:ext uri="{FF2B5EF4-FFF2-40B4-BE49-F238E27FC236}">
                <a16:creationId xmlns:a16="http://schemas.microsoft.com/office/drawing/2014/main" id="{55285704-97E9-4840-A7DB-854C2B76D360}"/>
              </a:ext>
            </a:extLst>
          </p:cNvPr>
          <p:cNvPicPr>
            <a:picLocks noChangeAspect="1"/>
          </p:cNvPicPr>
          <p:nvPr/>
        </p:nvPicPr>
        <p:blipFill>
          <a:blip r:embed="rId4"/>
          <a:stretch>
            <a:fillRect/>
          </a:stretch>
        </p:blipFill>
        <p:spPr>
          <a:xfrm>
            <a:off x="783873" y="1826249"/>
            <a:ext cx="2621720" cy="2615808"/>
          </a:xfrm>
          <a:prstGeom prst="rect">
            <a:avLst/>
          </a:prstGeom>
        </p:spPr>
      </p:pic>
      <p:pic>
        <p:nvPicPr>
          <p:cNvPr id="23" name="図 22">
            <a:extLst>
              <a:ext uri="{FF2B5EF4-FFF2-40B4-BE49-F238E27FC236}">
                <a16:creationId xmlns:a16="http://schemas.microsoft.com/office/drawing/2014/main" id="{B8ADCA86-498E-4242-AD20-96AB633C411A}"/>
              </a:ext>
            </a:extLst>
          </p:cNvPr>
          <p:cNvPicPr>
            <a:picLocks noChangeAspect="1"/>
          </p:cNvPicPr>
          <p:nvPr/>
        </p:nvPicPr>
        <p:blipFill rotWithShape="1">
          <a:blip r:embed="rId5">
            <a:clrChange>
              <a:clrFrom>
                <a:srgbClr val="FFFFFF"/>
              </a:clrFrom>
              <a:clrTo>
                <a:srgbClr val="FFFFFF">
                  <a:alpha val="0"/>
                </a:srgbClr>
              </a:clrTo>
            </a:clrChange>
          </a:blip>
          <a:srcRect l="21172" t="13601" r="29054" b="21340"/>
          <a:stretch/>
        </p:blipFill>
        <p:spPr>
          <a:xfrm rot="20062695" flipV="1">
            <a:off x="3897400" y="1966261"/>
            <a:ext cx="1510779" cy="1079668"/>
          </a:xfrm>
          <a:prstGeom prst="rect">
            <a:avLst/>
          </a:prstGeom>
        </p:spPr>
      </p:pic>
      <p:sp>
        <p:nvSpPr>
          <p:cNvPr id="18" name="テキスト ボックス 17">
            <a:extLst>
              <a:ext uri="{FF2B5EF4-FFF2-40B4-BE49-F238E27FC236}">
                <a16:creationId xmlns:a16="http://schemas.microsoft.com/office/drawing/2014/main" id="{3913E7C5-2033-BE4D-A61E-A92D2E67692E}"/>
              </a:ext>
            </a:extLst>
          </p:cNvPr>
          <p:cNvSpPr txBox="1"/>
          <p:nvPr/>
        </p:nvSpPr>
        <p:spPr>
          <a:xfrm>
            <a:off x="1466814" y="698060"/>
            <a:ext cx="6179897" cy="400110"/>
          </a:xfrm>
          <a:prstGeom prst="rect">
            <a:avLst/>
          </a:prstGeom>
          <a:noFill/>
        </p:spPr>
        <p:txBody>
          <a:bodyPr wrap="non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r>
              <a:rPr lang="ja-JP" altLang="en-US" sz="2000">
                <a:latin typeface="Hiragino Maru Gothic Pro W4" panose="020F0400000000000000" pitchFamily="34" charset="-128"/>
                <a:ea typeface="Hiragino Maru Gothic Pro W4" panose="020F0400000000000000" pitchFamily="34" charset="-128"/>
              </a:rPr>
              <a:t>理想の</a:t>
            </a:r>
            <a:r>
              <a:rPr lang="en-US" altLang="ja-JP" sz="2000" dirty="0">
                <a:latin typeface="Hiragino Maru Gothic Pro W4" panose="020F0400000000000000" pitchFamily="34" charset="-128"/>
                <a:ea typeface="Hiragino Maru Gothic Pro W4" panose="020F0400000000000000" pitchFamily="34" charset="-128"/>
              </a:rPr>
              <a:t>E2E</a:t>
            </a:r>
            <a:r>
              <a:rPr lang="ja-JP" altLang="en-US" sz="2000">
                <a:latin typeface="Hiragino Maru Gothic Pro W4" panose="020F0400000000000000" pitchFamily="34" charset="-128"/>
                <a:ea typeface="Hiragino Maru Gothic Pro W4" panose="020F0400000000000000" pitchFamily="34" charset="-128"/>
              </a:rPr>
              <a:t>：物理環境</a:t>
            </a:r>
            <a:r>
              <a:rPr lang="en-US" altLang="ja-JP" sz="2000" dirty="0">
                <a:latin typeface="Hiragino Maru Gothic Pro W4" panose="020F0400000000000000" pitchFamily="34" charset="-128"/>
                <a:ea typeface="Hiragino Maru Gothic Pro W4" panose="020F0400000000000000" pitchFamily="34" charset="-128"/>
              </a:rPr>
              <a:t>~</a:t>
            </a:r>
            <a:r>
              <a:rPr lang="ja-JP" altLang="en-US" sz="2000">
                <a:latin typeface="Hiragino Maru Gothic Pro W4" panose="020F0400000000000000" pitchFamily="34" charset="-128"/>
                <a:ea typeface="Hiragino Maru Gothic Pro W4" panose="020F0400000000000000" pitchFamily="34" charset="-128"/>
              </a:rPr>
              <a:t>低次生産</a:t>
            </a:r>
            <a:r>
              <a:rPr lang="en-US" altLang="ja-JP" sz="2000" dirty="0">
                <a:latin typeface="Hiragino Maru Gothic Pro W4" panose="020F0400000000000000" pitchFamily="34" charset="-128"/>
                <a:ea typeface="Hiragino Maru Gothic Pro W4" panose="020F0400000000000000" pitchFamily="34" charset="-128"/>
              </a:rPr>
              <a:t>~</a:t>
            </a:r>
            <a:r>
              <a:rPr lang="ja-JP" altLang="en-US" sz="2000">
                <a:latin typeface="Hiragino Maru Gothic Pro W4" panose="020F0400000000000000" pitchFamily="34" charset="-128"/>
                <a:ea typeface="Hiragino Maru Gothic Pro W4" panose="020F0400000000000000" pitchFamily="34" charset="-128"/>
              </a:rPr>
              <a:t>高次捕食者</a:t>
            </a:r>
            <a:r>
              <a:rPr lang="en-US" altLang="ja-JP" sz="2000" dirty="0">
                <a:latin typeface="Hiragino Maru Gothic Pro W4" panose="020F0400000000000000" pitchFamily="34" charset="-128"/>
                <a:ea typeface="Hiragino Maru Gothic Pro W4" panose="020F0400000000000000" pitchFamily="34" charset="-128"/>
              </a:rPr>
              <a:t>~</a:t>
            </a:r>
            <a:r>
              <a:rPr lang="ja-JP" altLang="en-US" sz="2000">
                <a:latin typeface="Hiragino Maru Gothic Pro W4" panose="020F0400000000000000" pitchFamily="34" charset="-128"/>
                <a:ea typeface="Hiragino Maru Gothic Pro W4" panose="020F0400000000000000" pitchFamily="34" charset="-128"/>
              </a:rPr>
              <a:t>漁業</a:t>
            </a:r>
          </a:p>
        </p:txBody>
      </p:sp>
    </p:spTree>
    <p:extLst>
      <p:ext uri="{BB962C8B-B14F-4D97-AF65-F5344CB8AC3E}">
        <p14:creationId xmlns:p14="http://schemas.microsoft.com/office/powerpoint/2010/main" val="3010387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9647DF5A-79E7-5F41-A2BC-4DA1F60CC9DA}"/>
              </a:ext>
            </a:extLst>
          </p:cNvPr>
          <p:cNvSpPr txBox="1"/>
          <p:nvPr/>
        </p:nvSpPr>
        <p:spPr>
          <a:xfrm>
            <a:off x="817111" y="1466448"/>
            <a:ext cx="6359433" cy="369332"/>
          </a:xfrm>
          <a:prstGeom prst="rect">
            <a:avLst/>
          </a:prstGeom>
          <a:noFill/>
        </p:spPr>
        <p:txBody>
          <a:bodyPr wrap="none" rtlCol="0">
            <a:spAutoFit/>
          </a:bodyPr>
          <a:lstStyle>
            <a:defPPr>
              <a:defRPr lang="ja-JP"/>
            </a:defPPr>
            <a:lvl1pPr>
              <a:defRPr b="1">
                <a:latin typeface="Hiragino Maru Gothic Pro W4" panose="020F0400000000000000" pitchFamily="34" charset="-128"/>
                <a:ea typeface="Hiragino Maru Gothic Pro W4" panose="020F0400000000000000" pitchFamily="34" charset="-128"/>
              </a:defRPr>
            </a:lvl1pPr>
          </a:lstStyle>
          <a:p>
            <a:r>
              <a:rPr lang="ja-JP" altLang="en-US"/>
              <a:t>■</a:t>
            </a:r>
            <a:r>
              <a:rPr lang="en-US" altLang="ja-JP" dirty="0"/>
              <a:t> </a:t>
            </a:r>
            <a:r>
              <a:rPr lang="ja-JP" altLang="en-US"/>
              <a:t>特性を把握するためには，</a:t>
            </a:r>
            <a:r>
              <a:rPr lang="ja-JP" altLang="en-US">
                <a:latin typeface="Hiragino Kaku Gothic Std W8" panose="020B0800000000000000" pitchFamily="34" charset="-128"/>
                <a:ea typeface="Hiragino Kaku Gothic Std W8" panose="020B0800000000000000" pitchFamily="34" charset="-128"/>
              </a:rPr>
              <a:t>異なる生態系間</a:t>
            </a:r>
            <a:r>
              <a:rPr lang="ja-JP" altLang="en-US"/>
              <a:t>の比較が必要</a:t>
            </a:r>
            <a:endParaRPr lang="en-US" altLang="ja-JP" dirty="0"/>
          </a:p>
        </p:txBody>
      </p:sp>
      <p:sp>
        <p:nvSpPr>
          <p:cNvPr id="17" name="テキスト ボックス 16">
            <a:extLst>
              <a:ext uri="{FF2B5EF4-FFF2-40B4-BE49-F238E27FC236}">
                <a16:creationId xmlns:a16="http://schemas.microsoft.com/office/drawing/2014/main" id="{F65F7E16-0277-E04F-9B76-73F4053A3F27}"/>
              </a:ext>
            </a:extLst>
          </p:cNvPr>
          <p:cNvSpPr txBox="1"/>
          <p:nvPr/>
        </p:nvSpPr>
        <p:spPr>
          <a:xfrm>
            <a:off x="1295714" y="1841460"/>
            <a:ext cx="7335663" cy="369332"/>
          </a:xfrm>
          <a:prstGeom prst="rect">
            <a:avLst/>
          </a:prstGeom>
          <a:noFill/>
        </p:spPr>
        <p:txBody>
          <a:bodyPr wrap="none" rtlCol="0">
            <a:spAutoFit/>
          </a:bodyPr>
          <a:lstStyle>
            <a:defPPr>
              <a:defRPr lang="ja-JP"/>
            </a:defPPr>
            <a:lvl1pPr>
              <a:defRPr b="1">
                <a:latin typeface="Hiragino Maru Gothic Pro W4" panose="020F0400000000000000" pitchFamily="34" charset="-128"/>
                <a:ea typeface="Hiragino Maru Gothic Pro W4" panose="020F0400000000000000" pitchFamily="34" charset="-128"/>
              </a:defRPr>
            </a:lvl1pPr>
          </a:lstStyle>
          <a:p>
            <a:r>
              <a:rPr lang="ja-JP" altLang="en-US"/>
              <a:t>■</a:t>
            </a:r>
            <a:r>
              <a:rPr lang="en-US" altLang="ja-JP" dirty="0"/>
              <a:t> </a:t>
            </a:r>
            <a:r>
              <a:rPr lang="ja-JP" altLang="en-US"/>
              <a:t>特性とは食物網構造の指標やモデル構成種の食物網における役割</a:t>
            </a:r>
            <a:endParaRPr lang="en-US" altLang="ja-JP" dirty="0"/>
          </a:p>
        </p:txBody>
      </p:sp>
      <p:sp>
        <p:nvSpPr>
          <p:cNvPr id="11" name="正方形/長方形 10">
            <a:extLst>
              <a:ext uri="{FF2B5EF4-FFF2-40B4-BE49-F238E27FC236}">
                <a16:creationId xmlns:a16="http://schemas.microsoft.com/office/drawing/2014/main" id="{5C807963-FA2E-C04F-B18B-F17115CC6B77}"/>
              </a:ext>
            </a:extLst>
          </p:cNvPr>
          <p:cNvSpPr/>
          <p:nvPr/>
        </p:nvSpPr>
        <p:spPr>
          <a:xfrm>
            <a:off x="523287" y="3003504"/>
            <a:ext cx="8284640" cy="707886"/>
          </a:xfrm>
          <a:prstGeom prst="rect">
            <a:avLst/>
          </a:prstGeom>
          <a:noFill/>
        </p:spPr>
        <p:txBody>
          <a:bodyPr wrap="none" rtlCol="0">
            <a:spAutoFit/>
          </a:bodyPr>
          <a:lstStyle/>
          <a:p>
            <a:r>
              <a:rPr lang="ja-JP" altLang="en-US" sz="2000" b="1">
                <a:latin typeface="Hiragino Maru Gothic Pro W4" panose="020F0400000000000000" pitchFamily="34" charset="-128"/>
                <a:ea typeface="Hiragino Maru Gothic Pro W4" panose="020F0400000000000000" pitchFamily="34" charset="-128"/>
              </a:rPr>
              <a:t>対象生態系における食物網構造の指標やモデル構成種が果たす役割は</a:t>
            </a:r>
            <a:endParaRPr lang="en-US" altLang="ja-JP" sz="2000" b="1" dirty="0">
              <a:latin typeface="Hiragino Maru Gothic Pro W4" panose="020F0400000000000000" pitchFamily="34" charset="-128"/>
              <a:ea typeface="Hiragino Maru Gothic Pro W4" panose="020F0400000000000000" pitchFamily="34" charset="-128"/>
            </a:endParaRPr>
          </a:p>
          <a:p>
            <a:r>
              <a:rPr lang="ja-JP" altLang="en-US" sz="2000" b="1">
                <a:latin typeface="Hiragino Kaku Gothic Std W8" panose="020B0800000000000000" pitchFamily="34" charset="-128"/>
                <a:ea typeface="Hiragino Kaku Gothic Std W8" panose="020B0800000000000000" pitchFamily="34" charset="-128"/>
              </a:rPr>
              <a:t>モデリングに着手する前</a:t>
            </a:r>
            <a:r>
              <a:rPr lang="ja-JP" altLang="en-US" sz="2000" b="1">
                <a:latin typeface="Hiragino Maru Gothic Pro W4" panose="020F0400000000000000" pitchFamily="34" charset="-128"/>
                <a:ea typeface="Hiragino Maru Gothic Pro W4" panose="020F0400000000000000" pitchFamily="34" charset="-128"/>
              </a:rPr>
              <a:t>に把握することが重要</a:t>
            </a:r>
            <a:r>
              <a:rPr lang="en-US" altLang="ja-JP" sz="2000" b="1" dirty="0">
                <a:latin typeface="Hiragino Maru Gothic Pro W4" panose="020F0400000000000000" pitchFamily="34" charset="-128"/>
                <a:ea typeface="Hiragino Maru Gothic Pro W4" panose="020F0400000000000000" pitchFamily="34" charset="-128"/>
              </a:rPr>
              <a:t> </a:t>
            </a:r>
            <a:r>
              <a:rPr lang="en-US" altLang="ja-JP" sz="1600" dirty="0">
                <a:latin typeface="Lucida Bright" panose="02040602050505020304" pitchFamily="18" charset="0"/>
              </a:rPr>
              <a:t>[</a:t>
            </a:r>
            <a:r>
              <a:rPr lang="en-US" altLang="ja-JP" sz="1600" dirty="0" err="1">
                <a:latin typeface="Lucida Bright" panose="02040602050505020304" pitchFamily="18" charset="0"/>
              </a:rPr>
              <a:t>Rocchi</a:t>
            </a:r>
            <a:r>
              <a:rPr lang="en-US" altLang="ja-JP" sz="1600" dirty="0">
                <a:latin typeface="Lucida Bright" panose="02040602050505020304" pitchFamily="18" charset="0"/>
              </a:rPr>
              <a:t> et al. 2017]</a:t>
            </a:r>
            <a:endParaRPr lang="ja-JP" altLang="en-US" sz="2000">
              <a:latin typeface="Lucida Bright" panose="02040602050505020304" pitchFamily="18" charset="0"/>
            </a:endParaRPr>
          </a:p>
        </p:txBody>
      </p:sp>
      <p:sp>
        <p:nvSpPr>
          <p:cNvPr id="12" name="テキスト ボックス 11">
            <a:extLst>
              <a:ext uri="{FF2B5EF4-FFF2-40B4-BE49-F238E27FC236}">
                <a16:creationId xmlns:a16="http://schemas.microsoft.com/office/drawing/2014/main" id="{4A6B569B-4C98-3B4E-81DB-844FE57976AC}"/>
              </a:ext>
            </a:extLst>
          </p:cNvPr>
          <p:cNvSpPr txBox="1"/>
          <p:nvPr/>
        </p:nvSpPr>
        <p:spPr>
          <a:xfrm>
            <a:off x="1756568" y="115105"/>
            <a:ext cx="5724644" cy="461665"/>
          </a:xfrm>
          <a:prstGeom prst="rect">
            <a:avLst/>
          </a:prstGeom>
          <a:noFill/>
        </p:spPr>
        <p:txBody>
          <a:bodyPr wrap="none" rtlCol="0">
            <a:spAutoFit/>
          </a:bodyPr>
          <a:lstStyle/>
          <a:p>
            <a:r>
              <a:rPr lang="ja-JP" altLang="en-US" sz="2400" b="1">
                <a:latin typeface="Hiragino Kaku Gothic Std W8" panose="020B0800000000000000" pitchFamily="34" charset="-128"/>
                <a:ea typeface="Hiragino Kaku Gothic Std W8" panose="020B0800000000000000" pitchFamily="34" charset="-128"/>
              </a:rPr>
              <a:t>複雑モデルの簡素化において重要なこと</a:t>
            </a:r>
            <a:endParaRPr kumimoji="1" lang="ja-JP" altLang="en-US" sz="2400" b="1">
              <a:latin typeface="Hiragino Kaku Gothic Std W8" panose="020B0800000000000000" pitchFamily="34" charset="-128"/>
              <a:ea typeface="Hiragino Kaku Gothic Std W8" panose="020B0800000000000000" pitchFamily="34" charset="-128"/>
            </a:endParaRPr>
          </a:p>
        </p:txBody>
      </p:sp>
      <p:sp>
        <p:nvSpPr>
          <p:cNvPr id="19" name="テキスト ボックス 18">
            <a:extLst>
              <a:ext uri="{FF2B5EF4-FFF2-40B4-BE49-F238E27FC236}">
                <a16:creationId xmlns:a16="http://schemas.microsoft.com/office/drawing/2014/main" id="{7377BC3C-2E4F-E74F-A512-66AA0166EE74}"/>
              </a:ext>
            </a:extLst>
          </p:cNvPr>
          <p:cNvSpPr txBox="1"/>
          <p:nvPr/>
        </p:nvSpPr>
        <p:spPr>
          <a:xfrm>
            <a:off x="264122" y="1083739"/>
            <a:ext cx="3070071" cy="369332"/>
          </a:xfrm>
          <a:prstGeom prst="rect">
            <a:avLst/>
          </a:prstGeom>
          <a:noFill/>
        </p:spPr>
        <p:txBody>
          <a:bodyPr wrap="none" rtlCol="0">
            <a:spAutoFit/>
          </a:bodyPr>
          <a:lstStyle>
            <a:defPPr>
              <a:defRPr lang="ja-JP"/>
            </a:defPPr>
            <a:lvl1pPr>
              <a:defRPr b="1">
                <a:latin typeface="Hiragino Maru Gothic Pro W4" panose="020F0400000000000000" pitchFamily="34" charset="-128"/>
                <a:ea typeface="Hiragino Maru Gothic Pro W4" panose="020F0400000000000000" pitchFamily="34" charset="-128"/>
              </a:defRPr>
            </a:lvl1pPr>
          </a:lstStyle>
          <a:p>
            <a:r>
              <a:rPr lang="ja-JP" altLang="en-US"/>
              <a:t>■</a:t>
            </a:r>
            <a:r>
              <a:rPr lang="en-US" altLang="ja-JP" dirty="0"/>
              <a:t> </a:t>
            </a:r>
            <a:r>
              <a:rPr lang="ja-JP" altLang="en-US">
                <a:latin typeface="Hiragino Kaku Gothic Std W8" panose="020B0800000000000000" pitchFamily="34" charset="-128"/>
                <a:ea typeface="Hiragino Kaku Gothic Std W8" panose="020B0800000000000000" pitchFamily="34" charset="-128"/>
              </a:rPr>
              <a:t>対象生態系</a:t>
            </a:r>
            <a:r>
              <a:rPr lang="ja-JP" altLang="en-US"/>
              <a:t>の特性を把握</a:t>
            </a:r>
            <a:endParaRPr lang="en-US" altLang="ja-JP" dirty="0"/>
          </a:p>
        </p:txBody>
      </p:sp>
      <p:sp>
        <p:nvSpPr>
          <p:cNvPr id="22" name="テキスト ボックス 21">
            <a:extLst>
              <a:ext uri="{FF2B5EF4-FFF2-40B4-BE49-F238E27FC236}">
                <a16:creationId xmlns:a16="http://schemas.microsoft.com/office/drawing/2014/main" id="{BA9A507B-C408-354D-85F1-F894908086C1}"/>
              </a:ext>
            </a:extLst>
          </p:cNvPr>
          <p:cNvSpPr txBox="1"/>
          <p:nvPr/>
        </p:nvSpPr>
        <p:spPr>
          <a:xfrm>
            <a:off x="1850002" y="2202148"/>
            <a:ext cx="5631210" cy="369332"/>
          </a:xfrm>
          <a:prstGeom prst="rect">
            <a:avLst/>
          </a:prstGeom>
          <a:noFill/>
        </p:spPr>
        <p:txBody>
          <a:bodyPr wrap="square" rtlCol="0">
            <a:spAutoFit/>
          </a:bodyPr>
          <a:lstStyle>
            <a:defPPr>
              <a:defRPr lang="ja-JP"/>
            </a:defPPr>
            <a:lvl1pPr>
              <a:defRPr b="1">
                <a:latin typeface="Hiragino Maru Gothic Pro W4" panose="020F0400000000000000" pitchFamily="34" charset="-128"/>
                <a:ea typeface="Hiragino Maru Gothic Pro W4" panose="020F0400000000000000" pitchFamily="34" charset="-128"/>
              </a:defRPr>
            </a:lvl1pPr>
          </a:lstStyle>
          <a:p>
            <a:r>
              <a:rPr lang="ja-JP" altLang="en-US"/>
              <a:t>■</a:t>
            </a:r>
            <a:r>
              <a:rPr lang="en-US" altLang="ja-JP" dirty="0"/>
              <a:t> </a:t>
            </a:r>
            <a:r>
              <a:rPr lang="ja-JP" altLang="en-US">
                <a:solidFill>
                  <a:srgbClr val="FF0000"/>
                </a:solidFill>
                <a:latin typeface="Hiragino Kaku Gothic Std W8" panose="020B0800000000000000" pitchFamily="34" charset="-128"/>
                <a:ea typeface="Hiragino Kaku Gothic Std W8" panose="020B0800000000000000" pitchFamily="34" charset="-128"/>
              </a:rPr>
              <a:t>ネットワーク解析</a:t>
            </a:r>
            <a:r>
              <a:rPr lang="ja-JP" altLang="en-US"/>
              <a:t>による指標化</a:t>
            </a:r>
            <a:endParaRPr lang="en-US" altLang="ja-JP" dirty="0"/>
          </a:p>
        </p:txBody>
      </p:sp>
      <p:sp>
        <p:nvSpPr>
          <p:cNvPr id="3" name="正方形/長方形 2">
            <a:extLst>
              <a:ext uri="{FF2B5EF4-FFF2-40B4-BE49-F238E27FC236}">
                <a16:creationId xmlns:a16="http://schemas.microsoft.com/office/drawing/2014/main" id="{A5494B3F-F435-8D4C-B4D7-F80AD84EFC70}"/>
              </a:ext>
            </a:extLst>
          </p:cNvPr>
          <p:cNvSpPr/>
          <p:nvPr/>
        </p:nvSpPr>
        <p:spPr>
          <a:xfrm>
            <a:off x="1443905" y="4193262"/>
            <a:ext cx="6803499" cy="400110"/>
          </a:xfrm>
          <a:prstGeom prst="rect">
            <a:avLst/>
          </a:prstGeom>
        </p:spPr>
        <p:txBody>
          <a:bodyPr wrap="square">
            <a:spAutoFit/>
          </a:bodyPr>
          <a:lstStyle/>
          <a:p>
            <a:r>
              <a:rPr lang="en-US" altLang="ja-JP" sz="2000" b="1" dirty="0">
                <a:latin typeface="Hiragino Maru Gothic Pro W4" panose="020F0400000000000000" pitchFamily="34" charset="-128"/>
                <a:ea typeface="Hiragino Maru Gothic Pro W4" panose="020F0400000000000000" pitchFamily="34" charset="-128"/>
              </a:rPr>
              <a:t>E2E</a:t>
            </a:r>
            <a:r>
              <a:rPr lang="ja-JP" altLang="en-US" sz="2000" b="1">
                <a:latin typeface="Hiragino Maru Gothic Pro W4" panose="020F0400000000000000" pitchFamily="34" charset="-128"/>
                <a:ea typeface="Hiragino Maru Gothic Pro W4" panose="020F0400000000000000" pitchFamily="34" charset="-128"/>
              </a:rPr>
              <a:t>モデルの機能群選定・不確実性の要因検討に有用</a:t>
            </a:r>
          </a:p>
        </p:txBody>
      </p:sp>
      <p:sp>
        <p:nvSpPr>
          <p:cNvPr id="13" name="正方形/長方形 12">
            <a:extLst>
              <a:ext uri="{FF2B5EF4-FFF2-40B4-BE49-F238E27FC236}">
                <a16:creationId xmlns:a16="http://schemas.microsoft.com/office/drawing/2014/main" id="{2B4C357B-04B1-2B4D-8968-5C09DDAE6A4E}"/>
              </a:ext>
            </a:extLst>
          </p:cNvPr>
          <p:cNvSpPr/>
          <p:nvPr/>
        </p:nvSpPr>
        <p:spPr>
          <a:xfrm>
            <a:off x="592530" y="5000300"/>
            <a:ext cx="8231741" cy="1015663"/>
          </a:xfrm>
          <a:prstGeom prst="rect">
            <a:avLst/>
          </a:prstGeom>
        </p:spPr>
        <p:txBody>
          <a:bodyPr wrap="square">
            <a:spAutoFit/>
          </a:bodyPr>
          <a:lstStyle/>
          <a:p>
            <a:r>
              <a:rPr lang="ja-JP" altLang="en-US" sz="2000">
                <a:latin typeface="Hiragino Kaku Gothic Std W8" panose="020B0800000000000000" pitchFamily="34" charset="-128"/>
                <a:ea typeface="Hiragino Kaku Gothic Std W8" panose="020B0800000000000000" pitchFamily="34" charset="-128"/>
              </a:rPr>
              <a:t>本発表の内容</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b="1">
                <a:latin typeface="Hiragino Maru Gothic Pro W4" panose="020F0400000000000000" pitchFamily="34" charset="-128"/>
                <a:ea typeface="Hiragino Maru Gothic Pro W4" panose="020F0400000000000000" pitchFamily="34" charset="-128"/>
              </a:rPr>
              <a:t>日本周辺を試行生態系として，</a:t>
            </a:r>
            <a:endParaRPr lang="en-US" altLang="ja-JP" sz="2000" b="1" dirty="0">
              <a:latin typeface="Hiragino Maru Gothic Pro W4" panose="020F0400000000000000" pitchFamily="34" charset="-128"/>
              <a:ea typeface="Hiragino Maru Gothic Pro W4" panose="020F0400000000000000" pitchFamily="34" charset="-128"/>
            </a:endParaRPr>
          </a:p>
          <a:p>
            <a:r>
              <a:rPr lang="en-US" altLang="ja-JP" sz="2000" b="1" dirty="0">
                <a:latin typeface="Hiragino Maru Gothic Pro W4" panose="020F0400000000000000" pitchFamily="34" charset="-128"/>
                <a:ea typeface="Hiragino Maru Gothic Pro W4" panose="020F0400000000000000" pitchFamily="34" charset="-128"/>
              </a:rPr>
              <a:t>E2E</a:t>
            </a:r>
            <a:r>
              <a:rPr lang="ja-JP" altLang="en-US" sz="2000" b="1">
                <a:latin typeface="Hiragino Maru Gothic Pro W4" panose="020F0400000000000000" pitchFamily="34" charset="-128"/>
                <a:ea typeface="Hiragino Maru Gothic Pro W4" panose="020F0400000000000000" pitchFamily="34" charset="-128"/>
              </a:rPr>
              <a:t>モデル構築におけるネットワーク解析の有効性を検討</a:t>
            </a:r>
          </a:p>
        </p:txBody>
      </p:sp>
    </p:spTree>
    <p:extLst>
      <p:ext uri="{BB962C8B-B14F-4D97-AF65-F5344CB8AC3E}">
        <p14:creationId xmlns:p14="http://schemas.microsoft.com/office/powerpoint/2010/main" val="876861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984A295-66D7-3744-932E-2846030FBB52}"/>
              </a:ext>
            </a:extLst>
          </p:cNvPr>
          <p:cNvPicPr>
            <a:picLocks noChangeAspect="1"/>
          </p:cNvPicPr>
          <p:nvPr/>
        </p:nvPicPr>
        <p:blipFill rotWithShape="1">
          <a:blip r:embed="rId2"/>
          <a:srcRect l="14041" r="32349" b="2396"/>
          <a:stretch/>
        </p:blipFill>
        <p:spPr>
          <a:xfrm>
            <a:off x="2562625" y="545405"/>
            <a:ext cx="4177142" cy="5490403"/>
          </a:xfrm>
          <a:prstGeom prst="rect">
            <a:avLst/>
          </a:prstGeom>
        </p:spPr>
      </p:pic>
      <p:sp>
        <p:nvSpPr>
          <p:cNvPr id="5" name="テキスト ボックス 4">
            <a:extLst>
              <a:ext uri="{FF2B5EF4-FFF2-40B4-BE49-F238E27FC236}">
                <a16:creationId xmlns:a16="http://schemas.microsoft.com/office/drawing/2014/main" id="{8EF8ADA2-705B-A946-84D8-51C3A4047F37}"/>
              </a:ext>
            </a:extLst>
          </p:cNvPr>
          <p:cNvSpPr txBox="1"/>
          <p:nvPr/>
        </p:nvSpPr>
        <p:spPr>
          <a:xfrm>
            <a:off x="5080445" y="3858882"/>
            <a:ext cx="1338828" cy="369332"/>
          </a:xfrm>
          <a:prstGeom prst="rect">
            <a:avLst/>
          </a:prstGeom>
          <a:solidFill>
            <a:schemeClr val="bg1"/>
          </a:solid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太平洋中区</a:t>
            </a:r>
          </a:p>
        </p:txBody>
      </p:sp>
      <p:sp>
        <p:nvSpPr>
          <p:cNvPr id="6" name="テキスト ボックス 5">
            <a:extLst>
              <a:ext uri="{FF2B5EF4-FFF2-40B4-BE49-F238E27FC236}">
                <a16:creationId xmlns:a16="http://schemas.microsoft.com/office/drawing/2014/main" id="{E724AE13-4012-EA42-990D-A0054B5253A8}"/>
              </a:ext>
            </a:extLst>
          </p:cNvPr>
          <p:cNvSpPr txBox="1"/>
          <p:nvPr/>
        </p:nvSpPr>
        <p:spPr>
          <a:xfrm>
            <a:off x="5230003" y="3074887"/>
            <a:ext cx="1338828" cy="369332"/>
          </a:xfrm>
          <a:prstGeom prst="rect">
            <a:avLst/>
          </a:prstGeom>
          <a:solidFill>
            <a:schemeClr val="bg1"/>
          </a:solid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太平洋北区</a:t>
            </a:r>
          </a:p>
        </p:txBody>
      </p:sp>
      <p:sp>
        <p:nvSpPr>
          <p:cNvPr id="7" name="テキスト ボックス 6">
            <a:extLst>
              <a:ext uri="{FF2B5EF4-FFF2-40B4-BE49-F238E27FC236}">
                <a16:creationId xmlns:a16="http://schemas.microsoft.com/office/drawing/2014/main" id="{BCA22D9A-AF44-4944-8A90-E35ADD1E7592}"/>
              </a:ext>
            </a:extLst>
          </p:cNvPr>
          <p:cNvSpPr txBox="1"/>
          <p:nvPr/>
        </p:nvSpPr>
        <p:spPr>
          <a:xfrm>
            <a:off x="4067454" y="5409583"/>
            <a:ext cx="1338828" cy="369332"/>
          </a:xfrm>
          <a:prstGeom prst="rect">
            <a:avLst/>
          </a:prstGeom>
          <a:solidFill>
            <a:schemeClr val="bg1"/>
          </a:solid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太平洋南区</a:t>
            </a:r>
          </a:p>
        </p:txBody>
      </p:sp>
      <p:sp>
        <p:nvSpPr>
          <p:cNvPr id="8" name="テキスト ボックス 7">
            <a:extLst>
              <a:ext uri="{FF2B5EF4-FFF2-40B4-BE49-F238E27FC236}">
                <a16:creationId xmlns:a16="http://schemas.microsoft.com/office/drawing/2014/main" id="{D6FABBFA-8CAA-A24A-AA58-6C0A667BB03A}"/>
              </a:ext>
            </a:extLst>
          </p:cNvPr>
          <p:cNvSpPr txBox="1"/>
          <p:nvPr/>
        </p:nvSpPr>
        <p:spPr>
          <a:xfrm>
            <a:off x="1850703" y="4791784"/>
            <a:ext cx="1338828" cy="369332"/>
          </a:xfrm>
          <a:prstGeom prst="rect">
            <a:avLst/>
          </a:prstGeom>
          <a:solidFill>
            <a:schemeClr val="bg1"/>
          </a:solid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東シナ海区</a:t>
            </a:r>
          </a:p>
        </p:txBody>
      </p:sp>
      <p:sp>
        <p:nvSpPr>
          <p:cNvPr id="9" name="テキスト ボックス 8">
            <a:extLst>
              <a:ext uri="{FF2B5EF4-FFF2-40B4-BE49-F238E27FC236}">
                <a16:creationId xmlns:a16="http://schemas.microsoft.com/office/drawing/2014/main" id="{48A26513-C9EF-4346-8B21-E67993F85B42}"/>
              </a:ext>
            </a:extLst>
          </p:cNvPr>
          <p:cNvSpPr txBox="1"/>
          <p:nvPr/>
        </p:nvSpPr>
        <p:spPr>
          <a:xfrm>
            <a:off x="2459452" y="2985853"/>
            <a:ext cx="1338828" cy="369332"/>
          </a:xfrm>
          <a:prstGeom prst="rect">
            <a:avLst/>
          </a:prstGeom>
          <a:solidFill>
            <a:schemeClr val="bg1"/>
          </a:solid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日本海西区</a:t>
            </a:r>
          </a:p>
        </p:txBody>
      </p:sp>
      <p:sp>
        <p:nvSpPr>
          <p:cNvPr id="10" name="テキスト ボックス 9">
            <a:extLst>
              <a:ext uri="{FF2B5EF4-FFF2-40B4-BE49-F238E27FC236}">
                <a16:creationId xmlns:a16="http://schemas.microsoft.com/office/drawing/2014/main" id="{2CEE67B2-CE74-8541-AAA8-82B99A5F6593}"/>
              </a:ext>
            </a:extLst>
          </p:cNvPr>
          <p:cNvSpPr txBox="1"/>
          <p:nvPr/>
        </p:nvSpPr>
        <p:spPr>
          <a:xfrm>
            <a:off x="2968791" y="2063745"/>
            <a:ext cx="2031325" cy="369332"/>
          </a:xfrm>
          <a:prstGeom prst="rect">
            <a:avLst/>
          </a:prstGeom>
          <a:solidFill>
            <a:schemeClr val="bg1"/>
          </a:solid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北海道日本海北区</a:t>
            </a:r>
          </a:p>
        </p:txBody>
      </p:sp>
      <p:sp>
        <p:nvSpPr>
          <p:cNvPr id="11" name="テキスト ボックス 10">
            <a:extLst>
              <a:ext uri="{FF2B5EF4-FFF2-40B4-BE49-F238E27FC236}">
                <a16:creationId xmlns:a16="http://schemas.microsoft.com/office/drawing/2014/main" id="{B3AC0D57-75D0-1044-8311-E5F7EE77AF43}"/>
              </a:ext>
            </a:extLst>
          </p:cNvPr>
          <p:cNvSpPr txBox="1"/>
          <p:nvPr/>
        </p:nvSpPr>
        <p:spPr>
          <a:xfrm>
            <a:off x="5406282" y="2232913"/>
            <a:ext cx="2031325" cy="369332"/>
          </a:xfrm>
          <a:prstGeom prst="rect">
            <a:avLst/>
          </a:prstGeom>
          <a:solidFill>
            <a:schemeClr val="bg1"/>
          </a:solid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北海道太平洋北区</a:t>
            </a:r>
          </a:p>
        </p:txBody>
      </p:sp>
      <p:sp>
        <p:nvSpPr>
          <p:cNvPr id="12" name="テキスト ボックス 11">
            <a:extLst>
              <a:ext uri="{FF2B5EF4-FFF2-40B4-BE49-F238E27FC236}">
                <a16:creationId xmlns:a16="http://schemas.microsoft.com/office/drawing/2014/main" id="{38C6C612-7276-F243-81A7-28F28640C1F3}"/>
              </a:ext>
            </a:extLst>
          </p:cNvPr>
          <p:cNvSpPr txBox="1"/>
          <p:nvPr/>
        </p:nvSpPr>
        <p:spPr>
          <a:xfrm>
            <a:off x="2171343" y="6265805"/>
            <a:ext cx="5314275" cy="400110"/>
          </a:xfrm>
          <a:prstGeom prst="rect">
            <a:avLst/>
          </a:prstGeom>
          <a:noFill/>
        </p:spPr>
        <p:txBody>
          <a:bodyPr wrap="none" rtlCol="0">
            <a:spAutoFit/>
          </a:bodyPr>
          <a:lstStyle/>
          <a:p>
            <a:pPr algn="l"/>
            <a:r>
              <a:rPr kumimoji="1" lang="ja-JP" altLang="en-US" sz="2000" b="1">
                <a:latin typeface="Hiragino Kaku Gothic Std W8" panose="020B0800000000000000" pitchFamily="34" charset="-128"/>
                <a:ea typeface="Hiragino Kaku Gothic Std W8" panose="020B0800000000000000" pitchFamily="34" charset="-128"/>
              </a:rPr>
              <a:t>各海区内に分布するグループをリストアップ</a:t>
            </a:r>
          </a:p>
        </p:txBody>
      </p:sp>
      <p:sp>
        <p:nvSpPr>
          <p:cNvPr id="13" name="テキスト ボックス 12">
            <a:extLst>
              <a:ext uri="{FF2B5EF4-FFF2-40B4-BE49-F238E27FC236}">
                <a16:creationId xmlns:a16="http://schemas.microsoft.com/office/drawing/2014/main" id="{A27FFCA2-6F13-604F-AA43-30502BAE385B}"/>
              </a:ext>
            </a:extLst>
          </p:cNvPr>
          <p:cNvSpPr txBox="1"/>
          <p:nvPr/>
        </p:nvSpPr>
        <p:spPr>
          <a:xfrm>
            <a:off x="2299583" y="97632"/>
            <a:ext cx="4544834" cy="400110"/>
          </a:xfrm>
          <a:prstGeom prst="rect">
            <a:avLst/>
          </a:prstGeom>
          <a:noFill/>
        </p:spPr>
        <p:txBody>
          <a:bodyPr wrap="none" rtlCol="0">
            <a:spAutoFit/>
          </a:bodyPr>
          <a:lstStyle/>
          <a:p>
            <a:pPr algn="l"/>
            <a:r>
              <a:rPr kumimoji="1" lang="ja-JP" altLang="en-US" sz="2000" b="1">
                <a:latin typeface="Hiragino Kaku Gothic Std W8" panose="020B0800000000000000" pitchFamily="34" charset="-128"/>
                <a:ea typeface="Hiragino Kaku Gothic Std W8" panose="020B0800000000000000" pitchFamily="34" charset="-128"/>
              </a:rPr>
              <a:t>本発表で特性を比較する生態系の区分</a:t>
            </a:r>
          </a:p>
        </p:txBody>
      </p:sp>
      <p:sp>
        <p:nvSpPr>
          <p:cNvPr id="14" name="テキスト ボックス 13">
            <a:extLst>
              <a:ext uri="{FF2B5EF4-FFF2-40B4-BE49-F238E27FC236}">
                <a16:creationId xmlns:a16="http://schemas.microsoft.com/office/drawing/2014/main" id="{D412A97A-3648-D442-9BB5-8E5854692803}"/>
              </a:ext>
            </a:extLst>
          </p:cNvPr>
          <p:cNvSpPr txBox="1"/>
          <p:nvPr/>
        </p:nvSpPr>
        <p:spPr>
          <a:xfrm>
            <a:off x="2916061" y="2551578"/>
            <a:ext cx="1338828" cy="369332"/>
          </a:xfrm>
          <a:prstGeom prst="rect">
            <a:avLst/>
          </a:prstGeom>
          <a:solidFill>
            <a:schemeClr val="bg1"/>
          </a:solid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日本海北区</a:t>
            </a:r>
          </a:p>
        </p:txBody>
      </p:sp>
      <p:sp>
        <p:nvSpPr>
          <p:cNvPr id="15" name="テキスト ボックス 14">
            <a:extLst>
              <a:ext uri="{FF2B5EF4-FFF2-40B4-BE49-F238E27FC236}">
                <a16:creationId xmlns:a16="http://schemas.microsoft.com/office/drawing/2014/main" id="{37967B5F-8132-984B-9A07-863ECD1C19AB}"/>
              </a:ext>
            </a:extLst>
          </p:cNvPr>
          <p:cNvSpPr txBox="1"/>
          <p:nvPr/>
        </p:nvSpPr>
        <p:spPr>
          <a:xfrm>
            <a:off x="2520117" y="3602903"/>
            <a:ext cx="1338828" cy="369332"/>
          </a:xfrm>
          <a:prstGeom prst="rect">
            <a:avLst/>
          </a:prstGeom>
          <a:solidFill>
            <a:schemeClr val="bg1"/>
          </a:solidFill>
        </p:spPr>
        <p:txBody>
          <a:bodyPr wrap="none" rtlCol="0">
            <a:spAutoFit/>
          </a:bodyPr>
          <a:lstStyle/>
          <a:p>
            <a:pPr algn="l"/>
            <a:r>
              <a:rPr kumimoji="1" lang="ja-JP" altLang="en-US" b="1">
                <a:latin typeface="Hiragino Kaku Gothic Std W8" panose="020B0800000000000000" pitchFamily="34" charset="-128"/>
                <a:ea typeface="Hiragino Kaku Gothic Std W8" panose="020B0800000000000000" pitchFamily="34" charset="-128"/>
              </a:rPr>
              <a:t>瀬戸内海区</a:t>
            </a:r>
          </a:p>
        </p:txBody>
      </p:sp>
    </p:spTree>
    <p:extLst>
      <p:ext uri="{BB962C8B-B14F-4D97-AF65-F5344CB8AC3E}">
        <p14:creationId xmlns:p14="http://schemas.microsoft.com/office/powerpoint/2010/main" val="1956465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FBD4888-A719-094F-B89D-333F3BE22BBD}"/>
              </a:ext>
            </a:extLst>
          </p:cNvPr>
          <p:cNvSpPr txBox="1"/>
          <p:nvPr/>
        </p:nvSpPr>
        <p:spPr>
          <a:xfrm>
            <a:off x="2171343" y="99988"/>
            <a:ext cx="4801314" cy="461665"/>
          </a:xfrm>
          <a:prstGeom prst="rect">
            <a:avLst/>
          </a:prstGeom>
          <a:noFill/>
        </p:spPr>
        <p:txBody>
          <a:bodyPr wrap="non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r>
              <a:rPr lang="ja-JP" altLang="en-US"/>
              <a:t>機能群候補リストアップのフロー</a:t>
            </a:r>
          </a:p>
        </p:txBody>
      </p:sp>
      <p:sp>
        <p:nvSpPr>
          <p:cNvPr id="7" name="1 つの角を切り取った四角形 6">
            <a:extLst>
              <a:ext uri="{FF2B5EF4-FFF2-40B4-BE49-F238E27FC236}">
                <a16:creationId xmlns:a16="http://schemas.microsoft.com/office/drawing/2014/main" id="{85EC76C4-E757-8B41-A460-76F462B3411A}"/>
              </a:ext>
            </a:extLst>
          </p:cNvPr>
          <p:cNvSpPr/>
          <p:nvPr/>
        </p:nvSpPr>
        <p:spPr>
          <a:xfrm>
            <a:off x="4066508" y="2683122"/>
            <a:ext cx="2174082" cy="736845"/>
          </a:xfrm>
          <a:prstGeom prst="snip1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b="1">
                <a:latin typeface="Hiragino Maru Gothic Pro W4" panose="020F0400000000000000" pitchFamily="34" charset="-128"/>
                <a:ea typeface="Hiragino Maru Gothic Pro W4" panose="020F0400000000000000" pitchFamily="34" charset="-128"/>
              </a:rPr>
              <a:t>資源評価対象種</a:t>
            </a:r>
            <a:endParaRPr lang="en-US" altLang="ja-JP" b="1" dirty="0">
              <a:latin typeface="Hiragino Maru Gothic Pro W4" panose="020F0400000000000000" pitchFamily="34" charset="-128"/>
              <a:ea typeface="Hiragino Maru Gothic Pro W4" panose="020F0400000000000000" pitchFamily="34" charset="-128"/>
            </a:endParaRPr>
          </a:p>
          <a:p>
            <a:pPr algn="ctr"/>
            <a:r>
              <a:rPr lang="en-US" altLang="ja-JP" sz="1600" b="1" dirty="0">
                <a:latin typeface="Hiragino Maru Gothic Pro W4" panose="020F0400000000000000" pitchFamily="34" charset="-128"/>
                <a:ea typeface="Hiragino Maru Gothic Pro W4" panose="020F0400000000000000" pitchFamily="34" charset="-128"/>
              </a:rPr>
              <a:t>[50</a:t>
            </a:r>
            <a:r>
              <a:rPr lang="ja-JP" altLang="en-US" sz="1600" b="1">
                <a:latin typeface="Hiragino Maru Gothic Pro W4" panose="020F0400000000000000" pitchFamily="34" charset="-128"/>
                <a:ea typeface="Hiragino Maru Gothic Pro W4" panose="020F0400000000000000" pitchFamily="34" charset="-128"/>
              </a:rPr>
              <a:t>魚種</a:t>
            </a:r>
            <a:r>
              <a:rPr lang="en-US" altLang="ja-JP" sz="1600" b="1" dirty="0">
                <a:latin typeface="Hiragino Maru Gothic Pro W4" panose="020F0400000000000000" pitchFamily="34" charset="-128"/>
                <a:ea typeface="Hiragino Maru Gothic Pro W4" panose="020F0400000000000000" pitchFamily="34" charset="-128"/>
              </a:rPr>
              <a:t>/84</a:t>
            </a:r>
            <a:r>
              <a:rPr lang="ja-JP" altLang="en-US" sz="1600" b="1">
                <a:latin typeface="Hiragino Maru Gothic Pro W4" panose="020F0400000000000000" pitchFamily="34" charset="-128"/>
                <a:ea typeface="Hiragino Maru Gothic Pro W4" panose="020F0400000000000000" pitchFamily="34" charset="-128"/>
              </a:rPr>
              <a:t>系群</a:t>
            </a:r>
            <a:r>
              <a:rPr lang="en-US" altLang="ja-JP" sz="1600" b="1" dirty="0">
                <a:latin typeface="Hiragino Maru Gothic Pro W4" panose="020F0400000000000000" pitchFamily="34" charset="-128"/>
                <a:ea typeface="Hiragino Maru Gothic Pro W4" panose="020F0400000000000000" pitchFamily="34" charset="-128"/>
              </a:rPr>
              <a:t>]</a:t>
            </a:r>
            <a:endParaRPr lang="ja-JP" altLang="en-US" b="1">
              <a:latin typeface="Hiragino Maru Gothic Pro W4" panose="020F0400000000000000" pitchFamily="34" charset="-128"/>
              <a:ea typeface="Hiragino Maru Gothic Pro W4" panose="020F0400000000000000" pitchFamily="34" charset="-128"/>
            </a:endParaRPr>
          </a:p>
        </p:txBody>
      </p:sp>
      <p:sp>
        <p:nvSpPr>
          <p:cNvPr id="8" name="1 つの角を切り取った四角形 7">
            <a:extLst>
              <a:ext uri="{FF2B5EF4-FFF2-40B4-BE49-F238E27FC236}">
                <a16:creationId xmlns:a16="http://schemas.microsoft.com/office/drawing/2014/main" id="{488347F0-036B-CC48-9B89-2FAC77D2C944}"/>
              </a:ext>
            </a:extLst>
          </p:cNvPr>
          <p:cNvSpPr/>
          <p:nvPr/>
        </p:nvSpPr>
        <p:spPr>
          <a:xfrm>
            <a:off x="4573073" y="4202993"/>
            <a:ext cx="1196609" cy="531179"/>
          </a:xfrm>
          <a:prstGeom prst="snip1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b="1">
                <a:latin typeface="Hiragino Maru Gothic Pro W4" panose="020F0400000000000000" pitchFamily="34" charset="-128"/>
                <a:ea typeface="Hiragino Maru Gothic Pro W4" panose="020F0400000000000000" pitchFamily="34" charset="-128"/>
              </a:rPr>
              <a:t>餌生物</a:t>
            </a:r>
          </a:p>
        </p:txBody>
      </p:sp>
      <p:sp>
        <p:nvSpPr>
          <p:cNvPr id="9" name="1 つの角を切り取った四角形 8">
            <a:extLst>
              <a:ext uri="{FF2B5EF4-FFF2-40B4-BE49-F238E27FC236}">
                <a16:creationId xmlns:a16="http://schemas.microsoft.com/office/drawing/2014/main" id="{0A651E39-4862-BD4E-8872-A28F7491BB9F}"/>
              </a:ext>
            </a:extLst>
          </p:cNvPr>
          <p:cNvSpPr/>
          <p:nvPr/>
        </p:nvSpPr>
        <p:spPr>
          <a:xfrm>
            <a:off x="4585988" y="1372038"/>
            <a:ext cx="1196609" cy="531179"/>
          </a:xfrm>
          <a:prstGeom prst="snip1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b="1">
                <a:latin typeface="Hiragino Maru Gothic Pro W4" panose="020F0400000000000000" pitchFamily="34" charset="-128"/>
                <a:ea typeface="Hiragino Maru Gothic Pro W4" panose="020F0400000000000000" pitchFamily="34" charset="-128"/>
              </a:rPr>
              <a:t>捕食者</a:t>
            </a:r>
          </a:p>
        </p:txBody>
      </p:sp>
      <p:sp>
        <p:nvSpPr>
          <p:cNvPr id="16" name="1 つの角を切り取った四角形 15">
            <a:extLst>
              <a:ext uri="{FF2B5EF4-FFF2-40B4-BE49-F238E27FC236}">
                <a16:creationId xmlns:a16="http://schemas.microsoft.com/office/drawing/2014/main" id="{26AEEFEB-7B3D-A84E-98F2-95DA8B56FE87}"/>
              </a:ext>
            </a:extLst>
          </p:cNvPr>
          <p:cNvSpPr/>
          <p:nvPr/>
        </p:nvSpPr>
        <p:spPr>
          <a:xfrm>
            <a:off x="2967792" y="4964179"/>
            <a:ext cx="1196609" cy="531179"/>
          </a:xfrm>
          <a:prstGeom prst="snip1Rect">
            <a:avLst/>
          </a:prstGeom>
          <a:gradFill>
            <a:gsLst>
              <a:gs pos="0">
                <a:schemeClr val="accent6"/>
              </a:gs>
              <a:gs pos="50000">
                <a:schemeClr val="accent6">
                  <a:lumMod val="75000"/>
                </a:schemeClr>
              </a:gs>
              <a:gs pos="100000">
                <a:schemeClr val="accent6">
                  <a:lumMod val="7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b="1">
                <a:latin typeface="Hiragino Maru Gothic Pro W4" panose="020F0400000000000000" pitchFamily="34" charset="-128"/>
                <a:ea typeface="Hiragino Maru Gothic Pro W4" panose="020F0400000000000000" pitchFamily="34" charset="-128"/>
              </a:rPr>
              <a:t>餌生物</a:t>
            </a:r>
          </a:p>
        </p:txBody>
      </p:sp>
      <p:sp>
        <p:nvSpPr>
          <p:cNvPr id="17" name="1 つの角を切り取った四角形 16">
            <a:extLst>
              <a:ext uri="{FF2B5EF4-FFF2-40B4-BE49-F238E27FC236}">
                <a16:creationId xmlns:a16="http://schemas.microsoft.com/office/drawing/2014/main" id="{BD7A4A0A-D686-B645-B30E-0022E788D9B2}"/>
              </a:ext>
            </a:extLst>
          </p:cNvPr>
          <p:cNvSpPr/>
          <p:nvPr/>
        </p:nvSpPr>
        <p:spPr>
          <a:xfrm>
            <a:off x="6199209" y="3483160"/>
            <a:ext cx="1196609" cy="531179"/>
          </a:xfrm>
          <a:prstGeom prst="snip1Rect">
            <a:avLst/>
          </a:prstGeom>
          <a:gradFill>
            <a:gsLst>
              <a:gs pos="0">
                <a:schemeClr val="accent6"/>
              </a:gs>
              <a:gs pos="50000">
                <a:schemeClr val="accent6">
                  <a:lumMod val="75000"/>
                </a:schemeClr>
              </a:gs>
              <a:gs pos="100000">
                <a:schemeClr val="accent6">
                  <a:lumMod val="75000"/>
                </a:schemeClr>
              </a:gs>
            </a:gsLst>
          </a:gradFill>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b="1">
                <a:latin typeface="Hiragino Maru Gothic Pro W4" panose="020F0400000000000000" pitchFamily="34" charset="-128"/>
                <a:ea typeface="Hiragino Maru Gothic Pro W4" panose="020F0400000000000000" pitchFamily="34" charset="-128"/>
              </a:rPr>
              <a:t>捕食者</a:t>
            </a:r>
          </a:p>
        </p:txBody>
      </p:sp>
      <p:sp>
        <p:nvSpPr>
          <p:cNvPr id="21" name="テキスト ボックス 20">
            <a:extLst>
              <a:ext uri="{FF2B5EF4-FFF2-40B4-BE49-F238E27FC236}">
                <a16:creationId xmlns:a16="http://schemas.microsoft.com/office/drawing/2014/main" id="{8F5FA3A2-BD92-E040-B4D9-B88E5C2E7829}"/>
              </a:ext>
            </a:extLst>
          </p:cNvPr>
          <p:cNvSpPr txBox="1"/>
          <p:nvPr/>
        </p:nvSpPr>
        <p:spPr>
          <a:xfrm>
            <a:off x="831824" y="1619251"/>
            <a:ext cx="1415772" cy="461665"/>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r>
              <a:rPr lang="ja-JP" altLang="en-US"/>
              <a:t>第１段階</a:t>
            </a:r>
          </a:p>
        </p:txBody>
      </p:sp>
      <p:sp>
        <p:nvSpPr>
          <p:cNvPr id="22" name="テキスト ボックス 21">
            <a:extLst>
              <a:ext uri="{FF2B5EF4-FFF2-40B4-BE49-F238E27FC236}">
                <a16:creationId xmlns:a16="http://schemas.microsoft.com/office/drawing/2014/main" id="{F662BD90-2C2A-7E4B-A8F1-936CD6A27793}"/>
              </a:ext>
            </a:extLst>
          </p:cNvPr>
          <p:cNvSpPr txBox="1"/>
          <p:nvPr/>
        </p:nvSpPr>
        <p:spPr>
          <a:xfrm>
            <a:off x="831824" y="3617359"/>
            <a:ext cx="1345240" cy="461665"/>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r>
              <a:rPr lang="ja-JP" altLang="en-US"/>
              <a:t>第</a:t>
            </a:r>
            <a:r>
              <a:rPr lang="en-US" altLang="ja-JP" dirty="0"/>
              <a:t>2</a:t>
            </a:r>
            <a:r>
              <a:rPr lang="ja-JP" altLang="en-US"/>
              <a:t>段階</a:t>
            </a:r>
          </a:p>
        </p:txBody>
      </p:sp>
      <p:sp>
        <p:nvSpPr>
          <p:cNvPr id="2" name="正方形/長方形 1">
            <a:extLst>
              <a:ext uri="{FF2B5EF4-FFF2-40B4-BE49-F238E27FC236}">
                <a16:creationId xmlns:a16="http://schemas.microsoft.com/office/drawing/2014/main" id="{03D8D2F9-290B-FC46-BF60-2E5C82DBECEB}"/>
              </a:ext>
            </a:extLst>
          </p:cNvPr>
          <p:cNvSpPr/>
          <p:nvPr/>
        </p:nvSpPr>
        <p:spPr>
          <a:xfrm>
            <a:off x="484578" y="2115252"/>
            <a:ext cx="2284600" cy="830997"/>
          </a:xfrm>
          <a:prstGeom prst="rect">
            <a:avLst/>
          </a:prstGeom>
        </p:spPr>
        <p:txBody>
          <a:bodyPr wrap="none">
            <a:spAutoFit/>
          </a:bodyPr>
          <a:lstStyle/>
          <a:p>
            <a:r>
              <a:rPr lang="ja-JP" altLang="en-US" sz="1600" b="1">
                <a:latin typeface="Hiragino Maru Gothic Pro W4" panose="020F0400000000000000" pitchFamily="34" charset="-128"/>
                <a:ea typeface="Hiragino Maru Gothic Pro W4" panose="020F0400000000000000" pitchFamily="34" charset="-128"/>
              </a:rPr>
              <a:t>資源評価対象種と</a:t>
            </a:r>
            <a:endParaRPr lang="en-US" altLang="ja-JP" sz="1600" b="1" dirty="0">
              <a:latin typeface="Hiragino Maru Gothic Pro W4" panose="020F0400000000000000" pitchFamily="34" charset="-128"/>
              <a:ea typeface="Hiragino Maru Gothic Pro W4" panose="020F0400000000000000" pitchFamily="34" charset="-128"/>
            </a:endParaRPr>
          </a:p>
          <a:p>
            <a:r>
              <a:rPr lang="ja-JP" altLang="en-US" sz="1600" b="1">
                <a:latin typeface="Hiragino Maru Gothic Pro W4" panose="020F0400000000000000" pitchFamily="34" charset="-128"/>
                <a:ea typeface="Hiragino Maru Gothic Pro W4" panose="020F0400000000000000" pitchFamily="34" charset="-128"/>
              </a:rPr>
              <a:t>その餌生物と捕食者を</a:t>
            </a:r>
            <a:endParaRPr lang="en-US" altLang="ja-JP" sz="1600" b="1" dirty="0">
              <a:latin typeface="Hiragino Maru Gothic Pro W4" panose="020F0400000000000000" pitchFamily="34" charset="-128"/>
              <a:ea typeface="Hiragino Maru Gothic Pro W4" panose="020F0400000000000000" pitchFamily="34" charset="-128"/>
            </a:endParaRPr>
          </a:p>
          <a:p>
            <a:r>
              <a:rPr lang="ja-JP" altLang="en-US" sz="1600" b="1">
                <a:latin typeface="Hiragino Maru Gothic Pro W4" panose="020F0400000000000000" pitchFamily="34" charset="-128"/>
                <a:ea typeface="Hiragino Maru Gothic Pro W4" panose="020F0400000000000000" pitchFamily="34" charset="-128"/>
              </a:rPr>
              <a:t>リストアップ</a:t>
            </a:r>
            <a:endParaRPr lang="ja-JP" altLang="en-US" sz="1600"/>
          </a:p>
        </p:txBody>
      </p:sp>
      <p:sp>
        <p:nvSpPr>
          <p:cNvPr id="23" name="正方形/長方形 22">
            <a:extLst>
              <a:ext uri="{FF2B5EF4-FFF2-40B4-BE49-F238E27FC236}">
                <a16:creationId xmlns:a16="http://schemas.microsoft.com/office/drawing/2014/main" id="{374FC118-A353-1B4C-9413-9FE021E6F68A}"/>
              </a:ext>
            </a:extLst>
          </p:cNvPr>
          <p:cNvSpPr/>
          <p:nvPr/>
        </p:nvSpPr>
        <p:spPr>
          <a:xfrm>
            <a:off x="465504" y="4085470"/>
            <a:ext cx="2284600" cy="830997"/>
          </a:xfrm>
          <a:prstGeom prst="rect">
            <a:avLst/>
          </a:prstGeom>
        </p:spPr>
        <p:txBody>
          <a:bodyPr wrap="none">
            <a:spAutoFit/>
          </a:bodyPr>
          <a:lstStyle/>
          <a:p>
            <a:r>
              <a:rPr lang="ja-JP" altLang="en-US" sz="1600" b="1">
                <a:latin typeface="Hiragino Maru Gothic Pro W4" panose="020F0400000000000000" pitchFamily="34" charset="-128"/>
                <a:ea typeface="Hiragino Maru Gothic Pro W4" panose="020F0400000000000000" pitchFamily="34" charset="-128"/>
              </a:rPr>
              <a:t>第１段階のグループの</a:t>
            </a:r>
            <a:endParaRPr lang="en-US" altLang="ja-JP" sz="1600" b="1" dirty="0">
              <a:latin typeface="Hiragino Maru Gothic Pro W4" panose="020F0400000000000000" pitchFamily="34" charset="-128"/>
              <a:ea typeface="Hiragino Maru Gothic Pro W4" panose="020F0400000000000000" pitchFamily="34" charset="-128"/>
            </a:endParaRPr>
          </a:p>
          <a:p>
            <a:r>
              <a:rPr lang="ja-JP" altLang="en-US" sz="1600" b="1">
                <a:latin typeface="Hiragino Maru Gothic Pro W4" panose="020F0400000000000000" pitchFamily="34" charset="-128"/>
                <a:ea typeface="Hiragino Maru Gothic Pro W4" panose="020F0400000000000000" pitchFamily="34" charset="-128"/>
              </a:rPr>
              <a:t>餌生物と捕食者を</a:t>
            </a:r>
            <a:endParaRPr lang="en-US" altLang="ja-JP" sz="1600" b="1" dirty="0">
              <a:latin typeface="Hiragino Maru Gothic Pro W4" panose="020F0400000000000000" pitchFamily="34" charset="-128"/>
              <a:ea typeface="Hiragino Maru Gothic Pro W4" panose="020F0400000000000000" pitchFamily="34" charset="-128"/>
            </a:endParaRPr>
          </a:p>
          <a:p>
            <a:r>
              <a:rPr lang="ja-JP" altLang="en-US" sz="1600" b="1">
                <a:latin typeface="Hiragino Maru Gothic Pro W4" panose="020F0400000000000000" pitchFamily="34" charset="-128"/>
                <a:ea typeface="Hiragino Maru Gothic Pro W4" panose="020F0400000000000000" pitchFamily="34" charset="-128"/>
              </a:rPr>
              <a:t>リストアップ</a:t>
            </a:r>
            <a:endParaRPr lang="en-US" altLang="ja-JP" sz="1600" b="1" dirty="0">
              <a:latin typeface="Hiragino Maru Gothic Pro W4" panose="020F0400000000000000" pitchFamily="34" charset="-128"/>
              <a:ea typeface="Hiragino Maru Gothic Pro W4" panose="020F0400000000000000" pitchFamily="34" charset="-128"/>
            </a:endParaRPr>
          </a:p>
        </p:txBody>
      </p:sp>
      <p:sp>
        <p:nvSpPr>
          <p:cNvPr id="26" name="1 つの角を切り取った四角形 25">
            <a:extLst>
              <a:ext uri="{FF2B5EF4-FFF2-40B4-BE49-F238E27FC236}">
                <a16:creationId xmlns:a16="http://schemas.microsoft.com/office/drawing/2014/main" id="{AEE19D98-E789-6342-9DC4-E90CCCF1E5F7}"/>
              </a:ext>
            </a:extLst>
          </p:cNvPr>
          <p:cNvSpPr/>
          <p:nvPr/>
        </p:nvSpPr>
        <p:spPr>
          <a:xfrm>
            <a:off x="6199210" y="760446"/>
            <a:ext cx="1196609" cy="531179"/>
          </a:xfrm>
          <a:prstGeom prst="snip1Rect">
            <a:avLst/>
          </a:prstGeom>
          <a:gradFill>
            <a:gsLst>
              <a:gs pos="0">
                <a:schemeClr val="accent6"/>
              </a:gs>
              <a:gs pos="50000">
                <a:schemeClr val="accent6">
                  <a:lumMod val="75000"/>
                </a:schemeClr>
              </a:gs>
              <a:gs pos="100000">
                <a:schemeClr val="accent6">
                  <a:lumMod val="75000"/>
                </a:schemeClr>
              </a:gs>
            </a:gsLst>
          </a:gradFill>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b="1">
                <a:latin typeface="Hiragino Maru Gothic Pro W4" panose="020F0400000000000000" pitchFamily="34" charset="-128"/>
                <a:ea typeface="Hiragino Maru Gothic Pro W4" panose="020F0400000000000000" pitchFamily="34" charset="-128"/>
              </a:rPr>
              <a:t>捕食者</a:t>
            </a:r>
          </a:p>
        </p:txBody>
      </p:sp>
      <p:sp>
        <p:nvSpPr>
          <p:cNvPr id="29" name="テキスト ボックス 28">
            <a:extLst>
              <a:ext uri="{FF2B5EF4-FFF2-40B4-BE49-F238E27FC236}">
                <a16:creationId xmlns:a16="http://schemas.microsoft.com/office/drawing/2014/main" id="{B9490A5F-DE94-404C-B4ED-2CC47A0921E4}"/>
              </a:ext>
            </a:extLst>
          </p:cNvPr>
          <p:cNvSpPr txBox="1"/>
          <p:nvPr/>
        </p:nvSpPr>
        <p:spPr>
          <a:xfrm>
            <a:off x="3268968" y="6049148"/>
            <a:ext cx="4079963" cy="461665"/>
          </a:xfrm>
          <a:prstGeom prst="rect">
            <a:avLst/>
          </a:prstGeom>
          <a:noFill/>
        </p:spPr>
        <p:txBody>
          <a:bodyPr wrap="non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r>
              <a:rPr lang="ja-JP" altLang="en-US"/>
              <a:t>計</a:t>
            </a:r>
            <a:r>
              <a:rPr lang="en-US" altLang="ja-JP" dirty="0"/>
              <a:t>276</a:t>
            </a:r>
            <a:r>
              <a:rPr lang="ja-JP" altLang="en-US"/>
              <a:t>グループ</a:t>
            </a:r>
            <a:r>
              <a:rPr lang="en-US" altLang="ja-JP" dirty="0"/>
              <a:t> </a:t>
            </a:r>
            <a:r>
              <a:rPr lang="en-US" altLang="ja-JP" sz="1600" b="0" dirty="0"/>
              <a:t>*11</a:t>
            </a:r>
            <a:r>
              <a:rPr lang="ja-JP" altLang="en-US" sz="1600" b="0"/>
              <a:t>月</a:t>
            </a:r>
            <a:r>
              <a:rPr lang="en-US" altLang="ja-JP" sz="1600" b="0" dirty="0"/>
              <a:t>19</a:t>
            </a:r>
            <a:r>
              <a:rPr lang="ja-JP" altLang="en-US" sz="1600" b="0"/>
              <a:t>日現在</a:t>
            </a:r>
            <a:endParaRPr lang="ja-JP" altLang="en-US" b="0"/>
          </a:p>
        </p:txBody>
      </p:sp>
      <p:sp>
        <p:nvSpPr>
          <p:cNvPr id="3" name="ストライプ矢印 2">
            <a:extLst>
              <a:ext uri="{FF2B5EF4-FFF2-40B4-BE49-F238E27FC236}">
                <a16:creationId xmlns:a16="http://schemas.microsoft.com/office/drawing/2014/main" id="{34DA95FB-9334-964C-BB2C-41D5E4236729}"/>
              </a:ext>
            </a:extLst>
          </p:cNvPr>
          <p:cNvSpPr/>
          <p:nvPr/>
        </p:nvSpPr>
        <p:spPr>
          <a:xfrm rot="19050711">
            <a:off x="5680213" y="1097933"/>
            <a:ext cx="557118" cy="226235"/>
          </a:xfrm>
          <a:prstGeom prst="strip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35" name="ストライプ矢印 34">
            <a:extLst>
              <a:ext uri="{FF2B5EF4-FFF2-40B4-BE49-F238E27FC236}">
                <a16:creationId xmlns:a16="http://schemas.microsoft.com/office/drawing/2014/main" id="{B08DF24A-9CFA-5441-B594-F587680AD43F}"/>
              </a:ext>
            </a:extLst>
          </p:cNvPr>
          <p:cNvSpPr/>
          <p:nvPr/>
        </p:nvSpPr>
        <p:spPr>
          <a:xfrm rot="16200000">
            <a:off x="4821029" y="2130940"/>
            <a:ext cx="652844" cy="226235"/>
          </a:xfrm>
          <a:prstGeom prst="strip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37" name="ストライプ矢印 36">
            <a:extLst>
              <a:ext uri="{FF2B5EF4-FFF2-40B4-BE49-F238E27FC236}">
                <a16:creationId xmlns:a16="http://schemas.microsoft.com/office/drawing/2014/main" id="{E0121EB5-A837-3F4F-9E8F-1EABBE349ED8}"/>
              </a:ext>
            </a:extLst>
          </p:cNvPr>
          <p:cNvSpPr/>
          <p:nvPr/>
        </p:nvSpPr>
        <p:spPr>
          <a:xfrm rot="16200000">
            <a:off x="4812937" y="3704114"/>
            <a:ext cx="668145" cy="226235"/>
          </a:xfrm>
          <a:prstGeom prst="strip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39" name="ストライプ矢印 38">
            <a:extLst>
              <a:ext uri="{FF2B5EF4-FFF2-40B4-BE49-F238E27FC236}">
                <a16:creationId xmlns:a16="http://schemas.microsoft.com/office/drawing/2014/main" id="{BF089DDA-4544-0E4B-933C-0BFE3CEBB01A}"/>
              </a:ext>
            </a:extLst>
          </p:cNvPr>
          <p:cNvSpPr/>
          <p:nvPr/>
        </p:nvSpPr>
        <p:spPr>
          <a:xfrm rot="18971329">
            <a:off x="5678175" y="3931986"/>
            <a:ext cx="553854" cy="226235"/>
          </a:xfrm>
          <a:prstGeom prst="strip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3E05EB46-5641-284A-A3C6-4CDF1107AD08}"/>
              </a:ext>
            </a:extLst>
          </p:cNvPr>
          <p:cNvSpPr/>
          <p:nvPr/>
        </p:nvSpPr>
        <p:spPr>
          <a:xfrm>
            <a:off x="6715914" y="1304230"/>
            <a:ext cx="2074607" cy="584775"/>
          </a:xfrm>
          <a:prstGeom prst="rect">
            <a:avLst/>
          </a:prstGeom>
        </p:spPr>
        <p:txBody>
          <a:bodyPr wrap="none">
            <a:spAutoFit/>
          </a:bodyPr>
          <a:lstStyle/>
          <a:p>
            <a:r>
              <a:rPr lang="ja-JP" altLang="en-US" sz="1600" b="1">
                <a:latin typeface="Hiragino Maru Gothic Pro W4" panose="020F0400000000000000" pitchFamily="34" charset="-128"/>
                <a:ea typeface="Hiragino Maru Gothic Pro W4" panose="020F0400000000000000" pitchFamily="34" charset="-128"/>
              </a:rPr>
              <a:t>海棲哺乳類・海鳥・</a:t>
            </a:r>
            <a:endParaRPr lang="en-US" altLang="ja-JP" sz="1600" b="1" dirty="0">
              <a:latin typeface="Hiragino Maru Gothic Pro W4" panose="020F0400000000000000" pitchFamily="34" charset="-128"/>
              <a:ea typeface="Hiragino Maru Gothic Pro W4" panose="020F0400000000000000" pitchFamily="34" charset="-128"/>
            </a:endParaRPr>
          </a:p>
          <a:p>
            <a:r>
              <a:rPr lang="ja-JP" altLang="en-US" sz="1600" b="1">
                <a:latin typeface="Hiragino Maru Gothic Pro W4" panose="020F0400000000000000" pitchFamily="34" charset="-128"/>
                <a:ea typeface="Hiragino Maru Gothic Pro W4" panose="020F0400000000000000" pitchFamily="34" charset="-128"/>
              </a:rPr>
              <a:t>ウミガメを含む</a:t>
            </a:r>
          </a:p>
        </p:txBody>
      </p:sp>
      <p:sp>
        <p:nvSpPr>
          <p:cNvPr id="20" name="ストライプ矢印 19">
            <a:extLst>
              <a:ext uri="{FF2B5EF4-FFF2-40B4-BE49-F238E27FC236}">
                <a16:creationId xmlns:a16="http://schemas.microsoft.com/office/drawing/2014/main" id="{77A0A76A-3A97-9B4F-8F23-89B37CF4A0F9}"/>
              </a:ext>
            </a:extLst>
          </p:cNvPr>
          <p:cNvSpPr/>
          <p:nvPr/>
        </p:nvSpPr>
        <p:spPr>
          <a:xfrm rot="19050711">
            <a:off x="4069767" y="1828818"/>
            <a:ext cx="557118" cy="226235"/>
          </a:xfrm>
          <a:prstGeom prst="strip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24" name="1 つの角を切り取った四角形 23">
            <a:extLst>
              <a:ext uri="{FF2B5EF4-FFF2-40B4-BE49-F238E27FC236}">
                <a16:creationId xmlns:a16="http://schemas.microsoft.com/office/drawing/2014/main" id="{5D040985-C32A-F24D-84EC-EE76D68CC233}"/>
              </a:ext>
            </a:extLst>
          </p:cNvPr>
          <p:cNvSpPr/>
          <p:nvPr/>
        </p:nvSpPr>
        <p:spPr>
          <a:xfrm>
            <a:off x="2967792" y="2089135"/>
            <a:ext cx="1196609" cy="531179"/>
          </a:xfrm>
          <a:prstGeom prst="snip1Rect">
            <a:avLst/>
          </a:prstGeom>
          <a:gradFill>
            <a:gsLst>
              <a:gs pos="0">
                <a:schemeClr val="accent6"/>
              </a:gs>
              <a:gs pos="50000">
                <a:schemeClr val="accent6">
                  <a:lumMod val="75000"/>
                </a:schemeClr>
              </a:gs>
              <a:gs pos="100000">
                <a:schemeClr val="accent6">
                  <a:lumMod val="7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b="1">
                <a:latin typeface="Hiragino Maru Gothic Pro W4" panose="020F0400000000000000" pitchFamily="34" charset="-128"/>
                <a:ea typeface="Hiragino Maru Gothic Pro W4" panose="020F0400000000000000" pitchFamily="34" charset="-128"/>
              </a:rPr>
              <a:t>餌生物</a:t>
            </a:r>
          </a:p>
        </p:txBody>
      </p:sp>
      <p:sp>
        <p:nvSpPr>
          <p:cNvPr id="25" name="ストライプ矢印 24">
            <a:extLst>
              <a:ext uri="{FF2B5EF4-FFF2-40B4-BE49-F238E27FC236}">
                <a16:creationId xmlns:a16="http://schemas.microsoft.com/office/drawing/2014/main" id="{71AF6827-72D1-3349-8BB0-165A071D91E9}"/>
              </a:ext>
            </a:extLst>
          </p:cNvPr>
          <p:cNvSpPr/>
          <p:nvPr/>
        </p:nvSpPr>
        <p:spPr>
          <a:xfrm rot="18971329">
            <a:off x="4075070" y="4688181"/>
            <a:ext cx="553854" cy="226235"/>
          </a:xfrm>
          <a:prstGeom prst="strip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5297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 presetClass="entr" presetSubtype="0" fill="hold" grpId="1"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3" grpId="0"/>
      <p:bldP spid="26" grpId="0" animBg="1"/>
      <p:bldP spid="29" grpId="0"/>
      <p:bldP spid="3" grpId="0" animBg="1"/>
      <p:bldP spid="39" grpId="0" animBg="1"/>
      <p:bldP spid="4" grpId="0"/>
      <p:bldP spid="20" grpId="0" animBg="1"/>
      <p:bldP spid="24" grpId="0" animBg="1"/>
      <p:bldP spid="25" grpId="0" animBg="1"/>
      <p:bldP spid="2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C65D50D-66BD-3044-8F2F-AB60EF471D1B}"/>
              </a:ext>
            </a:extLst>
          </p:cNvPr>
          <p:cNvSpPr txBox="1"/>
          <p:nvPr/>
        </p:nvSpPr>
        <p:spPr>
          <a:xfrm>
            <a:off x="2010841" y="6082913"/>
            <a:ext cx="4801314" cy="461665"/>
          </a:xfrm>
          <a:prstGeom prst="rect">
            <a:avLst/>
          </a:prstGeom>
          <a:noFill/>
        </p:spPr>
        <p:txBody>
          <a:bodyPr wrap="non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r>
              <a:rPr lang="ja-JP" altLang="en-US"/>
              <a:t>隣接行列からネットワークを構築</a:t>
            </a:r>
          </a:p>
        </p:txBody>
      </p:sp>
      <p:pic>
        <p:nvPicPr>
          <p:cNvPr id="3" name="図 2">
            <a:extLst>
              <a:ext uri="{FF2B5EF4-FFF2-40B4-BE49-F238E27FC236}">
                <a16:creationId xmlns:a16="http://schemas.microsoft.com/office/drawing/2014/main" id="{454D5E95-44F1-944A-8D9F-59F0446ADA08}"/>
              </a:ext>
            </a:extLst>
          </p:cNvPr>
          <p:cNvPicPr>
            <a:picLocks noChangeAspect="1"/>
          </p:cNvPicPr>
          <p:nvPr/>
        </p:nvPicPr>
        <p:blipFill>
          <a:blip r:embed="rId2"/>
          <a:stretch>
            <a:fillRect/>
          </a:stretch>
        </p:blipFill>
        <p:spPr>
          <a:xfrm>
            <a:off x="2169649" y="1029457"/>
            <a:ext cx="4804699" cy="4799086"/>
          </a:xfrm>
          <a:prstGeom prst="rect">
            <a:avLst/>
          </a:prstGeom>
        </p:spPr>
      </p:pic>
      <p:pic>
        <p:nvPicPr>
          <p:cNvPr id="5" name="図 4">
            <a:extLst>
              <a:ext uri="{FF2B5EF4-FFF2-40B4-BE49-F238E27FC236}">
                <a16:creationId xmlns:a16="http://schemas.microsoft.com/office/drawing/2014/main" id="{609983BC-167D-954F-A707-A272D4BF69D4}"/>
              </a:ext>
            </a:extLst>
          </p:cNvPr>
          <p:cNvPicPr>
            <a:picLocks noChangeAspect="1"/>
          </p:cNvPicPr>
          <p:nvPr/>
        </p:nvPicPr>
        <p:blipFill>
          <a:blip r:embed="rId3"/>
          <a:stretch>
            <a:fillRect/>
          </a:stretch>
        </p:blipFill>
        <p:spPr>
          <a:xfrm>
            <a:off x="7202736" y="4580750"/>
            <a:ext cx="558800" cy="1016000"/>
          </a:xfrm>
          <a:prstGeom prst="rect">
            <a:avLst/>
          </a:prstGeom>
        </p:spPr>
      </p:pic>
      <p:sp>
        <p:nvSpPr>
          <p:cNvPr id="6" name="テキスト ボックス 5">
            <a:extLst>
              <a:ext uri="{FF2B5EF4-FFF2-40B4-BE49-F238E27FC236}">
                <a16:creationId xmlns:a16="http://schemas.microsoft.com/office/drawing/2014/main" id="{64187651-90E0-4D4B-855D-CF626D0D6322}"/>
              </a:ext>
            </a:extLst>
          </p:cNvPr>
          <p:cNvSpPr txBox="1"/>
          <p:nvPr/>
        </p:nvSpPr>
        <p:spPr>
          <a:xfrm>
            <a:off x="1382459" y="82589"/>
            <a:ext cx="6379077" cy="461665"/>
          </a:xfrm>
          <a:prstGeom prst="rect">
            <a:avLst/>
          </a:prstGeom>
          <a:noFill/>
        </p:spPr>
        <p:txBody>
          <a:bodyPr wrap="squar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pPr algn="ctr"/>
            <a:r>
              <a:rPr lang="ja-JP" altLang="en-US"/>
              <a:t>被捕食関係から成る隣接行列を作成</a:t>
            </a:r>
            <a:endParaRPr lang="en-US" altLang="ja-JP" dirty="0"/>
          </a:p>
        </p:txBody>
      </p:sp>
      <p:sp>
        <p:nvSpPr>
          <p:cNvPr id="7" name="テキスト ボックス 6">
            <a:extLst>
              <a:ext uri="{FF2B5EF4-FFF2-40B4-BE49-F238E27FC236}">
                <a16:creationId xmlns:a16="http://schemas.microsoft.com/office/drawing/2014/main" id="{2936BF81-48E7-3D40-A40F-DB8917A7262D}"/>
              </a:ext>
            </a:extLst>
          </p:cNvPr>
          <p:cNvSpPr txBox="1"/>
          <p:nvPr/>
        </p:nvSpPr>
        <p:spPr>
          <a:xfrm>
            <a:off x="3927072" y="690903"/>
            <a:ext cx="1289849" cy="338554"/>
          </a:xfrm>
          <a:prstGeom prst="rect">
            <a:avLst/>
          </a:prstGeom>
          <a:noFill/>
        </p:spPr>
        <p:txBody>
          <a:bodyPr wrap="squar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r>
              <a:rPr lang="en-US" altLang="ja-JP" sz="1600" dirty="0"/>
              <a:t>Predator</a:t>
            </a:r>
          </a:p>
        </p:txBody>
      </p:sp>
      <p:sp>
        <p:nvSpPr>
          <p:cNvPr id="8" name="テキスト ボックス 7">
            <a:extLst>
              <a:ext uri="{FF2B5EF4-FFF2-40B4-BE49-F238E27FC236}">
                <a16:creationId xmlns:a16="http://schemas.microsoft.com/office/drawing/2014/main" id="{1767EE96-CCCD-6646-9B88-BD9A4ECE753B}"/>
              </a:ext>
            </a:extLst>
          </p:cNvPr>
          <p:cNvSpPr txBox="1"/>
          <p:nvPr/>
        </p:nvSpPr>
        <p:spPr>
          <a:xfrm rot="16200000">
            <a:off x="1244530" y="3095998"/>
            <a:ext cx="1289849" cy="338554"/>
          </a:xfrm>
          <a:prstGeom prst="rect">
            <a:avLst/>
          </a:prstGeom>
          <a:noFill/>
        </p:spPr>
        <p:txBody>
          <a:bodyPr wrap="squar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r>
              <a:rPr lang="en-US" altLang="ja-JP" sz="1600" dirty="0"/>
              <a:t>Prey</a:t>
            </a:r>
          </a:p>
        </p:txBody>
      </p:sp>
      <p:sp>
        <p:nvSpPr>
          <p:cNvPr id="9" name="テキスト ボックス 8">
            <a:extLst>
              <a:ext uri="{FF2B5EF4-FFF2-40B4-BE49-F238E27FC236}">
                <a16:creationId xmlns:a16="http://schemas.microsoft.com/office/drawing/2014/main" id="{D248136E-10BC-744C-B6A0-BBDF527CFF41}"/>
              </a:ext>
            </a:extLst>
          </p:cNvPr>
          <p:cNvSpPr txBox="1"/>
          <p:nvPr/>
        </p:nvSpPr>
        <p:spPr>
          <a:xfrm rot="16200000">
            <a:off x="7376699" y="4841636"/>
            <a:ext cx="1077452" cy="307777"/>
          </a:xfrm>
          <a:prstGeom prst="rect">
            <a:avLst/>
          </a:prstGeom>
          <a:noFill/>
        </p:spPr>
        <p:txBody>
          <a:bodyPr wrap="square" rtlCol="0">
            <a:spAutoFit/>
          </a:bodyPr>
          <a:lstStyle>
            <a:defPPr>
              <a:defRPr lang="ja-JP"/>
            </a:defPPr>
            <a:lvl1pPr>
              <a:defRPr sz="2400" b="1">
                <a:latin typeface="Hiragino Kaku Gothic Std W8" panose="020B0800000000000000" pitchFamily="34" charset="-128"/>
                <a:ea typeface="Hiragino Kaku Gothic Std W8" panose="020B0800000000000000" pitchFamily="34" charset="-128"/>
              </a:defRPr>
            </a:lvl1pPr>
          </a:lstStyle>
          <a:p>
            <a:r>
              <a:rPr lang="ja-JP" altLang="en-US" sz="1400">
                <a:latin typeface="Hiragino Kaku Gothic ProN W3" panose="020B0300000000000000" pitchFamily="34" charset="-128"/>
                <a:ea typeface="Hiragino Kaku Gothic ProN W3" panose="020B0300000000000000" pitchFamily="34" charset="-128"/>
              </a:rPr>
              <a:t>重み付け</a:t>
            </a:r>
            <a:endParaRPr lang="en-US" altLang="ja-JP" sz="1400" dirty="0">
              <a:latin typeface="Hiragino Kaku Gothic ProN W3" panose="020B0300000000000000" pitchFamily="34" charset="-128"/>
              <a:ea typeface="Hiragino Kaku Gothic ProN W3" panose="020B0300000000000000" pitchFamily="34" charset="-128"/>
            </a:endParaRPr>
          </a:p>
        </p:txBody>
      </p:sp>
    </p:spTree>
    <p:extLst>
      <p:ext uri="{BB962C8B-B14F-4D97-AF65-F5344CB8AC3E}">
        <p14:creationId xmlns:p14="http://schemas.microsoft.com/office/powerpoint/2010/main" val="2828761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BD7F2939-8188-174D-8290-D8F518E4B9D6}"/>
              </a:ext>
            </a:extLst>
          </p:cNvPr>
          <p:cNvPicPr>
            <a:picLocks noChangeAspect="1"/>
          </p:cNvPicPr>
          <p:nvPr/>
        </p:nvPicPr>
        <p:blipFill rotWithShape="1">
          <a:blip r:embed="rId2"/>
          <a:srcRect b="6135"/>
          <a:stretch/>
        </p:blipFill>
        <p:spPr>
          <a:xfrm>
            <a:off x="56340" y="987792"/>
            <a:ext cx="1826141" cy="1710243"/>
          </a:xfrm>
          <a:prstGeom prst="rect">
            <a:avLst/>
          </a:prstGeom>
        </p:spPr>
      </p:pic>
      <p:pic>
        <p:nvPicPr>
          <p:cNvPr id="30" name="図 29">
            <a:extLst>
              <a:ext uri="{FF2B5EF4-FFF2-40B4-BE49-F238E27FC236}">
                <a16:creationId xmlns:a16="http://schemas.microsoft.com/office/drawing/2014/main" id="{9234CD86-77CD-7F4E-82BE-C7E18171D79B}"/>
              </a:ext>
            </a:extLst>
          </p:cNvPr>
          <p:cNvPicPr>
            <a:picLocks noChangeAspect="1"/>
          </p:cNvPicPr>
          <p:nvPr/>
        </p:nvPicPr>
        <p:blipFill rotWithShape="1">
          <a:blip r:embed="rId3"/>
          <a:srcRect b="7683"/>
          <a:stretch/>
        </p:blipFill>
        <p:spPr>
          <a:xfrm>
            <a:off x="1687639" y="917006"/>
            <a:ext cx="1933627" cy="1781030"/>
          </a:xfrm>
          <a:prstGeom prst="rect">
            <a:avLst/>
          </a:prstGeom>
        </p:spPr>
      </p:pic>
      <p:pic>
        <p:nvPicPr>
          <p:cNvPr id="31" name="図 30">
            <a:extLst>
              <a:ext uri="{FF2B5EF4-FFF2-40B4-BE49-F238E27FC236}">
                <a16:creationId xmlns:a16="http://schemas.microsoft.com/office/drawing/2014/main" id="{297E4FDF-CBBB-2048-8BFA-2EA6CC474DBF}"/>
              </a:ext>
            </a:extLst>
          </p:cNvPr>
          <p:cNvPicPr>
            <a:picLocks noChangeAspect="1"/>
          </p:cNvPicPr>
          <p:nvPr/>
        </p:nvPicPr>
        <p:blipFill rotWithShape="1">
          <a:blip r:embed="rId4"/>
          <a:srcRect b="8519"/>
          <a:stretch/>
        </p:blipFill>
        <p:spPr>
          <a:xfrm>
            <a:off x="3543925" y="933128"/>
            <a:ext cx="1933627" cy="1764907"/>
          </a:xfrm>
          <a:prstGeom prst="rect">
            <a:avLst/>
          </a:prstGeom>
        </p:spPr>
      </p:pic>
      <p:pic>
        <p:nvPicPr>
          <p:cNvPr id="32" name="図 31">
            <a:extLst>
              <a:ext uri="{FF2B5EF4-FFF2-40B4-BE49-F238E27FC236}">
                <a16:creationId xmlns:a16="http://schemas.microsoft.com/office/drawing/2014/main" id="{4072EE96-183A-EB4B-8596-BD6C56BE1E48}"/>
              </a:ext>
            </a:extLst>
          </p:cNvPr>
          <p:cNvPicPr>
            <a:picLocks noChangeAspect="1"/>
          </p:cNvPicPr>
          <p:nvPr/>
        </p:nvPicPr>
        <p:blipFill rotWithShape="1">
          <a:blip r:embed="rId5"/>
          <a:srcRect b="8439"/>
          <a:stretch/>
        </p:blipFill>
        <p:spPr>
          <a:xfrm>
            <a:off x="5309308" y="996390"/>
            <a:ext cx="1862680" cy="1701645"/>
          </a:xfrm>
          <a:prstGeom prst="rect">
            <a:avLst/>
          </a:prstGeom>
        </p:spPr>
      </p:pic>
      <p:pic>
        <p:nvPicPr>
          <p:cNvPr id="33" name="図 32">
            <a:extLst>
              <a:ext uri="{FF2B5EF4-FFF2-40B4-BE49-F238E27FC236}">
                <a16:creationId xmlns:a16="http://schemas.microsoft.com/office/drawing/2014/main" id="{FCCA1F71-BF38-D741-B4F4-CFAFC66B6431}"/>
              </a:ext>
            </a:extLst>
          </p:cNvPr>
          <p:cNvPicPr>
            <a:picLocks noChangeAspect="1"/>
          </p:cNvPicPr>
          <p:nvPr/>
        </p:nvPicPr>
        <p:blipFill rotWithShape="1">
          <a:blip r:embed="rId6"/>
          <a:srcRect b="10590"/>
          <a:stretch/>
        </p:blipFill>
        <p:spPr>
          <a:xfrm>
            <a:off x="7171988" y="973082"/>
            <a:ext cx="1933628" cy="1724953"/>
          </a:xfrm>
          <a:prstGeom prst="rect">
            <a:avLst/>
          </a:prstGeom>
        </p:spPr>
      </p:pic>
      <p:pic>
        <p:nvPicPr>
          <p:cNvPr id="34" name="図 33">
            <a:extLst>
              <a:ext uri="{FF2B5EF4-FFF2-40B4-BE49-F238E27FC236}">
                <a16:creationId xmlns:a16="http://schemas.microsoft.com/office/drawing/2014/main" id="{B7F16110-D289-0849-BA19-321EAF619300}"/>
              </a:ext>
            </a:extLst>
          </p:cNvPr>
          <p:cNvPicPr>
            <a:picLocks noChangeAspect="1"/>
          </p:cNvPicPr>
          <p:nvPr/>
        </p:nvPicPr>
        <p:blipFill rotWithShape="1">
          <a:blip r:embed="rId7"/>
          <a:srcRect b="7683"/>
          <a:stretch/>
        </p:blipFill>
        <p:spPr>
          <a:xfrm>
            <a:off x="0" y="3553843"/>
            <a:ext cx="1933627" cy="1781031"/>
          </a:xfrm>
          <a:prstGeom prst="rect">
            <a:avLst/>
          </a:prstGeom>
        </p:spPr>
      </p:pic>
      <p:pic>
        <p:nvPicPr>
          <p:cNvPr id="35" name="図 34">
            <a:extLst>
              <a:ext uri="{FF2B5EF4-FFF2-40B4-BE49-F238E27FC236}">
                <a16:creationId xmlns:a16="http://schemas.microsoft.com/office/drawing/2014/main" id="{8DB12886-39CD-2C43-9A02-DADC5518F999}"/>
              </a:ext>
            </a:extLst>
          </p:cNvPr>
          <p:cNvPicPr>
            <a:picLocks noChangeAspect="1"/>
          </p:cNvPicPr>
          <p:nvPr/>
        </p:nvPicPr>
        <p:blipFill rotWithShape="1">
          <a:blip r:embed="rId8"/>
          <a:srcRect b="6135"/>
          <a:stretch/>
        </p:blipFill>
        <p:spPr>
          <a:xfrm>
            <a:off x="2210444" y="3553844"/>
            <a:ext cx="1884522" cy="1764908"/>
          </a:xfrm>
          <a:prstGeom prst="rect">
            <a:avLst/>
          </a:prstGeom>
        </p:spPr>
      </p:pic>
      <p:pic>
        <p:nvPicPr>
          <p:cNvPr id="36" name="図 35">
            <a:extLst>
              <a:ext uri="{FF2B5EF4-FFF2-40B4-BE49-F238E27FC236}">
                <a16:creationId xmlns:a16="http://schemas.microsoft.com/office/drawing/2014/main" id="{C8E20A6E-0935-4D45-8A6F-F0EF1D420CAE}"/>
              </a:ext>
            </a:extLst>
          </p:cNvPr>
          <p:cNvPicPr>
            <a:picLocks noChangeAspect="1"/>
          </p:cNvPicPr>
          <p:nvPr/>
        </p:nvPicPr>
        <p:blipFill rotWithShape="1">
          <a:blip r:embed="rId9"/>
          <a:srcRect b="5834"/>
          <a:stretch/>
        </p:blipFill>
        <p:spPr>
          <a:xfrm>
            <a:off x="6626438" y="3460079"/>
            <a:ext cx="1835968" cy="1724953"/>
          </a:xfrm>
          <a:prstGeom prst="rect">
            <a:avLst/>
          </a:prstGeom>
        </p:spPr>
      </p:pic>
      <p:pic>
        <p:nvPicPr>
          <p:cNvPr id="37" name="図 36">
            <a:extLst>
              <a:ext uri="{FF2B5EF4-FFF2-40B4-BE49-F238E27FC236}">
                <a16:creationId xmlns:a16="http://schemas.microsoft.com/office/drawing/2014/main" id="{4F1C6704-C92E-FD4D-82EF-499EAAE4B069}"/>
              </a:ext>
            </a:extLst>
          </p:cNvPr>
          <p:cNvPicPr>
            <a:picLocks noChangeAspect="1"/>
          </p:cNvPicPr>
          <p:nvPr/>
        </p:nvPicPr>
        <p:blipFill rotWithShape="1">
          <a:blip r:embed="rId10"/>
          <a:srcRect b="7173"/>
          <a:stretch/>
        </p:blipFill>
        <p:spPr>
          <a:xfrm>
            <a:off x="4371783" y="3434378"/>
            <a:ext cx="1977839" cy="1831828"/>
          </a:xfrm>
          <a:prstGeom prst="rect">
            <a:avLst/>
          </a:prstGeom>
        </p:spPr>
      </p:pic>
      <p:sp>
        <p:nvSpPr>
          <p:cNvPr id="4" name="テキスト ボックス 3">
            <a:extLst>
              <a:ext uri="{FF2B5EF4-FFF2-40B4-BE49-F238E27FC236}">
                <a16:creationId xmlns:a16="http://schemas.microsoft.com/office/drawing/2014/main" id="{EEF1744C-50A0-594F-BA6E-0619F3FAEBDC}"/>
              </a:ext>
            </a:extLst>
          </p:cNvPr>
          <p:cNvSpPr txBox="1"/>
          <p:nvPr/>
        </p:nvSpPr>
        <p:spPr>
          <a:xfrm>
            <a:off x="3402449" y="52340"/>
            <a:ext cx="2339102" cy="461665"/>
          </a:xfrm>
          <a:prstGeom prst="rect">
            <a:avLst/>
          </a:prstGeom>
          <a:noFill/>
        </p:spPr>
        <p:txBody>
          <a:bodyPr wrap="none" rtlCol="0">
            <a:spAutoFit/>
          </a:bodyPr>
          <a:lstStyle/>
          <a:p>
            <a:pPr algn="ctr"/>
            <a:r>
              <a:rPr kumimoji="1" lang="ja-JP" altLang="en-US" sz="2400" b="1">
                <a:latin typeface="Hiragino Kaku Gothic Std W8" panose="020B0800000000000000" pitchFamily="34" charset="-128"/>
                <a:ea typeface="Hiragino Kaku Gothic Std W8" panose="020B0800000000000000" pitchFamily="34" charset="-128"/>
              </a:rPr>
              <a:t>各海区の食物網</a:t>
            </a:r>
          </a:p>
        </p:txBody>
      </p:sp>
      <p:sp>
        <p:nvSpPr>
          <p:cNvPr id="15" name="テキスト ボックス 14">
            <a:extLst>
              <a:ext uri="{FF2B5EF4-FFF2-40B4-BE49-F238E27FC236}">
                <a16:creationId xmlns:a16="http://schemas.microsoft.com/office/drawing/2014/main" id="{BF3F519E-2D80-454D-AF95-B4C14C37E726}"/>
              </a:ext>
            </a:extLst>
          </p:cNvPr>
          <p:cNvSpPr txBox="1"/>
          <p:nvPr/>
        </p:nvSpPr>
        <p:spPr>
          <a:xfrm>
            <a:off x="632459" y="5663262"/>
            <a:ext cx="7879080" cy="400110"/>
          </a:xfrm>
          <a:prstGeom prst="rect">
            <a:avLst/>
          </a:prstGeom>
          <a:noFill/>
        </p:spPr>
        <p:txBody>
          <a:bodyPr wrap="none" rtlCol="0">
            <a:spAutoFit/>
          </a:bodyPr>
          <a:lstStyle/>
          <a:p>
            <a:pPr algn="ctr"/>
            <a:r>
              <a:rPr kumimoji="1" lang="ja-JP" altLang="en-US" sz="2000" b="1">
                <a:latin typeface="Hiragino Kaku Gothic Std W8" panose="020B0800000000000000" pitchFamily="34" charset="-128"/>
                <a:ea typeface="Hiragino Kaku Gothic Std W8" panose="020B0800000000000000" pitchFamily="34" charset="-128"/>
              </a:rPr>
              <a:t>ネットワークの構造指標や中心性により各グループの役割を定量化</a:t>
            </a:r>
          </a:p>
        </p:txBody>
      </p:sp>
      <p:sp>
        <p:nvSpPr>
          <p:cNvPr id="16" name="テキスト ボックス 15">
            <a:extLst>
              <a:ext uri="{FF2B5EF4-FFF2-40B4-BE49-F238E27FC236}">
                <a16:creationId xmlns:a16="http://schemas.microsoft.com/office/drawing/2014/main" id="{47EDDF26-E72F-AD40-BF22-0B4924DD7C2C}"/>
              </a:ext>
            </a:extLst>
          </p:cNvPr>
          <p:cNvSpPr txBox="1"/>
          <p:nvPr/>
        </p:nvSpPr>
        <p:spPr>
          <a:xfrm>
            <a:off x="1572106" y="6138865"/>
            <a:ext cx="6154249" cy="461665"/>
          </a:xfrm>
          <a:prstGeom prst="rect">
            <a:avLst/>
          </a:prstGeom>
          <a:noFill/>
        </p:spPr>
        <p:txBody>
          <a:bodyPr wrap="none" rtlCol="0">
            <a:spAutoFit/>
          </a:bodyPr>
          <a:lstStyle/>
          <a:p>
            <a:r>
              <a:rPr kumimoji="1" lang="ja-JP" altLang="en-US" sz="2400" b="1">
                <a:latin typeface="Hiragino Maru Gothic Pro W4" panose="020F0400000000000000" pitchFamily="34" charset="-128"/>
                <a:ea typeface="Hiragino Maru Gothic Pro W4" panose="020F0400000000000000" pitchFamily="34" charset="-128"/>
              </a:rPr>
              <a:t>各食物網における</a:t>
            </a:r>
            <a:r>
              <a:rPr kumimoji="1" lang="ja-JP" altLang="en-US" sz="2400" b="1">
                <a:latin typeface="Toppan Bunkyu Midashi Gothic Ex" panose="020B0900000000000000" pitchFamily="34" charset="-128"/>
                <a:ea typeface="Toppan Bunkyu Midashi Gothic Ex" panose="020B0900000000000000" pitchFamily="34" charset="-128"/>
              </a:rPr>
              <a:t>インフルエンサー</a:t>
            </a:r>
            <a:r>
              <a:rPr kumimoji="1" lang="ja-JP" altLang="en-US" sz="2400" b="1">
                <a:latin typeface="Hiragino Maru Gothic Pro W4" panose="020F0400000000000000" pitchFamily="34" charset="-128"/>
                <a:ea typeface="Hiragino Maru Gothic Pro W4" panose="020F0400000000000000" pitchFamily="34" charset="-128"/>
              </a:rPr>
              <a:t>を探索</a:t>
            </a:r>
          </a:p>
        </p:txBody>
      </p:sp>
      <p:sp>
        <p:nvSpPr>
          <p:cNvPr id="17" name="テキスト ボックス 16">
            <a:extLst>
              <a:ext uri="{FF2B5EF4-FFF2-40B4-BE49-F238E27FC236}">
                <a16:creationId xmlns:a16="http://schemas.microsoft.com/office/drawing/2014/main" id="{8B006B77-40B8-034A-8EFE-F37FECACF764}"/>
              </a:ext>
            </a:extLst>
          </p:cNvPr>
          <p:cNvSpPr txBox="1"/>
          <p:nvPr/>
        </p:nvSpPr>
        <p:spPr>
          <a:xfrm>
            <a:off x="2639161" y="3330184"/>
            <a:ext cx="1210588" cy="338554"/>
          </a:xfrm>
          <a:prstGeom prst="rect">
            <a:avLst/>
          </a:prstGeom>
          <a:solidFill>
            <a:schemeClr val="bg1"/>
          </a:solidFill>
        </p:spPr>
        <p:txBody>
          <a:bodyPr wrap="none" rtlCol="0">
            <a:spAutoFit/>
          </a:bodyPr>
          <a:lstStyle/>
          <a:p>
            <a:pPr algn="l"/>
            <a:r>
              <a:rPr kumimoji="1" lang="ja-JP" altLang="en-US" sz="1600" b="1">
                <a:latin typeface="Hiragino Kaku Gothic Std W8" panose="020B0800000000000000" pitchFamily="34" charset="-128"/>
                <a:ea typeface="Hiragino Kaku Gothic Std W8" panose="020B0800000000000000" pitchFamily="34" charset="-128"/>
              </a:rPr>
              <a:t>太平洋中区</a:t>
            </a:r>
          </a:p>
        </p:txBody>
      </p:sp>
      <p:sp>
        <p:nvSpPr>
          <p:cNvPr id="18" name="テキスト ボックス 17">
            <a:extLst>
              <a:ext uri="{FF2B5EF4-FFF2-40B4-BE49-F238E27FC236}">
                <a16:creationId xmlns:a16="http://schemas.microsoft.com/office/drawing/2014/main" id="{D5BC2B07-4D83-2B46-AE7D-AE39B2979DF6}"/>
              </a:ext>
            </a:extLst>
          </p:cNvPr>
          <p:cNvSpPr txBox="1"/>
          <p:nvPr/>
        </p:nvSpPr>
        <p:spPr>
          <a:xfrm>
            <a:off x="5686937" y="793934"/>
            <a:ext cx="1210588" cy="338554"/>
          </a:xfrm>
          <a:prstGeom prst="rect">
            <a:avLst/>
          </a:prstGeom>
          <a:solidFill>
            <a:schemeClr val="bg1"/>
          </a:solidFill>
        </p:spPr>
        <p:txBody>
          <a:bodyPr wrap="none" rtlCol="0">
            <a:spAutoFit/>
          </a:bodyPr>
          <a:lstStyle/>
          <a:p>
            <a:pPr algn="l"/>
            <a:r>
              <a:rPr kumimoji="1" lang="ja-JP" altLang="en-US" sz="1600" b="1">
                <a:latin typeface="Hiragino Kaku Gothic Std W8" panose="020B0800000000000000" pitchFamily="34" charset="-128"/>
                <a:ea typeface="Hiragino Kaku Gothic Std W8" panose="020B0800000000000000" pitchFamily="34" charset="-128"/>
              </a:rPr>
              <a:t>太平洋北区</a:t>
            </a:r>
          </a:p>
        </p:txBody>
      </p:sp>
      <p:sp>
        <p:nvSpPr>
          <p:cNvPr id="19" name="テキスト ボックス 18">
            <a:extLst>
              <a:ext uri="{FF2B5EF4-FFF2-40B4-BE49-F238E27FC236}">
                <a16:creationId xmlns:a16="http://schemas.microsoft.com/office/drawing/2014/main" id="{C509DF7B-FBE0-A64F-AD66-AFA6EFF4F767}"/>
              </a:ext>
            </a:extLst>
          </p:cNvPr>
          <p:cNvSpPr txBox="1"/>
          <p:nvPr/>
        </p:nvSpPr>
        <p:spPr>
          <a:xfrm>
            <a:off x="7017453" y="3296750"/>
            <a:ext cx="1210588" cy="338554"/>
          </a:xfrm>
          <a:prstGeom prst="rect">
            <a:avLst/>
          </a:prstGeom>
          <a:solidFill>
            <a:schemeClr val="bg1"/>
          </a:solidFill>
        </p:spPr>
        <p:txBody>
          <a:bodyPr wrap="none" rtlCol="0">
            <a:spAutoFit/>
          </a:bodyPr>
          <a:lstStyle/>
          <a:p>
            <a:pPr algn="l"/>
            <a:r>
              <a:rPr kumimoji="1" lang="ja-JP" altLang="en-US" sz="1600" b="1">
                <a:latin typeface="Hiragino Kaku Gothic Std W8" panose="020B0800000000000000" pitchFamily="34" charset="-128"/>
                <a:ea typeface="Hiragino Kaku Gothic Std W8" panose="020B0800000000000000" pitchFamily="34" charset="-128"/>
              </a:rPr>
              <a:t>太平洋南区</a:t>
            </a:r>
          </a:p>
        </p:txBody>
      </p:sp>
      <p:sp>
        <p:nvSpPr>
          <p:cNvPr id="20" name="テキスト ボックス 19">
            <a:extLst>
              <a:ext uri="{FF2B5EF4-FFF2-40B4-BE49-F238E27FC236}">
                <a16:creationId xmlns:a16="http://schemas.microsoft.com/office/drawing/2014/main" id="{67C902AE-9897-D446-94A6-263644720471}"/>
              </a:ext>
            </a:extLst>
          </p:cNvPr>
          <p:cNvSpPr txBox="1"/>
          <p:nvPr/>
        </p:nvSpPr>
        <p:spPr>
          <a:xfrm>
            <a:off x="4762797" y="3296750"/>
            <a:ext cx="1210588" cy="338554"/>
          </a:xfrm>
          <a:prstGeom prst="rect">
            <a:avLst/>
          </a:prstGeom>
          <a:solidFill>
            <a:schemeClr val="bg1"/>
          </a:solidFill>
        </p:spPr>
        <p:txBody>
          <a:bodyPr wrap="none" rtlCol="0">
            <a:spAutoFit/>
          </a:bodyPr>
          <a:lstStyle/>
          <a:p>
            <a:pPr algn="l"/>
            <a:r>
              <a:rPr kumimoji="1" lang="ja-JP" altLang="en-US" sz="1600" b="1">
                <a:latin typeface="Hiragino Kaku Gothic Std W8" panose="020B0800000000000000" pitchFamily="34" charset="-128"/>
                <a:ea typeface="Hiragino Kaku Gothic Std W8" panose="020B0800000000000000" pitchFamily="34" charset="-128"/>
              </a:rPr>
              <a:t>東シナ海区</a:t>
            </a:r>
          </a:p>
        </p:txBody>
      </p:sp>
      <p:sp>
        <p:nvSpPr>
          <p:cNvPr id="21" name="テキスト ボックス 20">
            <a:extLst>
              <a:ext uri="{FF2B5EF4-FFF2-40B4-BE49-F238E27FC236}">
                <a16:creationId xmlns:a16="http://schemas.microsoft.com/office/drawing/2014/main" id="{662AAC25-9D7F-FD42-AAE7-4EFAE8926E43}"/>
              </a:ext>
            </a:extLst>
          </p:cNvPr>
          <p:cNvSpPr txBox="1"/>
          <p:nvPr/>
        </p:nvSpPr>
        <p:spPr>
          <a:xfrm>
            <a:off x="7572912" y="791605"/>
            <a:ext cx="1210588" cy="338554"/>
          </a:xfrm>
          <a:prstGeom prst="rect">
            <a:avLst/>
          </a:prstGeom>
          <a:solidFill>
            <a:schemeClr val="bg1"/>
          </a:solidFill>
        </p:spPr>
        <p:txBody>
          <a:bodyPr wrap="none" rtlCol="0">
            <a:spAutoFit/>
          </a:bodyPr>
          <a:lstStyle/>
          <a:p>
            <a:pPr algn="l"/>
            <a:r>
              <a:rPr kumimoji="1" lang="ja-JP" altLang="en-US" sz="1600" b="1">
                <a:latin typeface="Hiragino Kaku Gothic Std W8" panose="020B0800000000000000" pitchFamily="34" charset="-128"/>
                <a:ea typeface="Hiragino Kaku Gothic Std W8" panose="020B0800000000000000" pitchFamily="34" charset="-128"/>
              </a:rPr>
              <a:t>日本海西区</a:t>
            </a:r>
          </a:p>
        </p:txBody>
      </p:sp>
      <p:sp>
        <p:nvSpPr>
          <p:cNvPr id="22" name="テキスト ボックス 21">
            <a:extLst>
              <a:ext uri="{FF2B5EF4-FFF2-40B4-BE49-F238E27FC236}">
                <a16:creationId xmlns:a16="http://schemas.microsoft.com/office/drawing/2014/main" id="{5F17B58A-8119-9246-9AA3-BD3AD0A093DB}"/>
              </a:ext>
            </a:extLst>
          </p:cNvPr>
          <p:cNvSpPr txBox="1"/>
          <p:nvPr/>
        </p:nvSpPr>
        <p:spPr>
          <a:xfrm>
            <a:off x="53742" y="793934"/>
            <a:ext cx="1826141" cy="338554"/>
          </a:xfrm>
          <a:prstGeom prst="rect">
            <a:avLst/>
          </a:prstGeom>
          <a:solidFill>
            <a:schemeClr val="bg1"/>
          </a:solidFill>
        </p:spPr>
        <p:txBody>
          <a:bodyPr wrap="none" rtlCol="0">
            <a:spAutoFit/>
          </a:bodyPr>
          <a:lstStyle/>
          <a:p>
            <a:pPr algn="l"/>
            <a:r>
              <a:rPr kumimoji="1" lang="ja-JP" altLang="en-US" sz="1600" b="1">
                <a:latin typeface="Hiragino Kaku Gothic Std W8" panose="020B0800000000000000" pitchFamily="34" charset="-128"/>
                <a:ea typeface="Hiragino Kaku Gothic Std W8" panose="020B0800000000000000" pitchFamily="34" charset="-128"/>
              </a:rPr>
              <a:t>北海道日本海北区</a:t>
            </a:r>
          </a:p>
        </p:txBody>
      </p:sp>
      <p:sp>
        <p:nvSpPr>
          <p:cNvPr id="23" name="テキスト ボックス 22">
            <a:extLst>
              <a:ext uri="{FF2B5EF4-FFF2-40B4-BE49-F238E27FC236}">
                <a16:creationId xmlns:a16="http://schemas.microsoft.com/office/drawing/2014/main" id="{B9CF78BA-30DC-2D44-9915-E4A42A07969B}"/>
              </a:ext>
            </a:extLst>
          </p:cNvPr>
          <p:cNvSpPr txBox="1"/>
          <p:nvPr/>
        </p:nvSpPr>
        <p:spPr>
          <a:xfrm>
            <a:off x="1882977" y="793934"/>
            <a:ext cx="1826141" cy="338554"/>
          </a:xfrm>
          <a:prstGeom prst="rect">
            <a:avLst/>
          </a:prstGeom>
          <a:solidFill>
            <a:schemeClr val="bg1"/>
          </a:solidFill>
        </p:spPr>
        <p:txBody>
          <a:bodyPr wrap="none" rtlCol="0">
            <a:spAutoFit/>
          </a:bodyPr>
          <a:lstStyle/>
          <a:p>
            <a:pPr algn="l"/>
            <a:r>
              <a:rPr kumimoji="1" lang="ja-JP" altLang="en-US" sz="1600" b="1">
                <a:latin typeface="Hiragino Kaku Gothic Std W8" panose="020B0800000000000000" pitchFamily="34" charset="-128"/>
                <a:ea typeface="Hiragino Kaku Gothic Std W8" panose="020B0800000000000000" pitchFamily="34" charset="-128"/>
              </a:rPr>
              <a:t>北海道太平洋北区</a:t>
            </a:r>
          </a:p>
        </p:txBody>
      </p:sp>
      <p:sp>
        <p:nvSpPr>
          <p:cNvPr id="24" name="テキスト ボックス 23">
            <a:extLst>
              <a:ext uri="{FF2B5EF4-FFF2-40B4-BE49-F238E27FC236}">
                <a16:creationId xmlns:a16="http://schemas.microsoft.com/office/drawing/2014/main" id="{F5728A73-F440-FF49-967D-C364D39776AF}"/>
              </a:ext>
            </a:extLst>
          </p:cNvPr>
          <p:cNvSpPr txBox="1"/>
          <p:nvPr/>
        </p:nvSpPr>
        <p:spPr>
          <a:xfrm>
            <a:off x="3998895" y="791605"/>
            <a:ext cx="1210588" cy="338554"/>
          </a:xfrm>
          <a:prstGeom prst="rect">
            <a:avLst/>
          </a:prstGeom>
          <a:solidFill>
            <a:schemeClr val="bg1"/>
          </a:solidFill>
        </p:spPr>
        <p:txBody>
          <a:bodyPr wrap="none" rtlCol="0">
            <a:spAutoFit/>
          </a:bodyPr>
          <a:lstStyle/>
          <a:p>
            <a:pPr algn="l"/>
            <a:r>
              <a:rPr kumimoji="1" lang="ja-JP" altLang="en-US" sz="1600" b="1">
                <a:latin typeface="Hiragino Kaku Gothic Std W8" panose="020B0800000000000000" pitchFamily="34" charset="-128"/>
                <a:ea typeface="Hiragino Kaku Gothic Std W8" panose="020B0800000000000000" pitchFamily="34" charset="-128"/>
              </a:rPr>
              <a:t>日本海北区</a:t>
            </a:r>
          </a:p>
        </p:txBody>
      </p:sp>
      <p:sp>
        <p:nvSpPr>
          <p:cNvPr id="25" name="テキスト ボックス 24">
            <a:extLst>
              <a:ext uri="{FF2B5EF4-FFF2-40B4-BE49-F238E27FC236}">
                <a16:creationId xmlns:a16="http://schemas.microsoft.com/office/drawing/2014/main" id="{06FC9232-B3EB-9E4D-AFF5-A09A6BCB13F1}"/>
              </a:ext>
            </a:extLst>
          </p:cNvPr>
          <p:cNvSpPr txBox="1"/>
          <p:nvPr/>
        </p:nvSpPr>
        <p:spPr>
          <a:xfrm>
            <a:off x="361518" y="3351224"/>
            <a:ext cx="1210588" cy="338554"/>
          </a:xfrm>
          <a:prstGeom prst="rect">
            <a:avLst/>
          </a:prstGeom>
          <a:solidFill>
            <a:schemeClr val="bg1"/>
          </a:solidFill>
        </p:spPr>
        <p:txBody>
          <a:bodyPr wrap="none" rtlCol="0">
            <a:spAutoFit/>
          </a:bodyPr>
          <a:lstStyle/>
          <a:p>
            <a:pPr algn="l"/>
            <a:r>
              <a:rPr kumimoji="1" lang="ja-JP" altLang="en-US" sz="1600" b="1">
                <a:latin typeface="Hiragino Kaku Gothic Std W8" panose="020B0800000000000000" pitchFamily="34" charset="-128"/>
                <a:ea typeface="Hiragino Kaku Gothic Std W8" panose="020B0800000000000000" pitchFamily="34" charset="-128"/>
              </a:rPr>
              <a:t>瀬戸内海区</a:t>
            </a:r>
          </a:p>
        </p:txBody>
      </p:sp>
      <p:pic>
        <p:nvPicPr>
          <p:cNvPr id="2" name="図 1">
            <a:extLst>
              <a:ext uri="{FF2B5EF4-FFF2-40B4-BE49-F238E27FC236}">
                <a16:creationId xmlns:a16="http://schemas.microsoft.com/office/drawing/2014/main" id="{ACDFA9CF-F842-7545-8193-358CB4369DEC}"/>
              </a:ext>
            </a:extLst>
          </p:cNvPr>
          <p:cNvPicPr>
            <a:picLocks noChangeAspect="1"/>
          </p:cNvPicPr>
          <p:nvPr/>
        </p:nvPicPr>
        <p:blipFill>
          <a:blip r:embed="rId11"/>
          <a:stretch>
            <a:fillRect/>
          </a:stretch>
        </p:blipFill>
        <p:spPr>
          <a:xfrm>
            <a:off x="8520336" y="4027658"/>
            <a:ext cx="526329" cy="1121309"/>
          </a:xfrm>
          <a:prstGeom prst="rect">
            <a:avLst/>
          </a:prstGeom>
        </p:spPr>
      </p:pic>
      <p:sp>
        <p:nvSpPr>
          <p:cNvPr id="26" name="テキスト ボックス 25">
            <a:extLst>
              <a:ext uri="{FF2B5EF4-FFF2-40B4-BE49-F238E27FC236}">
                <a16:creationId xmlns:a16="http://schemas.microsoft.com/office/drawing/2014/main" id="{24766971-82AE-CF41-8270-F1332F904AA6}"/>
              </a:ext>
            </a:extLst>
          </p:cNvPr>
          <p:cNvSpPr txBox="1"/>
          <p:nvPr/>
        </p:nvSpPr>
        <p:spPr>
          <a:xfrm>
            <a:off x="8534679" y="3741112"/>
            <a:ext cx="409086" cy="276999"/>
          </a:xfrm>
          <a:prstGeom prst="rect">
            <a:avLst/>
          </a:prstGeom>
          <a:noFill/>
        </p:spPr>
        <p:txBody>
          <a:bodyPr wrap="none" rtlCol="0">
            <a:spAutoFit/>
          </a:bodyPr>
          <a:lstStyle/>
          <a:p>
            <a:pPr algn="l"/>
            <a:r>
              <a:rPr kumimoji="1" lang="en-US" altLang="ja-JP" sz="1200" b="1" dirty="0">
                <a:latin typeface="Hiragino Kaku Gothic Std W8" panose="020B0800000000000000" pitchFamily="34" charset="-128"/>
                <a:ea typeface="Hiragino Kaku Gothic Std W8" panose="020B0800000000000000" pitchFamily="34" charset="-128"/>
              </a:rPr>
              <a:t>TL</a:t>
            </a:r>
            <a:endParaRPr kumimoji="1" lang="ja-JP" altLang="en-US" sz="1200" b="1">
              <a:latin typeface="Hiragino Kaku Gothic Std W8" panose="020B0800000000000000" pitchFamily="34" charset="-128"/>
              <a:ea typeface="Hiragino Kaku Gothic Std W8" panose="020B0800000000000000" pitchFamily="34" charset="-128"/>
            </a:endParaRPr>
          </a:p>
        </p:txBody>
      </p:sp>
    </p:spTree>
    <p:extLst>
      <p:ext uri="{BB962C8B-B14F-4D97-AF65-F5344CB8AC3E}">
        <p14:creationId xmlns:p14="http://schemas.microsoft.com/office/powerpoint/2010/main" val="110711639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kumimoji="1" b="1" smtClean="0">
            <a:latin typeface="Hiragino Kaku Gothic Std W8" panose="020B0800000000000000" pitchFamily="34" charset="-128"/>
            <a:ea typeface="Hiragino Kaku Gothic Std W8" panose="020B0800000000000000" pitchFamily="34"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10045</TotalTime>
  <Words>1394</Words>
  <Application>Microsoft Macintosh PowerPoint</Application>
  <PresentationFormat>画面に合わせる (4:3)</PresentationFormat>
  <Paragraphs>264</Paragraphs>
  <Slides>20</Slides>
  <Notes>3</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20</vt:i4>
      </vt:variant>
    </vt:vector>
  </HeadingPairs>
  <TitlesOfParts>
    <vt:vector size="31" baseType="lpstr">
      <vt:lpstr>Hiragino Kaku Gothic ProN W3</vt:lpstr>
      <vt:lpstr>Hiragino Kaku Gothic Std W8</vt:lpstr>
      <vt:lpstr>Hiragino Maru Gothic Pro W4</vt:lpstr>
      <vt:lpstr>Toppan Bunkyu Midashi Gothic Ex</vt:lpstr>
      <vt:lpstr>Meiryo</vt:lpstr>
      <vt:lpstr>游ゴシック</vt:lpstr>
      <vt:lpstr>Arial</vt:lpstr>
      <vt:lpstr>Calibri</vt:lpstr>
      <vt:lpstr>Calibri Light</vt:lpstr>
      <vt:lpstr>Lucida Bright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竹茂愛吾</dc:creator>
  <cp:lastModifiedBy>竹茂　愛吾</cp:lastModifiedBy>
  <cp:revision>295</cp:revision>
  <dcterms:created xsi:type="dcterms:W3CDTF">2019-02-04T01:03:58Z</dcterms:created>
  <dcterms:modified xsi:type="dcterms:W3CDTF">2019-11-22T06:21:52Z</dcterms:modified>
</cp:coreProperties>
</file>