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453" autoAdjust="0"/>
  </p:normalViewPr>
  <p:slideViewPr>
    <p:cSldViewPr snapToGrid="0">
      <p:cViewPr varScale="1">
        <p:scale>
          <a:sx n="62" d="100"/>
          <a:sy n="62" d="100"/>
        </p:scale>
        <p:origin x="16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D233C-46A9-44CC-97A1-9BD4D1070726}" type="datetimeFigureOut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E0C34-9531-4D71-B1FC-075E5A1067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55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0BD99-FAAD-4D51-8425-7EF43DBA53ED}" type="datetimeFigureOut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B97B0-C2EC-42D7-9283-C0E3ECD0D6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41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 IPCC AR5</a:t>
            </a:r>
            <a:r>
              <a:rPr lang="en-US" altLang="zh-TW" baseline="0" dirty="0" smtClean="0"/>
              <a:t> report, it shows the total anthropogenic effects positively contribute to </a:t>
            </a:r>
            <a:r>
              <a:rPr lang="en-US" altLang="zh-TW" baseline="0" dirty="0" err="1" smtClean="0"/>
              <a:t>radiative</a:t>
            </a:r>
            <a:r>
              <a:rPr lang="en-US" altLang="zh-TW" baseline="0" dirty="0" smtClean="0"/>
              <a:t> forcing after industrial revolution.</a:t>
            </a:r>
          </a:p>
          <a:p>
            <a:r>
              <a:rPr lang="en-US" altLang="zh-TW" baseline="0" dirty="0" smtClean="0"/>
              <a:t>And recently, weather and climate extremes have caused several devastating damage worldwide.</a:t>
            </a:r>
          </a:p>
          <a:p>
            <a:r>
              <a:rPr lang="en-US" altLang="zh-TW" baseline="0" dirty="0" smtClean="0"/>
              <a:t>So many scientists try to link the extreme event to the rising energy on Earth, like many interesting issues that are presented during the workshop.</a:t>
            </a:r>
          </a:p>
          <a:p>
            <a:r>
              <a:rPr lang="en-US" altLang="zh-TW" baseline="0" dirty="0" smtClean="0"/>
              <a:t>Our group members showed common interests in precipitation.</a:t>
            </a:r>
          </a:p>
          <a:p>
            <a:r>
              <a:rPr lang="en-US" altLang="zh-TW" baseline="0" dirty="0" smtClean="0"/>
              <a:t>So for the discussion of weather and climate extremes, we focused on the extreme rainfall.</a:t>
            </a:r>
          </a:p>
          <a:p>
            <a:r>
              <a:rPr lang="en-US" altLang="zh-TW" baseline="0" dirty="0" smtClean="0"/>
              <a:t>And also, we believe what we know about this topic, many of you have already known, and even more.</a:t>
            </a:r>
          </a:p>
          <a:p>
            <a:r>
              <a:rPr lang="en-US" altLang="zh-TW" dirty="0" smtClean="0"/>
              <a:t>However,</a:t>
            </a:r>
            <a:r>
              <a:rPr lang="en-US" altLang="zh-TW" baseline="0" dirty="0" smtClean="0"/>
              <a:t> actually many of our group members are not doing the research on the extreme rainfall.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B97B0-C2EC-42D7-9283-C0E3ECD0D65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49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So in this case,</a:t>
            </a:r>
            <a:r>
              <a:rPr lang="en-US" altLang="zh-TW" baseline="0" dirty="0" smtClean="0"/>
              <a:t> we would like to discuss the idea in a general way.</a:t>
            </a:r>
          </a:p>
          <a:p>
            <a:r>
              <a:rPr lang="en-US" altLang="zh-TW" baseline="0" dirty="0" smtClean="0"/>
              <a:t>We would like to summarize a common framework on how to investigate the anthropogenic influences on extreme rainfall.</a:t>
            </a:r>
          </a:p>
          <a:p>
            <a:r>
              <a:rPr lang="en-US" altLang="zh-TW" baseline="0" dirty="0" smtClean="0"/>
              <a:t>The first step in this framework is to choose the region that you are interested in.</a:t>
            </a:r>
          </a:p>
          <a:p>
            <a:r>
              <a:rPr lang="en-US" altLang="zh-TW" baseline="0" dirty="0" smtClean="0"/>
              <a:t>This seems to be a small and simple step but it is important because if the region change, the results in following steps may be totally different.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B97B0-C2EC-42D7-9283-C0E3ECD0D65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32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And after choosing the region, we need to recognize</a:t>
            </a:r>
            <a:r>
              <a:rPr lang="en-US" altLang="zh-TW" baseline="0" dirty="0" smtClean="0"/>
              <a:t> the type of rainfall.</a:t>
            </a:r>
          </a:p>
          <a:p>
            <a:r>
              <a:rPr lang="en-US" altLang="zh-TW" baseline="0" dirty="0" smtClean="0"/>
              <a:t>So obs. is needed. And we think that satellite and in-situ observation are more reliable than reanalysis.</a:t>
            </a:r>
          </a:p>
          <a:p>
            <a:r>
              <a:rPr lang="en-US" altLang="zh-TW" baseline="0" dirty="0" smtClean="0"/>
              <a:t>Also in this step, we have to identify to how much extent is the “extreme” rainfall that we want to analyze.</a:t>
            </a:r>
          </a:p>
          <a:p>
            <a:r>
              <a:rPr lang="en-US" altLang="zh-TW" baseline="0" dirty="0" smtClean="0"/>
              <a:t>In fact, some inspiring method have been addressed during the workshop. They are very helpful to identify the extreme events.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B97B0-C2EC-42D7-9283-C0E3ECD0D65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82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Follow</a:t>
            </a:r>
            <a:r>
              <a:rPr lang="en-US" altLang="zh-TW" baseline="0" dirty="0" smtClean="0"/>
              <a:t> up for the third step, we need to find out what anthropogenic factors in this regions will influence the extreme rainfall.</a:t>
            </a:r>
          </a:p>
          <a:p>
            <a:r>
              <a:rPr lang="en-US" altLang="zh-TW" baseline="0" dirty="0" smtClean="0"/>
              <a:t>Such as aerosols, CO2 concentration, land use land cover change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B97B0-C2EC-42D7-9283-C0E3ECD0D65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216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B97B0-C2EC-42D7-9283-C0E3ECD0D65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97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3A255-517A-4843-BE60-0C1CAFAE0044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24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4101-BA91-42E2-A998-DE125BCCCE5A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28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2C8D-C11B-4969-9CBA-23AF7D77C454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01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14300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700"/>
            <a:ext cx="7886700" cy="47672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7C3A-FE3B-40F1-998F-74AFA3AA5471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7850" y="6356351"/>
            <a:ext cx="2057400" cy="365125"/>
          </a:xfrm>
        </p:spPr>
        <p:txBody>
          <a:bodyPr/>
          <a:lstStyle>
            <a:lvl1pPr>
              <a:defRPr sz="1600"/>
            </a:lvl1pPr>
          </a:lstStyle>
          <a:p>
            <a:fld id="{23568769-2608-4711-A073-80AEA589DD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53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86C-57DB-456E-9B1F-A374FC487F36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7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9A7D-A090-4D12-8A56-827DC65A1951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9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C67D-1EDC-4032-AF30-2785DB38DBAA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6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5347-7D9F-4BCF-8946-37A593B0BF92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09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3A20-DBF4-4E04-A50C-9D5A409DF762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9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B7EE-4D1D-4786-B81C-3E8385D6DBE4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0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C4F9-A65D-4DC8-BF4F-0DDC77F25D15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62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6FB0-0900-42B1-AEA6-323B27375468}" type="datetime1">
              <a:rPr lang="zh-TW" altLang="en-US" smtClean="0"/>
              <a:t>2019/8/24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8769-2608-4711-A073-80AEA589DD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32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"/>
            <a:ext cx="9144000" cy="605307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055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#1 Anthropogenic influence on weather and climate extremes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685800" y="5586144"/>
            <a:ext cx="666482" cy="25757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71817"/>
            <a:ext cx="4371145" cy="245759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6450"/>
            <a:ext cx="4461959" cy="268833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843721"/>
            <a:ext cx="9144000" cy="101427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Ting-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Lee, Yong-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Jhih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Chen, Tzu-Ying Wu, Yu-Hung Chang, 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Heming Xiao,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-Yu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Ardhi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Adhary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Hirosi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Morii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2954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/>
              <a:t>Framework</a:t>
            </a:r>
            <a:r>
              <a:rPr lang="en-US" altLang="zh-TW" sz="3200" dirty="0" smtClean="0"/>
              <a:t> on how to investigate the anthropogenic influences on extreme rainfall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Choose the region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Recognize the type of rainfall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What anthropogenic factors will influence the extreme rainfall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7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2954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/>
              <a:t>Framework</a:t>
            </a:r>
            <a:r>
              <a:rPr lang="en-US" altLang="zh-TW" sz="3200" dirty="0" smtClean="0"/>
              <a:t> on how to investigate the anthropogenic influences on extreme rainfall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Choose the region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Recognize the type of rainfall</a:t>
            </a:r>
          </a:p>
          <a:p>
            <a:pPr lvl="1"/>
            <a:r>
              <a:rPr lang="en-US" altLang="zh-TW" dirty="0" smtClean="0"/>
              <a:t>Method: satellite, in-situ, 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Set up the criteria for extreme rainfall:</a:t>
            </a:r>
          </a:p>
          <a:p>
            <a:pPr lvl="2"/>
            <a:r>
              <a:rPr lang="en-US" altLang="zh-TW" dirty="0" smtClean="0"/>
              <a:t>TRMM: maximum rain rate + size of convection</a:t>
            </a:r>
          </a:p>
          <a:p>
            <a:pPr lvl="2"/>
            <a:r>
              <a:rPr lang="en-US" altLang="zh-TW" dirty="0" smtClean="0"/>
              <a:t>TRMM: echo top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What anthropogenic factors will </a:t>
            </a:r>
            <a:r>
              <a:rPr lang="en-US" altLang="zh-TW" dirty="0"/>
              <a:t>influence</a:t>
            </a:r>
            <a:r>
              <a:rPr lang="en-US" altLang="zh-TW" dirty="0" smtClean="0"/>
              <a:t> the extreme rainfall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4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2954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/>
              <a:t>Framework</a:t>
            </a:r>
            <a:r>
              <a:rPr lang="en-US" altLang="zh-TW" sz="3200" dirty="0" smtClean="0"/>
              <a:t> on how to investigate the anthropogenic influences on extreme rainfall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09700"/>
            <a:ext cx="7886700" cy="5300193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Choose the region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Recognize the type of rainfall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What anthropogenic factors will </a:t>
            </a:r>
            <a:r>
              <a:rPr lang="en-US" altLang="zh-TW" dirty="0"/>
              <a:t>influence</a:t>
            </a:r>
            <a:r>
              <a:rPr lang="en-US" altLang="zh-TW" dirty="0" smtClean="0"/>
              <a:t> the extreme rainfall</a:t>
            </a:r>
          </a:p>
          <a:p>
            <a:pPr lvl="1"/>
            <a:r>
              <a:rPr lang="en-US" altLang="zh-TW" dirty="0" smtClean="0"/>
              <a:t>Aerosols: </a:t>
            </a:r>
          </a:p>
          <a:p>
            <a:pPr lvl="2"/>
            <a:r>
              <a:rPr lang="en-US" altLang="zh-TW" dirty="0" smtClean="0"/>
              <a:t>Local effect: different properties of aerosols</a:t>
            </a:r>
          </a:p>
          <a:p>
            <a:pPr lvl="2"/>
            <a:r>
              <a:rPr lang="en-US" altLang="zh-TW" dirty="0" smtClean="0"/>
              <a:t>Remote effect: affect SST and trade wind</a:t>
            </a:r>
          </a:p>
          <a:p>
            <a:pPr lvl="1"/>
            <a:r>
              <a:rPr lang="en-US" altLang="zh-TW" dirty="0" smtClean="0"/>
              <a:t>Global warming (GHG):</a:t>
            </a:r>
          </a:p>
          <a:p>
            <a:pPr lvl="2"/>
            <a:r>
              <a:rPr lang="en-US" altLang="zh-TW" dirty="0" smtClean="0"/>
              <a:t>Shift mid latitude jet</a:t>
            </a:r>
          </a:p>
          <a:p>
            <a:pPr lvl="2"/>
            <a:r>
              <a:rPr lang="en-US" altLang="zh-TW" dirty="0" smtClean="0"/>
              <a:t>Affect dynamic/thermodynamic term in water budget</a:t>
            </a:r>
          </a:p>
          <a:p>
            <a:pPr lvl="1"/>
            <a:r>
              <a:rPr lang="en-US" altLang="zh-TW" dirty="0" smtClean="0"/>
              <a:t>Land use land cover change:</a:t>
            </a:r>
          </a:p>
          <a:p>
            <a:pPr lvl="2"/>
            <a:r>
              <a:rPr lang="en-US" altLang="zh-TW" dirty="0" smtClean="0"/>
              <a:t>Moistening effect/cooling effect on low level Q/T</a:t>
            </a:r>
          </a:p>
          <a:p>
            <a:pPr lvl="2"/>
            <a:r>
              <a:rPr lang="en-US" altLang="zh-TW" dirty="0" smtClean="0"/>
              <a:t>Usually combined with other two factors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1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2954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/>
              <a:t>Framework</a:t>
            </a:r>
            <a:r>
              <a:rPr lang="en-US" altLang="zh-TW" sz="3200" dirty="0" smtClean="0"/>
              <a:t> on how to investigate the anthropogenic influences on extreme rainfall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>
                <a:solidFill>
                  <a:srgbClr val="FF0000"/>
                </a:solidFill>
              </a:rPr>
              <a:t>Choose the </a:t>
            </a:r>
            <a:r>
              <a:rPr lang="en-US" altLang="zh-TW" dirty="0" smtClean="0">
                <a:solidFill>
                  <a:srgbClr val="FF0000"/>
                </a:solidFill>
              </a:rPr>
              <a:t>region*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Recognize the type of rainfall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 smtClean="0"/>
              <a:t>What anthropogenic factors to will influence the extreme rainfall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*</a:t>
            </a:r>
            <a:r>
              <a:rPr lang="en-US" altLang="zh-TW" dirty="0" smtClean="0">
                <a:solidFill>
                  <a:srgbClr val="FF0000"/>
                </a:solidFill>
              </a:rPr>
              <a:t>Because the process and properties of anthropogenic is regional dependence, we should understand the environmental issues in that region first.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8769-2608-4711-A073-80AEA589DDE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582</Words>
  <Application>Microsoft Office PowerPoint</Application>
  <PresentationFormat>如螢幕大小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#1 Anthropogenic influence on weather and climate extremes</vt:lpstr>
      <vt:lpstr>Framework on how to investigate the anthropogenic influences on extreme rainfall</vt:lpstr>
      <vt:lpstr>Framework on how to investigate the anthropogenic influences on extreme rainfall</vt:lpstr>
      <vt:lpstr>Framework on how to investigate the anthropogenic influences on extreme rainfall</vt:lpstr>
      <vt:lpstr>Framework on how to investigate the anthropogenic influences on extreme rainfall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 Anthropogenic influence on weather and climate extremes</dc:title>
  <dc:creator>鎔與 古</dc:creator>
  <cp:lastModifiedBy>鎔與 古</cp:lastModifiedBy>
  <cp:revision>21</cp:revision>
  <dcterms:created xsi:type="dcterms:W3CDTF">2019-08-22T13:42:04Z</dcterms:created>
  <dcterms:modified xsi:type="dcterms:W3CDTF">2019-08-23T18:00:48Z</dcterms:modified>
</cp:coreProperties>
</file>