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63" r:id="rId5"/>
    <p:sldId id="272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B4FB-4ACB-4086-8E0C-41D71BA93EC7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086B-64EB-416D-842D-127BFC311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8583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B4FB-4ACB-4086-8E0C-41D71BA93EC7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086B-64EB-416D-842D-127BFC311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978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B4FB-4ACB-4086-8E0C-41D71BA93EC7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086B-64EB-416D-842D-127BFC311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41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B4FB-4ACB-4086-8E0C-41D71BA93EC7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086B-64EB-416D-842D-127BFC311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98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B4FB-4ACB-4086-8E0C-41D71BA93EC7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086B-64EB-416D-842D-127BFC311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547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B4FB-4ACB-4086-8E0C-41D71BA93EC7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086B-64EB-416D-842D-127BFC311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15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B4FB-4ACB-4086-8E0C-41D71BA93EC7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086B-64EB-416D-842D-127BFC311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13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B4FB-4ACB-4086-8E0C-41D71BA93EC7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086B-64EB-416D-842D-127BFC311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1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B4FB-4ACB-4086-8E0C-41D71BA93EC7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086B-64EB-416D-842D-127BFC311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3934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B4FB-4ACB-4086-8E0C-41D71BA93EC7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086B-64EB-416D-842D-127BFC311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437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B4FB-4ACB-4086-8E0C-41D71BA93EC7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086B-64EB-416D-842D-127BFC311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908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6B4FB-4ACB-4086-8E0C-41D71BA93EC7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1086B-64EB-416D-842D-127BFC311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50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463435" y="699915"/>
            <a:ext cx="7168309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3600" b="1" i="0" dirty="0">
                <a:solidFill>
                  <a:srgbClr val="666666"/>
                </a:solidFill>
                <a:effectLst/>
                <a:latin typeface="Open Sans"/>
              </a:rPr>
              <a:t>Summary of DAY 2</a:t>
            </a:r>
          </a:p>
          <a:p>
            <a:pPr algn="ctr"/>
            <a:endParaRPr lang="en-US" altLang="ja-JP" sz="3600" b="1" i="0" dirty="0">
              <a:solidFill>
                <a:srgbClr val="666666"/>
              </a:solidFill>
              <a:effectLst/>
              <a:latin typeface="Open Sans"/>
            </a:endParaRPr>
          </a:p>
          <a:p>
            <a:pPr algn="ctr"/>
            <a:endParaRPr lang="en-US" altLang="ja-JP" sz="3600" b="1" i="0" dirty="0">
              <a:solidFill>
                <a:srgbClr val="666666"/>
              </a:solidFill>
              <a:effectLst/>
              <a:latin typeface="Open Sans"/>
            </a:endParaRPr>
          </a:p>
          <a:p>
            <a:pPr algn="ctr"/>
            <a:r>
              <a:rPr lang="en-US" altLang="ja-JP" sz="3600" b="1" i="0" dirty="0">
                <a:solidFill>
                  <a:srgbClr val="666666"/>
                </a:solidFill>
                <a:effectLst/>
                <a:latin typeface="Open Sans"/>
              </a:rPr>
              <a:t>Global Storm-Resolving Models </a:t>
            </a:r>
          </a:p>
          <a:p>
            <a:pPr algn="ctr"/>
            <a:r>
              <a:rPr lang="en-US" altLang="ja-JP" sz="3600" b="1" i="0" dirty="0">
                <a:solidFill>
                  <a:srgbClr val="666666"/>
                </a:solidFill>
                <a:effectLst/>
                <a:latin typeface="Open Sans"/>
              </a:rPr>
              <a:t>and DYAMOND w </a:t>
            </a:r>
            <a:r>
              <a:rPr lang="en-US" altLang="ja-JP" sz="3600" b="1" dirty="0">
                <a:solidFill>
                  <a:srgbClr val="666666"/>
                </a:solidFill>
                <a:latin typeface="Open Sans"/>
              </a:rPr>
              <a:t>GV</a:t>
            </a:r>
          </a:p>
          <a:p>
            <a:pPr algn="ctr"/>
            <a:endParaRPr lang="en-US" altLang="ja-JP" sz="3600" b="1" dirty="0">
              <a:solidFill>
                <a:srgbClr val="666666"/>
              </a:solidFill>
              <a:latin typeface="Open Sans"/>
            </a:endParaRPr>
          </a:p>
          <a:p>
            <a:pPr algn="ctr"/>
            <a:endParaRPr lang="en-US" altLang="ja-JP" sz="3600" b="1" dirty="0">
              <a:solidFill>
                <a:srgbClr val="666666"/>
              </a:solidFill>
              <a:latin typeface="Open Sans"/>
            </a:endParaRPr>
          </a:p>
          <a:p>
            <a:pPr algn="ctr"/>
            <a:r>
              <a:rPr lang="en-US" altLang="ja-JP" sz="3600" b="1" dirty="0">
                <a:solidFill>
                  <a:srgbClr val="666666"/>
                </a:solidFill>
                <a:latin typeface="Open Sans"/>
              </a:rPr>
              <a:t>Process analysis/modeling</a:t>
            </a:r>
            <a:endParaRPr lang="en-US" altLang="ja-JP" sz="3600" b="1" i="0" dirty="0">
              <a:solidFill>
                <a:srgbClr val="666666"/>
              </a:solidFill>
              <a:effectLst/>
              <a:latin typeface="Open Sans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586017" y="5798691"/>
            <a:ext cx="49231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err="1"/>
              <a:t>Rapporter</a:t>
            </a:r>
            <a:r>
              <a:rPr lang="en-US" altLang="ja-JP" dirty="0"/>
              <a:t>: Tatsuya Seiki @ JAMSTEC, Japan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25951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665920" y="211389"/>
            <a:ext cx="1059511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>
                <a:solidFill>
                  <a:srgbClr val="666666"/>
                </a:solidFill>
                <a:latin typeface="Open Sans"/>
              </a:rPr>
              <a:t>Science Targets with </a:t>
            </a:r>
            <a:r>
              <a:rPr lang="en-US" altLang="ja-JP" b="1" dirty="0" err="1">
                <a:solidFill>
                  <a:srgbClr val="666666"/>
                </a:solidFill>
                <a:latin typeface="Open Sans"/>
              </a:rPr>
              <a:t>ECare</a:t>
            </a:r>
            <a:r>
              <a:rPr lang="en-US" altLang="ja-JP" b="1" dirty="0">
                <a:solidFill>
                  <a:srgbClr val="666666"/>
                </a:solidFill>
                <a:latin typeface="Open Sans"/>
              </a:rPr>
              <a:t> instruments </a:t>
            </a:r>
          </a:p>
          <a:p>
            <a:pPr lvl="1"/>
            <a:r>
              <a:rPr lang="en-US" altLang="ja-JP" b="1" dirty="0">
                <a:solidFill>
                  <a:srgbClr val="666666"/>
                </a:solidFill>
                <a:latin typeface="Open Sans"/>
              </a:rPr>
              <a:t>CPR   : vertical motion of precipitating particles</a:t>
            </a:r>
          </a:p>
          <a:p>
            <a:pPr lvl="1"/>
            <a:r>
              <a:rPr lang="en-US" altLang="ja-JP" b="1" dirty="0">
                <a:solidFill>
                  <a:srgbClr val="666666"/>
                </a:solidFill>
                <a:latin typeface="Open Sans"/>
              </a:rPr>
              <a:t>ATLID: aerosol (CCN, IN, absorbing matter, non-spherical ice)</a:t>
            </a:r>
          </a:p>
          <a:p>
            <a:pPr lvl="1"/>
            <a:r>
              <a:rPr lang="en-US" altLang="ja-JP" b="1" dirty="0">
                <a:solidFill>
                  <a:srgbClr val="666666"/>
                </a:solidFill>
                <a:latin typeface="Open Sans"/>
              </a:rPr>
              <a:t>MSI   : reflectance, emissivity, cloud fraction, horizontal inhomogeneity </a:t>
            </a:r>
          </a:p>
          <a:p>
            <a:pPr lvl="1"/>
            <a:r>
              <a:rPr lang="en-US" altLang="ja-JP" b="1" dirty="0">
                <a:solidFill>
                  <a:srgbClr val="666666"/>
                </a:solidFill>
                <a:latin typeface="Open Sans"/>
              </a:rPr>
              <a:t>BBR   : convective strength, water vapor in clear sky</a:t>
            </a:r>
          </a:p>
          <a:p>
            <a:endParaRPr lang="en-US" altLang="ja-JP" b="1" dirty="0">
              <a:solidFill>
                <a:srgbClr val="666666"/>
              </a:solidFill>
              <a:latin typeface="Open San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 err="1">
                <a:latin typeface="Open Sans"/>
              </a:rPr>
              <a:t>Sc</a:t>
            </a:r>
            <a:r>
              <a:rPr lang="en-US" altLang="ja-JP" dirty="0" err="1">
                <a:latin typeface="Open Sans"/>
                <a:sym typeface="Wingdings" panose="05000000000000000000" pitchFamily="2" charset="2"/>
              </a:rPr>
              <a:t></a:t>
            </a:r>
            <a:r>
              <a:rPr lang="en-US" altLang="ja-JP" dirty="0" err="1">
                <a:latin typeface="Open Sans"/>
              </a:rPr>
              <a:t>Cu</a:t>
            </a:r>
            <a:r>
              <a:rPr lang="en-US" altLang="ja-JP" dirty="0">
                <a:latin typeface="Open Sans"/>
              </a:rPr>
              <a:t>,  POCs(open-close cells), Life-cycle of aerosol-cloud-rain with </a:t>
            </a:r>
            <a:r>
              <a:rPr lang="en-US" altLang="ja-JP" b="1" dirty="0">
                <a:latin typeface="Open Sans"/>
              </a:rPr>
              <a:t>CPR, ATLID</a:t>
            </a:r>
            <a:r>
              <a:rPr lang="en-US" altLang="ja-JP" dirty="0">
                <a:latin typeface="Open Sans"/>
              </a:rPr>
              <a:t>, and geo-stationary satellite (Graham)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latin typeface="Open San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>
                <a:latin typeface="Open Sans"/>
              </a:rPr>
              <a:t>Low-thin liquid clouds with </a:t>
            </a:r>
            <a:r>
              <a:rPr lang="en-US" altLang="ja-JP" b="1" dirty="0">
                <a:latin typeface="Open Sans"/>
              </a:rPr>
              <a:t>MSI, CPR, ATLID, and BBR </a:t>
            </a:r>
            <a:r>
              <a:rPr lang="en-US" altLang="ja-JP" dirty="0">
                <a:latin typeface="Open Sans"/>
              </a:rPr>
              <a:t>(Jean-Louis)</a:t>
            </a:r>
          </a:p>
          <a:p>
            <a:pPr lvl="1"/>
            <a:r>
              <a:rPr lang="en-US" altLang="ja-JP" dirty="0">
                <a:latin typeface="Open Sans"/>
                <a:sym typeface="Wingdings" panose="05000000000000000000" pitchFamily="2" charset="2"/>
              </a:rPr>
              <a:t>Similarly, high-thin cirrus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latin typeface="Open San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>
                <a:latin typeface="Open Sans"/>
              </a:rPr>
              <a:t>Convective organization and its effect on the energy budget (radiation/momentum/MSE) with </a:t>
            </a:r>
            <a:r>
              <a:rPr lang="en-US" altLang="ja-JP" b="1" dirty="0">
                <a:latin typeface="Open Sans"/>
              </a:rPr>
              <a:t>BBR, CPR</a:t>
            </a:r>
            <a:r>
              <a:rPr lang="en-US" altLang="ja-JP" dirty="0">
                <a:latin typeface="Open Sans"/>
              </a:rPr>
              <a:t>, other satellites, and reanalysis (Bjorn, Ann, Silke, Hiro)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latin typeface="Open San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>
                <a:latin typeface="Open Sans"/>
              </a:rPr>
              <a:t>Microphysics: accretion of graupel just above the freezing level and self-collection and evaporation of rain under the melting layer with </a:t>
            </a:r>
            <a:r>
              <a:rPr lang="en-US" altLang="ja-JP" b="1" dirty="0">
                <a:latin typeface="Open Sans"/>
              </a:rPr>
              <a:t>CPR</a:t>
            </a:r>
            <a:r>
              <a:rPr lang="en-US" altLang="ja-JP" dirty="0">
                <a:latin typeface="Open Sans"/>
              </a:rPr>
              <a:t> (Woosub)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latin typeface="Open San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>
                <a:latin typeface="Open Sans"/>
              </a:rPr>
              <a:t>Thermal plumes in convective clouds with aerosol effects with </a:t>
            </a:r>
            <a:r>
              <a:rPr lang="en-US" altLang="ja-JP" b="1" dirty="0">
                <a:latin typeface="Open Sans"/>
              </a:rPr>
              <a:t>CPR and ATLID </a:t>
            </a:r>
            <a:r>
              <a:rPr lang="en-US" altLang="ja-JP" dirty="0">
                <a:latin typeface="Open Sans"/>
              </a:rPr>
              <a:t>(</a:t>
            </a:r>
            <a:r>
              <a:rPr lang="en-US" altLang="ja-JP" dirty="0" err="1">
                <a:latin typeface="Open Sans"/>
              </a:rPr>
              <a:t>Toshi</a:t>
            </a:r>
            <a:r>
              <a:rPr lang="en-US" altLang="ja-JP" dirty="0">
                <a:latin typeface="Open Sans"/>
              </a:rPr>
              <a:t>)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54158" y="5657671"/>
            <a:ext cx="82157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P</a:t>
            </a:r>
            <a:r>
              <a:rPr kumimoji="1" lang="en-US" altLang="ja-JP" dirty="0"/>
              <a:t>ossible other targets</a:t>
            </a:r>
          </a:p>
          <a:p>
            <a:pPr lvl="1"/>
            <a:r>
              <a:rPr kumimoji="1" lang="en-US" altLang="ja-JP" dirty="0"/>
              <a:t>Tropical cyclones (issue of full attenuation) and extra-tropical cyclones</a:t>
            </a:r>
          </a:p>
          <a:p>
            <a:pPr lvl="1"/>
            <a:r>
              <a:rPr lang="en-US" altLang="ja-JP" dirty="0"/>
              <a:t>Polar clouds and Arctic sea-ice</a:t>
            </a:r>
          </a:p>
        </p:txBody>
      </p:sp>
    </p:spTree>
    <p:extLst>
      <p:ext uri="{BB962C8B-B14F-4D97-AF65-F5344CB8AC3E}">
        <p14:creationId xmlns:p14="http://schemas.microsoft.com/office/powerpoint/2010/main" val="2190536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715615" y="570133"/>
            <a:ext cx="1027706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>
                <a:solidFill>
                  <a:srgbClr val="666666"/>
                </a:solidFill>
                <a:latin typeface="Open Sans"/>
              </a:rPr>
              <a:t>Complementary and supporting projects/tools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dirty="0">
                <a:latin typeface="Open Sans"/>
              </a:rPr>
              <a:t>Global Storm Resolving Models in the DYAMOND project [summer(</a:t>
            </a:r>
            <a:r>
              <a:rPr lang="en-US" altLang="ja-JP" dirty="0" err="1">
                <a:latin typeface="Open Sans"/>
              </a:rPr>
              <a:t>agcm</a:t>
            </a:r>
            <a:r>
              <a:rPr lang="en-US" altLang="ja-JP" dirty="0">
                <a:latin typeface="Open Sans"/>
              </a:rPr>
              <a:t>)/winter(</a:t>
            </a:r>
            <a:r>
              <a:rPr lang="en-US" altLang="ja-JP" dirty="0" err="1">
                <a:latin typeface="Open Sans"/>
              </a:rPr>
              <a:t>aogcm</a:t>
            </a:r>
            <a:r>
              <a:rPr lang="en-US" altLang="ja-JP" dirty="0">
                <a:latin typeface="Open Sans"/>
              </a:rPr>
              <a:t>)]</a:t>
            </a:r>
          </a:p>
          <a:p>
            <a:pPr lvl="2"/>
            <a:r>
              <a:rPr lang="en-US" altLang="ja-JP" dirty="0">
                <a:solidFill>
                  <a:srgbClr val="666666"/>
                </a:solidFill>
                <a:latin typeface="Open Sans"/>
              </a:rPr>
              <a:t>Data is available (contact the </a:t>
            </a:r>
            <a:r>
              <a:rPr lang="en-US" altLang="ja-JP" dirty="0" err="1">
                <a:solidFill>
                  <a:srgbClr val="666666"/>
                </a:solidFill>
                <a:latin typeface="Open Sans"/>
              </a:rPr>
              <a:t>ESiWACE</a:t>
            </a:r>
            <a:r>
              <a:rPr lang="en-US" altLang="ja-JP" dirty="0">
                <a:solidFill>
                  <a:srgbClr val="666666"/>
                </a:solidFill>
                <a:latin typeface="Open Sans"/>
              </a:rPr>
              <a:t> coordination team).</a:t>
            </a:r>
          </a:p>
          <a:p>
            <a:pPr lvl="1"/>
            <a:r>
              <a:rPr lang="en-US" altLang="ja-JP" dirty="0">
                <a:solidFill>
                  <a:srgbClr val="666666"/>
                </a:solidFill>
                <a:latin typeface="Open Sans"/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dirty="0">
                <a:latin typeface="Open Sans"/>
              </a:rPr>
              <a:t>Satellite simulators [COSP (Alejandro), SDSU(Hiro), J-Sim(Tempei, Woosub)]</a:t>
            </a:r>
          </a:p>
          <a:p>
            <a:pPr lvl="2"/>
            <a:r>
              <a:rPr lang="en-US" altLang="ja-JP" dirty="0">
                <a:solidFill>
                  <a:schemeClr val="bg2">
                    <a:lumMod val="50000"/>
                  </a:schemeClr>
                </a:solidFill>
                <a:latin typeface="Open Sans"/>
              </a:rPr>
              <a:t>Packages are available.</a:t>
            </a:r>
          </a:p>
          <a:p>
            <a:pPr lvl="1"/>
            <a:endParaRPr lang="en-US" altLang="ja-JP" dirty="0">
              <a:solidFill>
                <a:srgbClr val="666666"/>
              </a:solidFill>
              <a:latin typeface="Open Sans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dirty="0">
                <a:latin typeface="Open Sans"/>
              </a:rPr>
              <a:t>Air-craft measurements over the tropical/extra-tropical Atlantic ocean (Bjorn, Silke)</a:t>
            </a:r>
          </a:p>
          <a:p>
            <a:pPr lvl="2"/>
            <a:r>
              <a:rPr lang="en-US" altLang="ja-JP" dirty="0">
                <a:solidFill>
                  <a:srgbClr val="666666"/>
                </a:solidFill>
                <a:latin typeface="Open Sans"/>
              </a:rPr>
              <a:t>Data availability 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rgbClr val="666666"/>
              </a:solidFill>
              <a:latin typeface="Open Sans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dirty="0">
                <a:latin typeface="Open Sans"/>
              </a:rPr>
              <a:t>Ground measurements [Germany/Barbados-island/Cape Verde (Silke), Tokyo (Masaki) ]</a:t>
            </a:r>
          </a:p>
          <a:p>
            <a:pPr lvl="2"/>
            <a:r>
              <a:rPr lang="en-US" altLang="ja-JP" dirty="0">
                <a:solidFill>
                  <a:srgbClr val="666666"/>
                </a:solidFill>
                <a:latin typeface="Open Sans"/>
              </a:rPr>
              <a:t>Data availability ?</a:t>
            </a:r>
          </a:p>
          <a:p>
            <a:pPr lvl="2"/>
            <a:endParaRPr lang="en-US" altLang="ja-JP" dirty="0">
              <a:solidFill>
                <a:schemeClr val="bg2">
                  <a:lumMod val="50000"/>
                </a:schemeClr>
              </a:solidFill>
              <a:latin typeface="Open Sans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dirty="0">
                <a:latin typeface="Open Sans"/>
              </a:rPr>
              <a:t>Other new satellites (ACCP?)</a:t>
            </a:r>
          </a:p>
        </p:txBody>
      </p:sp>
    </p:spTree>
    <p:extLst>
      <p:ext uri="{BB962C8B-B14F-4D97-AF65-F5344CB8AC3E}">
        <p14:creationId xmlns:p14="http://schemas.microsoft.com/office/powerpoint/2010/main" val="3611176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665920" y="211389"/>
            <a:ext cx="1059511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>
                <a:solidFill>
                  <a:srgbClr val="666666"/>
                </a:solidFill>
                <a:latin typeface="Open Sans"/>
              </a:rPr>
              <a:t>ISSUES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dirty="0">
                <a:latin typeface="Open Sans"/>
              </a:rPr>
              <a:t>　</a:t>
            </a:r>
            <a:r>
              <a:rPr lang="en-US" altLang="ja-JP" dirty="0">
                <a:latin typeface="Open Sans"/>
              </a:rPr>
              <a:t>Determining the behaviors of individual cloud microphysical processes in the multi parameter-space</a:t>
            </a:r>
            <a:r>
              <a:rPr lang="ja-JP" altLang="en-US" dirty="0">
                <a:latin typeface="Open Sans"/>
              </a:rPr>
              <a:t>　</a:t>
            </a:r>
            <a:r>
              <a:rPr lang="en-US" altLang="ja-JP" dirty="0">
                <a:latin typeface="Open Sans"/>
              </a:rPr>
              <a:t>(Graham)</a:t>
            </a:r>
          </a:p>
          <a:p>
            <a:pPr marL="742950" lvl="1" indent="-285750">
              <a:buFont typeface="Wingdings" panose="05000000000000000000" pitchFamily="2" charset="2"/>
              <a:buChar char="è"/>
            </a:pPr>
            <a:r>
              <a:rPr lang="en-US" altLang="ja-JP" dirty="0">
                <a:solidFill>
                  <a:srgbClr val="666666"/>
                </a:solidFill>
                <a:latin typeface="Open Sans"/>
                <a:sym typeface="Wingdings" panose="05000000000000000000" pitchFamily="2" charset="2"/>
              </a:rPr>
              <a:t>New observable parameters produce the additional dimensions to the space</a:t>
            </a:r>
          </a:p>
          <a:p>
            <a:pPr lvl="2"/>
            <a:r>
              <a:rPr lang="en-US" altLang="ja-JP" dirty="0">
                <a:solidFill>
                  <a:srgbClr val="666666"/>
                </a:solidFill>
                <a:latin typeface="Open Sans"/>
                <a:sym typeface="Wingdings" panose="05000000000000000000" pitchFamily="2" charset="2"/>
              </a:rPr>
              <a:t>Cloud Albedo, COT, AOT, cloud fraction, </a:t>
            </a:r>
            <a:r>
              <a:rPr lang="en-US" altLang="ja-JP" i="1" dirty="0">
                <a:solidFill>
                  <a:srgbClr val="666666"/>
                </a:solidFill>
                <a:latin typeface="Open Sans"/>
                <a:sym typeface="Wingdings" panose="05000000000000000000" pitchFamily="2" charset="2"/>
              </a:rPr>
              <a:t>β</a:t>
            </a:r>
            <a:r>
              <a:rPr lang="en-US" altLang="ja-JP" i="1" dirty="0" err="1">
                <a:solidFill>
                  <a:srgbClr val="666666"/>
                </a:solidFill>
                <a:latin typeface="Open Sans"/>
                <a:sym typeface="Wingdings" panose="05000000000000000000" pitchFamily="2" charset="2"/>
              </a:rPr>
              <a:t>ext</a:t>
            </a:r>
            <a:r>
              <a:rPr lang="en-US" altLang="ja-JP" dirty="0">
                <a:solidFill>
                  <a:srgbClr val="666666"/>
                </a:solidFill>
                <a:latin typeface="Open Sans"/>
                <a:sym typeface="Wingdings" panose="05000000000000000000" pitchFamily="2" charset="2"/>
              </a:rPr>
              <a:t>, </a:t>
            </a:r>
            <a:r>
              <a:rPr lang="en-US" altLang="ja-JP" i="1" dirty="0" err="1">
                <a:solidFill>
                  <a:srgbClr val="666666"/>
                </a:solidFill>
                <a:latin typeface="Open Sans"/>
                <a:sym typeface="Wingdings" panose="05000000000000000000" pitchFamily="2" charset="2"/>
              </a:rPr>
              <a:t>Ze</a:t>
            </a:r>
            <a:r>
              <a:rPr lang="en-US" altLang="ja-JP" dirty="0">
                <a:solidFill>
                  <a:srgbClr val="666666"/>
                </a:solidFill>
                <a:latin typeface="Open Sans"/>
                <a:sym typeface="Wingdings" panose="05000000000000000000" pitchFamily="2" charset="2"/>
              </a:rPr>
              <a:t>, </a:t>
            </a:r>
            <a:r>
              <a:rPr lang="en-US" altLang="ja-JP" i="1" dirty="0" err="1">
                <a:solidFill>
                  <a:srgbClr val="666666"/>
                </a:solidFill>
                <a:latin typeface="Open Sans"/>
                <a:sym typeface="Wingdings" panose="05000000000000000000" pitchFamily="2" charset="2"/>
              </a:rPr>
              <a:t>Nc</a:t>
            </a:r>
            <a:r>
              <a:rPr lang="en-US" altLang="ja-JP" dirty="0">
                <a:solidFill>
                  <a:srgbClr val="666666"/>
                </a:solidFill>
                <a:latin typeface="Open Sans"/>
                <a:sym typeface="Wingdings" panose="05000000000000000000" pitchFamily="2" charset="2"/>
              </a:rPr>
              <a:t>, LWC, </a:t>
            </a:r>
            <a:r>
              <a:rPr lang="en-US" altLang="ja-JP" i="1" dirty="0">
                <a:solidFill>
                  <a:srgbClr val="666666"/>
                </a:solidFill>
                <a:latin typeface="Open Sans"/>
                <a:sym typeface="Wingdings" panose="05000000000000000000" pitchFamily="2" charset="2"/>
              </a:rPr>
              <a:t>re</a:t>
            </a:r>
            <a:r>
              <a:rPr lang="en-US" altLang="ja-JP" dirty="0">
                <a:solidFill>
                  <a:srgbClr val="666666"/>
                </a:solidFill>
                <a:latin typeface="Open Sans"/>
                <a:sym typeface="Wingdings" panose="05000000000000000000" pitchFamily="2" charset="2"/>
              </a:rPr>
              <a:t>, </a:t>
            </a:r>
            <a:r>
              <a:rPr lang="en-US" altLang="ja-JP" i="1" dirty="0">
                <a:solidFill>
                  <a:srgbClr val="666666"/>
                </a:solidFill>
                <a:latin typeface="Open Sans"/>
                <a:sym typeface="Wingdings" panose="05000000000000000000" pitchFamily="2" charset="2"/>
              </a:rPr>
              <a:t>w, </a:t>
            </a:r>
            <a:r>
              <a:rPr lang="en-US" altLang="ja-JP" i="1" dirty="0" err="1">
                <a:solidFill>
                  <a:srgbClr val="666666"/>
                </a:solidFill>
                <a:latin typeface="Open Sans"/>
                <a:sym typeface="Wingdings" panose="05000000000000000000" pitchFamily="2" charset="2"/>
              </a:rPr>
              <a:t>υt</a:t>
            </a:r>
            <a:r>
              <a:rPr lang="en-US" altLang="ja-JP" i="1" dirty="0">
                <a:solidFill>
                  <a:srgbClr val="666666"/>
                </a:solidFill>
                <a:latin typeface="Open Sans"/>
                <a:sym typeface="Wingdings" panose="05000000000000000000" pitchFamily="2" charset="2"/>
              </a:rPr>
              <a:t>, </a:t>
            </a:r>
            <a:r>
              <a:rPr lang="en-US" altLang="ja-JP" dirty="0">
                <a:solidFill>
                  <a:srgbClr val="666666"/>
                </a:solidFill>
                <a:latin typeface="Open Sans"/>
                <a:sym typeface="Wingdings" panose="05000000000000000000" pitchFamily="2" charset="2"/>
              </a:rPr>
              <a:t>ice habits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altLang="ja-JP" dirty="0">
                <a:solidFill>
                  <a:srgbClr val="666666"/>
                </a:solidFill>
                <a:latin typeface="Open Sans"/>
                <a:sym typeface="Wingdings" panose="05000000000000000000" pitchFamily="2" charset="2"/>
              </a:rPr>
              <a:t>How can we use vertical information from </a:t>
            </a:r>
            <a:r>
              <a:rPr lang="en-US" altLang="ja-JP" dirty="0" err="1">
                <a:solidFill>
                  <a:srgbClr val="666666"/>
                </a:solidFill>
                <a:latin typeface="Open Sans"/>
                <a:sym typeface="Wingdings" panose="05000000000000000000" pitchFamily="2" charset="2"/>
              </a:rPr>
              <a:t>Ecare</a:t>
            </a:r>
            <a:r>
              <a:rPr lang="en-US" altLang="ja-JP" dirty="0">
                <a:solidFill>
                  <a:srgbClr val="666666"/>
                </a:solidFill>
                <a:latin typeface="Open Sans"/>
                <a:sym typeface="Wingdings" panose="05000000000000000000" pitchFamily="2" charset="2"/>
              </a:rPr>
              <a:t>? (use of the vertical gradient?)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>
              <a:solidFill>
                <a:srgbClr val="666666"/>
              </a:solidFill>
              <a:latin typeface="Open Sa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dirty="0">
                <a:latin typeface="Open Sans"/>
              </a:rPr>
              <a:t>　</a:t>
            </a:r>
            <a:r>
              <a:rPr lang="en-US" altLang="ja-JP" dirty="0">
                <a:latin typeface="Open Sans"/>
              </a:rPr>
              <a:t>Dynamical regimes determined by the time-lag composite using multi-satellites (Hiro), geo-stationary satellite (Graham), or percentiles of physical parameters (Ann, Jean-Louis)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altLang="ja-JP" dirty="0">
                <a:solidFill>
                  <a:srgbClr val="666666"/>
                </a:solidFill>
                <a:latin typeface="Open Sans"/>
              </a:rPr>
              <a:t>2-D </a:t>
            </a:r>
            <a:r>
              <a:rPr lang="en-US" altLang="ja-JP" dirty="0" err="1">
                <a:solidFill>
                  <a:srgbClr val="666666"/>
                </a:solidFill>
                <a:latin typeface="Open Sans"/>
              </a:rPr>
              <a:t>param</a:t>
            </a:r>
            <a:r>
              <a:rPr lang="en-US" altLang="ja-JP" dirty="0">
                <a:solidFill>
                  <a:srgbClr val="666666"/>
                </a:solidFill>
                <a:latin typeface="Open Sans"/>
              </a:rPr>
              <a:t>: OLR, column water vapor, relative humidity @ specific level, cloud reflectance, precipitation rate, column integrated moist static energy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altLang="ja-JP" dirty="0">
                <a:solidFill>
                  <a:srgbClr val="666666"/>
                </a:solidFill>
                <a:latin typeface="Open Sans"/>
              </a:rPr>
              <a:t>3-D </a:t>
            </a:r>
            <a:r>
              <a:rPr lang="en-US" altLang="ja-JP" dirty="0" err="1">
                <a:solidFill>
                  <a:srgbClr val="666666"/>
                </a:solidFill>
                <a:latin typeface="Open Sans"/>
              </a:rPr>
              <a:t>param</a:t>
            </a:r>
            <a:r>
              <a:rPr lang="en-US" altLang="ja-JP" dirty="0">
                <a:solidFill>
                  <a:srgbClr val="666666"/>
                </a:solidFill>
                <a:latin typeface="Open Sans"/>
              </a:rPr>
              <a:t>: Relative humidity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>
              <a:solidFill>
                <a:srgbClr val="666666"/>
              </a:solidFill>
              <a:latin typeface="Open Sa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dirty="0">
                <a:latin typeface="Open Sans"/>
              </a:rPr>
              <a:t>　</a:t>
            </a:r>
            <a:r>
              <a:rPr lang="en-US" altLang="ja-JP" dirty="0">
                <a:latin typeface="Open Sans"/>
              </a:rPr>
              <a:t>Synergetic use of satellite, air-craft measurements, ground observations, and models to constraining cloud microphysics (Silke, Woosub, Tempei (DAY1))</a:t>
            </a:r>
          </a:p>
          <a:p>
            <a:pPr lvl="1"/>
            <a:r>
              <a:rPr lang="en-US" altLang="ja-JP" dirty="0">
                <a:latin typeface="Open Sans"/>
                <a:sym typeface="Wingdings" panose="05000000000000000000" pitchFamily="2" charset="2"/>
              </a:rPr>
              <a:t></a:t>
            </a:r>
            <a:r>
              <a:rPr lang="en-US" altLang="ja-JP" dirty="0">
                <a:latin typeface="Open Sans"/>
              </a:rPr>
              <a:t>Different </a:t>
            </a:r>
            <a:r>
              <a:rPr lang="en-US" altLang="ja-JP" dirty="0" err="1">
                <a:latin typeface="Open Sans"/>
              </a:rPr>
              <a:t>spatio</a:t>
            </a:r>
            <a:r>
              <a:rPr lang="en-US" altLang="ja-JP" dirty="0">
                <a:latin typeface="Open Sans"/>
              </a:rPr>
              <a:t>-temporal resolution among datasets (foot-print sizes of CPR, ATLID, MSI)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altLang="ja-JP" dirty="0">
              <a:solidFill>
                <a:srgbClr val="666666"/>
              </a:solidFill>
              <a:latin typeface="Open Sa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dirty="0">
                <a:latin typeface="Open Sans"/>
              </a:rPr>
              <a:t>　</a:t>
            </a:r>
            <a:r>
              <a:rPr lang="en-US" altLang="ja-JP" dirty="0">
                <a:latin typeface="Open Sans"/>
              </a:rPr>
              <a:t>Spatial inhomogeneity, fine-scale structure (Jean-Louis, </a:t>
            </a:r>
            <a:r>
              <a:rPr lang="en-US" altLang="ja-JP" dirty="0" err="1">
                <a:latin typeface="Open Sans"/>
              </a:rPr>
              <a:t>Toshi</a:t>
            </a:r>
            <a:r>
              <a:rPr lang="en-US" altLang="ja-JP" dirty="0">
                <a:latin typeface="Open Sans"/>
              </a:rPr>
              <a:t>, Tempei(DAY1))</a:t>
            </a:r>
          </a:p>
          <a:p>
            <a:pPr lvl="1"/>
            <a:r>
              <a:rPr lang="en-US" altLang="ja-JP" dirty="0">
                <a:solidFill>
                  <a:srgbClr val="666666"/>
                </a:solidFill>
                <a:latin typeface="Open Sans"/>
                <a:sym typeface="Wingdings" panose="05000000000000000000" pitchFamily="2" charset="2"/>
              </a:rPr>
              <a:t></a:t>
            </a:r>
            <a:r>
              <a:rPr lang="en-US" altLang="ja-JP" dirty="0">
                <a:solidFill>
                  <a:srgbClr val="666666"/>
                </a:solidFill>
                <a:latin typeface="Open Sans"/>
              </a:rPr>
              <a:t>Understanding what is going on in the natural world or in fine-scale cloud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rgbClr val="666666"/>
              </a:solidFill>
              <a:latin typeface="Open San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>
                <a:latin typeface="Open Sans"/>
              </a:rPr>
              <a:t>Model evaluation/development (Ann, Woosub)</a:t>
            </a:r>
          </a:p>
          <a:p>
            <a:pPr lvl="1"/>
            <a:r>
              <a:rPr lang="en-US" altLang="ja-JP" dirty="0">
                <a:solidFill>
                  <a:schemeClr val="bg2">
                    <a:lumMod val="50000"/>
                  </a:schemeClr>
                </a:solidFill>
                <a:latin typeface="Open Sans"/>
                <a:sym typeface="Wingdings" panose="05000000000000000000" pitchFamily="2" charset="2"/>
              </a:rPr>
              <a:t>1M or 2M, PSD, and assumed </a:t>
            </a:r>
            <a:r>
              <a:rPr lang="en-US" altLang="ja-JP" i="1" dirty="0">
                <a:solidFill>
                  <a:schemeClr val="bg2">
                    <a:lumMod val="50000"/>
                  </a:schemeClr>
                </a:solidFill>
                <a:latin typeface="Open Sans"/>
                <a:sym typeface="Wingdings" panose="05000000000000000000" pitchFamily="2" charset="2"/>
              </a:rPr>
              <a:t>D</a:t>
            </a:r>
            <a:r>
              <a:rPr lang="en-US" altLang="ja-JP" dirty="0">
                <a:solidFill>
                  <a:schemeClr val="bg2">
                    <a:lumMod val="50000"/>
                  </a:schemeClr>
                </a:solidFill>
                <a:latin typeface="Open Sans"/>
                <a:sym typeface="Wingdings" panose="05000000000000000000" pitchFamily="2" charset="2"/>
              </a:rPr>
              <a:t>-</a:t>
            </a:r>
            <a:r>
              <a:rPr lang="en-US" altLang="ja-JP" i="1" dirty="0" err="1">
                <a:solidFill>
                  <a:schemeClr val="bg2">
                    <a:lumMod val="50000"/>
                  </a:schemeClr>
                </a:solidFill>
                <a:latin typeface="Open Sans"/>
                <a:sym typeface="Wingdings" panose="05000000000000000000" pitchFamily="2" charset="2"/>
              </a:rPr>
              <a:t>υt</a:t>
            </a:r>
            <a:r>
              <a:rPr lang="en-US" altLang="ja-JP" dirty="0">
                <a:solidFill>
                  <a:schemeClr val="bg2">
                    <a:lumMod val="50000"/>
                  </a:schemeClr>
                </a:solidFill>
                <a:latin typeface="Open Sans"/>
                <a:sym typeface="Wingdings" panose="05000000000000000000" pitchFamily="2" charset="2"/>
              </a:rPr>
              <a:t> relationship (ice habits).</a:t>
            </a:r>
          </a:p>
          <a:p>
            <a:pPr lvl="1"/>
            <a:r>
              <a:rPr lang="en-US" altLang="ja-JP" dirty="0">
                <a:solidFill>
                  <a:schemeClr val="bg2">
                    <a:lumMod val="50000"/>
                  </a:schemeClr>
                </a:solidFill>
                <a:latin typeface="Open Sans"/>
                <a:sym typeface="Wingdings" panose="05000000000000000000" pitchFamily="2" charset="2"/>
              </a:rPr>
              <a:t></a:t>
            </a:r>
            <a:r>
              <a:rPr lang="en-US" altLang="ja-JP" dirty="0">
                <a:solidFill>
                  <a:schemeClr val="bg2">
                    <a:lumMod val="50000"/>
                  </a:schemeClr>
                </a:solidFill>
                <a:latin typeface="Open Sans"/>
              </a:rPr>
              <a:t>What is detectable ? (Woosub, Tempei(DAY1))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altLang="ja-JP" dirty="0" err="1">
                <a:solidFill>
                  <a:schemeClr val="bg2">
                    <a:lumMod val="50000"/>
                  </a:schemeClr>
                </a:solidFill>
                <a:latin typeface="Open Sans"/>
              </a:rPr>
              <a:t>Vd</a:t>
            </a:r>
            <a:r>
              <a:rPr lang="en-US" altLang="ja-JP" dirty="0">
                <a:solidFill>
                  <a:schemeClr val="bg2">
                    <a:lumMod val="50000"/>
                  </a:schemeClr>
                </a:solidFill>
                <a:latin typeface="Open Sans"/>
              </a:rPr>
              <a:t> is clear (</a:t>
            </a:r>
            <a:r>
              <a:rPr lang="en-US" altLang="ja-JP" dirty="0" err="1">
                <a:solidFill>
                  <a:schemeClr val="bg2">
                    <a:lumMod val="50000"/>
                  </a:schemeClr>
                </a:solidFill>
                <a:latin typeface="Open Sans"/>
              </a:rPr>
              <a:t>Ze</a:t>
            </a:r>
            <a:r>
              <a:rPr lang="en-US" altLang="ja-JP" dirty="0">
                <a:solidFill>
                  <a:schemeClr val="bg2">
                    <a:lumMod val="50000"/>
                  </a:schemeClr>
                </a:solidFill>
                <a:latin typeface="Open Sans"/>
              </a:rPr>
              <a:t> is likely to suffer from attenuation) </a:t>
            </a:r>
            <a:r>
              <a:rPr lang="en-US" altLang="ja-JP" dirty="0">
                <a:solidFill>
                  <a:schemeClr val="bg2">
                    <a:lumMod val="50000"/>
                  </a:schemeClr>
                </a:solidFill>
                <a:latin typeface="Open Sans"/>
                <a:sym typeface="Wingdings" panose="05000000000000000000" pitchFamily="2" charset="2"/>
              </a:rPr>
              <a:t></a:t>
            </a:r>
            <a:r>
              <a:rPr lang="en-US" altLang="ja-JP" dirty="0">
                <a:solidFill>
                  <a:schemeClr val="bg2">
                    <a:lumMod val="50000"/>
                  </a:schemeClr>
                </a:solidFill>
                <a:latin typeface="Open Sans"/>
              </a:rPr>
              <a:t> </a:t>
            </a:r>
            <a:r>
              <a:rPr lang="en-US" altLang="ja-JP" dirty="0" err="1">
                <a:solidFill>
                  <a:schemeClr val="bg2">
                    <a:lumMod val="50000"/>
                  </a:schemeClr>
                </a:solidFill>
                <a:latin typeface="Open Sans"/>
              </a:rPr>
              <a:t>Vd</a:t>
            </a:r>
            <a:r>
              <a:rPr lang="en-US" altLang="ja-JP" dirty="0">
                <a:solidFill>
                  <a:schemeClr val="bg2">
                    <a:lumMod val="50000"/>
                  </a:schemeClr>
                </a:solidFill>
                <a:latin typeface="Open Sans"/>
              </a:rPr>
              <a:t> is available for model evaluation</a:t>
            </a:r>
            <a:endParaRPr lang="en-US" altLang="ja-JP" dirty="0">
              <a:solidFill>
                <a:schemeClr val="bg2">
                  <a:lumMod val="50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827703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606286" y="410171"/>
            <a:ext cx="1059511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>
                <a:solidFill>
                  <a:srgbClr val="666666"/>
                </a:solidFill>
                <a:latin typeface="Open Sans"/>
              </a:rPr>
              <a:t>TODO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latin typeface="Open Sans"/>
              </a:rPr>
              <a:t>Sharing tools and settings</a:t>
            </a:r>
          </a:p>
          <a:p>
            <a:pPr lvl="1"/>
            <a:r>
              <a:rPr lang="en-US" altLang="ja-JP" dirty="0">
                <a:solidFill>
                  <a:srgbClr val="666666"/>
                </a:solidFill>
                <a:latin typeface="Open Sans"/>
              </a:rPr>
              <a:t>Satellite simulators (but, it is hard to get used to them all)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>
              <a:solidFill>
                <a:srgbClr val="666666"/>
              </a:solidFill>
              <a:latin typeface="Open Sa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latin typeface="Open Sans"/>
              </a:rPr>
              <a:t>Sharing dataset</a:t>
            </a:r>
          </a:p>
          <a:p>
            <a:pPr lvl="1"/>
            <a:r>
              <a:rPr lang="en-US" altLang="ja-JP" dirty="0">
                <a:solidFill>
                  <a:srgbClr val="666666"/>
                </a:solidFill>
                <a:latin typeface="Open Sans"/>
              </a:rPr>
              <a:t>collocated satellite products [e.g., GOCCP, </a:t>
            </a:r>
            <a:r>
              <a:rPr lang="en-US" altLang="ja-JP" dirty="0" err="1">
                <a:solidFill>
                  <a:srgbClr val="666666"/>
                </a:solidFill>
                <a:latin typeface="Open Sans"/>
              </a:rPr>
              <a:t>EarthCARE</a:t>
            </a:r>
            <a:r>
              <a:rPr lang="en-US" altLang="ja-JP" dirty="0">
                <a:solidFill>
                  <a:srgbClr val="666666"/>
                </a:solidFill>
                <a:latin typeface="Open Sans"/>
              </a:rPr>
              <a:t> Research A-train Product Monitor by JAXA, and other collocated satellite products]</a:t>
            </a:r>
          </a:p>
          <a:p>
            <a:pPr marL="742950" lvl="1" indent="-285750">
              <a:buFont typeface="Wingdings" panose="05000000000000000000" pitchFamily="2" charset="2"/>
              <a:buChar char="è"/>
            </a:pPr>
            <a:r>
              <a:rPr lang="en-US" altLang="ja-JP" dirty="0">
                <a:solidFill>
                  <a:srgbClr val="666666"/>
                </a:solidFill>
                <a:latin typeface="Open Sans"/>
                <a:sym typeface="Wingdings" panose="05000000000000000000" pitchFamily="2" charset="2"/>
              </a:rPr>
              <a:t>A suit of process-oriented analyses, model evaluation</a:t>
            </a:r>
          </a:p>
          <a:p>
            <a:pPr marL="742950" lvl="1" indent="-285750">
              <a:buFont typeface="Wingdings" panose="05000000000000000000" pitchFamily="2" charset="2"/>
              <a:buChar char="è"/>
            </a:pPr>
            <a:endParaRPr lang="en-US" altLang="ja-JP" dirty="0">
              <a:solidFill>
                <a:srgbClr val="666666"/>
              </a:solidFill>
              <a:latin typeface="Open Sans"/>
            </a:endParaRPr>
          </a:p>
          <a:p>
            <a:pPr lvl="1"/>
            <a:r>
              <a:rPr lang="en-US" altLang="ja-JP" dirty="0">
                <a:solidFill>
                  <a:srgbClr val="666666"/>
                </a:solidFill>
                <a:latin typeface="Open Sans"/>
              </a:rPr>
              <a:t>Synchronized dataset for “satellite-air craft observations” or “satellite-ground observations”</a:t>
            </a:r>
          </a:p>
          <a:p>
            <a:pPr lvl="1"/>
            <a:r>
              <a:rPr lang="en-US" altLang="ja-JP" dirty="0">
                <a:solidFill>
                  <a:srgbClr val="666666"/>
                </a:solidFill>
                <a:latin typeface="Open Sans"/>
                <a:sym typeface="Wingdings" panose="05000000000000000000" pitchFamily="2" charset="2"/>
              </a:rPr>
              <a:t> A suit of model inter-comparison</a:t>
            </a:r>
            <a:endParaRPr lang="en-US" altLang="ja-JP" dirty="0">
              <a:solidFill>
                <a:srgbClr val="666666"/>
              </a:solidFill>
              <a:latin typeface="Open Sans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>
              <a:solidFill>
                <a:srgbClr val="666666"/>
              </a:solidFill>
              <a:latin typeface="Open Sa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latin typeface="Open Sans"/>
              </a:rPr>
              <a:t>Practice using Single-Column-Model/LES with satellite simulators that take realistic noises into account</a:t>
            </a:r>
          </a:p>
          <a:p>
            <a:pPr lvl="1"/>
            <a:r>
              <a:rPr lang="en-US" altLang="ja-JP" dirty="0">
                <a:solidFill>
                  <a:srgbClr val="666666"/>
                </a:solidFill>
                <a:latin typeface="Open Sans"/>
                <a:sym typeface="Wingdings" panose="05000000000000000000" pitchFamily="2" charset="2"/>
              </a:rPr>
              <a:t>determining the cloud microphysical processes that are detectable</a:t>
            </a:r>
          </a:p>
          <a:p>
            <a:pPr lvl="1"/>
            <a:r>
              <a:rPr lang="en-US" altLang="ja-JP" dirty="0">
                <a:solidFill>
                  <a:srgbClr val="666666"/>
                </a:solidFill>
                <a:latin typeface="Open Sans"/>
                <a:sym typeface="Wingdings" panose="05000000000000000000" pitchFamily="2" charset="2"/>
              </a:rPr>
              <a:t></a:t>
            </a:r>
            <a:r>
              <a:rPr lang="en-US" altLang="ja-JP" dirty="0">
                <a:solidFill>
                  <a:srgbClr val="666666"/>
                </a:solidFill>
                <a:latin typeface="Open Sans"/>
              </a:rPr>
              <a:t>check whether signals are real or false (validation of retrieval algorithms)</a:t>
            </a:r>
          </a:p>
          <a:p>
            <a:pPr lvl="1"/>
            <a:endParaRPr lang="en-US" altLang="ja-JP" dirty="0">
              <a:solidFill>
                <a:srgbClr val="666666"/>
              </a:solidFill>
              <a:latin typeface="Open Sans"/>
            </a:endParaRPr>
          </a:p>
          <a:p>
            <a:r>
              <a:rPr lang="en-US" altLang="ja-JP" b="1" dirty="0">
                <a:solidFill>
                  <a:srgbClr val="666666"/>
                </a:solidFill>
                <a:latin typeface="Open Sans"/>
              </a:rPr>
              <a:t>Towards the goals (scientific goal and social contribution)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>
                <a:latin typeface="Open Sans"/>
              </a:rPr>
              <a:t>Visibility of the contribution of </a:t>
            </a:r>
            <a:r>
              <a:rPr lang="en-US" altLang="ja-JP" dirty="0" err="1">
                <a:latin typeface="Open Sans"/>
              </a:rPr>
              <a:t>ECare</a:t>
            </a:r>
            <a:r>
              <a:rPr lang="en-US" altLang="ja-JP" dirty="0">
                <a:latin typeface="Open Sans"/>
              </a:rPr>
              <a:t> to climate issues.</a:t>
            </a:r>
          </a:p>
        </p:txBody>
      </p:sp>
    </p:spTree>
    <p:extLst>
      <p:ext uri="{BB962C8B-B14F-4D97-AF65-F5344CB8AC3E}">
        <p14:creationId xmlns:p14="http://schemas.microsoft.com/office/powerpoint/2010/main" val="2020141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436</Words>
  <Application>Microsoft Office PowerPoint</Application>
  <PresentationFormat>ワイド画面</PresentationFormat>
  <Paragraphs>79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Open Sans</vt:lpstr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Seiki Tatsuya</dc:creator>
  <cp:lastModifiedBy>Seiki Tatsuya</cp:lastModifiedBy>
  <cp:revision>122</cp:revision>
  <dcterms:created xsi:type="dcterms:W3CDTF">2022-02-17T12:32:06Z</dcterms:created>
  <dcterms:modified xsi:type="dcterms:W3CDTF">2022-02-18T13:19:12Z</dcterms:modified>
</cp:coreProperties>
</file>