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463" r:id="rId2"/>
    <p:sldId id="2473" r:id="rId3"/>
    <p:sldId id="2471" r:id="rId4"/>
    <p:sldId id="2472" r:id="rId5"/>
    <p:sldId id="2633" r:id="rId6"/>
    <p:sldId id="2634" r:id="rId7"/>
    <p:sldId id="2635" r:id="rId8"/>
    <p:sldId id="2631" r:id="rId9"/>
    <p:sldId id="2470" r:id="rId10"/>
    <p:sldId id="2474" r:id="rId11"/>
    <p:sldId id="2475" r:id="rId12"/>
    <p:sldId id="2477" r:id="rId13"/>
    <p:sldId id="2478" r:id="rId14"/>
    <p:sldId id="2476" r:id="rId15"/>
    <p:sldId id="2479" r:id="rId16"/>
    <p:sldId id="2480" r:id="rId17"/>
    <p:sldId id="2481" r:id="rId18"/>
    <p:sldId id="2467" r:id="rId19"/>
    <p:sldId id="2483" r:id="rId20"/>
    <p:sldId id="259" r:id="rId21"/>
    <p:sldId id="2630" r:id="rId22"/>
    <p:sldId id="2632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>
        <p:scale>
          <a:sx n="60" d="100"/>
          <a:sy n="60" d="100"/>
        </p:scale>
        <p:origin x="212" y="2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019EA-0ACE-4877-96D7-368485E61046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88564-66DB-4872-8DBD-3374369B92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67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88564-66DB-4872-8DBD-3374369B92D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45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88564-66DB-4872-8DBD-3374369B92D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21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52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88564-66DB-4872-8DBD-3374369B92D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830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000EC-179C-4A2D-906E-C51ABB03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AD7517-9F59-42D3-8900-3D666AB44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9FC838-3A6C-45E9-9123-53783B58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383059-7FD9-4AF4-AD3D-16015555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CA35A8-ADDB-403A-8778-CF77D03C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11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916F90-7AD8-4834-8404-CC3C314F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619B13E-4500-4D89-BA64-F05F7B1AB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D5B6BD-1959-47B6-9D97-25B9D7B3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7BE612-B27B-4EB7-B474-734B1EAE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9F9A20-7684-4E86-910E-EF3A3B42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80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EB9A68E-6472-47DF-8898-A3552D6EC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A4CD488-548B-4961-9D51-261FB034A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87D763-D884-4327-A70F-D9A21ADD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FDC7AF-98E6-406B-830D-C8DCF01C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DE9150-2F52-45F0-8C55-23DCF3E3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47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詳細の記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032BB-EAB6-482D-B7CC-044E7284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001"/>
            <a:ext cx="10515600" cy="722274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E0D758-08A6-4C80-B424-149836CF5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737"/>
            <a:ext cx="10515600" cy="5671262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0257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93" cy="27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032BB-EAB6-482D-B7CC-044E7284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E0D758-08A6-4C80-B424-149836CF5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122F53-2553-4B2D-93D5-2BEE4CEB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ABE80D-B9DB-4BBB-9FAD-66B54A4D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44FC32-FB0E-4593-9BBF-322AECDB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40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7A8CE7-127F-47C8-B3ED-B40FBFA9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2DB4D8-5AEE-499B-A38C-A1DC2E27B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69180A-484E-4DFB-BD8C-FE503710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97DC8-5EE8-4A97-9ED1-E338A7BF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8646D0-4142-483F-81C6-EDD26601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62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941AA-15F9-443F-A4A0-B290FB07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0106F0-CAFA-4E8D-A456-306E57C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50CFE-BE4E-4C19-A9AC-DFCFCC5FE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350615-E9B9-40F1-BAB7-F130B215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72F424-56E7-46E6-BDF5-5A85701F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9E108E-666B-4CB7-AE78-56FFEB74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9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742DA-9E24-4650-BE77-32CCCB7D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69D6DB-4E7E-4340-94C4-C315FA17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A0DB018-0684-4DB4-B578-D1269D702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8D195C6-F24C-451A-97DD-D967E571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7AAD3B-8D4E-42D6-97B0-44C43ACD1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D569CA4-190A-4C4A-A1DD-152759C3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6FCA486-3ADF-4353-95BC-B2FE87E3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C0FF408-1980-4FD7-BA4A-4FA9645F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56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243811-3736-402C-8DC6-2F230A32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BD73A62-233C-4F61-AF73-2E896E66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B35C1DA-427F-44B2-8B9F-CB922F16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FF3588-0197-40C6-A918-54A6D7B6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98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23A403-9A30-47B1-B2B6-D9D341E5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FE2A6D6-1926-4995-A5F3-F2361476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C613D3-E887-4AAF-9C4E-966B699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26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82E42-379A-4BC2-8B57-A6F991BB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EE2E26-3535-423C-B3FD-8A20C32F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86630E7-B09B-4E1C-9763-5A3017A2E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D87287-0D89-48D6-8C29-98F56B05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701C6C-745F-4F32-A7E0-5B6C322E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5F47E5-34DF-41BB-9895-E700C3A4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52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399217-B575-4CFE-AE39-B10B2DB6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A181E09-47CA-468E-9926-A9C759C4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9C09885-8CBF-4A4A-B013-149D1CC4E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13B92C-8817-491C-9F56-0984318F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F2CE4B-57A2-4E5B-BC33-0EE7F381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5537F6-8248-4EB8-B457-C3F46B9F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01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65D0C2-AFB2-40B7-89DA-889F1005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6893EA-EFF5-4922-A6EA-DEFC8E4E8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917155-829E-4ADC-8653-380120F0A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9C56-040E-4A5D-B8EF-BE5056BC16F3}" type="datetimeFigureOut">
              <a:rPr kumimoji="1" lang="ja-JP" altLang="en-US" smtClean="0"/>
              <a:t>2022/2/16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9D4606-C3C7-4309-A2C1-C46BEF1B2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433E60-C4EF-4FB2-840C-EFBD59F0F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0156E-3AE5-4B7A-A1A5-D877EA5FDF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3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www.cger.nies.go.jp/publications/report/i127/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wace.eu/services/dyamon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esd.aori.u-tokyo.ac.jp/ECARE2022/ECARE-ModelWS2022_intro.pptx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12E6B5-2001-4AE2-85AE-445779F5C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6932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  <a:t>General remarks: </a:t>
            </a:r>
            <a:b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</a:br>
            <a: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  <a:t>Introduction to model-satellite</a:t>
            </a:r>
            <a:b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</a:br>
            <a:r>
              <a:rPr lang="en-US" sz="40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Roboto-Bold"/>
              </a:rPr>
              <a:t>collaborations</a:t>
            </a:r>
            <a:endParaRPr lang="en-US" sz="1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ADFE681-D6CE-4958-8A32-212CBF426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757" y="3324386"/>
            <a:ext cx="10107827" cy="3255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Satoh Masaki </a:t>
            </a:r>
          </a:p>
          <a:p>
            <a:r>
              <a:rPr lang="en-US" b="1" dirty="0">
                <a:solidFill>
                  <a:srgbClr val="0070C0"/>
                </a:solidFill>
              </a:rPr>
              <a:t>Atmosphere and Ocean Research Institute, University of Tokyo</a:t>
            </a:r>
          </a:p>
          <a:p>
            <a:r>
              <a:rPr lang="en-US" altLang="ja-JP" b="1" dirty="0" err="1">
                <a:solidFill>
                  <a:srgbClr val="C00000"/>
                </a:solidFill>
              </a:rPr>
              <a:t>EarthCARE</a:t>
            </a:r>
            <a:r>
              <a:rPr lang="en-US" altLang="ja-JP" b="1" dirty="0">
                <a:solidFill>
                  <a:srgbClr val="C00000"/>
                </a:solidFill>
              </a:rPr>
              <a:t> Modeling Workshop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Dates: 16(Wed)-18(Fri), Feb. 2022; online meeting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Time: 13-16 UTC</a:t>
            </a:r>
          </a:p>
          <a:p>
            <a:r>
              <a:rPr lang="en-US" altLang="ja-JP" b="1" dirty="0">
                <a:solidFill>
                  <a:srgbClr val="C00000"/>
                </a:solidFill>
              </a:rPr>
              <a:t>https://cesd.aori.u-tokyo.ac.jp/ECARE2022/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04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53899E-80F8-45A8-A19E-525BC9EB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44" y="172893"/>
            <a:ext cx="1079485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Model activities toward </a:t>
            </a:r>
            <a:r>
              <a:rPr lang="en-US" dirty="0" err="1"/>
              <a:t>EarthCARE</a:t>
            </a:r>
            <a:r>
              <a:rPr lang="en-US" dirty="0"/>
              <a:t> in Japan</a:t>
            </a:r>
            <a:br>
              <a:rPr lang="en-US" dirty="0"/>
            </a:br>
            <a:r>
              <a:rPr lang="en-US" dirty="0"/>
              <a:t>NICAM + </a:t>
            </a:r>
            <a:r>
              <a:rPr lang="en-US" dirty="0" err="1"/>
              <a:t>Joinst</a:t>
            </a:r>
            <a:r>
              <a:rPr lang="en-US" dirty="0"/>
              <a:t> Simulator for Satellite Sensors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A23E1-5E27-41DD-8DBB-0961E90C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4" y="1470170"/>
            <a:ext cx="573405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C775E61-F0F3-481E-83F7-D8948441353C}"/>
              </a:ext>
            </a:extLst>
          </p:cNvPr>
          <p:cNvSpPr txBox="1"/>
          <p:nvPr/>
        </p:nvSpPr>
        <p:spPr>
          <a:xfrm>
            <a:off x="6766259" y="2435602"/>
            <a:ext cx="49676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Illingworth et al. (2015,BAMS): </a:t>
            </a:r>
            <a:r>
              <a:rPr lang="en-US" dirty="0"/>
              <a:t>Global simulation by the 3.5-km-gridded NICAM model: (top) simulated visible radiances, TOA upward</a:t>
            </a:r>
          </a:p>
          <a:p>
            <a:r>
              <a:rPr lang="en-US" dirty="0"/>
              <a:t>longwave flux (W m–2), and 94-GHz CPR signal (</a:t>
            </a:r>
            <a:r>
              <a:rPr lang="en-US" dirty="0" err="1"/>
              <a:t>dBZ</a:t>
            </a:r>
            <a:r>
              <a:rPr lang="en-US" dirty="0"/>
              <a:t>) on 18 Jun 2008. </a:t>
            </a:r>
          </a:p>
          <a:p>
            <a:r>
              <a:rPr lang="en-US" dirty="0"/>
              <a:t>(bottom) Regional segments of observed and simulated brightness temperature at 10.8 </a:t>
            </a:r>
            <a:r>
              <a:rPr lang="en-US" dirty="0" err="1"/>
              <a:t>μm</a:t>
            </a:r>
            <a:r>
              <a:rPr lang="en-US" dirty="0"/>
              <a:t> (K) with a Tropical Cyclone </a:t>
            </a:r>
            <a:r>
              <a:rPr lang="en-US" dirty="0" err="1"/>
              <a:t>Fengsheng</a:t>
            </a:r>
            <a:r>
              <a:rPr lang="en-US" dirty="0"/>
              <a:t> and height-distant cross sections for CPR (</a:t>
            </a:r>
            <a:r>
              <a:rPr lang="en-US" dirty="0" err="1"/>
              <a:t>dBZ</a:t>
            </a:r>
            <a:r>
              <a:rPr lang="en-US" dirty="0"/>
              <a:t>) and lidar (log10 of 1 m</a:t>
            </a:r>
            <a:r>
              <a:rPr lang="en-US" baseline="30000" dirty="0"/>
              <a:t>–1</a:t>
            </a:r>
            <a:r>
              <a:rPr lang="en-US" dirty="0"/>
              <a:t> </a:t>
            </a:r>
            <a:r>
              <a:rPr lang="en-US" dirty="0" err="1"/>
              <a:t>sr</a:t>
            </a:r>
            <a:r>
              <a:rPr lang="en-US" baseline="30000" dirty="0"/>
              <a:t>–1</a:t>
            </a:r>
            <a:r>
              <a:rPr lang="en-US" dirty="0"/>
              <a:t>) signals along the </a:t>
            </a:r>
            <a:r>
              <a:rPr lang="en-US" dirty="0" err="1"/>
              <a:t>CloudSat</a:t>
            </a:r>
            <a:r>
              <a:rPr lang="en-US" dirty="0"/>
              <a:t> orbit (white line) on 18 Jun 2008. The observed brightness temperature was taken from </a:t>
            </a:r>
            <a:r>
              <a:rPr lang="en-US" dirty="0" err="1"/>
              <a:t>Himawari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55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AAF0E-BF86-4A6E-92CB-8FCBC74F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44"/>
            <a:ext cx="10515600" cy="1325563"/>
          </a:xfrm>
        </p:spPr>
        <p:txBody>
          <a:bodyPr/>
          <a:lstStyle/>
          <a:p>
            <a:r>
              <a:rPr lang="en-US" dirty="0" err="1"/>
              <a:t>EarthCARE</a:t>
            </a:r>
            <a:r>
              <a:rPr lang="en-US" dirty="0"/>
              <a:t> L1 Simulations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4AEEBB-D488-4776-9300-5D3EB4740294}"/>
              </a:ext>
            </a:extLst>
          </p:cNvPr>
          <p:cNvSpPr txBox="1"/>
          <p:nvPr/>
        </p:nvSpPr>
        <p:spPr>
          <a:xfrm>
            <a:off x="442686" y="5267311"/>
            <a:ext cx="5914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Satoh, M., </a:t>
            </a:r>
            <a:r>
              <a:rPr lang="en-US" dirty="0" err="1">
                <a:hlinkClick r:id="rId2"/>
              </a:rPr>
              <a:t>Roh</a:t>
            </a:r>
            <a:r>
              <a:rPr lang="en-US" dirty="0">
                <a:hlinkClick r:id="rId2"/>
              </a:rPr>
              <a:t>, W., </a:t>
            </a:r>
            <a:r>
              <a:rPr lang="en-US" dirty="0" err="1">
                <a:hlinkClick r:id="rId2"/>
              </a:rPr>
              <a:t>Hashino</a:t>
            </a:r>
            <a:r>
              <a:rPr lang="en-US" dirty="0">
                <a:hlinkClick r:id="rId2"/>
              </a:rPr>
              <a:t>, T. (2016) </a:t>
            </a:r>
            <a:br>
              <a:rPr lang="en-US" dirty="0"/>
            </a:br>
            <a:r>
              <a:rPr lang="en-US" dirty="0"/>
              <a:t>Evaluations of clouds and precipitations in NICAM using the Joint Simulator for Satellite Sensors. </a:t>
            </a:r>
            <a:br>
              <a:rPr lang="en-US" dirty="0"/>
            </a:br>
            <a:r>
              <a:rPr lang="en-US" dirty="0"/>
              <a:t>CGER's Supercomputer Monograph Report. Vol. 22, 110 pp, ISSN 1341-4356, CGER-I127-2016. 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B738A94-52A0-424F-8422-6A5A3FC6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1" y="1373026"/>
            <a:ext cx="5692790" cy="35843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8468390-AF56-46E2-8D69-5CD7D722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613" y="113361"/>
            <a:ext cx="3541893" cy="270630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35C4A1D-0B95-4E01-A6CF-56231F190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209" y="3298911"/>
            <a:ext cx="5549791" cy="355908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462C02-15A6-4DE9-82F1-8C772AE3CAA2}"/>
              </a:ext>
            </a:extLst>
          </p:cNvPr>
          <p:cNvSpPr txBox="1"/>
          <p:nvPr/>
        </p:nvSpPr>
        <p:spPr>
          <a:xfrm>
            <a:off x="7637735" y="137302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MSI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8814BC-BDD8-4BCD-A823-6463AA656064}"/>
              </a:ext>
            </a:extLst>
          </p:cNvPr>
          <p:cNvSpPr txBox="1"/>
          <p:nvPr/>
        </p:nvSpPr>
        <p:spPr>
          <a:xfrm>
            <a:off x="5902200" y="391877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F63C0D-729D-48D1-A3AD-7CF1C1011DEE}"/>
              </a:ext>
            </a:extLst>
          </p:cNvPr>
          <p:cNvSpPr txBox="1"/>
          <p:nvPr/>
        </p:nvSpPr>
        <p:spPr>
          <a:xfrm>
            <a:off x="5810124" y="490796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ATLID</a:t>
            </a:r>
          </a:p>
        </p:txBody>
      </p:sp>
    </p:spTree>
    <p:extLst>
      <p:ext uri="{BB962C8B-B14F-4D97-AF65-F5344CB8AC3E}">
        <p14:creationId xmlns:p14="http://schemas.microsoft.com/office/powerpoint/2010/main" val="2345270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C69E5-DA3C-4D5E-B0C3-D5BCCC1E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 by satellite observation</a:t>
            </a:r>
            <a:br>
              <a:rPr lang="en-US" dirty="0"/>
            </a:br>
            <a:r>
              <a:rPr lang="en-US" dirty="0"/>
              <a:t>Traditional ISCCP evaluation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78C584-8EDC-4FFA-8576-735A3EFD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2" y="1759407"/>
            <a:ext cx="5332548" cy="333918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BFAD72-523A-44B5-B213-0F4B61CEE9E6}"/>
              </a:ext>
            </a:extLst>
          </p:cNvPr>
          <p:cNvSpPr txBox="1"/>
          <p:nvPr/>
        </p:nvSpPr>
        <p:spPr>
          <a:xfrm>
            <a:off x="829618" y="5718629"/>
            <a:ext cx="4921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NICAM with COSP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Kodama et al. (2012, JGRA)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571B8C5-F488-41D6-89DC-3424DCF3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110" y="1749716"/>
            <a:ext cx="6331238" cy="47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4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01995-BF2D-4F81-81F6-F7AC19CB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44"/>
            <a:ext cx="10515600" cy="1325563"/>
          </a:xfrm>
        </p:spPr>
        <p:txBody>
          <a:bodyPr/>
          <a:lstStyle/>
          <a:p>
            <a:r>
              <a:rPr lang="en-US" dirty="0"/>
              <a:t>Evaluation and improvement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6E15B3-1285-4C70-AA09-DCD62160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54388"/>
            <a:ext cx="4631510" cy="26661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BC28E7-B865-422A-9541-5203C13AA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1835"/>
            <a:ext cx="4635863" cy="26661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69AAC8B-8641-4CFC-A7EB-3444E90A8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928" y="1335314"/>
            <a:ext cx="8854414" cy="268523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34DAE4A-4884-4631-ACD6-893B867CD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414" y="4020553"/>
            <a:ext cx="8999810" cy="281837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CF18B1-F23F-4897-B9A0-FCC814EFF073}"/>
              </a:ext>
            </a:extLst>
          </p:cNvPr>
          <p:cNvSpPr txBox="1"/>
          <p:nvPr/>
        </p:nvSpPr>
        <p:spPr>
          <a:xfrm>
            <a:off x="8625415" y="260995"/>
            <a:ext cx="3576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NICAM with COSP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Kodama et al. (2012, JGRA)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C487F6-CA7F-4679-AE3B-8B79EA3B22C2}"/>
              </a:ext>
            </a:extLst>
          </p:cNvPr>
          <p:cNvSpPr txBox="1"/>
          <p:nvPr/>
        </p:nvSpPr>
        <p:spPr>
          <a:xfrm>
            <a:off x="2075543" y="4166478"/>
            <a:ext cx="36102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CloudSat</a:t>
            </a:r>
            <a:r>
              <a:rPr lang="en-US" dirty="0"/>
              <a:t> Cloud Fraction JJA [%]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42E233-EDF0-475D-8BFE-9C30C5F3045D}"/>
              </a:ext>
            </a:extLst>
          </p:cNvPr>
          <p:cNvSpPr txBox="1"/>
          <p:nvPr/>
        </p:nvSpPr>
        <p:spPr>
          <a:xfrm>
            <a:off x="2172198" y="1169722"/>
            <a:ext cx="3682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CALIPSO Cloud Fraction JJA [%]</a:t>
            </a:r>
          </a:p>
        </p:txBody>
      </p:sp>
    </p:spTree>
    <p:extLst>
      <p:ext uri="{BB962C8B-B14F-4D97-AF65-F5344CB8AC3E}">
        <p14:creationId xmlns:p14="http://schemas.microsoft.com/office/powerpoint/2010/main" val="171588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266D07-00B3-47A0-92C2-1114153B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Evaluation and improvement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50E41A-53F9-4F0D-8E7A-56464003A313}"/>
              </a:ext>
            </a:extLst>
          </p:cNvPr>
          <p:cNvSpPr txBox="1"/>
          <p:nvPr/>
        </p:nvSpPr>
        <p:spPr>
          <a:xfrm>
            <a:off x="751592" y="1023874"/>
            <a:ext cx="1078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T3TEF: Tropical Rainfall Measuring Mission (TRMM) Triple-Sensor Three-Step Evaluation Framework  (Matsui et al. 2009, JTECH,  DOI:10.1175/2008JTECHA1168.1)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DD91B58-1E3E-4C54-BBF6-C1197A18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98" y="2348125"/>
            <a:ext cx="4900316" cy="28728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4416EE6-0BB6-4F65-9C15-A3B6CEE0B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25" y="2938525"/>
            <a:ext cx="3596443" cy="377415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6993EE-A17F-4C3E-ABB5-2947227577BC}"/>
              </a:ext>
            </a:extLst>
          </p:cNvPr>
          <p:cNvSpPr txBox="1"/>
          <p:nvPr/>
        </p:nvSpPr>
        <p:spPr>
          <a:xfrm>
            <a:off x="5267804" y="2064576"/>
            <a:ext cx="4151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dvPSTIM10-R"/>
              </a:rPr>
              <a:t>Joint infrared brightness temperature (</a:t>
            </a:r>
            <a:r>
              <a:rPr lang="en-US" sz="1800" b="0" i="0" u="none" strike="noStrike" baseline="0" dirty="0" err="1">
                <a:latin typeface="AdvPSTIM10-I"/>
              </a:rPr>
              <a:t>T</a:t>
            </a:r>
            <a:r>
              <a:rPr lang="en-US" sz="800" b="0" i="0" u="none" strike="noStrike" baseline="0" dirty="0" err="1">
                <a:latin typeface="AdvPSTIM10-I"/>
              </a:rPr>
              <a:t>b</a:t>
            </a:r>
            <a:r>
              <a:rPr lang="en-US" sz="800" b="0" i="0" u="none" strike="noStrike" baseline="0" dirty="0" err="1">
                <a:latin typeface="AdvPSTIM10-R"/>
              </a:rPr>
              <a:t>IR</a:t>
            </a:r>
            <a:r>
              <a:rPr lang="en-US" sz="1800" b="0" i="0" u="none" strike="noStrike" baseline="0" dirty="0">
                <a:latin typeface="AdvPSTIM10-R"/>
              </a:rPr>
              <a:t>) and radar echo-top height (</a:t>
            </a:r>
            <a:r>
              <a:rPr lang="en-US" sz="1800" b="0" i="0" u="none" strike="noStrike" baseline="0" dirty="0">
                <a:latin typeface="AdvPSTIM10-I"/>
              </a:rPr>
              <a:t>H</a:t>
            </a:r>
            <a:r>
              <a:rPr lang="en-US" sz="800" b="0" i="0" u="none" strike="noStrike" baseline="0" dirty="0">
                <a:latin typeface="AdvPSTIM10-R"/>
              </a:rPr>
              <a:t>ET</a:t>
            </a:r>
            <a:r>
              <a:rPr lang="en-US" sz="1800" b="0" i="0" u="none" strike="noStrike" baseline="0" dirty="0">
                <a:latin typeface="AdvPSTIM10-R"/>
              </a:rPr>
              <a:t>) diagrams</a:t>
            </a:r>
            <a:endParaRPr 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B412076-BDF8-415B-81CC-F709C2243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92" y="5284088"/>
            <a:ext cx="4397829" cy="14938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13CE913-6062-4A57-BB2C-D4C4B6BC8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281" y="1700873"/>
            <a:ext cx="2405621" cy="253031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237C51-7CE2-4995-AB08-7F6622971DB3}"/>
              </a:ext>
            </a:extLst>
          </p:cNvPr>
          <p:cNvSpPr txBox="1"/>
          <p:nvPr/>
        </p:nvSpPr>
        <p:spPr>
          <a:xfrm>
            <a:off x="9280472" y="4272677"/>
            <a:ext cx="2855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PSTIM10-R"/>
              </a:rPr>
              <a:t>Cumulative probability distributions of polarization-corrected TMI brightness temperature at 85 GHz</a:t>
            </a:r>
          </a:p>
          <a:p>
            <a:pPr algn="l"/>
            <a:r>
              <a:rPr lang="en-US" sz="1800" b="0" i="0" u="none" strike="noStrike" baseline="0" dirty="0">
                <a:latin typeface="AdvPSTIM10-R"/>
              </a:rPr>
              <a:t>(</a:t>
            </a:r>
            <a:r>
              <a:rPr lang="en-US" sz="1800" b="0" i="0" u="none" strike="noStrike" baseline="0" dirty="0">
                <a:latin typeface="AdvPSTIM10-I"/>
              </a:rPr>
              <a:t>PCT</a:t>
            </a:r>
            <a:r>
              <a:rPr lang="en-US" sz="800" b="0" i="0" u="none" strike="noStrike" baseline="0" dirty="0">
                <a:latin typeface="AdvPSTIM10-I"/>
              </a:rPr>
              <a:t>b</a:t>
            </a:r>
            <a:r>
              <a:rPr lang="en-US" sz="800" b="0" i="0" u="none" strike="noStrike" baseline="0" dirty="0">
                <a:latin typeface="AdvPSTIM10-R"/>
              </a:rPr>
              <a:t>85</a:t>
            </a:r>
            <a:r>
              <a:rPr lang="en-US" sz="1800" b="0" i="0" u="none" strike="noStrike" baseline="0" dirty="0">
                <a:latin typeface="AdvPSTIM10-R"/>
              </a:rPr>
              <a:t>; circles, shallow; squares, congestus; diamonds, </a:t>
            </a:r>
            <a:r>
              <a:rPr lang="en-US" sz="1800" b="0" i="0" u="none" strike="noStrike" baseline="0" dirty="0" err="1">
                <a:latin typeface="AdvPSTIM10-R"/>
              </a:rPr>
              <a:t>midcold</a:t>
            </a:r>
            <a:r>
              <a:rPr lang="en-US" sz="1800" b="0" i="0" u="none" strike="noStrike" baseline="0" dirty="0">
                <a:latin typeface="AdvPSTIM10-R"/>
              </a:rPr>
              <a:t>; and triangles, deep)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5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0701DB-FA2E-4226-AB07-4E5B1F2D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improvement</a:t>
            </a:r>
            <a:br>
              <a:rPr lang="en-US" dirty="0"/>
            </a:br>
            <a:r>
              <a:rPr lang="en-US" sz="3600" b="1" dirty="0">
                <a:solidFill>
                  <a:srgbClr val="002060"/>
                </a:solidFill>
              </a:rPr>
              <a:t>Evaluation of NICAM by T3TEF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E6832F-4A5A-4CBE-A51D-2A58A3D4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12" y="1622841"/>
            <a:ext cx="5000722" cy="25362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608368-88DD-490E-AB5B-38E2933B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4" y="4302382"/>
            <a:ext cx="5418718" cy="25556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53F417-2068-4705-B65A-B020C9833571}"/>
              </a:ext>
            </a:extLst>
          </p:cNvPr>
          <p:cNvSpPr txBox="1"/>
          <p:nvPr/>
        </p:nvSpPr>
        <p:spPr>
          <a:xfrm>
            <a:off x="8625415" y="260995"/>
            <a:ext cx="3482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NICAM with COSP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Roh</a:t>
            </a:r>
            <a:r>
              <a:rPr lang="en-US" sz="2000" b="1" dirty="0">
                <a:solidFill>
                  <a:srgbClr val="002060"/>
                </a:solidFill>
              </a:rPr>
              <a:t> and Satoh (2014, JAS)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2FF7C61-3393-45E9-BC6B-D7B1CCD49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23" y="4329880"/>
            <a:ext cx="5253377" cy="246637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6D632D-839E-4266-B3E0-F3EBD19F2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001" y="1794818"/>
            <a:ext cx="2231499" cy="2134067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DB5EEC9E-9AB9-48C4-8149-A1092161D05D}"/>
              </a:ext>
            </a:extLst>
          </p:cNvPr>
          <p:cNvSpPr/>
          <p:nvPr/>
        </p:nvSpPr>
        <p:spPr>
          <a:xfrm>
            <a:off x="11353800" y="3429000"/>
            <a:ext cx="533400" cy="10994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0B7F5324-A3B9-44A3-82A0-29DC994F6546}"/>
              </a:ext>
            </a:extLst>
          </p:cNvPr>
          <p:cNvSpPr/>
          <p:nvPr/>
        </p:nvSpPr>
        <p:spPr>
          <a:xfrm rot="16200000">
            <a:off x="5789750" y="4982003"/>
            <a:ext cx="451204" cy="8632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549A73-B9E4-4251-95C1-8259AD3BD595}"/>
              </a:ext>
            </a:extLst>
          </p:cNvPr>
          <p:cNvSpPr txBox="1"/>
          <p:nvPr/>
        </p:nvSpPr>
        <p:spPr>
          <a:xfrm>
            <a:off x="5247011" y="1444360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Now used as “</a:t>
            </a:r>
            <a:r>
              <a:rPr lang="en-US" b="1" dirty="0" err="1">
                <a:solidFill>
                  <a:srgbClr val="FF0000"/>
                </a:solidFill>
              </a:rPr>
              <a:t>Roh</a:t>
            </a:r>
            <a:r>
              <a:rPr lang="en-US" b="1" dirty="0">
                <a:solidFill>
                  <a:srgbClr val="FF0000"/>
                </a:solidFill>
              </a:rPr>
              <a:t> scheme” in NICAM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9998ECC-BBF6-4A0B-A43E-41087DE6237D}"/>
              </a:ext>
            </a:extLst>
          </p:cNvPr>
          <p:cNvSpPr txBox="1"/>
          <p:nvPr/>
        </p:nvSpPr>
        <p:spPr>
          <a:xfrm>
            <a:off x="11719634" y="4505627"/>
            <a:ext cx="461665" cy="11567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Improved!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E1E5EC-16AE-4C31-AB6F-CB334D18298C}"/>
              </a:ext>
            </a:extLst>
          </p:cNvPr>
          <p:cNvSpPr txBox="1"/>
          <p:nvPr/>
        </p:nvSpPr>
        <p:spPr>
          <a:xfrm rot="16200000">
            <a:off x="5813684" y="4320500"/>
            <a:ext cx="461665" cy="11567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Improved!</a:t>
            </a:r>
          </a:p>
        </p:txBody>
      </p:sp>
    </p:spTree>
    <p:extLst>
      <p:ext uri="{BB962C8B-B14F-4D97-AF65-F5344CB8AC3E}">
        <p14:creationId xmlns:p14="http://schemas.microsoft.com/office/powerpoint/2010/main" val="399332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2585E-94F4-47A1-9DA7-82FE90C5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5" y="169182"/>
            <a:ext cx="11353800" cy="13255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4000" dirty="0"/>
              <a:t>Evaluation and improvement of ground observation</a:t>
            </a:r>
            <a:br>
              <a:rPr lang="en-US" altLang="ja-JP" sz="2800" b="1" dirty="0">
                <a:solidFill>
                  <a:srgbClr val="002060"/>
                </a:solidFill>
              </a:rPr>
            </a:br>
            <a:r>
              <a:rPr lang="en-US" altLang="ja-JP" sz="2400" b="1" dirty="0">
                <a:solidFill>
                  <a:srgbClr val="002060"/>
                </a:solidFill>
              </a:rPr>
              <a:t>ULTIMATE: </a:t>
            </a:r>
            <a:r>
              <a:rPr lang="en-US" altLang="ja-JP" sz="2400" b="1" dirty="0" err="1">
                <a:solidFill>
                  <a:srgbClr val="002060"/>
                </a:solidFill>
              </a:rPr>
              <a:t>ULTra-sIte</a:t>
            </a:r>
            <a:r>
              <a:rPr lang="en-US" altLang="ja-JP" sz="2400" b="1" dirty="0">
                <a:solidFill>
                  <a:srgbClr val="002060"/>
                </a:solidFill>
              </a:rPr>
              <a:t> for Measuring Atmosphere of Tokyo metropolitan Environment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E63950EA-30E6-48A1-BC56-DF2C4E682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7" y="2365829"/>
            <a:ext cx="7685314" cy="432298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3797C8E2-3D49-4075-A015-604CCA64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627"/>
            <a:ext cx="5156789" cy="3432746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2A08CB6-9225-4C4C-9791-67D3DE0F869E}"/>
              </a:ext>
            </a:extLst>
          </p:cNvPr>
          <p:cNvSpPr txBox="1"/>
          <p:nvPr/>
        </p:nvSpPr>
        <p:spPr>
          <a:xfrm>
            <a:off x="65313" y="5780891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Satoh et al. (2022, in prep.)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1EAE965-75DD-4ACB-A1DC-2BDD86549671}"/>
              </a:ext>
            </a:extLst>
          </p:cNvPr>
          <p:cNvSpPr txBox="1"/>
          <p:nvPr/>
        </p:nvSpPr>
        <p:spPr>
          <a:xfrm>
            <a:off x="54429" y="6319486"/>
            <a:ext cx="436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Shuuhei</a:t>
            </a:r>
            <a:r>
              <a:rPr lang="en-US" dirty="0"/>
              <a:t> </a:t>
            </a:r>
            <a:r>
              <a:rPr lang="en-US" dirty="0" err="1"/>
              <a:t>Matsugishi</a:t>
            </a:r>
            <a:r>
              <a:rPr lang="en-US" dirty="0"/>
              <a:t> (AORI)</a:t>
            </a:r>
          </a:p>
        </p:txBody>
      </p:sp>
    </p:spTree>
    <p:extLst>
      <p:ext uri="{BB962C8B-B14F-4D97-AF65-F5344CB8AC3E}">
        <p14:creationId xmlns:p14="http://schemas.microsoft.com/office/powerpoint/2010/main" val="14693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5EE9AB-8CBD-47B5-8D5A-F5B02F958493}"/>
              </a:ext>
            </a:extLst>
          </p:cNvPr>
          <p:cNvSpPr/>
          <p:nvPr/>
        </p:nvSpPr>
        <p:spPr>
          <a:xfrm>
            <a:off x="288099" y="1441502"/>
            <a:ext cx="391026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ABE104D-D244-40E9-A2CF-FC2EB7E8EB37}"/>
              </a:ext>
            </a:extLst>
          </p:cNvPr>
          <p:cNvSpPr/>
          <p:nvPr/>
        </p:nvSpPr>
        <p:spPr>
          <a:xfrm>
            <a:off x="-19468" y="6256295"/>
            <a:ext cx="7401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DYAMOND summary paper: Stevens et al.(2019, PEPS)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DYAMOND Special edition:  J. Meteor. Soc. Japan</a:t>
            </a:r>
          </a:p>
        </p:txBody>
      </p:sp>
      <p:sp>
        <p:nvSpPr>
          <p:cNvPr id="4" name="タイトル 2">
            <a:extLst>
              <a:ext uri="{FF2B5EF4-FFF2-40B4-BE49-F238E27FC236}">
                <a16:creationId xmlns:a16="http://schemas.microsoft.com/office/drawing/2014/main" id="{4B0602FB-7D0E-42B3-A2D2-A3013B9E1C7A}"/>
              </a:ext>
            </a:extLst>
          </p:cNvPr>
          <p:cNvSpPr txBox="1">
            <a:spLocks/>
          </p:cNvSpPr>
          <p:nvPr/>
        </p:nvSpPr>
        <p:spPr>
          <a:xfrm>
            <a:off x="-37322" y="7737"/>
            <a:ext cx="9413551" cy="879091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Global Storm Resolving Models, status</a:t>
            </a:r>
          </a:p>
          <a:p>
            <a:r>
              <a:rPr lang="en-US" altLang="ja-JP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DYAMOND: </a:t>
            </a:r>
            <a:r>
              <a:rPr lang="en-US" altLang="ja-JP" sz="3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DYnamics</a:t>
            </a:r>
            <a:r>
              <a:rPr lang="en-US" altLang="ja-JP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of the Atmospheric general circulation Modeled On Non-hydrostatic Domains</a:t>
            </a:r>
            <a:endParaRPr lang="ja-JP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12B03F51-0114-48F6-864B-9E7DE83B2CAD}"/>
              </a:ext>
            </a:extLst>
          </p:cNvPr>
          <p:cNvSpPr txBox="1">
            <a:spLocks/>
          </p:cNvSpPr>
          <p:nvPr/>
        </p:nvSpPr>
        <p:spPr>
          <a:xfrm>
            <a:off x="111595" y="809663"/>
            <a:ext cx="9090462" cy="21503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The first inter-comparison of global storm</a:t>
            </a:r>
            <a:r>
              <a:rPr lang="ja-JP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resolving models (less than 5 km).</a:t>
            </a: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DYAMOND summer simulations: 40 days integration: 1 August – 20 September 2016</a:t>
            </a:r>
          </a:p>
          <a:p>
            <a:pPr marL="457200" lvl="1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Atmosphere-only, AO-coupled model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DKRZ and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ESiWACE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provide support and space of data storage</a:t>
            </a:r>
          </a:p>
          <a:p>
            <a:pPr marL="457200" lvl="1" indent="0">
              <a:buNone/>
            </a:pPr>
            <a:r>
              <a:rPr lang="en-US" altLang="ja-JP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https://www.esiwace.eu/services/dyamond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DYAMOND winter simulations: 40 days integration: 20 January – 1 March 2020</a:t>
            </a:r>
          </a:p>
          <a:p>
            <a:pPr marL="457200" lvl="1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Atmosphere-only, AO-coupled model, coordination with EUREC4A</a:t>
            </a: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DYAMOND-Next under consideration: e.g. 30 years AO-coupled model experiments</a:t>
            </a:r>
          </a:p>
          <a:p>
            <a:pPr marL="457200" lvl="1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Coordination with Digital Earths</a:t>
            </a:r>
          </a:p>
          <a:p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D3E913-BD26-4CA0-BD5E-BE74647DD8DB}"/>
              </a:ext>
            </a:extLst>
          </p:cNvPr>
          <p:cNvSpPr txBox="1"/>
          <p:nvPr/>
        </p:nvSpPr>
        <p:spPr>
          <a:xfrm>
            <a:off x="8510712" y="2912697"/>
            <a:ext cx="3643966" cy="3847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1" lang="en-US" altLang="ja-JP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 and Uncertainties of the DYAMOND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look good cloud distribution compared to </a:t>
            </a:r>
            <a:r>
              <a:rPr lang="en-US" altLang="ja-JP" sz="1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OLR, and precipitation.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Meso-scale structure captured globally (Arnold et al.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a lot of variability exists for vertical structure of clouds.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cyclones statistics are within similar range, but very different structure (</a:t>
            </a:r>
            <a:r>
              <a:rPr lang="en-US" altLang="ja-JP" sz="1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Judt</a:t>
            </a: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evaluations using various observations are on-going (</a:t>
            </a:r>
            <a:r>
              <a:rPr lang="en-US" altLang="ja-JP" sz="16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</a:t>
            </a:r>
            <a:r>
              <a:rPr lang="en-US" altLang="ja-JP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Satoh, 2021)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0165865-FB1C-4D8C-9149-695B1DDCE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5" y="3160624"/>
            <a:ext cx="3769439" cy="30956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30009F3-11B6-4B31-B2E9-16D9AD2C3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1514" y="27983"/>
            <a:ext cx="2435981" cy="28847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D98B11-6028-4F75-81FD-D3984056D1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79" y="3544825"/>
            <a:ext cx="4052387" cy="27114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C2C04B-7569-4574-A6EE-A233F935F260}"/>
              </a:ext>
            </a:extLst>
          </p:cNvPr>
          <p:cNvSpPr txBox="1"/>
          <p:nvPr/>
        </p:nvSpPr>
        <p:spPr>
          <a:xfrm>
            <a:off x="4458325" y="3259723"/>
            <a:ext cx="4052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(Courtesy of T. Miyakawa &amp; D. </a:t>
            </a:r>
            <a:r>
              <a:rPr lang="en-US" sz="1600" dirty="0" err="1"/>
              <a:t>Klocke</a:t>
            </a:r>
            <a:r>
              <a:rPr lang="en-US" sz="1600" dirty="0"/>
              <a:t>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8A0462A-8E47-4E33-9EFD-0167D2F93A7A}"/>
              </a:ext>
            </a:extLst>
          </p:cNvPr>
          <p:cNvSpPr txBox="1"/>
          <p:nvPr/>
        </p:nvSpPr>
        <p:spPr>
          <a:xfrm>
            <a:off x="9376230" y="2539999"/>
            <a:ext cx="27041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Judt</a:t>
            </a:r>
            <a:r>
              <a:rPr lang="en-US" altLang="ja-JP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2021, JMSJ)</a:t>
            </a:r>
          </a:p>
        </p:txBody>
      </p:sp>
    </p:spTree>
    <p:extLst>
      <p:ext uri="{BB962C8B-B14F-4D97-AF65-F5344CB8AC3E}">
        <p14:creationId xmlns:p14="http://schemas.microsoft.com/office/powerpoint/2010/main" val="3230175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053055-064E-4DAD-BF61-87ABF3F7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" y="365044"/>
            <a:ext cx="4490164" cy="59616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9258A3-74E5-4399-8FAD-966A1C39C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514" y="338008"/>
            <a:ext cx="4089232" cy="58801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BA396D-A5EB-4F7E-AED6-7E6AE919CC53}"/>
              </a:ext>
            </a:extLst>
          </p:cNvPr>
          <p:cNvSpPr txBox="1"/>
          <p:nvPr/>
        </p:nvSpPr>
        <p:spPr>
          <a:xfrm>
            <a:off x="1163449" y="-49655"/>
            <a:ext cx="2660583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NewRomanPSMT"/>
              </a:rPr>
              <a:t>OLR on 11 August 2016</a:t>
            </a:r>
            <a:endParaRPr 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DE1A87-9867-470F-AFF8-CC98D5CACE38}"/>
              </a:ext>
            </a:extLst>
          </p:cNvPr>
          <p:cNvSpPr txBox="1"/>
          <p:nvPr/>
        </p:nvSpPr>
        <p:spPr>
          <a:xfrm>
            <a:off x="4851127" y="20561"/>
            <a:ext cx="614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NewRomanPSMT"/>
              </a:rPr>
              <a:t>Net Shortwave Outgoing Radiation on 11 August 2016</a:t>
            </a:r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E0912-7593-41FD-8DBF-DEA44FE12459}"/>
              </a:ext>
            </a:extLst>
          </p:cNvPr>
          <p:cNvSpPr txBox="1"/>
          <p:nvPr/>
        </p:nvSpPr>
        <p:spPr>
          <a:xfrm>
            <a:off x="8273143" y="348892"/>
            <a:ext cx="3918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domain averaged OLR is relatively similar across the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i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NSR shows large differences among the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profiles of hydrometeors are divergent.</a:t>
            </a:r>
            <a:r>
              <a:rPr lang="en-US" sz="1800" i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A6273D-DB5D-45EB-B62C-0BEA147FE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46" y="2380217"/>
            <a:ext cx="3567998" cy="451044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844A10-3DD5-4623-8EB8-900590D4DBA9}"/>
              </a:ext>
            </a:extLst>
          </p:cNvPr>
          <p:cNvSpPr txBox="1"/>
          <p:nvPr/>
        </p:nvSpPr>
        <p:spPr>
          <a:xfrm>
            <a:off x="491969" y="6225811"/>
            <a:ext cx="7585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err="1">
                <a:solidFill>
                  <a:srgbClr val="002060"/>
                </a:solidFill>
              </a:rPr>
              <a:t>Roh</a:t>
            </a:r>
            <a:r>
              <a:rPr lang="en-US" altLang="ja-JP" sz="2400" dirty="0">
                <a:solidFill>
                  <a:srgbClr val="002060"/>
                </a:solidFill>
              </a:rPr>
              <a:t>, W., Satoh, M., </a:t>
            </a:r>
            <a:r>
              <a:rPr lang="en-US" altLang="ja-JP" sz="2400" dirty="0" err="1">
                <a:solidFill>
                  <a:srgbClr val="002060"/>
                </a:solidFill>
              </a:rPr>
              <a:t>Hohenegger</a:t>
            </a:r>
            <a:r>
              <a:rPr lang="en-US" altLang="ja-JP" sz="2400" dirty="0">
                <a:solidFill>
                  <a:srgbClr val="002060"/>
                </a:solidFill>
              </a:rPr>
              <a:t>, C. (2021, JMSJ)</a:t>
            </a:r>
          </a:p>
        </p:txBody>
      </p:sp>
    </p:spTree>
    <p:extLst>
      <p:ext uri="{BB962C8B-B14F-4D97-AF65-F5344CB8AC3E}">
        <p14:creationId xmlns:p14="http://schemas.microsoft.com/office/powerpoint/2010/main" val="373362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123006D-1392-462E-8D8B-C6F566EE43DB}"/>
              </a:ext>
            </a:extLst>
          </p:cNvPr>
          <p:cNvGrpSpPr/>
          <p:nvPr/>
        </p:nvGrpSpPr>
        <p:grpSpPr>
          <a:xfrm>
            <a:off x="545940" y="3160966"/>
            <a:ext cx="4939028" cy="2343041"/>
            <a:chOff x="1834635" y="2374092"/>
            <a:chExt cx="4939028" cy="2343041"/>
          </a:xfrm>
        </p:grpSpPr>
        <p:pic>
          <p:nvPicPr>
            <p:cNvPr id="338" name="Google Shape;338;p8" descr="スクリーンショット 2021-06-17 18.30.32.png"/>
            <p:cNvPicPr preferRelativeResize="0"/>
            <p:nvPr/>
          </p:nvPicPr>
          <p:blipFill rotWithShape="1">
            <a:blip r:embed="rId3">
              <a:alphaModFix/>
            </a:blip>
            <a:srcRect l="6110" t="53359" r="33622" b="7172"/>
            <a:stretch/>
          </p:blipFill>
          <p:spPr>
            <a:xfrm>
              <a:off x="2292664" y="2663982"/>
              <a:ext cx="4130423" cy="1834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8"/>
            <p:cNvSpPr txBox="1"/>
            <p:nvPr/>
          </p:nvSpPr>
          <p:spPr>
            <a:xfrm>
              <a:off x="2263134" y="2374092"/>
              <a:ext cx="803751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F812F7"/>
                </a:buClr>
                <a:buSzPts val="1800"/>
              </a:pPr>
              <a:r>
                <a:rPr lang="en-US" sz="1266" b="1" u="sng">
                  <a:solidFill>
                    <a:srgbClr val="F812F7"/>
                  </a:solidFill>
                  <a:latin typeface="Arial"/>
                  <a:ea typeface="Arial"/>
                  <a:cs typeface="Arial"/>
                  <a:sym typeface="Arial"/>
                </a:rPr>
                <a:t>Vt_Snow </a:t>
              </a:r>
              <a:endParaRPr sz="1266"/>
            </a:p>
          </p:txBody>
        </p:sp>
        <p:sp>
          <p:nvSpPr>
            <p:cNvPr id="340" name="Google Shape;340;p8"/>
            <p:cNvSpPr txBox="1"/>
            <p:nvPr/>
          </p:nvSpPr>
          <p:spPr>
            <a:xfrm>
              <a:off x="4531984" y="2374092"/>
              <a:ext cx="678805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F812F7"/>
                </a:buClr>
                <a:buSzPts val="1800"/>
              </a:pPr>
              <a:r>
                <a:rPr lang="en-US" sz="1266" b="1" u="sng">
                  <a:solidFill>
                    <a:srgbClr val="F812F7"/>
                  </a:solidFill>
                  <a:latin typeface="Arial"/>
                  <a:ea typeface="Arial"/>
                  <a:cs typeface="Arial"/>
                  <a:sym typeface="Arial"/>
                </a:rPr>
                <a:t>Vt_Rain</a:t>
              </a:r>
              <a:endParaRPr sz="1266"/>
            </a:p>
          </p:txBody>
        </p:sp>
        <p:sp>
          <p:nvSpPr>
            <p:cNvPr id="341" name="Google Shape;341;p8"/>
            <p:cNvSpPr txBox="1"/>
            <p:nvPr/>
          </p:nvSpPr>
          <p:spPr>
            <a:xfrm>
              <a:off x="2896966" y="3828124"/>
              <a:ext cx="366126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MIP</a:t>
              </a:r>
              <a:endParaRPr sz="1266"/>
            </a:p>
          </p:txBody>
        </p:sp>
        <p:sp>
          <p:nvSpPr>
            <p:cNvPr id="342" name="Google Shape;342;p8"/>
            <p:cNvSpPr txBox="1"/>
            <p:nvPr/>
          </p:nvSpPr>
          <p:spPr>
            <a:xfrm>
              <a:off x="3814063" y="3064737"/>
              <a:ext cx="419652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EB220C"/>
                </a:buClr>
                <a:buSzPts val="1800"/>
              </a:pPr>
              <a:r>
                <a:rPr lang="en-US" sz="1266">
                  <a:solidFill>
                    <a:srgbClr val="EB220C"/>
                  </a:solidFill>
                  <a:latin typeface="Arial"/>
                  <a:ea typeface="Arial"/>
                  <a:cs typeface="Arial"/>
                  <a:sym typeface="Arial"/>
                </a:rPr>
                <a:t>MJO</a:t>
              </a:r>
              <a:endParaRPr sz="1266"/>
            </a:p>
          </p:txBody>
        </p:sp>
        <p:sp>
          <p:nvSpPr>
            <p:cNvPr id="343" name="Google Shape;343;p8"/>
            <p:cNvSpPr txBox="1"/>
            <p:nvPr/>
          </p:nvSpPr>
          <p:spPr>
            <a:xfrm>
              <a:off x="3128356" y="3141732"/>
              <a:ext cx="455363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A04FF"/>
                </a:buClr>
                <a:buSzPts val="1800"/>
              </a:pPr>
              <a:r>
                <a:rPr lang="en-US" sz="1266">
                  <a:solidFill>
                    <a:srgbClr val="0A04FF"/>
                  </a:solidFill>
                  <a:latin typeface="Arial"/>
                  <a:ea typeface="Arial"/>
                  <a:cs typeface="Arial"/>
                  <a:sym typeface="Arial"/>
                </a:rPr>
                <a:t>NEW</a:t>
              </a:r>
              <a:endParaRPr sz="1266"/>
            </a:p>
          </p:txBody>
        </p:sp>
        <p:sp>
          <p:nvSpPr>
            <p:cNvPr id="344" name="Google Shape;344;p8"/>
            <p:cNvSpPr txBox="1"/>
            <p:nvPr/>
          </p:nvSpPr>
          <p:spPr>
            <a:xfrm>
              <a:off x="4663854" y="3803334"/>
              <a:ext cx="366126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6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MIP</a:t>
              </a:r>
              <a:endParaRPr sz="1266"/>
            </a:p>
          </p:txBody>
        </p:sp>
        <p:sp>
          <p:nvSpPr>
            <p:cNvPr id="345" name="Google Shape;345;p8"/>
            <p:cNvSpPr txBox="1"/>
            <p:nvPr/>
          </p:nvSpPr>
          <p:spPr>
            <a:xfrm>
              <a:off x="5560719" y="4111382"/>
              <a:ext cx="419652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EB220C"/>
                </a:buClr>
                <a:buSzPts val="1800"/>
              </a:pPr>
              <a:r>
                <a:rPr lang="en-US" sz="1266" dirty="0">
                  <a:solidFill>
                    <a:srgbClr val="EB220C"/>
                  </a:solidFill>
                  <a:latin typeface="Arial"/>
                  <a:ea typeface="Arial"/>
                  <a:cs typeface="Arial"/>
                  <a:sym typeface="Arial"/>
                </a:rPr>
                <a:t>MJO</a:t>
              </a:r>
              <a:endParaRPr sz="1266" dirty="0"/>
            </a:p>
          </p:txBody>
        </p:sp>
        <p:sp>
          <p:nvSpPr>
            <p:cNvPr id="346" name="Google Shape;346;p8"/>
            <p:cNvSpPr txBox="1"/>
            <p:nvPr/>
          </p:nvSpPr>
          <p:spPr>
            <a:xfrm>
              <a:off x="5106558" y="3781234"/>
              <a:ext cx="455362" cy="266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A04FF"/>
                </a:buClr>
                <a:buSzPts val="1800"/>
              </a:pPr>
              <a:r>
                <a:rPr lang="en-US" sz="1266">
                  <a:solidFill>
                    <a:srgbClr val="0A04FF"/>
                  </a:solidFill>
                  <a:latin typeface="Arial"/>
                  <a:ea typeface="Arial"/>
                  <a:cs typeface="Arial"/>
                  <a:sym typeface="Arial"/>
                </a:rPr>
                <a:t>NEW</a:t>
              </a:r>
              <a:endParaRPr sz="1266"/>
            </a:p>
          </p:txBody>
        </p:sp>
        <p:sp>
          <p:nvSpPr>
            <p:cNvPr id="348" name="Google Shape;348;p8"/>
            <p:cNvSpPr txBox="1"/>
            <p:nvPr/>
          </p:nvSpPr>
          <p:spPr>
            <a:xfrm>
              <a:off x="6422448" y="4348393"/>
              <a:ext cx="351215" cy="223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984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[m/s]</a:t>
              </a:r>
              <a:endParaRPr sz="1266"/>
            </a:p>
          </p:txBody>
        </p:sp>
        <p:grpSp>
          <p:nvGrpSpPr>
            <p:cNvPr id="349" name="Google Shape;349;p8"/>
            <p:cNvGrpSpPr/>
            <p:nvPr/>
          </p:nvGrpSpPr>
          <p:grpSpPr>
            <a:xfrm>
              <a:off x="2167930" y="4487862"/>
              <a:ext cx="2013462" cy="226087"/>
              <a:chOff x="-1" y="-9503"/>
              <a:chExt cx="2863590" cy="321544"/>
            </a:xfrm>
          </p:grpSpPr>
          <p:sp>
            <p:nvSpPr>
              <p:cNvPr id="350" name="Google Shape;350;p8"/>
              <p:cNvSpPr txBox="1"/>
              <p:nvPr/>
            </p:nvSpPr>
            <p:spPr>
              <a:xfrm>
                <a:off x="2650404" y="-9503"/>
                <a:ext cx="213185" cy="317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266"/>
              </a:p>
            </p:txBody>
          </p:sp>
          <p:sp>
            <p:nvSpPr>
              <p:cNvPr id="351" name="Google Shape;351;p8"/>
              <p:cNvSpPr txBox="1"/>
              <p:nvPr/>
            </p:nvSpPr>
            <p:spPr>
              <a:xfrm>
                <a:off x="1676401" y="-9503"/>
                <a:ext cx="420676" cy="317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-0.5</a:t>
                </a:r>
                <a:endParaRPr sz="1266"/>
              </a:p>
            </p:txBody>
          </p:sp>
          <p:sp>
            <p:nvSpPr>
              <p:cNvPr id="352" name="Google Shape;352;p8"/>
              <p:cNvSpPr txBox="1"/>
              <p:nvPr/>
            </p:nvSpPr>
            <p:spPr>
              <a:xfrm>
                <a:off x="838200" y="-5947"/>
                <a:ext cx="420676" cy="317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-1.0</a:t>
                </a:r>
                <a:endParaRPr sz="1266"/>
              </a:p>
            </p:txBody>
          </p:sp>
          <p:sp>
            <p:nvSpPr>
              <p:cNvPr id="353" name="Google Shape;353;p8"/>
              <p:cNvSpPr txBox="1"/>
              <p:nvPr/>
            </p:nvSpPr>
            <p:spPr>
              <a:xfrm>
                <a:off x="-1" y="-5947"/>
                <a:ext cx="420678" cy="317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-1.5</a:t>
                </a:r>
                <a:endParaRPr sz="1266"/>
              </a:p>
            </p:txBody>
          </p:sp>
        </p:grpSp>
        <p:grpSp>
          <p:nvGrpSpPr>
            <p:cNvPr id="354" name="Google Shape;354;p8"/>
            <p:cNvGrpSpPr/>
            <p:nvPr/>
          </p:nvGrpSpPr>
          <p:grpSpPr>
            <a:xfrm>
              <a:off x="2068421" y="2578963"/>
              <a:ext cx="219424" cy="1978248"/>
              <a:chOff x="0" y="-9504"/>
              <a:chExt cx="312068" cy="2813508"/>
            </a:xfrm>
          </p:grpSpPr>
          <p:sp>
            <p:nvSpPr>
              <p:cNvPr id="355" name="Google Shape;355;p8"/>
              <p:cNvSpPr txBox="1"/>
              <p:nvPr/>
            </p:nvSpPr>
            <p:spPr>
              <a:xfrm>
                <a:off x="74841" y="2486014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266"/>
              </a:p>
            </p:txBody>
          </p:sp>
          <p:sp>
            <p:nvSpPr>
              <p:cNvPr id="356" name="Google Shape;356;p8"/>
              <p:cNvSpPr txBox="1"/>
              <p:nvPr/>
            </p:nvSpPr>
            <p:spPr>
              <a:xfrm>
                <a:off x="74841" y="2008567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1266"/>
              </a:p>
            </p:txBody>
          </p:sp>
          <p:sp>
            <p:nvSpPr>
              <p:cNvPr id="357" name="Google Shape;357;p8"/>
              <p:cNvSpPr txBox="1"/>
              <p:nvPr/>
            </p:nvSpPr>
            <p:spPr>
              <a:xfrm>
                <a:off x="74841" y="1505719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</a:t>
                </a:r>
                <a:endParaRPr sz="1266"/>
              </a:p>
            </p:txBody>
          </p:sp>
          <p:sp>
            <p:nvSpPr>
              <p:cNvPr id="358" name="Google Shape;358;p8"/>
              <p:cNvSpPr txBox="1"/>
              <p:nvPr/>
            </p:nvSpPr>
            <p:spPr>
              <a:xfrm>
                <a:off x="0" y="1005755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endParaRPr sz="1266"/>
              </a:p>
            </p:txBody>
          </p:sp>
          <p:sp>
            <p:nvSpPr>
              <p:cNvPr id="359" name="Google Shape;359;p8"/>
              <p:cNvSpPr txBox="1"/>
              <p:nvPr/>
            </p:nvSpPr>
            <p:spPr>
              <a:xfrm>
                <a:off x="0" y="500811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16</a:t>
                </a:r>
                <a:endParaRPr sz="1266"/>
              </a:p>
            </p:txBody>
          </p:sp>
          <p:sp>
            <p:nvSpPr>
              <p:cNvPr id="360" name="Google Shape;360;p8"/>
              <p:cNvSpPr txBox="1"/>
              <p:nvPr/>
            </p:nvSpPr>
            <p:spPr>
              <a:xfrm>
                <a:off x="0" y="-9504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endParaRPr sz="1266"/>
              </a:p>
            </p:txBody>
          </p:sp>
        </p:grpSp>
        <p:sp>
          <p:nvSpPr>
            <p:cNvPr id="361" name="Google Shape;361;p8"/>
            <p:cNvSpPr txBox="1"/>
            <p:nvPr/>
          </p:nvSpPr>
          <p:spPr>
            <a:xfrm rot="-5400000">
              <a:off x="1555812" y="3467542"/>
              <a:ext cx="802905" cy="245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Height [km]</a:t>
              </a:r>
              <a:endParaRPr sz="1266"/>
            </a:p>
          </p:txBody>
        </p:sp>
        <p:sp>
          <p:nvSpPr>
            <p:cNvPr id="362" name="Google Shape;362;p8"/>
            <p:cNvSpPr txBox="1"/>
            <p:nvPr/>
          </p:nvSpPr>
          <p:spPr>
            <a:xfrm>
              <a:off x="6298195" y="4491047"/>
              <a:ext cx="149896" cy="223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984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266"/>
            </a:p>
          </p:txBody>
        </p:sp>
        <p:sp>
          <p:nvSpPr>
            <p:cNvPr id="363" name="Google Shape;363;p8"/>
            <p:cNvSpPr txBox="1"/>
            <p:nvPr/>
          </p:nvSpPr>
          <p:spPr>
            <a:xfrm>
              <a:off x="5613348" y="4491047"/>
              <a:ext cx="295788" cy="223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984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-1.0</a:t>
              </a:r>
              <a:endParaRPr sz="1266"/>
            </a:p>
          </p:txBody>
        </p:sp>
        <p:sp>
          <p:nvSpPr>
            <p:cNvPr id="364" name="Google Shape;364;p8"/>
            <p:cNvSpPr txBox="1"/>
            <p:nvPr/>
          </p:nvSpPr>
          <p:spPr>
            <a:xfrm>
              <a:off x="5023989" y="4493546"/>
              <a:ext cx="295788" cy="223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984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-2.0</a:t>
              </a:r>
              <a:endParaRPr sz="1266"/>
            </a:p>
          </p:txBody>
        </p:sp>
        <p:sp>
          <p:nvSpPr>
            <p:cNvPr id="365" name="Google Shape;365;p8"/>
            <p:cNvSpPr txBox="1"/>
            <p:nvPr/>
          </p:nvSpPr>
          <p:spPr>
            <a:xfrm>
              <a:off x="4434629" y="4493546"/>
              <a:ext cx="295788" cy="223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984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-3.0</a:t>
              </a:r>
              <a:endParaRPr sz="1266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345534" y="2650370"/>
              <a:ext cx="176155" cy="18614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2200"/>
              </a:pPr>
              <a:endParaRPr sz="154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7" name="Google Shape;367;p8"/>
            <p:cNvGrpSpPr/>
            <p:nvPr/>
          </p:nvGrpSpPr>
          <p:grpSpPr>
            <a:xfrm>
              <a:off x="4298216" y="2594448"/>
              <a:ext cx="219424" cy="1978249"/>
              <a:chOff x="0" y="-9504"/>
              <a:chExt cx="312068" cy="2813508"/>
            </a:xfrm>
          </p:grpSpPr>
          <p:sp>
            <p:nvSpPr>
              <p:cNvPr id="368" name="Google Shape;368;p8"/>
              <p:cNvSpPr txBox="1"/>
              <p:nvPr/>
            </p:nvSpPr>
            <p:spPr>
              <a:xfrm>
                <a:off x="74841" y="2486014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266"/>
              </a:p>
            </p:txBody>
          </p:sp>
          <p:sp>
            <p:nvSpPr>
              <p:cNvPr id="369" name="Google Shape;369;p8"/>
              <p:cNvSpPr txBox="1"/>
              <p:nvPr/>
            </p:nvSpPr>
            <p:spPr>
              <a:xfrm>
                <a:off x="74841" y="2008567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sz="1266"/>
              </a:p>
            </p:txBody>
          </p:sp>
          <p:sp>
            <p:nvSpPr>
              <p:cNvPr id="370" name="Google Shape;370;p8"/>
              <p:cNvSpPr txBox="1"/>
              <p:nvPr/>
            </p:nvSpPr>
            <p:spPr>
              <a:xfrm>
                <a:off x="74841" y="1505719"/>
                <a:ext cx="213186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</a:t>
                </a:r>
                <a:endParaRPr sz="1266"/>
              </a:p>
            </p:txBody>
          </p:sp>
          <p:sp>
            <p:nvSpPr>
              <p:cNvPr id="371" name="Google Shape;371;p8"/>
              <p:cNvSpPr txBox="1"/>
              <p:nvPr/>
            </p:nvSpPr>
            <p:spPr>
              <a:xfrm>
                <a:off x="0" y="1005754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endParaRPr sz="1266"/>
              </a:p>
            </p:txBody>
          </p:sp>
          <p:sp>
            <p:nvSpPr>
              <p:cNvPr id="372" name="Google Shape;372;p8"/>
              <p:cNvSpPr txBox="1"/>
              <p:nvPr/>
            </p:nvSpPr>
            <p:spPr>
              <a:xfrm>
                <a:off x="0" y="500810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16</a:t>
                </a:r>
                <a:endParaRPr sz="1266"/>
              </a:p>
            </p:txBody>
          </p:sp>
          <p:sp>
            <p:nvSpPr>
              <p:cNvPr id="373" name="Google Shape;373;p8"/>
              <p:cNvSpPr txBox="1"/>
              <p:nvPr/>
            </p:nvSpPr>
            <p:spPr>
              <a:xfrm>
                <a:off x="0" y="-9504"/>
                <a:ext cx="312068" cy="317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endParaRPr sz="1266"/>
              </a:p>
            </p:txBody>
          </p:sp>
        </p:grpSp>
      </p:grpSp>
      <p:sp>
        <p:nvSpPr>
          <p:cNvPr id="389" name="Google Shape;389;p8"/>
          <p:cNvSpPr txBox="1"/>
          <p:nvPr/>
        </p:nvSpPr>
        <p:spPr>
          <a:xfrm>
            <a:off x="15660859" y="2542601"/>
            <a:ext cx="1499281" cy="41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9" tIns="35719" rIns="35719" bIns="35719" anchor="ctr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1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(cf. Moeng et al. 2011)</a:t>
            </a:r>
            <a:endParaRPr sz="1266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9A4890E-EF48-4354-BB24-D213F57F1E86}"/>
              </a:ext>
            </a:extLst>
          </p:cNvPr>
          <p:cNvSpPr txBox="1"/>
          <p:nvPr/>
        </p:nvSpPr>
        <p:spPr>
          <a:xfrm>
            <a:off x="578663" y="6357047"/>
            <a:ext cx="471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Daisuke </a:t>
            </a:r>
            <a:r>
              <a:rPr lang="en-US" dirty="0" err="1"/>
              <a:t>Takasuka</a:t>
            </a:r>
            <a:r>
              <a:rPr lang="en-US" dirty="0"/>
              <a:t> (JAMSTEC)</a:t>
            </a: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53BE9C22-8655-4E74-A9A5-F533D86E634B}"/>
              </a:ext>
            </a:extLst>
          </p:cNvPr>
          <p:cNvGrpSpPr/>
          <p:nvPr/>
        </p:nvGrpSpPr>
        <p:grpSpPr>
          <a:xfrm>
            <a:off x="6192210" y="2712151"/>
            <a:ext cx="5446732" cy="4129530"/>
            <a:chOff x="2249751" y="1959134"/>
            <a:chExt cx="7472650" cy="4750803"/>
          </a:xfrm>
        </p:grpSpPr>
        <p:pic>
          <p:nvPicPr>
            <p:cNvPr id="68" name="Google Shape;399;p9" descr="スクリーンショット 2022-01-20 13.17.49.png">
              <a:extLst>
                <a:ext uri="{FF2B5EF4-FFF2-40B4-BE49-F238E27FC236}">
                  <a16:creationId xmlns:a16="http://schemas.microsoft.com/office/drawing/2014/main" id="{13DB1EA6-B988-40CF-BA22-AE99B61CEB0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4025" y="5084016"/>
              <a:ext cx="3258376" cy="14490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" name="Google Shape;400;p9">
              <a:extLst>
                <a:ext uri="{FF2B5EF4-FFF2-40B4-BE49-F238E27FC236}">
                  <a16:creationId xmlns:a16="http://schemas.microsoft.com/office/drawing/2014/main" id="{687F9FAA-7F1D-414A-96E0-985B1090CE21}"/>
                </a:ext>
              </a:extLst>
            </p:cNvPr>
            <p:cNvGrpSpPr/>
            <p:nvPr/>
          </p:nvGrpSpPr>
          <p:grpSpPr>
            <a:xfrm>
              <a:off x="6503335" y="2219337"/>
              <a:ext cx="3207718" cy="2867700"/>
              <a:chOff x="0" y="0"/>
              <a:chExt cx="4562086" cy="4078505"/>
            </a:xfrm>
          </p:grpSpPr>
          <p:pic>
            <p:nvPicPr>
              <p:cNvPr id="114" name="Google Shape;401;p9" descr="スクリーンショット 2022-01-20 12.12.33.png">
                <a:extLst>
                  <a:ext uri="{FF2B5EF4-FFF2-40B4-BE49-F238E27FC236}">
                    <a16:creationId xmlns:a16="http://schemas.microsoft.com/office/drawing/2014/main" id="{69A89375-F727-4A16-93EE-BC497C0B70D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b="16365"/>
              <a:stretch/>
            </p:blipFill>
            <p:spPr>
              <a:xfrm>
                <a:off x="0" y="2045287"/>
                <a:ext cx="4555641" cy="2033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Google Shape;402;p9" descr="スクリーンショット 2022-01-20 12.10.53.png">
                <a:extLst>
                  <a:ext uri="{FF2B5EF4-FFF2-40B4-BE49-F238E27FC236}">
                    <a16:creationId xmlns:a16="http://schemas.microsoft.com/office/drawing/2014/main" id="{2093DA22-EFFA-45BD-88F9-067EAD9D587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5258" y="0"/>
                <a:ext cx="4546828" cy="20725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" name="Google Shape;403;p9" descr="スクリーンショット 2022-01-20 13.12.48.png">
              <a:extLst>
                <a:ext uri="{FF2B5EF4-FFF2-40B4-BE49-F238E27FC236}">
                  <a16:creationId xmlns:a16="http://schemas.microsoft.com/office/drawing/2014/main" id="{AA7ABA80-278A-4F76-8CB9-3CE6FFB302F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63006" y="5227820"/>
              <a:ext cx="3414807" cy="1239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404;p9" descr="スクリーンショット 2022-01-20 13.09.26.png">
              <a:extLst>
                <a:ext uri="{FF2B5EF4-FFF2-40B4-BE49-F238E27FC236}">
                  <a16:creationId xmlns:a16="http://schemas.microsoft.com/office/drawing/2014/main" id="{8CB040F3-2676-42BE-9A10-1BCF578B95C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63285" y="3809167"/>
              <a:ext cx="3392876" cy="1207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405;p9" descr="スクリーンショット 2022-01-20 13.08.32.png">
              <a:extLst>
                <a:ext uri="{FF2B5EF4-FFF2-40B4-BE49-F238E27FC236}">
                  <a16:creationId xmlns:a16="http://schemas.microsoft.com/office/drawing/2014/main" id="{D8F37CBB-244B-4A07-A5F6-7FAAD89DA16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92726" y="2360276"/>
              <a:ext cx="3382201" cy="12638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411;p9">
              <a:extLst>
                <a:ext uri="{FF2B5EF4-FFF2-40B4-BE49-F238E27FC236}">
                  <a16:creationId xmlns:a16="http://schemas.microsoft.com/office/drawing/2014/main" id="{D7A3887B-A8E5-4A7A-8577-653E5DEA2344}"/>
                </a:ext>
              </a:extLst>
            </p:cNvPr>
            <p:cNvGrpSpPr/>
            <p:nvPr/>
          </p:nvGrpSpPr>
          <p:grpSpPr>
            <a:xfrm>
              <a:off x="2249751" y="3726087"/>
              <a:ext cx="342849" cy="1373794"/>
              <a:chOff x="0" y="-1"/>
              <a:chExt cx="487606" cy="1953839"/>
            </a:xfrm>
          </p:grpSpPr>
          <p:sp>
            <p:nvSpPr>
              <p:cNvPr id="109" name="Google Shape;412;p9">
                <a:extLst>
                  <a:ext uri="{FF2B5EF4-FFF2-40B4-BE49-F238E27FC236}">
                    <a16:creationId xmlns:a16="http://schemas.microsoft.com/office/drawing/2014/main" id="{BFFA94C9-9E13-41FF-B0A8-6FD0CC232B30}"/>
                  </a:ext>
                </a:extLst>
              </p:cNvPr>
              <p:cNvSpPr txBox="1"/>
              <p:nvPr/>
            </p:nvSpPr>
            <p:spPr>
              <a:xfrm>
                <a:off x="5277" y="1632133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30S</a:t>
                </a:r>
                <a:endParaRPr sz="1266"/>
              </a:p>
            </p:txBody>
          </p:sp>
          <p:sp>
            <p:nvSpPr>
              <p:cNvPr id="110" name="Google Shape;413;p9">
                <a:extLst>
                  <a:ext uri="{FF2B5EF4-FFF2-40B4-BE49-F238E27FC236}">
                    <a16:creationId xmlns:a16="http://schemas.microsoft.com/office/drawing/2014/main" id="{332D7A18-3CE1-4973-9A17-3E2585449830}"/>
                  </a:ext>
                </a:extLst>
              </p:cNvPr>
              <p:cNvSpPr txBox="1"/>
              <p:nvPr/>
            </p:nvSpPr>
            <p:spPr>
              <a:xfrm>
                <a:off x="5277" y="1199899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15S</a:t>
                </a:r>
                <a:endParaRPr sz="1266"/>
              </a:p>
            </p:txBody>
          </p:sp>
          <p:sp>
            <p:nvSpPr>
              <p:cNvPr id="111" name="Google Shape;414;p9">
                <a:extLst>
                  <a:ext uri="{FF2B5EF4-FFF2-40B4-BE49-F238E27FC236}">
                    <a16:creationId xmlns:a16="http://schemas.microsoft.com/office/drawing/2014/main" id="{A6F5F0E8-2F86-4042-819F-7360FF734F4F}"/>
                  </a:ext>
                </a:extLst>
              </p:cNvPr>
              <p:cNvSpPr txBox="1"/>
              <p:nvPr/>
            </p:nvSpPr>
            <p:spPr>
              <a:xfrm>
                <a:off x="50937" y="794995"/>
                <a:ext cx="399397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EQ</a:t>
                </a:r>
                <a:endParaRPr sz="1266"/>
              </a:p>
            </p:txBody>
          </p:sp>
          <p:sp>
            <p:nvSpPr>
              <p:cNvPr id="112" name="Google Shape;415;p9">
                <a:extLst>
                  <a:ext uri="{FF2B5EF4-FFF2-40B4-BE49-F238E27FC236}">
                    <a16:creationId xmlns:a16="http://schemas.microsoft.com/office/drawing/2014/main" id="{35D66DB0-BB40-43FE-89F5-1B81B48B58A6}"/>
                  </a:ext>
                </a:extLst>
              </p:cNvPr>
              <p:cNvSpPr txBox="1"/>
              <p:nvPr/>
            </p:nvSpPr>
            <p:spPr>
              <a:xfrm>
                <a:off x="13665" y="397497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15N</a:t>
                </a:r>
                <a:endParaRPr sz="1266"/>
              </a:p>
            </p:txBody>
          </p:sp>
          <p:sp>
            <p:nvSpPr>
              <p:cNvPr id="113" name="Google Shape;416;p9">
                <a:extLst>
                  <a:ext uri="{FF2B5EF4-FFF2-40B4-BE49-F238E27FC236}">
                    <a16:creationId xmlns:a16="http://schemas.microsoft.com/office/drawing/2014/main" id="{DC0A3EC3-E32D-48D9-B880-DCEB7B877DF5}"/>
                  </a:ext>
                </a:extLst>
              </p:cNvPr>
              <p:cNvSpPr txBox="1"/>
              <p:nvPr/>
            </p:nvSpPr>
            <p:spPr>
              <a:xfrm>
                <a:off x="0" y="-1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30N</a:t>
                </a:r>
                <a:endParaRPr sz="1266"/>
              </a:p>
            </p:txBody>
          </p:sp>
        </p:grpSp>
        <p:grpSp>
          <p:nvGrpSpPr>
            <p:cNvPr id="74" name="Google Shape;417;p9">
              <a:extLst>
                <a:ext uri="{FF2B5EF4-FFF2-40B4-BE49-F238E27FC236}">
                  <a16:creationId xmlns:a16="http://schemas.microsoft.com/office/drawing/2014/main" id="{ADD8DFBA-93A5-4826-9B0D-BD490ED15282}"/>
                </a:ext>
              </a:extLst>
            </p:cNvPr>
            <p:cNvGrpSpPr/>
            <p:nvPr/>
          </p:nvGrpSpPr>
          <p:grpSpPr>
            <a:xfrm>
              <a:off x="2249751" y="2309946"/>
              <a:ext cx="342849" cy="1373794"/>
              <a:chOff x="0" y="-1"/>
              <a:chExt cx="487606" cy="1953839"/>
            </a:xfrm>
          </p:grpSpPr>
          <p:sp>
            <p:nvSpPr>
              <p:cNvPr id="104" name="Google Shape;418;p9">
                <a:extLst>
                  <a:ext uri="{FF2B5EF4-FFF2-40B4-BE49-F238E27FC236}">
                    <a16:creationId xmlns:a16="http://schemas.microsoft.com/office/drawing/2014/main" id="{06B3FF50-79DE-45A1-AB14-CE71962D6116}"/>
                  </a:ext>
                </a:extLst>
              </p:cNvPr>
              <p:cNvSpPr txBox="1"/>
              <p:nvPr/>
            </p:nvSpPr>
            <p:spPr>
              <a:xfrm>
                <a:off x="5277" y="1632133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30S</a:t>
                </a:r>
                <a:endParaRPr sz="1266"/>
              </a:p>
            </p:txBody>
          </p:sp>
          <p:sp>
            <p:nvSpPr>
              <p:cNvPr id="105" name="Google Shape;419;p9">
                <a:extLst>
                  <a:ext uri="{FF2B5EF4-FFF2-40B4-BE49-F238E27FC236}">
                    <a16:creationId xmlns:a16="http://schemas.microsoft.com/office/drawing/2014/main" id="{649B3B09-B052-4E50-A7D2-1BAE4C24F687}"/>
                  </a:ext>
                </a:extLst>
              </p:cNvPr>
              <p:cNvSpPr txBox="1"/>
              <p:nvPr/>
            </p:nvSpPr>
            <p:spPr>
              <a:xfrm>
                <a:off x="5277" y="1199899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15S</a:t>
                </a:r>
                <a:endParaRPr sz="1266"/>
              </a:p>
            </p:txBody>
          </p:sp>
          <p:sp>
            <p:nvSpPr>
              <p:cNvPr id="106" name="Google Shape;420;p9">
                <a:extLst>
                  <a:ext uri="{FF2B5EF4-FFF2-40B4-BE49-F238E27FC236}">
                    <a16:creationId xmlns:a16="http://schemas.microsoft.com/office/drawing/2014/main" id="{F19AF7A6-2550-4D31-B905-91E6DE729F1C}"/>
                  </a:ext>
                </a:extLst>
              </p:cNvPr>
              <p:cNvSpPr txBox="1"/>
              <p:nvPr/>
            </p:nvSpPr>
            <p:spPr>
              <a:xfrm>
                <a:off x="50937" y="794995"/>
                <a:ext cx="399397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EQ</a:t>
                </a:r>
                <a:endParaRPr sz="1266"/>
              </a:p>
            </p:txBody>
          </p:sp>
          <p:sp>
            <p:nvSpPr>
              <p:cNvPr id="107" name="Google Shape;421;p9">
                <a:extLst>
                  <a:ext uri="{FF2B5EF4-FFF2-40B4-BE49-F238E27FC236}">
                    <a16:creationId xmlns:a16="http://schemas.microsoft.com/office/drawing/2014/main" id="{0FFA5047-B8B8-4C73-9CF9-69A8DE53C7CD}"/>
                  </a:ext>
                </a:extLst>
              </p:cNvPr>
              <p:cNvSpPr txBox="1"/>
              <p:nvPr/>
            </p:nvSpPr>
            <p:spPr>
              <a:xfrm>
                <a:off x="13665" y="397497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15N</a:t>
                </a:r>
                <a:endParaRPr sz="1266"/>
              </a:p>
            </p:txBody>
          </p:sp>
          <p:sp>
            <p:nvSpPr>
              <p:cNvPr id="108" name="Google Shape;422;p9">
                <a:extLst>
                  <a:ext uri="{FF2B5EF4-FFF2-40B4-BE49-F238E27FC236}">
                    <a16:creationId xmlns:a16="http://schemas.microsoft.com/office/drawing/2014/main" id="{5A79D95B-A807-4150-9A30-5CA539FC9FDC}"/>
                  </a:ext>
                </a:extLst>
              </p:cNvPr>
              <p:cNvSpPr txBox="1"/>
              <p:nvPr/>
            </p:nvSpPr>
            <p:spPr>
              <a:xfrm>
                <a:off x="0" y="-1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30N</a:t>
                </a:r>
                <a:endParaRPr sz="1266"/>
              </a:p>
            </p:txBody>
          </p:sp>
        </p:grpSp>
        <p:grpSp>
          <p:nvGrpSpPr>
            <p:cNvPr id="75" name="Google Shape;423;p9">
              <a:extLst>
                <a:ext uri="{FF2B5EF4-FFF2-40B4-BE49-F238E27FC236}">
                  <a16:creationId xmlns:a16="http://schemas.microsoft.com/office/drawing/2014/main" id="{E204FB83-A1FC-4817-96D6-5A7810A644D0}"/>
                </a:ext>
              </a:extLst>
            </p:cNvPr>
            <p:cNvGrpSpPr/>
            <p:nvPr/>
          </p:nvGrpSpPr>
          <p:grpSpPr>
            <a:xfrm>
              <a:off x="2249751" y="5169835"/>
              <a:ext cx="342849" cy="1373794"/>
              <a:chOff x="0" y="-1"/>
              <a:chExt cx="487606" cy="1953839"/>
            </a:xfrm>
          </p:grpSpPr>
          <p:sp>
            <p:nvSpPr>
              <p:cNvPr id="99" name="Google Shape;424;p9">
                <a:extLst>
                  <a:ext uri="{FF2B5EF4-FFF2-40B4-BE49-F238E27FC236}">
                    <a16:creationId xmlns:a16="http://schemas.microsoft.com/office/drawing/2014/main" id="{3DA4DC45-64BC-4C19-B6B0-81F379D09802}"/>
                  </a:ext>
                </a:extLst>
              </p:cNvPr>
              <p:cNvSpPr txBox="1"/>
              <p:nvPr/>
            </p:nvSpPr>
            <p:spPr>
              <a:xfrm>
                <a:off x="5277" y="1632133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30S</a:t>
                </a:r>
                <a:endParaRPr sz="1266"/>
              </a:p>
            </p:txBody>
          </p:sp>
          <p:sp>
            <p:nvSpPr>
              <p:cNvPr id="100" name="Google Shape;425;p9">
                <a:extLst>
                  <a:ext uri="{FF2B5EF4-FFF2-40B4-BE49-F238E27FC236}">
                    <a16:creationId xmlns:a16="http://schemas.microsoft.com/office/drawing/2014/main" id="{A752F9EC-0F4B-486D-A533-4E8B41258FA1}"/>
                  </a:ext>
                </a:extLst>
              </p:cNvPr>
              <p:cNvSpPr txBox="1"/>
              <p:nvPr/>
            </p:nvSpPr>
            <p:spPr>
              <a:xfrm>
                <a:off x="5277" y="1199899"/>
                <a:ext cx="463386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15S</a:t>
                </a:r>
                <a:endParaRPr sz="1266"/>
              </a:p>
            </p:txBody>
          </p:sp>
          <p:sp>
            <p:nvSpPr>
              <p:cNvPr id="101" name="Google Shape;426;p9">
                <a:extLst>
                  <a:ext uri="{FF2B5EF4-FFF2-40B4-BE49-F238E27FC236}">
                    <a16:creationId xmlns:a16="http://schemas.microsoft.com/office/drawing/2014/main" id="{8D514D85-2B27-4967-8F04-4B339DF9C0A6}"/>
                  </a:ext>
                </a:extLst>
              </p:cNvPr>
              <p:cNvSpPr txBox="1"/>
              <p:nvPr/>
            </p:nvSpPr>
            <p:spPr>
              <a:xfrm>
                <a:off x="50937" y="794995"/>
                <a:ext cx="399397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EQ</a:t>
                </a:r>
                <a:endParaRPr sz="1266"/>
              </a:p>
            </p:txBody>
          </p:sp>
          <p:sp>
            <p:nvSpPr>
              <p:cNvPr id="102" name="Google Shape;427;p9">
                <a:extLst>
                  <a:ext uri="{FF2B5EF4-FFF2-40B4-BE49-F238E27FC236}">
                    <a16:creationId xmlns:a16="http://schemas.microsoft.com/office/drawing/2014/main" id="{1EF5AEBA-7D26-47C3-8F70-596C8662651D}"/>
                  </a:ext>
                </a:extLst>
              </p:cNvPr>
              <p:cNvSpPr txBox="1"/>
              <p:nvPr/>
            </p:nvSpPr>
            <p:spPr>
              <a:xfrm>
                <a:off x="13665" y="397497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15N</a:t>
                </a:r>
                <a:endParaRPr sz="1266"/>
              </a:p>
            </p:txBody>
          </p:sp>
          <p:sp>
            <p:nvSpPr>
              <p:cNvPr id="103" name="Google Shape;428;p9">
                <a:extLst>
                  <a:ext uri="{FF2B5EF4-FFF2-40B4-BE49-F238E27FC236}">
                    <a16:creationId xmlns:a16="http://schemas.microsoft.com/office/drawing/2014/main" id="{45D5C91D-74CF-4206-A70B-AE441ABEE726}"/>
                  </a:ext>
                </a:extLst>
              </p:cNvPr>
              <p:cNvSpPr txBox="1"/>
              <p:nvPr/>
            </p:nvSpPr>
            <p:spPr>
              <a:xfrm>
                <a:off x="0" y="-1"/>
                <a:ext cx="473941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30N</a:t>
                </a:r>
                <a:endParaRPr sz="1266"/>
              </a:p>
            </p:txBody>
          </p:sp>
        </p:grpSp>
        <p:grpSp>
          <p:nvGrpSpPr>
            <p:cNvPr id="76" name="Google Shape;429;p9">
              <a:extLst>
                <a:ext uri="{FF2B5EF4-FFF2-40B4-BE49-F238E27FC236}">
                  <a16:creationId xmlns:a16="http://schemas.microsoft.com/office/drawing/2014/main" id="{04A98EA5-813F-4E1B-B938-B775217A511D}"/>
                </a:ext>
              </a:extLst>
            </p:cNvPr>
            <p:cNvGrpSpPr/>
            <p:nvPr/>
          </p:nvGrpSpPr>
          <p:grpSpPr>
            <a:xfrm>
              <a:off x="2532565" y="6458720"/>
              <a:ext cx="3469356" cy="251217"/>
              <a:chOff x="0" y="-1"/>
              <a:chExt cx="4934193" cy="357284"/>
            </a:xfrm>
          </p:grpSpPr>
          <p:sp>
            <p:nvSpPr>
              <p:cNvPr id="87" name="Google Shape;430;p9">
                <a:extLst>
                  <a:ext uri="{FF2B5EF4-FFF2-40B4-BE49-F238E27FC236}">
                    <a16:creationId xmlns:a16="http://schemas.microsoft.com/office/drawing/2014/main" id="{766E61DD-0A97-43CB-9090-7A46698C0D74}"/>
                  </a:ext>
                </a:extLst>
              </p:cNvPr>
              <p:cNvSpPr txBox="1"/>
              <p:nvPr/>
            </p:nvSpPr>
            <p:spPr>
              <a:xfrm>
                <a:off x="0" y="-1"/>
                <a:ext cx="218642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J</a:t>
                </a:r>
                <a:endParaRPr sz="1266"/>
              </a:p>
            </p:txBody>
          </p:sp>
          <p:sp>
            <p:nvSpPr>
              <p:cNvPr id="88" name="Google Shape;431;p9">
                <a:extLst>
                  <a:ext uri="{FF2B5EF4-FFF2-40B4-BE49-F238E27FC236}">
                    <a16:creationId xmlns:a16="http://schemas.microsoft.com/office/drawing/2014/main" id="{55A5FEAD-CB6D-4269-A71C-0457441D5E70}"/>
                  </a:ext>
                </a:extLst>
              </p:cNvPr>
              <p:cNvSpPr txBox="1"/>
              <p:nvPr/>
            </p:nvSpPr>
            <p:spPr>
              <a:xfrm>
                <a:off x="436448" y="7092"/>
                <a:ext cx="218643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J</a:t>
                </a:r>
                <a:endParaRPr sz="1266"/>
              </a:p>
            </p:txBody>
          </p:sp>
          <p:sp>
            <p:nvSpPr>
              <p:cNvPr id="89" name="Google Shape;432;p9">
                <a:extLst>
                  <a:ext uri="{FF2B5EF4-FFF2-40B4-BE49-F238E27FC236}">
                    <a16:creationId xmlns:a16="http://schemas.microsoft.com/office/drawing/2014/main" id="{06DD8D78-488A-4E0A-805F-95C0A5502651}"/>
                  </a:ext>
                </a:extLst>
              </p:cNvPr>
              <p:cNvSpPr txBox="1"/>
              <p:nvPr/>
            </p:nvSpPr>
            <p:spPr>
              <a:xfrm>
                <a:off x="856924" y="27330"/>
                <a:ext cx="250589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</a:t>
                </a:r>
                <a:endParaRPr sz="1266"/>
              </a:p>
            </p:txBody>
          </p:sp>
          <p:sp>
            <p:nvSpPr>
              <p:cNvPr id="90" name="Google Shape;433;p9">
                <a:extLst>
                  <a:ext uri="{FF2B5EF4-FFF2-40B4-BE49-F238E27FC236}">
                    <a16:creationId xmlns:a16="http://schemas.microsoft.com/office/drawing/2014/main" id="{554CCF62-3CDA-42BA-ABF6-8218F4FE186D}"/>
                  </a:ext>
                </a:extLst>
              </p:cNvPr>
              <p:cNvSpPr txBox="1"/>
              <p:nvPr/>
            </p:nvSpPr>
            <p:spPr>
              <a:xfrm>
                <a:off x="1309346" y="35266"/>
                <a:ext cx="250590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endParaRPr sz="1266"/>
              </a:p>
            </p:txBody>
          </p:sp>
          <p:sp>
            <p:nvSpPr>
              <p:cNvPr id="91" name="Google Shape;434;p9">
                <a:extLst>
                  <a:ext uri="{FF2B5EF4-FFF2-40B4-BE49-F238E27FC236}">
                    <a16:creationId xmlns:a16="http://schemas.microsoft.com/office/drawing/2014/main" id="{19E9E130-8125-4AA6-A0B2-9D78BB5A1563}"/>
                  </a:ext>
                </a:extLst>
              </p:cNvPr>
              <p:cNvSpPr txBox="1"/>
              <p:nvPr/>
            </p:nvSpPr>
            <p:spPr>
              <a:xfrm>
                <a:off x="1721632" y="35578"/>
                <a:ext cx="271795" cy="321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</a:t>
                </a:r>
                <a:endParaRPr sz="1266"/>
              </a:p>
            </p:txBody>
          </p:sp>
          <p:sp>
            <p:nvSpPr>
              <p:cNvPr id="92" name="Google Shape;435;p9">
                <a:extLst>
                  <a:ext uri="{FF2B5EF4-FFF2-40B4-BE49-F238E27FC236}">
                    <a16:creationId xmlns:a16="http://schemas.microsoft.com/office/drawing/2014/main" id="{795BF7BE-2F1D-4DAE-A138-A3479B365CE8}"/>
                  </a:ext>
                </a:extLst>
              </p:cNvPr>
              <p:cNvSpPr txBox="1"/>
              <p:nvPr/>
            </p:nvSpPr>
            <p:spPr>
              <a:xfrm>
                <a:off x="2155123" y="35266"/>
                <a:ext cx="261145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</a:t>
                </a:r>
                <a:endParaRPr sz="1266"/>
              </a:p>
            </p:txBody>
          </p:sp>
          <p:sp>
            <p:nvSpPr>
              <p:cNvPr id="93" name="Google Shape;436;p9">
                <a:extLst>
                  <a:ext uri="{FF2B5EF4-FFF2-40B4-BE49-F238E27FC236}">
                    <a16:creationId xmlns:a16="http://schemas.microsoft.com/office/drawing/2014/main" id="{61BA3017-581F-4A6C-AD18-CEEA7CF079AA}"/>
                  </a:ext>
                </a:extLst>
              </p:cNvPr>
              <p:cNvSpPr txBox="1"/>
              <p:nvPr/>
            </p:nvSpPr>
            <p:spPr>
              <a:xfrm>
                <a:off x="2577964" y="35266"/>
                <a:ext cx="261145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endParaRPr sz="1266"/>
              </a:p>
            </p:txBody>
          </p:sp>
          <p:sp>
            <p:nvSpPr>
              <p:cNvPr id="94" name="Google Shape;437;p9">
                <a:extLst>
                  <a:ext uri="{FF2B5EF4-FFF2-40B4-BE49-F238E27FC236}">
                    <a16:creationId xmlns:a16="http://schemas.microsoft.com/office/drawing/2014/main" id="{50B4CCD4-6029-4D50-B3A7-24C346D0C8B4}"/>
                  </a:ext>
                </a:extLst>
              </p:cNvPr>
              <p:cNvSpPr txBox="1"/>
              <p:nvPr/>
            </p:nvSpPr>
            <p:spPr>
              <a:xfrm>
                <a:off x="3008392" y="35266"/>
                <a:ext cx="218642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J</a:t>
                </a:r>
                <a:endParaRPr sz="1266"/>
              </a:p>
            </p:txBody>
          </p:sp>
          <p:sp>
            <p:nvSpPr>
              <p:cNvPr id="95" name="Google Shape;438;p9">
                <a:extLst>
                  <a:ext uri="{FF2B5EF4-FFF2-40B4-BE49-F238E27FC236}">
                    <a16:creationId xmlns:a16="http://schemas.microsoft.com/office/drawing/2014/main" id="{304AB5CA-6A50-489F-89FF-C6D8C132BE70}"/>
                  </a:ext>
                </a:extLst>
              </p:cNvPr>
              <p:cNvSpPr txBox="1"/>
              <p:nvPr/>
            </p:nvSpPr>
            <p:spPr>
              <a:xfrm>
                <a:off x="3413045" y="35266"/>
                <a:ext cx="239847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</a:t>
                </a:r>
                <a:endParaRPr sz="1266"/>
              </a:p>
            </p:txBody>
          </p:sp>
          <p:sp>
            <p:nvSpPr>
              <p:cNvPr id="96" name="Google Shape;439;p9">
                <a:extLst>
                  <a:ext uri="{FF2B5EF4-FFF2-40B4-BE49-F238E27FC236}">
                    <a16:creationId xmlns:a16="http://schemas.microsoft.com/office/drawing/2014/main" id="{2321EE2B-5F81-4673-BCB1-2371B36E01D9}"/>
                  </a:ext>
                </a:extLst>
              </p:cNvPr>
              <p:cNvSpPr txBox="1"/>
              <p:nvPr/>
            </p:nvSpPr>
            <p:spPr>
              <a:xfrm>
                <a:off x="3831316" y="35266"/>
                <a:ext cx="282350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</a:t>
                </a:r>
                <a:endParaRPr sz="1266"/>
              </a:p>
            </p:txBody>
          </p:sp>
          <p:sp>
            <p:nvSpPr>
              <p:cNvPr id="97" name="Google Shape;440;p9">
                <a:extLst>
                  <a:ext uri="{FF2B5EF4-FFF2-40B4-BE49-F238E27FC236}">
                    <a16:creationId xmlns:a16="http://schemas.microsoft.com/office/drawing/2014/main" id="{5D7332A4-E7A7-422A-A063-2E579491D447}"/>
                  </a:ext>
                </a:extLst>
              </p:cNvPr>
              <p:cNvSpPr txBox="1"/>
              <p:nvPr/>
            </p:nvSpPr>
            <p:spPr>
              <a:xfrm>
                <a:off x="4294305" y="35266"/>
                <a:ext cx="250590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</a:t>
                </a:r>
                <a:endParaRPr sz="1266"/>
              </a:p>
            </p:txBody>
          </p:sp>
          <p:sp>
            <p:nvSpPr>
              <p:cNvPr id="98" name="Google Shape;441;p9">
                <a:extLst>
                  <a:ext uri="{FF2B5EF4-FFF2-40B4-BE49-F238E27FC236}">
                    <a16:creationId xmlns:a16="http://schemas.microsoft.com/office/drawing/2014/main" id="{2F27142F-33A7-4596-84A4-FB0AA47B793F}"/>
                  </a:ext>
                </a:extLst>
              </p:cNvPr>
              <p:cNvSpPr txBox="1"/>
              <p:nvPr/>
            </p:nvSpPr>
            <p:spPr>
              <a:xfrm>
                <a:off x="4715551" y="28798"/>
                <a:ext cx="218642" cy="3217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US" sz="984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</a:t>
                </a:r>
                <a:endParaRPr sz="1266"/>
              </a:p>
            </p:txBody>
          </p:sp>
        </p:grpSp>
        <p:sp>
          <p:nvSpPr>
            <p:cNvPr id="77" name="Google Shape;442;p9">
              <a:extLst>
                <a:ext uri="{FF2B5EF4-FFF2-40B4-BE49-F238E27FC236}">
                  <a16:creationId xmlns:a16="http://schemas.microsoft.com/office/drawing/2014/main" id="{8BA5D73B-167E-4A25-A307-1C3F0DF30693}"/>
                </a:ext>
              </a:extLst>
            </p:cNvPr>
            <p:cNvSpPr txBox="1"/>
            <p:nvPr/>
          </p:nvSpPr>
          <p:spPr>
            <a:xfrm>
              <a:off x="2636977" y="3286602"/>
              <a:ext cx="862646" cy="33470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TRMM</a:t>
              </a:r>
              <a:endParaRPr sz="1266" dirty="0"/>
            </a:p>
          </p:txBody>
        </p:sp>
        <p:sp>
          <p:nvSpPr>
            <p:cNvPr id="78" name="Google Shape;443;p9">
              <a:extLst>
                <a:ext uri="{FF2B5EF4-FFF2-40B4-BE49-F238E27FC236}">
                  <a16:creationId xmlns:a16="http://schemas.microsoft.com/office/drawing/2014/main" id="{E077A7D7-309F-413A-B293-290603D28D1C}"/>
                </a:ext>
              </a:extLst>
            </p:cNvPr>
            <p:cNvSpPr txBox="1"/>
            <p:nvPr/>
          </p:nvSpPr>
          <p:spPr>
            <a:xfrm>
              <a:off x="2623827" y="4747082"/>
              <a:ext cx="457625" cy="26674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MIP</a:t>
              </a:r>
              <a:endParaRPr sz="1266" dirty="0"/>
            </a:p>
          </p:txBody>
        </p:sp>
        <p:sp>
          <p:nvSpPr>
            <p:cNvPr id="79" name="Google Shape;444;p9">
              <a:extLst>
                <a:ext uri="{FF2B5EF4-FFF2-40B4-BE49-F238E27FC236}">
                  <a16:creationId xmlns:a16="http://schemas.microsoft.com/office/drawing/2014/main" id="{099E6260-62F7-46D8-9450-BF7A19F2D8DD}"/>
                </a:ext>
              </a:extLst>
            </p:cNvPr>
            <p:cNvSpPr txBox="1"/>
            <p:nvPr/>
          </p:nvSpPr>
          <p:spPr>
            <a:xfrm>
              <a:off x="2581014" y="6211328"/>
              <a:ext cx="561673" cy="231247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NEW</a:t>
              </a:r>
              <a:endParaRPr sz="1266" dirty="0"/>
            </a:p>
          </p:txBody>
        </p:sp>
        <p:sp>
          <p:nvSpPr>
            <p:cNvPr id="80" name="Google Shape;445;p9">
              <a:extLst>
                <a:ext uri="{FF2B5EF4-FFF2-40B4-BE49-F238E27FC236}">
                  <a16:creationId xmlns:a16="http://schemas.microsoft.com/office/drawing/2014/main" id="{2AC3CF6C-56B9-4E87-AE43-898292B733AB}"/>
                </a:ext>
              </a:extLst>
            </p:cNvPr>
            <p:cNvSpPr txBox="1"/>
            <p:nvPr/>
          </p:nvSpPr>
          <p:spPr>
            <a:xfrm>
              <a:off x="2584233" y="2004740"/>
              <a:ext cx="3555645" cy="3441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F812F7"/>
                </a:buClr>
                <a:buSzPts val="2000"/>
              </a:pPr>
              <a:r>
                <a:rPr lang="en-US" sz="1406" b="1" u="sng" dirty="0">
                  <a:solidFill>
                    <a:srgbClr val="F812F7"/>
                  </a:solidFill>
                  <a:latin typeface="Arial"/>
                  <a:ea typeface="Arial"/>
                  <a:cs typeface="Arial"/>
                  <a:sym typeface="Arial"/>
                </a:rPr>
                <a:t>Precipitation (160-220E)</a:t>
              </a:r>
              <a:endParaRPr sz="1266" dirty="0"/>
            </a:p>
          </p:txBody>
        </p:sp>
        <p:sp>
          <p:nvSpPr>
            <p:cNvPr id="81" name="Google Shape;446;p9">
              <a:extLst>
                <a:ext uri="{FF2B5EF4-FFF2-40B4-BE49-F238E27FC236}">
                  <a16:creationId xmlns:a16="http://schemas.microsoft.com/office/drawing/2014/main" id="{52213D8D-CD49-4C33-933F-CC893A5B6A69}"/>
                </a:ext>
              </a:extLst>
            </p:cNvPr>
            <p:cNvSpPr txBox="1"/>
            <p:nvPr/>
          </p:nvSpPr>
          <p:spPr>
            <a:xfrm>
              <a:off x="6394116" y="1959134"/>
              <a:ext cx="1996200" cy="331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spAutoFit/>
            </a:bodyPr>
            <a:lstStyle/>
            <a:p>
              <a:pPr algn="ctr">
                <a:buClr>
                  <a:srgbClr val="F812F7"/>
                </a:buClr>
                <a:buSzPts val="2000"/>
              </a:pPr>
              <a:r>
                <a:rPr lang="en-US" sz="1406" b="1" u="sng" dirty="0">
                  <a:solidFill>
                    <a:srgbClr val="F812F7"/>
                  </a:solidFill>
                  <a:latin typeface="Arial"/>
                  <a:ea typeface="Arial"/>
                  <a:cs typeface="Arial"/>
                  <a:sym typeface="Arial"/>
                </a:rPr>
                <a:t>OLR bias</a:t>
              </a:r>
              <a:endParaRPr sz="1266" dirty="0"/>
            </a:p>
          </p:txBody>
        </p:sp>
        <p:sp>
          <p:nvSpPr>
            <p:cNvPr id="82" name="Google Shape;447;p9">
              <a:extLst>
                <a:ext uri="{FF2B5EF4-FFF2-40B4-BE49-F238E27FC236}">
                  <a16:creationId xmlns:a16="http://schemas.microsoft.com/office/drawing/2014/main" id="{7F4521F1-C86B-4A6F-A877-A493172D5609}"/>
                </a:ext>
              </a:extLst>
            </p:cNvPr>
            <p:cNvSpPr txBox="1"/>
            <p:nvPr/>
          </p:nvSpPr>
          <p:spPr>
            <a:xfrm>
              <a:off x="6780585" y="3224682"/>
              <a:ext cx="458017" cy="247902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MIP</a:t>
              </a:r>
              <a:endParaRPr sz="1266"/>
            </a:p>
          </p:txBody>
        </p:sp>
        <p:sp>
          <p:nvSpPr>
            <p:cNvPr id="83" name="Google Shape;448;p9">
              <a:extLst>
                <a:ext uri="{FF2B5EF4-FFF2-40B4-BE49-F238E27FC236}">
                  <a16:creationId xmlns:a16="http://schemas.microsoft.com/office/drawing/2014/main" id="{87B868CE-CCAF-49A9-B7F5-9F8EFE2D1E3A}"/>
                </a:ext>
              </a:extLst>
            </p:cNvPr>
            <p:cNvSpPr txBox="1"/>
            <p:nvPr/>
          </p:nvSpPr>
          <p:spPr>
            <a:xfrm>
              <a:off x="6712508" y="4740084"/>
              <a:ext cx="594173" cy="19783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MJO</a:t>
              </a:r>
              <a:endParaRPr sz="1266" dirty="0"/>
            </a:p>
          </p:txBody>
        </p:sp>
        <p:sp>
          <p:nvSpPr>
            <p:cNvPr id="84" name="Google Shape;449;p9">
              <a:extLst>
                <a:ext uri="{FF2B5EF4-FFF2-40B4-BE49-F238E27FC236}">
                  <a16:creationId xmlns:a16="http://schemas.microsoft.com/office/drawing/2014/main" id="{DB34CA5C-5FD6-469F-8933-3BA993E45686}"/>
                </a:ext>
              </a:extLst>
            </p:cNvPr>
            <p:cNvSpPr txBox="1"/>
            <p:nvPr/>
          </p:nvSpPr>
          <p:spPr>
            <a:xfrm>
              <a:off x="6654556" y="6145962"/>
              <a:ext cx="620816" cy="23925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US" sz="1125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NEW</a:t>
              </a:r>
              <a:endParaRPr sz="1266" dirty="0"/>
            </a:p>
          </p:txBody>
        </p:sp>
        <p:sp>
          <p:nvSpPr>
            <p:cNvPr id="85" name="Google Shape;450;p9">
              <a:extLst>
                <a:ext uri="{FF2B5EF4-FFF2-40B4-BE49-F238E27FC236}">
                  <a16:creationId xmlns:a16="http://schemas.microsoft.com/office/drawing/2014/main" id="{B361761F-C27A-4F99-821D-7ACCECB41D5B}"/>
                </a:ext>
              </a:extLst>
            </p:cNvPr>
            <p:cNvSpPr/>
            <p:nvPr/>
          </p:nvSpPr>
          <p:spPr>
            <a:xfrm>
              <a:off x="3298751" y="4458630"/>
              <a:ext cx="1136381" cy="255893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2200"/>
              </a:pPr>
              <a:endParaRPr sz="154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451;p9">
              <a:extLst>
                <a:ext uri="{FF2B5EF4-FFF2-40B4-BE49-F238E27FC236}">
                  <a16:creationId xmlns:a16="http://schemas.microsoft.com/office/drawing/2014/main" id="{544DCC92-B959-4718-9187-06CF02E051F2}"/>
                </a:ext>
              </a:extLst>
            </p:cNvPr>
            <p:cNvSpPr/>
            <p:nvPr/>
          </p:nvSpPr>
          <p:spPr>
            <a:xfrm>
              <a:off x="3298751" y="5870546"/>
              <a:ext cx="1136381" cy="255893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dot"/>
              <a:miter lim="400000"/>
              <a:headEnd type="none" w="sm" len="sm"/>
              <a:tailEnd type="none" w="sm" len="sm"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2200"/>
              </a:pPr>
              <a:endParaRPr sz="154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F15DEAE-31A7-40DC-9318-07E0107BD7B3}"/>
              </a:ext>
            </a:extLst>
          </p:cNvPr>
          <p:cNvGrpSpPr/>
          <p:nvPr/>
        </p:nvGrpSpPr>
        <p:grpSpPr>
          <a:xfrm>
            <a:off x="3558222" y="780198"/>
            <a:ext cx="8618065" cy="1927008"/>
            <a:chOff x="1843493" y="708917"/>
            <a:chExt cx="8618065" cy="1927008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2075DC91-1FC1-42F0-A878-34F432A95235}"/>
                </a:ext>
              </a:extLst>
            </p:cNvPr>
            <p:cNvGrpSpPr/>
            <p:nvPr/>
          </p:nvGrpSpPr>
          <p:grpSpPr>
            <a:xfrm>
              <a:off x="1843493" y="708917"/>
              <a:ext cx="8618065" cy="1927008"/>
              <a:chOff x="1943498" y="839635"/>
              <a:chExt cx="8618065" cy="1927008"/>
            </a:xfrm>
          </p:grpSpPr>
          <p:sp>
            <p:nvSpPr>
              <p:cNvPr id="334" name="Google Shape;334;p8"/>
              <p:cNvSpPr txBox="1"/>
              <p:nvPr/>
            </p:nvSpPr>
            <p:spPr>
              <a:xfrm>
                <a:off x="2198821" y="926605"/>
                <a:ext cx="8317671" cy="435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000000"/>
                  </a:buClr>
                  <a:buSzPts val="2800"/>
                </a:pPr>
                <a:r>
                  <a:rPr lang="en-US" sz="1969" b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Intermediate characteristics b/w MIP &amp; MJO would be preferable.</a:t>
                </a:r>
                <a:endParaRPr sz="1266" dirty="0"/>
              </a:p>
            </p:txBody>
          </p:sp>
          <p:sp>
            <p:nvSpPr>
              <p:cNvPr id="335" name="Google Shape;335;p8"/>
              <p:cNvSpPr/>
              <p:nvPr/>
            </p:nvSpPr>
            <p:spPr>
              <a:xfrm>
                <a:off x="1943498" y="839635"/>
                <a:ext cx="8370156" cy="1927008"/>
              </a:xfrm>
              <a:prstGeom prst="roundRect">
                <a:avLst>
                  <a:gd name="adj" fmla="val 12418"/>
                </a:avLst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5719" tIns="35719" rIns="35719" bIns="35719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800"/>
                </a:pPr>
                <a:endParaRPr sz="126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8"/>
              <p:cNvSpPr txBox="1"/>
              <p:nvPr/>
            </p:nvSpPr>
            <p:spPr>
              <a:xfrm>
                <a:off x="2243048" y="1325142"/>
                <a:ext cx="8317671" cy="435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000000"/>
                  </a:buClr>
                  <a:buSzPts val="2800"/>
                </a:pPr>
                <a:r>
                  <a:rPr lang="en-US" sz="1969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• </a:t>
                </a:r>
                <a:r>
                  <a:rPr lang="en-US" sz="1969" dirty="0">
                    <a:solidFill>
                      <a:srgbClr val="0A04FF"/>
                    </a:solidFill>
                    <a:latin typeface="Arial"/>
                    <a:ea typeface="Arial"/>
                    <a:cs typeface="Arial"/>
                    <a:sym typeface="Arial"/>
                  </a:rPr>
                  <a:t>Retuning of the terminal velocity of snow and rain </a:t>
                </a:r>
                <a:r>
                  <a:rPr lang="en-US" sz="1969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&amp;</a:t>
                </a:r>
                <a:r>
                  <a:rPr lang="en-US" sz="1969" dirty="0">
                    <a:solidFill>
                      <a:srgbClr val="0A04FF"/>
                    </a:solidFill>
                    <a:latin typeface="Arial"/>
                    <a:ea typeface="Arial"/>
                    <a:cs typeface="Arial"/>
                    <a:sym typeface="Arial"/>
                  </a:rPr>
                  <a:t> Dropped cld. ice</a:t>
                </a:r>
                <a:endParaRPr sz="1266" dirty="0"/>
              </a:p>
            </p:txBody>
          </p:sp>
          <p:sp>
            <p:nvSpPr>
              <p:cNvPr id="337" name="Google Shape;337;p8"/>
              <p:cNvSpPr txBox="1"/>
              <p:nvPr/>
            </p:nvSpPr>
            <p:spPr>
              <a:xfrm>
                <a:off x="2243892" y="1721413"/>
                <a:ext cx="8317671" cy="435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719" tIns="35719" rIns="35719" bIns="35719" anchor="ctr" anchorCtr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000000"/>
                  </a:buClr>
                  <a:buSzPts val="2800"/>
                </a:pPr>
                <a:r>
                  <a:rPr lang="en-US" sz="1969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• </a:t>
                </a:r>
                <a:r>
                  <a:rPr lang="en-US" sz="1969" dirty="0">
                    <a:solidFill>
                      <a:srgbClr val="0A04FF"/>
                    </a:solidFill>
                    <a:latin typeface="Arial"/>
                    <a:ea typeface="Arial"/>
                    <a:cs typeface="Arial"/>
                    <a:sym typeface="Arial"/>
                  </a:rPr>
                  <a:t>Introduction of qv, qc, qi diffusion in the vicinity of convection</a:t>
                </a:r>
                <a:endParaRPr sz="1266" dirty="0"/>
              </a:p>
            </p:txBody>
          </p:sp>
        </p:grp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217FDC5B-A69A-4340-9869-464A725EEDFE}"/>
                </a:ext>
              </a:extLst>
            </p:cNvPr>
            <p:cNvSpPr txBox="1"/>
            <p:nvPr/>
          </p:nvSpPr>
          <p:spPr>
            <a:xfrm>
              <a:off x="2031690" y="2113462"/>
              <a:ext cx="77968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u="sng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Introduction of “Leonard term” (= Additional turbulent flux) for qv, qc, qi</a:t>
              </a:r>
              <a:endParaRPr lang="en-US" dirty="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5C8790-A682-4076-AA66-BA916B937E0F}"/>
              </a:ext>
            </a:extLst>
          </p:cNvPr>
          <p:cNvSpPr txBox="1"/>
          <p:nvPr/>
        </p:nvSpPr>
        <p:spPr>
          <a:xfrm>
            <a:off x="684472" y="5574761"/>
            <a:ext cx="482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Two standard settings of NICAM NSW6</a:t>
            </a:r>
          </a:p>
          <a:p>
            <a:r>
              <a:rPr lang="en-US" dirty="0">
                <a:solidFill>
                  <a:srgbClr val="00B0F0"/>
                </a:solidFill>
              </a:rPr>
              <a:t>: MIP (</a:t>
            </a:r>
            <a:r>
              <a:rPr lang="en-US" dirty="0" err="1">
                <a:solidFill>
                  <a:srgbClr val="00B0F0"/>
                </a:solidFill>
              </a:rPr>
              <a:t>Roh</a:t>
            </a:r>
            <a:r>
              <a:rPr lang="en-US" dirty="0">
                <a:solidFill>
                  <a:srgbClr val="00B0F0"/>
                </a:solidFill>
              </a:rPr>
              <a:t> scheme) &amp; MJO (Miura scheme)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F15C29-1FD0-4E9E-AC8C-37E1AB22367E}"/>
              </a:ext>
            </a:extLst>
          </p:cNvPr>
          <p:cNvSpPr txBox="1"/>
          <p:nvPr/>
        </p:nvSpPr>
        <p:spPr>
          <a:xfrm>
            <a:off x="202491" y="946667"/>
            <a:ext cx="314161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evaluated by satellite observation are not necessarily best in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of errors?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processes?</a:t>
            </a:r>
          </a:p>
        </p:txBody>
      </p:sp>
      <p:sp>
        <p:nvSpPr>
          <p:cNvPr id="122" name="タイトル 2">
            <a:extLst>
              <a:ext uri="{FF2B5EF4-FFF2-40B4-BE49-F238E27FC236}">
                <a16:creationId xmlns:a16="http://schemas.microsoft.com/office/drawing/2014/main" id="{E4985DE9-9E3D-4DE8-BA97-FB3D24CC4546}"/>
              </a:ext>
            </a:extLst>
          </p:cNvPr>
          <p:cNvSpPr txBox="1">
            <a:spLocks/>
          </p:cNvSpPr>
          <p:nvPr/>
        </p:nvSpPr>
        <p:spPr>
          <a:xfrm>
            <a:off x="537167" y="53732"/>
            <a:ext cx="10771248" cy="560181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NICAM sensitivity to cloud microphysics parameters</a:t>
            </a:r>
          </a:p>
        </p:txBody>
      </p:sp>
    </p:spTree>
    <p:extLst>
      <p:ext uri="{BB962C8B-B14F-4D97-AF65-F5344CB8AC3E}">
        <p14:creationId xmlns:p14="http://schemas.microsoft.com/office/powerpoint/2010/main" val="299176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CE1881-A3D9-44F4-8676-3375414A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195"/>
            <a:ext cx="12364278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Quick introduction to ECARE-Modeling WS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00B0F0"/>
                </a:solidFill>
                <a:latin typeface="Arial Black" panose="020B0A04020102020204" pitchFamily="34" charset="0"/>
              </a:rPr>
              <a:t>Feb. 7, 2022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DEEBC3-BBD3-496E-9FFA-602D8AD38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748"/>
            <a:ext cx="10515600" cy="4982127"/>
          </a:xfrm>
        </p:spPr>
        <p:txBody>
          <a:bodyPr>
            <a:normAutofit fontScale="70000" lnSpcReduction="20000"/>
          </a:bodyPr>
          <a:lstStyle/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9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EarthCARE</a:t>
            </a: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launch: September 2023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Start considering the use of </a:t>
            </a:r>
            <a:r>
              <a:rPr lang="en-US" sz="29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EathCARE</a:t>
            </a: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data for model collaborations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We will hold a follow-up workshop around one year from now (~Feb. 2023)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What</a:t>
            </a:r>
            <a:r>
              <a:rPr lang="ja-JP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’</a:t>
            </a: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 unique about </a:t>
            </a:r>
            <a:r>
              <a:rPr lang="en-US" sz="2900" dirty="0" err="1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EarthCARE</a:t>
            </a: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(among others)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Doppler cloud radar (CPR): vertical motion of cloud particles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H</a:t>
            </a: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igh spectral  resolution lidar (HSRL): details of cloud microphysics 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Topics for model and ECARE collaborations: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Models: GCMs, GSRMs, RCMs,</a:t>
            </a:r>
            <a:r>
              <a:rPr lang="ja-JP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…</a:t>
            </a:r>
            <a:endParaRPr lang="en-US" sz="29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Simulators: COSP; J-Sim, ECSIM, </a:t>
            </a:r>
            <a:r>
              <a:rPr lang="ja-JP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…</a:t>
            </a:r>
            <a:endParaRPr lang="en-US" sz="29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Metrics or methodology of validations: CFADs, Joint PDFs, categorization based on cloud types (ISCCP matrix), cloud objects, </a:t>
            </a:r>
            <a:r>
              <a:rPr lang="ja-JP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…</a:t>
            </a:r>
            <a:endParaRPr lang="en-US" sz="29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Process understanding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9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Synergy with GV, other observations</a:t>
            </a:r>
            <a:endParaRPr lang="en-US" sz="1600" dirty="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1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30C9A79-FBE2-49D7-B2AF-DAD16660612F}"/>
              </a:ext>
            </a:extLst>
          </p:cNvPr>
          <p:cNvGrpSpPr/>
          <p:nvPr/>
        </p:nvGrpSpPr>
        <p:grpSpPr>
          <a:xfrm>
            <a:off x="879200" y="857250"/>
            <a:ext cx="11167678" cy="6000750"/>
            <a:chOff x="90712" y="0"/>
            <a:chExt cx="11956166" cy="6858000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D6B27BA0-6720-45F7-A197-544B9B1F4254}"/>
                </a:ext>
              </a:extLst>
            </p:cNvPr>
            <p:cNvGrpSpPr/>
            <p:nvPr/>
          </p:nvGrpSpPr>
          <p:grpSpPr>
            <a:xfrm>
              <a:off x="1322385" y="0"/>
              <a:ext cx="9547229" cy="6858000"/>
              <a:chOff x="1322385" y="0"/>
              <a:chExt cx="9547229" cy="6858000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6E3C58BD-4C66-4A3A-99ED-F3B00DC64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385" y="0"/>
                <a:ext cx="9547229" cy="6858000"/>
              </a:xfrm>
              <a:prstGeom prst="rect">
                <a:avLst/>
              </a:prstGeom>
            </p:spPr>
          </p:pic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44C0E9F-9B27-45DD-AFFD-61F5B22D1DDE}"/>
                  </a:ext>
                </a:extLst>
              </p:cNvPr>
              <p:cNvSpPr txBox="1"/>
              <p:nvPr/>
            </p:nvSpPr>
            <p:spPr>
              <a:xfrm>
                <a:off x="2640564" y="410547"/>
                <a:ext cx="15696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/>
                  <a:t>Convection in the boundary layer</a:t>
                </a:r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A0B8A15-ED01-4C7A-A6E3-6BFAFC5ACC21}"/>
                  </a:ext>
                </a:extLst>
              </p:cNvPr>
              <p:cNvSpPr txBox="1"/>
              <p:nvPr/>
            </p:nvSpPr>
            <p:spPr>
              <a:xfrm>
                <a:off x="2640564" y="917510"/>
                <a:ext cx="8771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/>
                  <a:t>rising tide</a:t>
                </a: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C6835CC-FFD0-4B32-AC67-31A7497D9687}"/>
                  </a:ext>
                </a:extLst>
              </p:cNvPr>
              <p:cNvSpPr txBox="1"/>
              <p:nvPr/>
            </p:nvSpPr>
            <p:spPr>
              <a:xfrm>
                <a:off x="2640564" y="1393370"/>
                <a:ext cx="8771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/>
                  <a:t>downward flow</a:t>
                </a: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237069F-114D-48DD-BB1D-D1AB7E8108C2}"/>
                  </a:ext>
                </a:extLst>
              </p:cNvPr>
              <p:cNvSpPr txBox="1"/>
              <p:nvPr/>
            </p:nvSpPr>
            <p:spPr>
              <a:xfrm>
                <a:off x="2649938" y="1728487"/>
                <a:ext cx="318548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/>
                  <a:t>entrainment</a:t>
                </a:r>
                <a:endParaRPr kumimoji="1" lang="en-US" altLang="ja-JP" b="1" dirty="0"/>
              </a:p>
              <a:p>
                <a:r>
                  <a:rPr lang="ja-JP" altLang="en-US" b="1" dirty="0"/>
                  <a:t>(Air intake by clouds)</a:t>
                </a:r>
                <a:endParaRPr kumimoji="1" lang="ja-JP" altLang="en-US" b="1" dirty="0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27CA54F-5F4E-4097-81B1-C8EB3C063C6B}"/>
                  </a:ext>
                </a:extLst>
              </p:cNvPr>
              <p:cNvSpPr txBox="1"/>
              <p:nvPr/>
            </p:nvSpPr>
            <p:spPr>
              <a:xfrm>
                <a:off x="2649938" y="2467472"/>
                <a:ext cx="2031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/>
                  <a:t>mesoscale circulation</a:t>
                </a: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5DC1877-E3C4-40DC-A833-3CB75239DE55}"/>
                  </a:ext>
                </a:extLst>
              </p:cNvPr>
              <p:cNvSpPr txBox="1"/>
              <p:nvPr/>
            </p:nvSpPr>
            <p:spPr>
              <a:xfrm>
                <a:off x="7632174" y="36994"/>
                <a:ext cx="310146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/>
                  <a:t>Large-scale scale circulation</a:t>
                </a: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9BE6E6B-1DAA-4DD9-A4B5-FC7C04C833B0}"/>
                  </a:ext>
                </a:extLst>
              </p:cNvPr>
              <p:cNvSpPr txBox="1"/>
              <p:nvPr/>
            </p:nvSpPr>
            <p:spPr>
              <a:xfrm>
                <a:off x="7378872" y="640511"/>
                <a:ext cx="30714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/>
                  <a:t>Water vapor and mass transport on a </a:t>
                </a:r>
                <a:r>
                  <a:rPr lang="ja-JP" altLang="en-US" b="1" dirty="0"/>
                  <a:t>small scale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347DAFC-AB6F-4AF8-958C-515D2F81B497}"/>
                  </a:ext>
                </a:extLst>
              </p:cNvPr>
              <p:cNvSpPr txBox="1"/>
              <p:nvPr/>
            </p:nvSpPr>
            <p:spPr>
              <a:xfrm>
                <a:off x="7462702" y="1286842"/>
                <a:ext cx="32898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/>
                  <a:t>Horizontal divergence associated with clouds</a:t>
                </a:r>
                <a:endParaRPr kumimoji="1" lang="ja-JP" altLang="en-US" b="1" dirty="0"/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667BFEE-120A-4967-9040-58734C06A5BD}"/>
                  </a:ext>
                </a:extLst>
              </p:cNvPr>
              <p:cNvSpPr txBox="1"/>
              <p:nvPr/>
            </p:nvSpPr>
            <p:spPr>
              <a:xfrm>
                <a:off x="7462702" y="1682320"/>
                <a:ext cx="31407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/>
                  <a:t>Shortwave (</a:t>
                </a:r>
                <a:r>
                  <a:rPr lang="en-US" altLang="ja-JP" b="1" dirty="0"/>
                  <a:t>SW) </a:t>
                </a:r>
                <a:r>
                  <a:rPr lang="ja-JP" altLang="en-US" b="1" dirty="0"/>
                  <a:t>and </a:t>
                </a:r>
                <a:r>
                  <a:rPr lang="en-US" altLang="ja-JP" b="1" dirty="0"/>
                  <a:t>longwave (LW) </a:t>
                </a:r>
                <a:r>
                  <a:rPr lang="ja-JP" altLang="en-US" b="1" dirty="0"/>
                  <a:t>radiation</a:t>
                </a:r>
                <a:endParaRPr kumimoji="1" lang="ja-JP" altLang="en-US" b="1" dirty="0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B9429C2-0DC3-445B-963C-62722018C9EF}"/>
                  </a:ext>
                </a:extLst>
              </p:cNvPr>
              <p:cNvSpPr txBox="1"/>
              <p:nvPr/>
            </p:nvSpPr>
            <p:spPr>
              <a:xfrm>
                <a:off x="7510739" y="2190152"/>
                <a:ext cx="26467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/>
                  <a:t>Latent heat and sensible heat flux</a:t>
                </a:r>
                <a:endParaRPr kumimoji="1" lang="ja-JP" altLang="en-US" b="1" dirty="0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81B2A3E-BF3D-4527-8548-388AB950D220}"/>
                  </a:ext>
                </a:extLst>
              </p:cNvPr>
              <p:cNvSpPr txBox="1"/>
              <p:nvPr/>
            </p:nvSpPr>
            <p:spPr>
              <a:xfrm>
                <a:off x="7260320" y="3114412"/>
                <a:ext cx="13957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/>
                  <a:t>clear-air turbulence</a:t>
                </a:r>
              </a:p>
            </p:txBody>
          </p:sp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BCF79221-65C5-40B8-85EA-056779845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009901" y="3300067"/>
                <a:ext cx="500838" cy="380975"/>
              </a:xfrm>
              <a:prstGeom prst="rect">
                <a:avLst/>
              </a:prstGeom>
            </p:spPr>
          </p:pic>
          <p:sp>
            <p:nvSpPr>
              <p:cNvPr id="19" name="フリーフォーム 4">
                <a:extLst>
                  <a:ext uri="{FF2B5EF4-FFF2-40B4-BE49-F238E27FC236}">
                    <a16:creationId xmlns:a16="http://schemas.microsoft.com/office/drawing/2014/main" id="{6DA1AA37-9B51-4C7C-A0D4-9ABC86DEB863}"/>
                  </a:ext>
                </a:extLst>
              </p:cNvPr>
              <p:cNvSpPr/>
              <p:nvPr/>
            </p:nvSpPr>
            <p:spPr>
              <a:xfrm>
                <a:off x="7026696" y="3705841"/>
                <a:ext cx="407970" cy="1740367"/>
              </a:xfrm>
              <a:custGeom>
                <a:avLst/>
                <a:gdLst>
                  <a:gd name="connsiteX0" fmla="*/ 356851 w 626358"/>
                  <a:gd name="connsiteY0" fmla="*/ 3465227 h 3465227"/>
                  <a:gd name="connsiteX1" fmla="*/ 173971 w 626358"/>
                  <a:gd name="connsiteY1" fmla="*/ 3263097 h 3465227"/>
                  <a:gd name="connsiteX2" fmla="*/ 424228 w 626358"/>
                  <a:gd name="connsiteY2" fmla="*/ 2993589 h 3465227"/>
                  <a:gd name="connsiteX3" fmla="*/ 58468 w 626358"/>
                  <a:gd name="connsiteY3" fmla="*/ 2541202 h 3465227"/>
                  <a:gd name="connsiteX4" fmla="*/ 549356 w 626358"/>
                  <a:gd name="connsiteY4" fmla="*/ 2098440 h 3465227"/>
                  <a:gd name="connsiteX5" fmla="*/ 716 w 626358"/>
                  <a:gd name="connsiteY5" fmla="*/ 1588301 h 3465227"/>
                  <a:gd name="connsiteX6" fmla="*/ 626358 w 626358"/>
                  <a:gd name="connsiteY6" fmla="*/ 1068537 h 3465227"/>
                  <a:gd name="connsiteX7" fmla="*/ 716 w 626358"/>
                  <a:gd name="connsiteY7" fmla="*/ 625775 h 3465227"/>
                  <a:gd name="connsiteX8" fmla="*/ 491604 w 626358"/>
                  <a:gd name="connsiteY8" fmla="*/ 57884 h 3465227"/>
                  <a:gd name="connsiteX9" fmla="*/ 501230 w 626358"/>
                  <a:gd name="connsiteY9" fmla="*/ 48259 h 346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358" h="3465227">
                    <a:moveTo>
                      <a:pt x="356851" y="3465227"/>
                    </a:moveTo>
                    <a:cubicBezTo>
                      <a:pt x="259796" y="3403465"/>
                      <a:pt x="162741" y="3341703"/>
                      <a:pt x="173971" y="3263097"/>
                    </a:cubicBezTo>
                    <a:cubicBezTo>
                      <a:pt x="185200" y="3184491"/>
                      <a:pt x="443478" y="3113905"/>
                      <a:pt x="424228" y="2993589"/>
                    </a:cubicBezTo>
                    <a:cubicBezTo>
                      <a:pt x="404978" y="2873273"/>
                      <a:pt x="37613" y="2690394"/>
                      <a:pt x="58468" y="2541202"/>
                    </a:cubicBezTo>
                    <a:cubicBezTo>
                      <a:pt x="79323" y="2392010"/>
                      <a:pt x="558981" y="2257257"/>
                      <a:pt x="549356" y="2098440"/>
                    </a:cubicBezTo>
                    <a:cubicBezTo>
                      <a:pt x="539731" y="1939623"/>
                      <a:pt x="-12118" y="1759951"/>
                      <a:pt x="716" y="1588301"/>
                    </a:cubicBezTo>
                    <a:cubicBezTo>
                      <a:pt x="13550" y="1416650"/>
                      <a:pt x="626358" y="1228958"/>
                      <a:pt x="626358" y="1068537"/>
                    </a:cubicBezTo>
                    <a:cubicBezTo>
                      <a:pt x="626358" y="908116"/>
                      <a:pt x="23175" y="794217"/>
                      <a:pt x="716" y="625775"/>
                    </a:cubicBezTo>
                    <a:cubicBezTo>
                      <a:pt x="-21743" y="457333"/>
                      <a:pt x="491604" y="57884"/>
                      <a:pt x="491604" y="57884"/>
                    </a:cubicBezTo>
                    <a:cubicBezTo>
                      <a:pt x="575023" y="-38369"/>
                      <a:pt x="538126" y="4945"/>
                      <a:pt x="501230" y="48259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小塚ゴシック Pro M"/>
                  <a:cs typeface="+mn-cs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1FC098F-842C-4171-99AB-45A75FD05D69}"/>
                  </a:ext>
                </a:extLst>
              </p:cNvPr>
              <p:cNvSpPr txBox="1"/>
              <p:nvPr/>
            </p:nvSpPr>
            <p:spPr>
              <a:xfrm>
                <a:off x="7180374" y="3875586"/>
                <a:ext cx="1380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gravity wave</a:t>
                </a:r>
                <a:r>
                  <a:rPr kumimoji="1" lang="en-US" altLang="ja-JP" sz="1400" b="1" dirty="0">
                    <a:latin typeface="+mn-ea"/>
                  </a:rPr>
                  <a:t>s</a:t>
                </a:r>
                <a:endParaRPr kumimoji="1" lang="ja-JP" altLang="en-US" sz="1400" b="1" dirty="0">
                  <a:latin typeface="+mn-ea"/>
                </a:endParaRPr>
              </a:p>
            </p:txBody>
          </p:sp>
          <p:sp>
            <p:nvSpPr>
              <p:cNvPr id="20" name="フリーフォーム 24">
                <a:extLst>
                  <a:ext uri="{FF2B5EF4-FFF2-40B4-BE49-F238E27FC236}">
                    <a16:creationId xmlns:a16="http://schemas.microsoft.com/office/drawing/2014/main" id="{8EA6B5CB-8A31-4990-8CDD-A1EC7BF04614}"/>
                  </a:ext>
                </a:extLst>
              </p:cNvPr>
              <p:cNvSpPr/>
              <p:nvPr/>
            </p:nvSpPr>
            <p:spPr>
              <a:xfrm>
                <a:off x="8005540" y="3065032"/>
                <a:ext cx="407970" cy="2651756"/>
              </a:xfrm>
              <a:custGeom>
                <a:avLst/>
                <a:gdLst>
                  <a:gd name="connsiteX0" fmla="*/ 356851 w 626358"/>
                  <a:gd name="connsiteY0" fmla="*/ 3465227 h 3465227"/>
                  <a:gd name="connsiteX1" fmla="*/ 173971 w 626358"/>
                  <a:gd name="connsiteY1" fmla="*/ 3263097 h 3465227"/>
                  <a:gd name="connsiteX2" fmla="*/ 424228 w 626358"/>
                  <a:gd name="connsiteY2" fmla="*/ 2993589 h 3465227"/>
                  <a:gd name="connsiteX3" fmla="*/ 58468 w 626358"/>
                  <a:gd name="connsiteY3" fmla="*/ 2541202 h 3465227"/>
                  <a:gd name="connsiteX4" fmla="*/ 549356 w 626358"/>
                  <a:gd name="connsiteY4" fmla="*/ 2098440 h 3465227"/>
                  <a:gd name="connsiteX5" fmla="*/ 716 w 626358"/>
                  <a:gd name="connsiteY5" fmla="*/ 1588301 h 3465227"/>
                  <a:gd name="connsiteX6" fmla="*/ 626358 w 626358"/>
                  <a:gd name="connsiteY6" fmla="*/ 1068537 h 3465227"/>
                  <a:gd name="connsiteX7" fmla="*/ 716 w 626358"/>
                  <a:gd name="connsiteY7" fmla="*/ 625775 h 3465227"/>
                  <a:gd name="connsiteX8" fmla="*/ 491604 w 626358"/>
                  <a:gd name="connsiteY8" fmla="*/ 57884 h 3465227"/>
                  <a:gd name="connsiteX9" fmla="*/ 501230 w 626358"/>
                  <a:gd name="connsiteY9" fmla="*/ 48259 h 346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358" h="3465227">
                    <a:moveTo>
                      <a:pt x="356851" y="3465227"/>
                    </a:moveTo>
                    <a:cubicBezTo>
                      <a:pt x="259796" y="3403465"/>
                      <a:pt x="162741" y="3341703"/>
                      <a:pt x="173971" y="3263097"/>
                    </a:cubicBezTo>
                    <a:cubicBezTo>
                      <a:pt x="185200" y="3184491"/>
                      <a:pt x="443478" y="3113905"/>
                      <a:pt x="424228" y="2993589"/>
                    </a:cubicBezTo>
                    <a:cubicBezTo>
                      <a:pt x="404978" y="2873273"/>
                      <a:pt x="37613" y="2690394"/>
                      <a:pt x="58468" y="2541202"/>
                    </a:cubicBezTo>
                    <a:cubicBezTo>
                      <a:pt x="79323" y="2392010"/>
                      <a:pt x="558981" y="2257257"/>
                      <a:pt x="549356" y="2098440"/>
                    </a:cubicBezTo>
                    <a:cubicBezTo>
                      <a:pt x="539731" y="1939623"/>
                      <a:pt x="-12118" y="1759951"/>
                      <a:pt x="716" y="1588301"/>
                    </a:cubicBezTo>
                    <a:cubicBezTo>
                      <a:pt x="13550" y="1416650"/>
                      <a:pt x="626358" y="1228958"/>
                      <a:pt x="626358" y="1068537"/>
                    </a:cubicBezTo>
                    <a:cubicBezTo>
                      <a:pt x="626358" y="908116"/>
                      <a:pt x="23175" y="794217"/>
                      <a:pt x="716" y="625775"/>
                    </a:cubicBezTo>
                    <a:cubicBezTo>
                      <a:pt x="-21743" y="457333"/>
                      <a:pt x="491604" y="57884"/>
                      <a:pt x="491604" y="57884"/>
                    </a:cubicBezTo>
                    <a:cubicBezTo>
                      <a:pt x="575023" y="-38369"/>
                      <a:pt x="538126" y="4945"/>
                      <a:pt x="501230" y="48259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小塚ゴシック Pro M"/>
                  <a:cs typeface="+mn-cs"/>
                </a:endParaRPr>
              </a:p>
            </p:txBody>
          </p:sp>
        </p:grp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F274B04D-C6E3-4642-AFDF-D9F56665B53B}"/>
                </a:ext>
              </a:extLst>
            </p:cNvPr>
            <p:cNvSpPr/>
            <p:nvPr/>
          </p:nvSpPr>
          <p:spPr>
            <a:xfrm>
              <a:off x="90712" y="6531430"/>
              <a:ext cx="1291300" cy="291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equator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5023C3E-C369-46C3-8DCD-AC0A95B535A9}"/>
                </a:ext>
              </a:extLst>
            </p:cNvPr>
            <p:cNvSpPr txBox="1"/>
            <p:nvPr/>
          </p:nvSpPr>
          <p:spPr>
            <a:xfrm>
              <a:off x="2021327" y="6167438"/>
              <a:ext cx="1650787" cy="52322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/>
                <a:t>Cold air pool and down</a:t>
              </a:r>
              <a:r>
                <a:rPr kumimoji="1" lang="en-US" altLang="ja-JP" sz="1400" b="1" dirty="0"/>
                <a:t>draft</a:t>
              </a:r>
              <a:endParaRPr kumimoji="1" lang="ja-JP" altLang="en-US" sz="1400" b="1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68160F7-230B-4292-8AF2-AB5D2B5CF52F}"/>
                </a:ext>
              </a:extLst>
            </p:cNvPr>
            <p:cNvSpPr txBox="1"/>
            <p:nvPr/>
          </p:nvSpPr>
          <p:spPr>
            <a:xfrm>
              <a:off x="5602729" y="6159256"/>
              <a:ext cx="1650788" cy="52322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boundary layer turbulence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75F6A10-E174-47F9-BDD9-AA26728A1A62}"/>
                </a:ext>
              </a:extLst>
            </p:cNvPr>
            <p:cNvSpPr txBox="1"/>
            <p:nvPr/>
          </p:nvSpPr>
          <p:spPr>
            <a:xfrm>
              <a:off x="4923639" y="4443737"/>
              <a:ext cx="1962810" cy="95410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vertical motion</a:t>
              </a:r>
            </a:p>
            <a:p>
              <a:pPr algn="ctr"/>
              <a:r>
                <a:rPr kumimoji="1" lang="ja-JP" altLang="en-US" sz="1400" b="1" dirty="0"/>
                <a:t>associated with </a:t>
              </a:r>
              <a:r>
                <a:rPr lang="ja-JP" altLang="en-US" sz="1400" b="1" dirty="0"/>
                <a:t>shallow </a:t>
              </a:r>
              <a:r>
                <a:rPr kumimoji="1" lang="ja-JP" altLang="en-US" sz="1400" b="1" dirty="0"/>
                <a:t>cumulus clouds</a:t>
              </a:r>
              <a:endParaRPr kumimoji="1" lang="en-US" altLang="ja-JP" sz="14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CCA80C2-4163-42E8-9CAC-800F9F529E3D}"/>
                </a:ext>
              </a:extLst>
            </p:cNvPr>
            <p:cNvSpPr txBox="1"/>
            <p:nvPr/>
          </p:nvSpPr>
          <p:spPr>
            <a:xfrm>
              <a:off x="8506790" y="4315148"/>
              <a:ext cx="1872398" cy="7386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vertical motion</a:t>
              </a:r>
            </a:p>
            <a:p>
              <a:pPr algn="ctr"/>
              <a:r>
                <a:rPr kumimoji="1" lang="en-US" altLang="ja-JP" sz="1400" b="1" dirty="0" err="1"/>
                <a:t>i</a:t>
              </a:r>
              <a:r>
                <a:rPr kumimoji="1" lang="ja-JP" altLang="en-US" sz="1400" b="1" dirty="0"/>
                <a:t>n the free atmosphere</a:t>
              </a:r>
              <a:endParaRPr kumimoji="1" lang="en-US" altLang="ja-JP" sz="1400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DE52297-4141-496D-8BC5-51B92C0CC3D5}"/>
                </a:ext>
              </a:extLst>
            </p:cNvPr>
            <p:cNvSpPr txBox="1"/>
            <p:nvPr/>
          </p:nvSpPr>
          <p:spPr>
            <a:xfrm>
              <a:off x="7880515" y="5156700"/>
              <a:ext cx="1227120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cumulus clouds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D27F0CB-4A87-4816-9737-1E7C54248658}"/>
                </a:ext>
              </a:extLst>
            </p:cNvPr>
            <p:cNvSpPr txBox="1"/>
            <p:nvPr/>
          </p:nvSpPr>
          <p:spPr>
            <a:xfrm>
              <a:off x="8984384" y="5385720"/>
              <a:ext cx="1570718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stratocumulus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44225C0-B226-4C2A-8D74-040A8E3CBDA1}"/>
                </a:ext>
              </a:extLst>
            </p:cNvPr>
            <p:cNvSpPr txBox="1"/>
            <p:nvPr/>
          </p:nvSpPr>
          <p:spPr>
            <a:xfrm>
              <a:off x="2993255" y="3071426"/>
              <a:ext cx="1560542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cumulonimbus 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520DC88-B383-41EC-9E4C-8CF4F843742E}"/>
                </a:ext>
              </a:extLst>
            </p:cNvPr>
            <p:cNvSpPr txBox="1"/>
            <p:nvPr/>
          </p:nvSpPr>
          <p:spPr>
            <a:xfrm>
              <a:off x="5001578" y="3087094"/>
              <a:ext cx="1844181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/>
                <a:t>c</a:t>
              </a:r>
              <a:r>
                <a:rPr kumimoji="1" lang="en-US" altLang="ja-JP" sz="1400" b="1" dirty="0"/>
                <a:t>irrus, </a:t>
              </a:r>
              <a:r>
                <a:rPr kumimoji="1" lang="ja-JP" altLang="en-US" sz="1400" b="1" dirty="0"/>
                <a:t> </a:t>
              </a:r>
              <a:r>
                <a:rPr kumimoji="1" lang="en-US" altLang="ja-JP" sz="1400" b="1" dirty="0"/>
                <a:t>tropopause</a:t>
              </a:r>
              <a:endParaRPr kumimoji="1" lang="ja-JP" altLang="en-US" sz="1400" b="1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B224368-060D-47B7-8279-94B2E489D868}"/>
                </a:ext>
              </a:extLst>
            </p:cNvPr>
            <p:cNvSpPr txBox="1"/>
            <p:nvPr/>
          </p:nvSpPr>
          <p:spPr>
            <a:xfrm>
              <a:off x="2474104" y="3795528"/>
              <a:ext cx="1281506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Upwelling in clouds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6D01527-A086-4FD5-A606-A5486A137186}"/>
                </a:ext>
              </a:extLst>
            </p:cNvPr>
            <p:cNvSpPr/>
            <p:nvPr/>
          </p:nvSpPr>
          <p:spPr>
            <a:xfrm>
              <a:off x="10603458" y="6277352"/>
              <a:ext cx="144342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high latitudes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35A76C6-1018-41A4-96F8-2A59C6463DFC}"/>
              </a:ext>
            </a:extLst>
          </p:cNvPr>
          <p:cNvSpPr txBox="1"/>
          <p:nvPr/>
        </p:nvSpPr>
        <p:spPr>
          <a:xfrm>
            <a:off x="8593214" y="3429000"/>
            <a:ext cx="1844181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/>
              <a:t>t</a:t>
            </a:r>
            <a:r>
              <a:rPr kumimoji="1" lang="en-US" altLang="ja-JP" sz="1400" b="1" dirty="0"/>
              <a:t>ropopause folding/isentropic </a:t>
            </a:r>
            <a:r>
              <a:rPr kumimoji="1" lang="en-US" altLang="ja-JP" sz="1400" b="1" dirty="0" err="1"/>
              <a:t>meandaring</a:t>
            </a:r>
            <a:endParaRPr kumimoji="1" lang="ja-JP" altLang="en-US" sz="1400" b="1" dirty="0"/>
          </a:p>
        </p:txBody>
      </p:sp>
      <p:sp>
        <p:nvSpPr>
          <p:cNvPr id="38" name="タイトル 2">
            <a:extLst>
              <a:ext uri="{FF2B5EF4-FFF2-40B4-BE49-F238E27FC236}">
                <a16:creationId xmlns:a16="http://schemas.microsoft.com/office/drawing/2014/main" id="{1B125966-F2E7-470F-B632-8D8F294E1461}"/>
              </a:ext>
            </a:extLst>
          </p:cNvPr>
          <p:cNvSpPr txBox="1">
            <a:spLocks/>
          </p:cNvSpPr>
          <p:nvPr/>
        </p:nvSpPr>
        <p:spPr>
          <a:xfrm>
            <a:off x="1229068" y="24212"/>
            <a:ext cx="10771248" cy="560181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2060"/>
                </a:solidFill>
              </a:rPr>
              <a:t>Global view of atmospheric vertical motions</a:t>
            </a:r>
          </a:p>
        </p:txBody>
      </p:sp>
    </p:spTree>
    <p:extLst>
      <p:ext uri="{BB962C8B-B14F-4D97-AF65-F5344CB8AC3E}">
        <p14:creationId xmlns:p14="http://schemas.microsoft.com/office/powerpoint/2010/main" val="22062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67A725FD-378E-440E-890D-41C0AA39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300" y="27098"/>
            <a:ext cx="3028253" cy="143153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D53D051-9071-44DD-AA45-265D3EC54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935" y="4698752"/>
            <a:ext cx="2968185" cy="222065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B87FDED-292A-4000-82BC-F7387496A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2" y="5438646"/>
            <a:ext cx="3873767" cy="150996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FC65E55-743C-428E-9F1B-887162138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146" y="1251732"/>
            <a:ext cx="2227118" cy="145963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3D764D9-54EB-4331-93C0-7D9AB7892262}"/>
              </a:ext>
            </a:extLst>
          </p:cNvPr>
          <p:cNvSpPr/>
          <p:nvPr/>
        </p:nvSpPr>
        <p:spPr>
          <a:xfrm>
            <a:off x="720611" y="4845100"/>
            <a:ext cx="2968185" cy="76116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u="sng" dirty="0"/>
              <a:t>Local high-resolution model analysis</a:t>
            </a:r>
            <a:endParaRPr lang="en-US" altLang="ja-JP" b="1" u="sng" dirty="0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B9BE6158-3776-4C3F-9BC6-0C3F41D79715}"/>
              </a:ext>
            </a:extLst>
          </p:cNvPr>
          <p:cNvSpPr/>
          <p:nvPr/>
        </p:nvSpPr>
        <p:spPr>
          <a:xfrm>
            <a:off x="4889097" y="915969"/>
            <a:ext cx="2571593" cy="607769"/>
          </a:xfrm>
          <a:prstGeom prst="roundRect">
            <a:avLst/>
          </a:prstGeom>
          <a:solidFill>
            <a:srgbClr val="FFFF00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/>
              <a:t>material transport</a:t>
            </a:r>
            <a:r>
              <a:rPr lang="en-US" altLang="ja-JP" b="1" dirty="0"/>
              <a:t>s</a:t>
            </a:r>
          </a:p>
          <a:p>
            <a:pPr algn="ctr"/>
            <a:r>
              <a:rPr lang="ja-JP" altLang="en-US" b="1" dirty="0"/>
              <a:t>(</a:t>
            </a:r>
            <a:r>
              <a:rPr lang="en-US" altLang="ja-JP" b="1" dirty="0"/>
              <a:t>CO</a:t>
            </a:r>
            <a:r>
              <a:rPr lang="en-US" altLang="ja-JP" b="1" baseline="-25000" dirty="0"/>
              <a:t>2</a:t>
            </a:r>
            <a:r>
              <a:rPr lang="en-US" altLang="ja-JP" b="1" dirty="0"/>
              <a:t>, </a:t>
            </a:r>
            <a:r>
              <a:rPr lang="ja-JP" altLang="en-US" b="1" dirty="0"/>
              <a:t>Radon)</a:t>
            </a:r>
            <a:endParaRPr lang="en-US" altLang="ja-JP" b="1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EFC721A8-611F-4C79-BFDD-C37F480DE3E5}"/>
              </a:ext>
            </a:extLst>
          </p:cNvPr>
          <p:cNvSpPr/>
          <p:nvPr/>
        </p:nvSpPr>
        <p:spPr>
          <a:xfrm>
            <a:off x="3720800" y="5262013"/>
            <a:ext cx="3566665" cy="761168"/>
          </a:xfrm>
          <a:prstGeom prst="roundRect">
            <a:avLst/>
          </a:prstGeom>
          <a:solidFill>
            <a:srgbClr val="FFFF00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O(100m) </a:t>
            </a:r>
            <a:r>
              <a:rPr lang="ja-JP" altLang="en-US" b="1" dirty="0"/>
              <a:t>mesh</a:t>
            </a:r>
            <a:endParaRPr lang="en-US" altLang="ja-JP" b="1" dirty="0"/>
          </a:p>
          <a:p>
            <a:pPr algn="ctr"/>
            <a:r>
              <a:rPr lang="en-US" altLang="ja-JP" b="1" dirty="0"/>
              <a:t>G</a:t>
            </a:r>
            <a:r>
              <a:rPr lang="ja-JP" altLang="en-US" b="1" dirty="0"/>
              <a:t>lobal </a:t>
            </a:r>
            <a:r>
              <a:rPr lang="en-US" altLang="ja-JP" b="1" dirty="0"/>
              <a:t>LES</a:t>
            </a:r>
            <a:r>
              <a:rPr lang="ja-JP" altLang="en-US" b="1" dirty="0"/>
              <a:t> Experiment</a:t>
            </a:r>
            <a:endParaRPr lang="en-US" altLang="ja-JP" b="1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4E5F2D0-4CBC-4221-B835-C5501CA451B3}"/>
              </a:ext>
            </a:extLst>
          </p:cNvPr>
          <p:cNvSpPr/>
          <p:nvPr/>
        </p:nvSpPr>
        <p:spPr>
          <a:xfrm>
            <a:off x="3514022" y="6028207"/>
            <a:ext cx="2510963" cy="616274"/>
          </a:xfrm>
          <a:prstGeom prst="roundRect">
            <a:avLst/>
          </a:prstGeom>
          <a:solidFill>
            <a:srgbClr val="FFFF00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O(10m)</a:t>
            </a:r>
            <a:r>
              <a:rPr lang="ja-JP" altLang="en-US" b="1" dirty="0"/>
              <a:t> </a:t>
            </a:r>
            <a:r>
              <a:rPr lang="en-US" altLang="ja-JP" b="1" dirty="0"/>
              <a:t>mesh LES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F4C2A5F-BE6C-41E9-8531-BDDFCB4FECC2}"/>
              </a:ext>
            </a:extLst>
          </p:cNvPr>
          <p:cNvSpPr/>
          <p:nvPr/>
        </p:nvSpPr>
        <p:spPr>
          <a:xfrm>
            <a:off x="8931032" y="4980"/>
            <a:ext cx="3260968" cy="75632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u="sng" dirty="0"/>
              <a:t>Satellite </a:t>
            </a:r>
            <a:r>
              <a:rPr lang="en-US" altLang="ja-JP" b="1" u="sng" dirty="0"/>
              <a:t>observation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4B497731-BD2E-4F31-B5D7-2A02B231A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65" y="1768737"/>
            <a:ext cx="3518777" cy="1172926"/>
          </a:xfrm>
          <a:prstGeom prst="rect">
            <a:avLst/>
          </a:prstGeom>
        </p:spPr>
      </p:pic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BE738FE7-FB2B-4462-A910-57ED1CA1953A}"/>
              </a:ext>
            </a:extLst>
          </p:cNvPr>
          <p:cNvSpPr/>
          <p:nvPr/>
        </p:nvSpPr>
        <p:spPr>
          <a:xfrm>
            <a:off x="6644893" y="3919869"/>
            <a:ext cx="2680654" cy="609702"/>
          </a:xfrm>
          <a:prstGeom prst="roundRect">
            <a:avLst/>
          </a:prstGeom>
          <a:solidFill>
            <a:srgbClr val="FFFF00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O(10km) global reanalysis data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D3494B-C1AE-4DDE-BA27-54658C51701E}"/>
              </a:ext>
            </a:extLst>
          </p:cNvPr>
          <p:cNvSpPr/>
          <p:nvPr/>
        </p:nvSpPr>
        <p:spPr>
          <a:xfrm>
            <a:off x="2523790" y="3026169"/>
            <a:ext cx="1898488" cy="83917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</a:rPr>
              <a:t>Local </a:t>
            </a:r>
            <a:r>
              <a:rPr lang="en-US" altLang="ja-JP" sz="2000" b="1" dirty="0">
                <a:solidFill>
                  <a:srgbClr val="FF0000"/>
                </a:solidFill>
              </a:rPr>
              <a:t>- </a:t>
            </a:r>
            <a:r>
              <a:rPr lang="ja-JP" altLang="en-US" sz="2000" b="1" dirty="0">
                <a:solidFill>
                  <a:srgbClr val="FF0000"/>
                </a:solidFill>
              </a:rPr>
              <a:t>Global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221E85B-71EF-40CC-8512-0EC710518F31}"/>
              </a:ext>
            </a:extLst>
          </p:cNvPr>
          <p:cNvSpPr/>
          <p:nvPr/>
        </p:nvSpPr>
        <p:spPr>
          <a:xfrm>
            <a:off x="6923553" y="3069794"/>
            <a:ext cx="2432388" cy="761168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</a:rPr>
              <a:t>Observation </a:t>
            </a:r>
            <a:r>
              <a:rPr lang="en-US" altLang="ja-JP" sz="2000" b="1" dirty="0">
                <a:solidFill>
                  <a:srgbClr val="FF0000"/>
                </a:solidFill>
              </a:rPr>
              <a:t>- </a:t>
            </a:r>
            <a:r>
              <a:rPr lang="ja-JP" altLang="en-US" sz="2000" b="1" dirty="0">
                <a:solidFill>
                  <a:srgbClr val="FF0000"/>
                </a:solidFill>
              </a:rPr>
              <a:t>Model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77F0CDD-E950-44C8-9E67-0E88DB430DCD}"/>
              </a:ext>
            </a:extLst>
          </p:cNvPr>
          <p:cNvSpPr/>
          <p:nvPr/>
        </p:nvSpPr>
        <p:spPr>
          <a:xfrm>
            <a:off x="4326310" y="2490681"/>
            <a:ext cx="2816111" cy="192475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</a:rPr>
              <a:t>Vertical wind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g</a:t>
            </a:r>
            <a:r>
              <a:rPr lang="ja-JP" altLang="en-US" sz="2000" b="1" dirty="0">
                <a:solidFill>
                  <a:srgbClr val="FF0000"/>
                </a:solidFill>
              </a:rPr>
              <a:t>lobal high-resolution integrated data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29FFAFC-2037-4749-8BFB-C16F2B169285}"/>
              </a:ext>
            </a:extLst>
          </p:cNvPr>
          <p:cNvSpPr txBox="1"/>
          <p:nvPr/>
        </p:nvSpPr>
        <p:spPr>
          <a:xfrm>
            <a:off x="9454865" y="3491297"/>
            <a:ext cx="2816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synoptic systems, tropical cyclones</a:t>
            </a:r>
            <a:r>
              <a:rPr lang="ja-JP" altLang="en-US" b="1" dirty="0"/>
              <a:t>, </a:t>
            </a:r>
            <a:r>
              <a:rPr lang="en-US" altLang="ja-JP" b="1" dirty="0"/>
              <a:t>tropopause folding</a:t>
            </a:r>
            <a:endParaRPr 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A32741D-2C9E-432C-BD16-28551448BE70}"/>
              </a:ext>
            </a:extLst>
          </p:cNvPr>
          <p:cNvSpPr txBox="1"/>
          <p:nvPr/>
        </p:nvSpPr>
        <p:spPr>
          <a:xfrm>
            <a:off x="6231763" y="5946452"/>
            <a:ext cx="2905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M</a:t>
            </a:r>
            <a:r>
              <a:rPr lang="ja-JP" altLang="en-US" b="1" dirty="0"/>
              <a:t>eso</a:t>
            </a:r>
            <a:r>
              <a:rPr lang="en-US" altLang="ja-JP" b="1" dirty="0"/>
              <a:t>-scale, </a:t>
            </a:r>
            <a:r>
              <a:rPr lang="ja-JP" altLang="en-US" b="1" dirty="0"/>
              <a:t>extreme weather</a:t>
            </a:r>
            <a:r>
              <a:rPr lang="en-US" altLang="ja-JP" b="1" dirty="0"/>
              <a:t>, severe convective systems</a:t>
            </a:r>
            <a:r>
              <a:rPr lang="ja-JP" altLang="en-US" b="1" dirty="0"/>
              <a:t>, etc.</a:t>
            </a:r>
            <a:endParaRPr lang="en-US" altLang="ja-JP" b="1" dirty="0"/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37A656AB-ECEA-4C91-ABCF-E805EB3AE39D}"/>
              </a:ext>
            </a:extLst>
          </p:cNvPr>
          <p:cNvSpPr/>
          <p:nvPr/>
        </p:nvSpPr>
        <p:spPr>
          <a:xfrm>
            <a:off x="3699464" y="4535041"/>
            <a:ext cx="4168852" cy="761168"/>
          </a:xfrm>
          <a:prstGeom prst="roundRect">
            <a:avLst/>
          </a:prstGeom>
          <a:solidFill>
            <a:srgbClr val="FFFF00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/>
              <a:t>O(1km) </a:t>
            </a:r>
            <a:r>
              <a:rPr lang="ja-JP" altLang="en-US" b="1" dirty="0"/>
              <a:t>mesh</a:t>
            </a:r>
            <a:endParaRPr lang="en-US" altLang="ja-JP" b="1" dirty="0"/>
          </a:p>
          <a:p>
            <a:pPr algn="ctr"/>
            <a:r>
              <a:rPr lang="en-US" altLang="ja-JP" b="1" dirty="0"/>
              <a:t>g</a:t>
            </a:r>
            <a:r>
              <a:rPr lang="ja-JP" altLang="en-US" b="1" dirty="0"/>
              <a:t>lobal </a:t>
            </a:r>
            <a:r>
              <a:rPr lang="en-US" altLang="ja-JP" b="1" dirty="0"/>
              <a:t>storm resolving simulations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C283D4EE-B689-452C-AB93-89A67870AE10}"/>
              </a:ext>
            </a:extLst>
          </p:cNvPr>
          <p:cNvSpPr/>
          <p:nvPr/>
        </p:nvSpPr>
        <p:spPr>
          <a:xfrm>
            <a:off x="7706842" y="4550411"/>
            <a:ext cx="2968185" cy="1031110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u="sng" dirty="0"/>
              <a:t>Global</a:t>
            </a:r>
            <a:r>
              <a:rPr lang="ja-JP" altLang="en-US" b="1" u="sng" dirty="0"/>
              <a:t> high-resolution model analysis</a:t>
            </a:r>
            <a:endParaRPr lang="en-US" altLang="ja-JP" b="1" u="sng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1C354C2-ADCC-4D62-9C6E-18BFED7622B7}"/>
              </a:ext>
            </a:extLst>
          </p:cNvPr>
          <p:cNvSpPr txBox="1"/>
          <p:nvPr/>
        </p:nvSpPr>
        <p:spPr>
          <a:xfrm>
            <a:off x="160422" y="4193249"/>
            <a:ext cx="2706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convection, gravity waves, turbulence 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7178EB2-0B90-4411-99AC-4F3CDEBB7AC1}"/>
              </a:ext>
            </a:extLst>
          </p:cNvPr>
          <p:cNvSpPr/>
          <p:nvPr/>
        </p:nvSpPr>
        <p:spPr>
          <a:xfrm>
            <a:off x="4746405" y="1651742"/>
            <a:ext cx="1898488" cy="83917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Theories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98A27B6-E975-4F6D-89D2-955735B1428D}"/>
              </a:ext>
            </a:extLst>
          </p:cNvPr>
          <p:cNvSpPr txBox="1"/>
          <p:nvPr/>
        </p:nvSpPr>
        <p:spPr>
          <a:xfrm>
            <a:off x="9853145" y="2760774"/>
            <a:ext cx="1643763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0070C0"/>
                </a:solidFill>
              </a:rPr>
              <a:t>EarthCARE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51AB0A8-D389-4922-AC6F-6E11E66058EC}"/>
              </a:ext>
            </a:extLst>
          </p:cNvPr>
          <p:cNvSpPr/>
          <p:nvPr/>
        </p:nvSpPr>
        <p:spPr>
          <a:xfrm>
            <a:off x="6923553" y="1480754"/>
            <a:ext cx="4745933" cy="194824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B632F87-66C7-4393-9D23-D15B1A806D82}"/>
              </a:ext>
            </a:extLst>
          </p:cNvPr>
          <p:cNvSpPr txBox="1"/>
          <p:nvPr/>
        </p:nvSpPr>
        <p:spPr>
          <a:xfrm>
            <a:off x="9394891" y="786470"/>
            <a:ext cx="267536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b="1" dirty="0"/>
              <a:t>vertical </a:t>
            </a:r>
            <a:r>
              <a:rPr lang="en-US" altLang="ja-JP" b="1" dirty="0"/>
              <a:t>motion of </a:t>
            </a:r>
          </a:p>
          <a:p>
            <a:pPr algn="ctr"/>
            <a:r>
              <a:rPr lang="ja-JP" altLang="en-US" b="1" dirty="0"/>
              <a:t>cloud and precipitation particles</a:t>
            </a:r>
            <a:endParaRPr lang="en-US" altLang="ja-JP" b="1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628DED3A-B465-4ABB-8A8F-72C3399DF2DB}"/>
              </a:ext>
            </a:extLst>
          </p:cNvPr>
          <p:cNvSpPr/>
          <p:nvPr/>
        </p:nvSpPr>
        <p:spPr>
          <a:xfrm>
            <a:off x="3953735" y="39455"/>
            <a:ext cx="3260968" cy="75632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u="sng" dirty="0"/>
              <a:t>Aircraft and balloon observations</a:t>
            </a: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C572FC82-1709-4029-A3B9-5E671F24F139}"/>
              </a:ext>
            </a:extLst>
          </p:cNvPr>
          <p:cNvSpPr/>
          <p:nvPr/>
        </p:nvSpPr>
        <p:spPr>
          <a:xfrm>
            <a:off x="160421" y="459333"/>
            <a:ext cx="3260968" cy="75632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u="sng" dirty="0"/>
              <a:t>Large atmospheric radar network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AD4C97E-B880-4A91-B1CB-536519C07A75}"/>
              </a:ext>
            </a:extLst>
          </p:cNvPr>
          <p:cNvSpPr txBox="1"/>
          <p:nvPr/>
        </p:nvSpPr>
        <p:spPr>
          <a:xfrm>
            <a:off x="74112" y="2207471"/>
            <a:ext cx="244967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PANSY Antarctica Atmospheric Radar</a:t>
            </a:r>
            <a:endParaRPr 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EEA130B-5113-477A-982F-FEE40285FD67}"/>
              </a:ext>
            </a:extLst>
          </p:cNvPr>
          <p:cNvSpPr txBox="1"/>
          <p:nvPr/>
        </p:nvSpPr>
        <p:spPr>
          <a:xfrm>
            <a:off x="54418" y="3267525"/>
            <a:ext cx="244967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Ground observation networks</a:t>
            </a:r>
          </a:p>
        </p:txBody>
      </p:sp>
    </p:spTree>
    <p:extLst>
      <p:ext uri="{BB962C8B-B14F-4D97-AF65-F5344CB8AC3E}">
        <p14:creationId xmlns:p14="http://schemas.microsoft.com/office/powerpoint/2010/main" val="35572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161877-5115-4ACC-A002-267F9A89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E3C4A5-9D73-47D5-AFB5-60BDEF3B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Model activities toward </a:t>
            </a:r>
            <a:r>
              <a:rPr lang="en-US" dirty="0" err="1"/>
              <a:t>EarthCARE</a:t>
            </a:r>
            <a:r>
              <a:rPr lang="en-US" dirty="0"/>
              <a:t> in Japan</a:t>
            </a:r>
          </a:p>
          <a:p>
            <a:pPr lvl="1"/>
            <a:r>
              <a:rPr lang="en-US" dirty="0"/>
              <a:t>L1, assimilations</a:t>
            </a:r>
          </a:p>
          <a:p>
            <a:pPr lvl="1"/>
            <a:r>
              <a:rPr lang="en-US" dirty="0"/>
              <a:t>Similar activity is being considered for post-GPM (2028-)</a:t>
            </a:r>
          </a:p>
          <a:p>
            <a:r>
              <a:rPr lang="en-US" dirty="0"/>
              <a:t>Model Evaluations and improvements</a:t>
            </a:r>
          </a:p>
          <a:p>
            <a:pPr lvl="1"/>
            <a:r>
              <a:rPr lang="en-US" dirty="0"/>
              <a:t>Methodology, metrics</a:t>
            </a:r>
          </a:p>
          <a:p>
            <a:pPr lvl="1"/>
            <a:r>
              <a:rPr lang="en-US" dirty="0"/>
              <a:t>To consider use of CPR Doppler velocity data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dirty="0"/>
              <a:t>Model sensitivity to cloud microphysics</a:t>
            </a:r>
          </a:p>
          <a:p>
            <a:pPr lvl="1"/>
            <a:r>
              <a:rPr lang="en-US" dirty="0"/>
              <a:t>GSRMs sensitive to cloud microphysics parameters/schemes</a:t>
            </a:r>
          </a:p>
          <a:p>
            <a:pPr lvl="1"/>
            <a:r>
              <a:rPr lang="en-US" dirty="0"/>
              <a:t>How cloud microphysics affect circulations and climate sensitivity</a:t>
            </a:r>
          </a:p>
          <a:p>
            <a:pPr lvl="1"/>
            <a:r>
              <a:rPr lang="en-US" dirty="0"/>
              <a:t>Also, sensitivity of GCMs to convective parameterization</a:t>
            </a:r>
          </a:p>
          <a:p>
            <a:r>
              <a:rPr lang="en-US" dirty="0"/>
              <a:t>Global view of atmospheric vertical motions as a new direction of science</a:t>
            </a:r>
          </a:p>
          <a:p>
            <a:pPr lvl="1"/>
            <a:r>
              <a:rPr lang="en-US" dirty="0"/>
              <a:t>Synthetic studies using various observations, high-resolution models, and theoretical studies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E9F0EE-C6C6-4634-92B6-448EF796BC06}"/>
              </a:ext>
            </a:extLst>
          </p:cNvPr>
          <p:cNvSpPr txBox="1"/>
          <p:nvPr/>
        </p:nvSpPr>
        <p:spPr>
          <a:xfrm>
            <a:off x="3831773" y="230188"/>
            <a:ext cx="8069942" cy="1128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EarthCARE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launch: September 2023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Start considering the use of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EathCARE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data for model collaborations</a:t>
            </a:r>
          </a:p>
          <a:p>
            <a:pPr lvl="0"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We will hold a follow-up workshop around one year from now (~Feb. 2023)</a:t>
            </a:r>
          </a:p>
        </p:txBody>
      </p:sp>
    </p:spTree>
    <p:extLst>
      <p:ext uri="{BB962C8B-B14F-4D97-AF65-F5344CB8AC3E}">
        <p14:creationId xmlns:p14="http://schemas.microsoft.com/office/powerpoint/2010/main" val="159638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122FA-1501-4BCD-9637-7EA8D5FD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Requests for speakers</a:t>
            </a:r>
            <a:endParaRPr 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53D0F4-1746-469C-A995-8B68D96C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Main theme: How can models and ECARE collaborate? Specifically</a:t>
            </a:r>
          </a:p>
          <a:p>
            <a:pPr lvl="1"/>
            <a:r>
              <a:rPr lang="en-US" sz="3200" dirty="0"/>
              <a:t>How to evaluate/improve models by ECARE data?</a:t>
            </a:r>
          </a:p>
          <a:p>
            <a:pPr lvl="1"/>
            <a:r>
              <a:rPr lang="en-US" sz="3200" dirty="0"/>
              <a:t>What are the major issues/biases of models in representations of cloud, convection, precipitation and aerosols?</a:t>
            </a:r>
          </a:p>
          <a:p>
            <a:pPr lvl="1"/>
            <a:r>
              <a:rPr lang="en-US" sz="3200" dirty="0"/>
              <a:t>Process understanding: cloud, precipitation, convection, radiation and their coupling.</a:t>
            </a:r>
          </a:p>
          <a:p>
            <a:pPr lvl="1"/>
            <a:r>
              <a:rPr lang="en-US" sz="3200" dirty="0"/>
              <a:t>New research areas/subjects arising from ECARE.</a:t>
            </a:r>
          </a:p>
        </p:txBody>
      </p:sp>
    </p:spTree>
    <p:extLst>
      <p:ext uri="{BB962C8B-B14F-4D97-AF65-F5344CB8AC3E}">
        <p14:creationId xmlns:p14="http://schemas.microsoft.com/office/powerpoint/2010/main" val="132321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16950-BFB5-46E4-8930-44A9EC63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37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Main topics</a:t>
            </a:r>
            <a:br>
              <a:rPr lang="en-US" b="1" dirty="0"/>
            </a:br>
            <a:r>
              <a:rPr lang="en-US" sz="3600" b="1" dirty="0"/>
              <a:t>https://cesd.aori.u-tokyo.ac.jp/ECARE2022/</a:t>
            </a:r>
            <a:endParaRPr 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60EAE8-3036-4DC6-8FFF-0486B49F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087"/>
            <a:ext cx="10515600" cy="5565912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Evaluation/improvement of cloud/convection/aerosol processes of models through ECARE observations.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Key questions/issues arising from Global Storm Resolving Models: </a:t>
            </a:r>
            <a:br>
              <a:rPr lang="en-US" sz="2000" dirty="0"/>
            </a:br>
            <a:r>
              <a:rPr lang="en-US" sz="2000" dirty="0"/>
              <a:t>Lessons from DYAMOND and new initiatives.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Key questions/issues arising from GCMs or climate modeling:</a:t>
            </a:r>
            <a:br>
              <a:rPr lang="en-US" sz="2000" dirty="0"/>
            </a:br>
            <a:r>
              <a:rPr lang="en-US" sz="2000" dirty="0"/>
              <a:t>Uncertainties of GCMs related to clouds/convection. Lessons from past COSP analysis on CMIP models and new initiatives.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Analysis:</a:t>
            </a:r>
            <a:br>
              <a:rPr lang="en-US" sz="2000" dirty="0"/>
            </a:br>
            <a:r>
              <a:rPr lang="en-US" sz="2000" dirty="0"/>
              <a:t>Talks on topical analysis studies will be encouraged, including new research initiatives using Doppler cloud radar: e.g. global view of vertical motions/mass flux.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Satellite simulators:</a:t>
            </a:r>
            <a:br>
              <a:rPr lang="en-US" sz="2000" dirty="0"/>
            </a:br>
            <a:r>
              <a:rPr lang="en-US" sz="2000" dirty="0"/>
              <a:t>Overview of existing satellite simulators and tasks for analysis of ECARE using simulators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Assimilation:</a:t>
            </a:r>
            <a:br>
              <a:rPr lang="en-US" sz="2000" dirty="0"/>
            </a:br>
            <a:r>
              <a:rPr lang="en-US" sz="2000" dirty="0"/>
              <a:t>Assimilation is a significant part of the satellite-modeling collaboration. In this workshop, overviews of assimilation activities related to ECARE will be introduced. Technical details will be discussed in a separate assimilation meeting in the future. New ideas of assimilation, such as parameter estimation, might be covered.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Introduction to forthcoming field campaigns in support of ECARE and modeling collaborations.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Discussions on sciences connected to NASA/AOS (or ACCP), which is planned for launch around 2030, including possible collaborations with </a:t>
            </a:r>
            <a:r>
              <a:rPr lang="en-US" sz="2000" dirty="0" err="1"/>
              <a:t>EarthCARE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672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269BED-7934-4FAB-86AC-5B3BB361F2EA}"/>
              </a:ext>
            </a:extLst>
          </p:cNvPr>
          <p:cNvSpPr txBox="1"/>
          <p:nvPr/>
        </p:nvSpPr>
        <p:spPr>
          <a:xfrm>
            <a:off x="-1" y="197346"/>
            <a:ext cx="1232262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DAY1: 16 Feb. (Wed), 2022</a:t>
            </a:r>
          </a:p>
          <a:p>
            <a:r>
              <a:rPr lang="en-US" dirty="0"/>
              <a:t>Start: 13:00 UTC</a:t>
            </a:r>
          </a:p>
          <a:p>
            <a:r>
              <a:rPr lang="en-US" dirty="0"/>
              <a:t>Chair: Hajime Okamoto; </a:t>
            </a:r>
            <a:r>
              <a:rPr lang="en-US" dirty="0" err="1"/>
              <a:t>Rapporter</a:t>
            </a:r>
            <a:r>
              <a:rPr lang="en-US" dirty="0"/>
              <a:t>: </a:t>
            </a:r>
            <a:r>
              <a:rPr lang="en-US" dirty="0" err="1"/>
              <a:t>Woosub</a:t>
            </a:r>
            <a:r>
              <a:rPr lang="en-US" dirty="0"/>
              <a:t> </a:t>
            </a:r>
            <a:r>
              <a:rPr lang="en-US" dirty="0" err="1"/>
              <a:t>Roh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Introduction: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Masaki Satoh (AORI/The University of Tokyo) "General remarks: introduction to model-satellite collaborations": </a:t>
            </a:r>
            <a:r>
              <a:rPr lang="en-US" dirty="0">
                <a:hlinkClick r:id="rId2"/>
              </a:rPr>
              <a:t>Quick Introduction of WS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Hajime Okamoto (RIAM/CIRAP, Kyushu University) "Development of algorithms and expected products for </a:t>
            </a:r>
            <a:r>
              <a:rPr lang="en-US" dirty="0" err="1"/>
              <a:t>EarthCARE</a:t>
            </a:r>
            <a:r>
              <a:rPr lang="en-US" dirty="0"/>
              <a:t> mission"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Takuji</a:t>
            </a:r>
            <a:r>
              <a:rPr lang="en-US" dirty="0"/>
              <a:t> Kubota (JAXA) "</a:t>
            </a:r>
            <a:r>
              <a:rPr lang="en-US" dirty="0" err="1"/>
              <a:t>EarthCARE</a:t>
            </a:r>
            <a:r>
              <a:rPr lang="en-US" dirty="0"/>
              <a:t> Overview"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Tobias </a:t>
            </a:r>
            <a:r>
              <a:rPr lang="en-US" dirty="0" err="1"/>
              <a:t>Wehr</a:t>
            </a:r>
            <a:r>
              <a:rPr lang="en-US" dirty="0"/>
              <a:t> (ESA) "</a:t>
            </a:r>
            <a:r>
              <a:rPr lang="en-US" dirty="0" err="1"/>
              <a:t>EarthCARE</a:t>
            </a:r>
            <a:r>
              <a:rPr lang="en-US" dirty="0"/>
              <a:t> ESA product"</a:t>
            </a:r>
          </a:p>
          <a:p>
            <a:endParaRPr lang="en-US" b="1" dirty="0"/>
          </a:p>
          <a:p>
            <a:r>
              <a:rPr lang="en-US" b="1" dirty="0"/>
              <a:t>Simulators: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Tempei</a:t>
            </a:r>
            <a:r>
              <a:rPr lang="en-US" dirty="0"/>
              <a:t> </a:t>
            </a:r>
            <a:r>
              <a:rPr lang="en-US" dirty="0" err="1"/>
              <a:t>Hashino</a:t>
            </a:r>
            <a:r>
              <a:rPr lang="en-US" dirty="0"/>
              <a:t> (</a:t>
            </a:r>
            <a:r>
              <a:rPr lang="en-US" dirty="0" err="1"/>
              <a:t>Kouchi</a:t>
            </a:r>
            <a:r>
              <a:rPr lang="en-US" dirty="0"/>
              <a:t> Tech. Univ.) "Overview of Joint Simulator and application to GCM"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Alejandro </a:t>
            </a:r>
            <a:r>
              <a:rPr lang="en-US" dirty="0" err="1"/>
              <a:t>Bodas</a:t>
            </a:r>
            <a:r>
              <a:rPr lang="en-US" dirty="0"/>
              <a:t>-Salcedo (Met Office) "COSP contributions to CMIP5&amp;6"</a:t>
            </a:r>
          </a:p>
          <a:p>
            <a:endParaRPr lang="en-US" b="1" dirty="0"/>
          </a:p>
          <a:p>
            <a:r>
              <a:rPr lang="en-US" b="1" dirty="0"/>
              <a:t>Assimilations: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Mark Fielding (ECMWF) "Using </a:t>
            </a:r>
            <a:r>
              <a:rPr lang="en-US" dirty="0" err="1"/>
              <a:t>EarthCARE</a:t>
            </a:r>
            <a:r>
              <a:rPr lang="en-US" dirty="0"/>
              <a:t> assimilation as a route to model evaluation"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Zhiquan</a:t>
            </a:r>
            <a:r>
              <a:rPr lang="en-US" dirty="0"/>
              <a:t> Liu (NCAR) "Assimilation of all-sky data from geostationary imagers with the Model for Prediction Across Scales"</a:t>
            </a:r>
          </a:p>
          <a:p>
            <a:endParaRPr lang="en-US" b="1" dirty="0"/>
          </a:p>
          <a:p>
            <a:r>
              <a:rPr lang="en-US" b="1" dirty="0"/>
              <a:t>Wrap-up of DAY1: ~15:30 UTC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Rapporter</a:t>
            </a:r>
            <a:r>
              <a:rPr lang="en-US" dirty="0"/>
              <a:t>: </a:t>
            </a:r>
            <a:r>
              <a:rPr lang="en-US" dirty="0" err="1"/>
              <a:t>Woosub</a:t>
            </a:r>
            <a:r>
              <a:rPr lang="en-US" dirty="0"/>
              <a:t> </a:t>
            </a:r>
            <a:r>
              <a:rPr lang="en-US" dirty="0" err="1"/>
              <a:t>Roh</a:t>
            </a:r>
            <a:r>
              <a:rPr lang="en-US" dirty="0"/>
              <a:t> (AORI, The University of Tokyo) </a:t>
            </a:r>
          </a:p>
        </p:txBody>
      </p:sp>
    </p:spTree>
    <p:extLst>
      <p:ext uri="{BB962C8B-B14F-4D97-AF65-F5344CB8AC3E}">
        <p14:creationId xmlns:p14="http://schemas.microsoft.com/office/powerpoint/2010/main" val="19830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DB8828-9A20-4B74-A699-71F564A80656}"/>
              </a:ext>
            </a:extLst>
          </p:cNvPr>
          <p:cNvSpPr txBox="1"/>
          <p:nvPr/>
        </p:nvSpPr>
        <p:spPr>
          <a:xfrm>
            <a:off x="0" y="0"/>
            <a:ext cx="12192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DAY2: 17 Feb. (Thu), 2022</a:t>
            </a:r>
          </a:p>
          <a:p>
            <a:r>
              <a:rPr lang="en-US" dirty="0"/>
              <a:t>Start: 13:00 UTC</a:t>
            </a:r>
          </a:p>
          <a:p>
            <a:r>
              <a:rPr lang="en-US" dirty="0"/>
              <a:t>Chair: Masaki Satoh; </a:t>
            </a:r>
            <a:r>
              <a:rPr lang="en-US" dirty="0" err="1"/>
              <a:t>Rapporter</a:t>
            </a:r>
            <a:r>
              <a:rPr lang="en-US" dirty="0"/>
              <a:t>: Tatsuya Seiki</a:t>
            </a:r>
          </a:p>
          <a:p>
            <a:endParaRPr lang="en-US" b="1" dirty="0"/>
          </a:p>
          <a:p>
            <a:r>
              <a:rPr lang="en-US" b="1" dirty="0"/>
              <a:t>Global Storm-Resolving Models and DYAMOND w GV: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Bjorn Stevens (MPI-M) "</a:t>
            </a:r>
            <a:r>
              <a:rPr lang="en-US" dirty="0" err="1"/>
              <a:t>EarthCare</a:t>
            </a:r>
            <a:r>
              <a:rPr lang="en-US" dirty="0"/>
              <a:t> and the challenge of simulating the coupled climate of the tropics using global storm-resolving models"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Silke Gross (DLR, </a:t>
            </a:r>
            <a:r>
              <a:rPr lang="en-US" dirty="0" err="1"/>
              <a:t>Oberpfaffenhofen</a:t>
            </a:r>
            <a:r>
              <a:rPr lang="en-US" dirty="0"/>
              <a:t>) "</a:t>
            </a:r>
            <a:r>
              <a:rPr lang="en-US" dirty="0" err="1"/>
              <a:t>EarthCARE</a:t>
            </a:r>
            <a:r>
              <a:rPr lang="en-US" dirty="0"/>
              <a:t>-like payload on HALO – lessons learned and plans for future validation”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Roh</a:t>
            </a:r>
            <a:r>
              <a:rPr lang="en-US" dirty="0"/>
              <a:t> </a:t>
            </a:r>
            <a:r>
              <a:rPr lang="en-US" dirty="0" err="1"/>
              <a:t>Woosub</a:t>
            </a:r>
            <a:r>
              <a:rPr lang="en-US" dirty="0"/>
              <a:t> (AORI, The University of Tokyo) "An evaluation of NICAM using a ground-based 94 GHz Doppler radar over Tokyo"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Ann Kristin Naumann (MPI, Hamburg) "Microphysical uncertainties in ICON"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Jean-Louis Dufresne (IPSL, Paris) "The importance of optically thin low-level clouds and of considering small scale heterogeneity in cloud properties"</a:t>
            </a:r>
          </a:p>
          <a:p>
            <a:endParaRPr lang="en-US" b="1" dirty="0"/>
          </a:p>
          <a:p>
            <a:r>
              <a:rPr lang="en-US" b="1" dirty="0"/>
              <a:t>Process analysis/modeling: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Hiro </a:t>
            </a:r>
            <a:r>
              <a:rPr lang="en-US" dirty="0" err="1"/>
              <a:t>Masunaga</a:t>
            </a:r>
            <a:r>
              <a:rPr lang="en-US" dirty="0"/>
              <a:t> (Nagoya U) "Cloud-radiation interactions in the real atmosphere: A-Train, </a:t>
            </a:r>
            <a:r>
              <a:rPr lang="en-US" dirty="0" err="1"/>
              <a:t>EarthCARE</a:t>
            </a:r>
            <a:r>
              <a:rPr lang="en-US" dirty="0"/>
              <a:t>, and beyond”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Graham Feingold (NOAA) "Anticipated new insights into warm clouds from the </a:t>
            </a:r>
            <a:r>
              <a:rPr lang="en-US" dirty="0" err="1"/>
              <a:t>EarthCARE</a:t>
            </a:r>
            <a:r>
              <a:rPr lang="en-US" dirty="0"/>
              <a:t> mission”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Toshihisa</a:t>
            </a:r>
            <a:r>
              <a:rPr lang="en-US" dirty="0"/>
              <a:t> Matsui (NASA/Goddard) "Dynamics and Microphysics of Cumulus Thermals within Simulations of Aerosol-Deep Convection Interactions"　(about thermal bubble statistics of dynamics and microphysics from LES)</a:t>
            </a:r>
          </a:p>
          <a:p>
            <a:endParaRPr lang="en-US" b="1" dirty="0"/>
          </a:p>
          <a:p>
            <a:r>
              <a:rPr lang="en-US" b="1" dirty="0"/>
              <a:t>Wrap-up of DAY2: ~15:00 UTC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Rapporter</a:t>
            </a:r>
            <a:r>
              <a:rPr lang="en-US" dirty="0"/>
              <a:t>: Tatsuya Seiki (JAMSTEC) </a:t>
            </a:r>
          </a:p>
        </p:txBody>
      </p:sp>
    </p:spTree>
    <p:extLst>
      <p:ext uri="{BB962C8B-B14F-4D97-AF65-F5344CB8AC3E}">
        <p14:creationId xmlns:p14="http://schemas.microsoft.com/office/powerpoint/2010/main" val="120038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DD9F99B-7B6D-490E-9898-C3BE6F5256E7}"/>
              </a:ext>
            </a:extLst>
          </p:cNvPr>
          <p:cNvSpPr txBox="1"/>
          <p:nvPr/>
        </p:nvSpPr>
        <p:spPr>
          <a:xfrm>
            <a:off x="0" y="684134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DAY3: 18 Feb. (Fri), 2022</a:t>
            </a:r>
          </a:p>
          <a:p>
            <a:r>
              <a:rPr lang="en-US" dirty="0"/>
              <a:t>Start: 13:00 UTC</a:t>
            </a:r>
          </a:p>
          <a:p>
            <a:r>
              <a:rPr lang="en-US" dirty="0"/>
              <a:t>Chair: </a:t>
            </a:r>
            <a:r>
              <a:rPr lang="en-US" dirty="0" err="1"/>
              <a:t>Kentaroh</a:t>
            </a:r>
            <a:r>
              <a:rPr lang="en-US" dirty="0"/>
              <a:t> Suzuki; </a:t>
            </a:r>
            <a:r>
              <a:rPr lang="en-US" dirty="0" err="1"/>
              <a:t>Rapporter</a:t>
            </a:r>
            <a:r>
              <a:rPr lang="en-US" dirty="0"/>
              <a:t>: </a:t>
            </a:r>
            <a:r>
              <a:rPr lang="en-US" dirty="0" err="1"/>
              <a:t>Takuro</a:t>
            </a:r>
            <a:r>
              <a:rPr lang="en-US" dirty="0"/>
              <a:t> </a:t>
            </a:r>
            <a:r>
              <a:rPr lang="en-US" dirty="0" err="1"/>
              <a:t>Michibata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General Circulation Models: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Kentaroh</a:t>
            </a:r>
            <a:r>
              <a:rPr lang="en-US" dirty="0"/>
              <a:t> Suzuki (AORI/The University of Tokyo) "Use of satellite observations for constraining aerosol-cloud-precipitation processes in climate models"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Richard Forbes (ECMWF) "Improving global weather prediction: the role of spaceborne radar and lidar"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Takuro</a:t>
            </a:r>
            <a:r>
              <a:rPr lang="en-US" dirty="0"/>
              <a:t> </a:t>
            </a:r>
            <a:r>
              <a:rPr lang="en-US" dirty="0" err="1"/>
              <a:t>Michibata</a:t>
            </a:r>
            <a:r>
              <a:rPr lang="en-US" dirty="0"/>
              <a:t> (Okayama University) "Evaluation of cloud micro- and </a:t>
            </a:r>
            <a:r>
              <a:rPr lang="en-US" dirty="0" err="1"/>
              <a:t>macrophysical</a:t>
            </a:r>
            <a:r>
              <a:rPr lang="en-US" dirty="0"/>
              <a:t> properties in the MIROC6 with A-Train observations and COSP simulator"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Hideaki Kawai (MRI) "Examples of possible evaluation of GCMs using cloud radar and lidar satellite data"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Ming Zhao (GFDL) A study of atmospheric river (AR), tropical storm (TS), and mesoscale convective system (MCS) associated precipitation and extreme precipitation in present and warmer climates"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Andrew </a:t>
            </a:r>
            <a:r>
              <a:rPr lang="en-US" dirty="0" err="1"/>
              <a:t>Gettelman</a:t>
            </a:r>
            <a:r>
              <a:rPr lang="en-US" dirty="0"/>
              <a:t> (NCAR/CESM) "Confronting global models with observations of clouds and precipitation"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Chris </a:t>
            </a:r>
            <a:r>
              <a:rPr lang="en-US" dirty="0" err="1"/>
              <a:t>Golaz</a:t>
            </a:r>
            <a:r>
              <a:rPr lang="en-US" dirty="0"/>
              <a:t> (LLNL/E3SM) "Learning from models that won't"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Johannes </a:t>
            </a:r>
            <a:r>
              <a:rPr lang="en-US" dirty="0" err="1"/>
              <a:t>Mülmenstädt</a:t>
            </a:r>
            <a:r>
              <a:rPr lang="en-US" dirty="0"/>
              <a:t> (PNNL) "What model resolution is required to parameterize clouds, and how can observations tell us when we’re there?"</a:t>
            </a:r>
          </a:p>
          <a:p>
            <a:endParaRPr lang="en-US" b="1" dirty="0"/>
          </a:p>
          <a:p>
            <a:r>
              <a:rPr lang="en-US" b="1" dirty="0"/>
              <a:t>Wrap-up of DAY3: ~15:00 UTC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Rapporter</a:t>
            </a:r>
            <a:r>
              <a:rPr lang="en-US" dirty="0"/>
              <a:t>: </a:t>
            </a:r>
            <a:r>
              <a:rPr lang="en-US" dirty="0" err="1"/>
              <a:t>Takuro</a:t>
            </a:r>
            <a:r>
              <a:rPr lang="en-US" dirty="0"/>
              <a:t> </a:t>
            </a:r>
            <a:r>
              <a:rPr lang="en-US" dirty="0" err="1"/>
              <a:t>Michibata</a:t>
            </a:r>
            <a:r>
              <a:rPr lang="en-US" dirty="0"/>
              <a:t> (Okayama University) </a:t>
            </a:r>
          </a:p>
        </p:txBody>
      </p:sp>
    </p:spTree>
    <p:extLst>
      <p:ext uri="{BB962C8B-B14F-4D97-AF65-F5344CB8AC3E}">
        <p14:creationId xmlns:p14="http://schemas.microsoft.com/office/powerpoint/2010/main" val="172891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161877-5115-4ACC-A002-267F9A89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E3C4A5-9D73-47D5-AFB5-60BDEF3B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activities toward </a:t>
            </a:r>
            <a:r>
              <a:rPr lang="en-US" dirty="0" err="1"/>
              <a:t>EarthCARE</a:t>
            </a:r>
            <a:r>
              <a:rPr lang="en-US" dirty="0"/>
              <a:t> in Japan</a:t>
            </a:r>
          </a:p>
          <a:p>
            <a:r>
              <a:rPr lang="en-US" dirty="0"/>
              <a:t>Model Evaluations, metrics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dirty="0"/>
              <a:t>Sensitivity to cloud microphysics parameters</a:t>
            </a:r>
          </a:p>
          <a:p>
            <a:r>
              <a:rPr lang="en-US" dirty="0"/>
              <a:t>Global view of atmospheric vertical motions as a new direction of science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4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0F268-A679-4EAE-9CDE-4DF668F0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51BAB0-0846-4FE8-98EB-0A763B59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Models: GCMs, GSRMs, RCMs,…</a:t>
            </a:r>
          </a:p>
          <a:p>
            <a:r>
              <a:rPr lang="en-US" dirty="0"/>
              <a:t>Simulators: COSP; J-Sim, ECSIM, …</a:t>
            </a:r>
          </a:p>
          <a:p>
            <a:r>
              <a:rPr lang="en-US" dirty="0"/>
              <a:t>Metrics or methodology of validations: ISCCP matrix, CFADs, Joint PDFs, categorization based on cloud types, …</a:t>
            </a:r>
          </a:p>
          <a:p>
            <a:r>
              <a:rPr lang="en-US" dirty="0"/>
              <a:t>Synergy with GV, other observations for modeling</a:t>
            </a:r>
          </a:p>
          <a:p>
            <a:r>
              <a:rPr lang="en-US" dirty="0"/>
              <a:t>Process understanding using models</a:t>
            </a:r>
          </a:p>
          <a:p>
            <a:r>
              <a:rPr lang="en-US" dirty="0"/>
              <a:t>Assimilations, Not so focused on aerosols</a:t>
            </a:r>
          </a:p>
        </p:txBody>
      </p:sp>
    </p:spTree>
    <p:extLst>
      <p:ext uri="{BB962C8B-B14F-4D97-AF65-F5344CB8AC3E}">
        <p14:creationId xmlns:p14="http://schemas.microsoft.com/office/powerpoint/2010/main" val="4283652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75280</TotalTime>
  <Words>2404</Words>
  <Application>Microsoft Office PowerPoint</Application>
  <PresentationFormat>ワイド画面</PresentationFormat>
  <Paragraphs>313</Paragraphs>
  <Slides>22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5" baseType="lpstr">
      <vt:lpstr>AdvPSTIM10-I</vt:lpstr>
      <vt:lpstr>AdvPSTIM10-R</vt:lpstr>
      <vt:lpstr>Helvetica Neue Light</vt:lpstr>
      <vt:lpstr>Roboto-Bold</vt:lpstr>
      <vt:lpstr>TimesNewRomanPSMT</vt:lpstr>
      <vt:lpstr>游ゴシック</vt:lpstr>
      <vt:lpstr>游ゴシック Light</vt:lpstr>
      <vt:lpstr>Arial</vt:lpstr>
      <vt:lpstr>Arial Black</vt:lpstr>
      <vt:lpstr>Calibri</vt:lpstr>
      <vt:lpstr>Times New Roman</vt:lpstr>
      <vt:lpstr>Wingdings</vt:lpstr>
      <vt:lpstr>Office テーマ</vt:lpstr>
      <vt:lpstr>General remarks:  Introduction to model-satellite collaborations</vt:lpstr>
      <vt:lpstr>Quick introduction to ECARE-Modeling WS Feb. 7, 2022</vt:lpstr>
      <vt:lpstr>Requests for speakers</vt:lpstr>
      <vt:lpstr>Main topics https://cesd.aori.u-tokyo.ac.jp/ECARE2022/</vt:lpstr>
      <vt:lpstr>PowerPoint プレゼンテーション</vt:lpstr>
      <vt:lpstr>PowerPoint プレゼンテーション</vt:lpstr>
      <vt:lpstr>PowerPoint プレゼンテーション</vt:lpstr>
      <vt:lpstr>Contents</vt:lpstr>
      <vt:lpstr>Model evaluations</vt:lpstr>
      <vt:lpstr>Model activities toward EarthCARE in Japan NICAM + Joinst Simulator for Satellite Sensors</vt:lpstr>
      <vt:lpstr>EarthCARE L1 Simulations</vt:lpstr>
      <vt:lpstr>Model Evaluation by satellite observation Traditional ISCCP evaluation </vt:lpstr>
      <vt:lpstr>Evaluation and improvement</vt:lpstr>
      <vt:lpstr>Evaluation and improvement</vt:lpstr>
      <vt:lpstr>Evaluation and improvement Evaluation of NICAM by T3TEF</vt:lpstr>
      <vt:lpstr>Evaluation and improvement of ground observation ULTIMATE: ULTra-sIte for Measuring Atmosphere of Tokyo metropolitan Environment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kodama</dc:creator>
  <cp:lastModifiedBy>Satoh Masaki</cp:lastModifiedBy>
  <cp:revision>392</cp:revision>
  <dcterms:created xsi:type="dcterms:W3CDTF">2018-06-06T15:09:22Z</dcterms:created>
  <dcterms:modified xsi:type="dcterms:W3CDTF">2022-02-16T06:08:24Z</dcterms:modified>
</cp:coreProperties>
</file>