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2335" r:id="rId3"/>
    <p:sldId id="2978" r:id="rId4"/>
    <p:sldId id="2968" r:id="rId5"/>
    <p:sldId id="380" r:id="rId6"/>
    <p:sldId id="3056" r:id="rId7"/>
    <p:sldId id="3059" r:id="rId8"/>
    <p:sldId id="3060" r:id="rId9"/>
    <p:sldId id="3039" r:id="rId10"/>
    <p:sldId id="3052" r:id="rId11"/>
    <p:sldId id="3057" r:id="rId12"/>
    <p:sldId id="3046" r:id="rId13"/>
    <p:sldId id="3054" r:id="rId14"/>
    <p:sldId id="3055" r:id="rId15"/>
    <p:sldId id="2410" r:id="rId16"/>
    <p:sldId id="3051" r:id="rId17"/>
    <p:sldId id="304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 Woosub" initials="RW" lastIdx="1" clrIdx="0">
    <p:extLst>
      <p:ext uri="{19B8F6BF-5375-455C-9EA6-DF929625EA0E}">
        <p15:presenceInfo xmlns:p15="http://schemas.microsoft.com/office/powerpoint/2012/main" userId="Roh Woos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8" autoAdjust="0"/>
    <p:restoredTop sz="94660"/>
  </p:normalViewPr>
  <p:slideViewPr>
    <p:cSldViewPr snapToGrid="0" showGuides="1">
      <p:cViewPr varScale="1">
        <p:scale>
          <a:sx n="102" d="100"/>
          <a:sy n="102" d="100"/>
        </p:scale>
        <p:origin x="1572" y="102"/>
      </p:cViewPr>
      <p:guideLst>
        <p:guide orient="horz" pos="170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F6DB5-2694-45D7-8872-1CF2F4488A4A}" type="datetimeFigureOut">
              <a:rPr lang="ko-KR" altLang="en-US" smtClean="0"/>
              <a:t>2022-02-18</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7505F8-5EA5-49BD-8450-397FDF143824}" type="slidenum">
              <a:rPr lang="ko-KR" altLang="en-US" smtClean="0"/>
              <a:t>‹#›</a:t>
            </a:fld>
            <a:endParaRPr lang="ko-KR" altLang="en-US"/>
          </a:p>
        </p:txBody>
      </p:sp>
    </p:spTree>
    <p:extLst>
      <p:ext uri="{BB962C8B-B14F-4D97-AF65-F5344CB8AC3E}">
        <p14:creationId xmlns:p14="http://schemas.microsoft.com/office/powerpoint/2010/main" val="422946425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TC </a:t>
            </a:r>
            <a:r>
              <a:rPr lang="en-US" altLang="ko-KR" dirty="0" err="1"/>
              <a:t>Faxai</a:t>
            </a:r>
            <a:r>
              <a:rPr lang="en-US" altLang="ko-KR" dirty="0"/>
              <a:t> NICAM 800m</a:t>
            </a:r>
            <a:endParaRPr lang="ko-KR" altLang="en-US" dirty="0"/>
          </a:p>
        </p:txBody>
      </p:sp>
      <p:sp>
        <p:nvSpPr>
          <p:cNvPr id="4" name="슬라이드 번호 개체 틀 3"/>
          <p:cNvSpPr>
            <a:spLocks noGrp="1"/>
          </p:cNvSpPr>
          <p:nvPr>
            <p:ph type="sldNum" sz="quarter" idx="5"/>
          </p:nvPr>
        </p:nvSpPr>
        <p:spPr/>
        <p:txBody>
          <a:bodyPr/>
          <a:lstStyle/>
          <a:p>
            <a:fld id="{F17505F8-5EA5-49BD-8450-397FDF143824}" type="slidenum">
              <a:rPr lang="ko-KR" altLang="en-US" smtClean="0"/>
              <a:t>11</a:t>
            </a:fld>
            <a:endParaRPr lang="ko-KR" altLang="en-US"/>
          </a:p>
        </p:txBody>
      </p:sp>
    </p:spTree>
    <p:extLst>
      <p:ext uri="{BB962C8B-B14F-4D97-AF65-F5344CB8AC3E}">
        <p14:creationId xmlns:p14="http://schemas.microsoft.com/office/powerpoint/2010/main" val="244705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397D6282-06E4-43BF-B33C-AACB2960276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190757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397D6282-06E4-43BF-B33C-AACB2960276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8650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397D6282-06E4-43BF-B33C-AACB2960276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3283941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3484926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85358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535350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135344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378761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155290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233844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35330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397D6282-06E4-43BF-B33C-AACB2960276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2814918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1948529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47692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F7A7CCAD-0DF3-481F-82EA-94ABED635C81}" type="datetimeFigureOut">
              <a:rPr lang="ko-KR" altLang="en-US" smtClean="0"/>
              <a:pPr/>
              <a:t>2022-02-18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1352311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15609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384521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397D6282-06E4-43BF-B33C-AACB2960276F}"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427846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397D6282-06E4-43BF-B33C-AACB2960276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251861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397D6282-06E4-43BF-B33C-AACB2960276F}"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65956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397D6282-06E4-43BF-B33C-AACB2960276F}"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181805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D6282-06E4-43BF-B33C-AACB2960276F}"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162357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397D6282-06E4-43BF-B33C-AACB2960276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309082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397D6282-06E4-43BF-B33C-AACB2960276F}"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D9D86-7DCA-4486-90CC-131D742CC7F5}" type="slidenum">
              <a:rPr lang="en-US" smtClean="0"/>
              <a:t>‹#›</a:t>
            </a:fld>
            <a:endParaRPr lang="en-US"/>
          </a:p>
        </p:txBody>
      </p:sp>
    </p:spTree>
    <p:extLst>
      <p:ext uri="{BB962C8B-B14F-4D97-AF65-F5344CB8AC3E}">
        <p14:creationId xmlns:p14="http://schemas.microsoft.com/office/powerpoint/2010/main" val="75604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D6282-06E4-43BF-B33C-AACB2960276F}" type="datetimeFigureOut">
              <a:rPr lang="en-US" smtClean="0"/>
              <a:t>2/18/2022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D9D86-7DCA-4486-90CC-131D742CC7F5}" type="slidenum">
              <a:rPr lang="en-US" smtClean="0"/>
              <a:t>‹#›</a:t>
            </a:fld>
            <a:endParaRPr lang="en-US"/>
          </a:p>
        </p:txBody>
      </p:sp>
    </p:spTree>
    <p:extLst>
      <p:ext uri="{BB962C8B-B14F-4D97-AF65-F5344CB8AC3E}">
        <p14:creationId xmlns:p14="http://schemas.microsoft.com/office/powerpoint/2010/main" val="2643213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7CCAD-0DF3-481F-82EA-94ABED635C81}" type="datetimeFigureOut">
              <a:rPr lang="ko-KR" altLang="en-US" smtClean="0"/>
              <a:pPr/>
              <a:t>2022-02-18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C5567-B58D-4FB5-9F29-1FC212F3C08F}" type="slidenum">
              <a:rPr lang="ko-KR" altLang="en-US" smtClean="0"/>
              <a:pPr/>
              <a:t>‹#›</a:t>
            </a:fld>
            <a:endParaRPr lang="ko-KR" altLang="en-US"/>
          </a:p>
        </p:txBody>
      </p:sp>
    </p:spTree>
    <p:extLst>
      <p:ext uri="{BB962C8B-B14F-4D97-AF65-F5344CB8AC3E}">
        <p14:creationId xmlns:p14="http://schemas.microsoft.com/office/powerpoint/2010/main" val="32052123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5.png"/><Relationship Id="rId10" Type="http://schemas.openxmlformats.org/officeDocument/2006/relationships/image" Target="../media/image19.png"/><Relationship Id="rId4" Type="http://schemas.openxmlformats.org/officeDocument/2006/relationships/image" Target="../media/image34.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en-US" altLang="ja-JP" sz="3600" b="1" dirty="0">
                <a:latin typeface="Arial" charset="0"/>
                <a:ea typeface="ＭＳ Ｐゴシック" charset="0"/>
              </a:rPr>
              <a:t>An evaluation of NICAM using a ground-based 94 GHz Doppler radar over Tokyo</a:t>
            </a:r>
            <a:br>
              <a:rPr lang="en-US" altLang="ko-KR" sz="3600" dirty="0"/>
            </a:br>
            <a:endParaRPr lang="ko-KR" altLang="en-US" sz="3600" dirty="0">
              <a:latin typeface="Arial" panose="020B0604020202020204" pitchFamily="34" charset="0"/>
              <a:cs typeface="Arial" panose="020B0604020202020204" pitchFamily="34" charset="0"/>
            </a:endParaRPr>
          </a:p>
        </p:txBody>
      </p:sp>
      <p:pic>
        <p:nvPicPr>
          <p:cNvPr id="4" name="Picture 6" descr="logo">
            <a:extLst>
              <a:ext uri="{FF2B5EF4-FFF2-40B4-BE49-F238E27FC236}">
                <a16:creationId xmlns:a16="http://schemas.microsoft.com/office/drawing/2014/main" id="{F29D3D75-2018-4435-9C0E-AE7A5C56038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504" y="0"/>
            <a:ext cx="3000836" cy="59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1" descr="JS_logo_v2_fix_787x285.png">
            <a:extLst>
              <a:ext uri="{FF2B5EF4-FFF2-40B4-BE49-F238E27FC236}">
                <a16:creationId xmlns:a16="http://schemas.microsoft.com/office/drawing/2014/main" id="{1C70B7DF-3C00-410B-9B93-E0E16254E16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48633" y="28575"/>
            <a:ext cx="1981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99F40E64-FD00-4D1D-A45C-FD08076B3EBC}"/>
              </a:ext>
            </a:extLst>
          </p:cNvPr>
          <p:cNvSpPr>
            <a:spLocks noGrp="1" noChangeArrowheads="1"/>
          </p:cNvSpPr>
          <p:nvPr>
            <p:ph type="subTitle" idx="1"/>
          </p:nvPr>
        </p:nvSpPr>
        <p:spPr bwMode="auto">
          <a:xfrm>
            <a:off x="276225" y="3886200"/>
            <a:ext cx="8753608" cy="259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sz="2800" dirty="0">
                <a:solidFill>
                  <a:schemeClr val="tx1"/>
                </a:solidFill>
                <a:latin typeface="Arial" panose="020B0604020202020204" pitchFamily="34" charset="0"/>
                <a:ea typeface="ＭＳ 明朝" charset="0"/>
                <a:cs typeface="Arial" panose="020B0604020202020204" pitchFamily="34" charset="0"/>
              </a:rPr>
              <a:t> </a:t>
            </a:r>
            <a:r>
              <a:rPr lang="en-US" altLang="ja-JP" sz="2800" dirty="0">
                <a:latin typeface="Arial" panose="020B0604020202020204" pitchFamily="34" charset="0"/>
                <a:ea typeface="ＭＳ 明朝" charset="0"/>
                <a:cs typeface="Arial" panose="020B0604020202020204" pitchFamily="34" charset="0"/>
              </a:rPr>
              <a:t>Woosub Roh</a:t>
            </a:r>
            <a:r>
              <a:rPr lang="en-US" altLang="ja-JP" sz="2800" baseline="30000" dirty="0">
                <a:latin typeface="Arial" panose="020B0604020202020204" pitchFamily="34" charset="0"/>
                <a:ea typeface="ＭＳ 明朝" charset="0"/>
                <a:cs typeface="Arial" panose="020B0604020202020204" pitchFamily="34" charset="0"/>
              </a:rPr>
              <a:t>1</a:t>
            </a:r>
            <a:r>
              <a:rPr lang="en-US" altLang="ja-JP" sz="2800" dirty="0">
                <a:latin typeface="Arial" panose="020B0604020202020204" pitchFamily="34" charset="0"/>
                <a:ea typeface="ＭＳ 明朝" charset="0"/>
                <a:cs typeface="Arial" panose="020B0604020202020204" pitchFamily="34" charset="0"/>
              </a:rPr>
              <a:t>, Masaki Satoh</a:t>
            </a:r>
            <a:r>
              <a:rPr lang="en-US" altLang="ja-JP" sz="2800" baseline="30000" dirty="0">
                <a:latin typeface="Arial" panose="020B0604020202020204" pitchFamily="34" charset="0"/>
                <a:ea typeface="ＭＳ 明朝" charset="0"/>
                <a:cs typeface="Arial" panose="020B0604020202020204" pitchFamily="34" charset="0"/>
              </a:rPr>
              <a:t>1</a:t>
            </a:r>
            <a:r>
              <a:rPr lang="en-US" altLang="ja-JP" sz="2800" dirty="0">
                <a:latin typeface="Arial" panose="020B0604020202020204" pitchFamily="34" charset="0"/>
                <a:ea typeface="ＭＳ 明朝" charset="0"/>
                <a:cs typeface="Arial" panose="020B0604020202020204" pitchFamily="34" charset="0"/>
              </a:rPr>
              <a:t>, Yuichiro Hagihara</a:t>
            </a:r>
            <a:r>
              <a:rPr lang="en-US" altLang="ja-JP" sz="2800" baseline="30000" dirty="0">
                <a:latin typeface="Arial" panose="020B0604020202020204" pitchFamily="34" charset="0"/>
                <a:ea typeface="ＭＳ 明朝" charset="0"/>
                <a:cs typeface="Arial" panose="020B0604020202020204" pitchFamily="34" charset="0"/>
              </a:rPr>
              <a:t>2</a:t>
            </a:r>
            <a:r>
              <a:rPr lang="en-US" altLang="ja-JP" sz="2800" dirty="0">
                <a:latin typeface="Arial" panose="020B0604020202020204" pitchFamily="34" charset="0"/>
                <a:ea typeface="ＭＳ 明朝" charset="0"/>
                <a:cs typeface="Arial" panose="020B0604020202020204" pitchFamily="34" charset="0"/>
              </a:rPr>
              <a:t>, Yuichi Ohno</a:t>
            </a:r>
            <a:r>
              <a:rPr lang="en-US" altLang="ja-JP" sz="2800" baseline="30000" dirty="0">
                <a:latin typeface="Arial" panose="020B0604020202020204" pitchFamily="34" charset="0"/>
                <a:ea typeface="ＭＳ 明朝" charset="0"/>
                <a:cs typeface="Arial" panose="020B0604020202020204" pitchFamily="34" charset="0"/>
              </a:rPr>
              <a:t>2</a:t>
            </a:r>
            <a:endParaRPr lang="en-US" altLang="ja-JP" sz="2800" dirty="0">
              <a:latin typeface="Arial" panose="020B0604020202020204" pitchFamily="34" charset="0"/>
              <a:ea typeface="ＭＳ 明朝" charset="0"/>
              <a:cs typeface="Arial" panose="020B0604020202020204" pitchFamily="34" charset="0"/>
            </a:endParaRPr>
          </a:p>
          <a:p>
            <a:r>
              <a:rPr lang="en-US" altLang="ja-JP" sz="2800" dirty="0">
                <a:latin typeface="Arial" panose="020B0604020202020204" pitchFamily="34" charset="0"/>
                <a:ea typeface="ＭＳ 明朝" charset="0"/>
                <a:cs typeface="Arial" panose="020B0604020202020204" pitchFamily="34" charset="0"/>
              </a:rPr>
              <a:t>AORI, the univ. of Tokyo</a:t>
            </a:r>
            <a:r>
              <a:rPr lang="en-US" altLang="ja-JP" sz="2800" baseline="30000" dirty="0">
                <a:latin typeface="Arial" panose="020B0604020202020204" pitchFamily="34" charset="0"/>
                <a:ea typeface="ＭＳ 明朝" charset="0"/>
                <a:cs typeface="Arial" panose="020B0604020202020204" pitchFamily="34" charset="0"/>
              </a:rPr>
              <a:t>1</a:t>
            </a:r>
            <a:r>
              <a:rPr lang="en-US" altLang="ja-JP" sz="2800" dirty="0">
                <a:latin typeface="Arial" panose="020B0604020202020204" pitchFamily="34" charset="0"/>
                <a:ea typeface="ＭＳ 明朝" charset="0"/>
                <a:cs typeface="Arial" panose="020B0604020202020204" pitchFamily="34" charset="0"/>
              </a:rPr>
              <a:t>, NICT</a:t>
            </a:r>
            <a:r>
              <a:rPr lang="en-US" altLang="ja-JP" sz="2800" baseline="30000" dirty="0">
                <a:latin typeface="Arial" panose="020B0604020202020204" pitchFamily="34" charset="0"/>
                <a:ea typeface="ＭＳ 明朝" charset="0"/>
                <a:cs typeface="Arial" panose="020B0604020202020204" pitchFamily="34" charset="0"/>
              </a:rPr>
              <a:t>2</a:t>
            </a:r>
            <a:r>
              <a:rPr lang="en-US" altLang="ja-JP" sz="2800" dirty="0">
                <a:latin typeface="Arial" panose="020B0604020202020204" pitchFamily="34" charset="0"/>
                <a:ea typeface="ＭＳ 明朝" charset="0"/>
                <a:cs typeface="Arial" panose="020B0604020202020204" pitchFamily="34" charset="0"/>
              </a:rPr>
              <a:t>, </a:t>
            </a:r>
          </a:p>
          <a:p>
            <a:endParaRPr lang="en-US" altLang="ja-JP" sz="2400" dirty="0">
              <a:solidFill>
                <a:schemeClr val="tx1"/>
              </a:solidFill>
              <a:latin typeface="Arial" panose="020B0604020202020204" pitchFamily="34" charset="0"/>
              <a:ea typeface="ＭＳ 明朝" charset="0"/>
              <a:cs typeface="Arial" panose="020B0604020202020204" pitchFamily="34" charset="0"/>
            </a:endParaRPr>
          </a:p>
          <a:p>
            <a:r>
              <a:rPr lang="en-US" altLang="ja-JP" sz="1800" dirty="0">
                <a:solidFill>
                  <a:schemeClr val="tx1"/>
                </a:solidFill>
                <a:latin typeface="Arial" panose="020B0604020202020204" pitchFamily="34" charset="0"/>
                <a:ea typeface="ＭＳ 明朝" charset="0"/>
                <a:cs typeface="Arial" panose="020B0604020202020204" pitchFamily="34" charset="0"/>
              </a:rPr>
              <a:t>17th Feb. 2022 </a:t>
            </a:r>
          </a:p>
          <a:p>
            <a:r>
              <a:rPr lang="en-US" altLang="ja-JP" sz="1800" dirty="0">
                <a:solidFill>
                  <a:schemeClr val="tx1"/>
                </a:solidFill>
                <a:latin typeface="Arial" panose="020B0604020202020204" pitchFamily="34" charset="0"/>
                <a:ea typeface="ＭＳ 明朝" charset="0"/>
                <a:cs typeface="Arial" panose="020B0604020202020204" pitchFamily="34" charset="0"/>
              </a:rPr>
              <a:t>EarthCARE modeling workshop 2022</a:t>
            </a:r>
          </a:p>
        </p:txBody>
      </p:sp>
    </p:spTree>
    <p:extLst>
      <p:ext uri="{BB962C8B-B14F-4D97-AF65-F5344CB8AC3E}">
        <p14:creationId xmlns:p14="http://schemas.microsoft.com/office/powerpoint/2010/main" val="38541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FC2B8F7-12EC-48E1-ADB8-764FEB516278}"/>
              </a:ext>
            </a:extLst>
          </p:cNvPr>
          <p:cNvPicPr>
            <a:picLocks noChangeAspect="1"/>
          </p:cNvPicPr>
          <p:nvPr/>
        </p:nvPicPr>
        <p:blipFill rotWithShape="1">
          <a:blip r:embed="rId2">
            <a:extLst>
              <a:ext uri="{28A0092B-C50C-407E-A947-70E740481C1C}">
                <a14:useLocalDpi xmlns:a14="http://schemas.microsoft.com/office/drawing/2010/main" val="0"/>
              </a:ext>
            </a:extLst>
          </a:blip>
          <a:srcRect b="13393"/>
          <a:stretch/>
        </p:blipFill>
        <p:spPr>
          <a:xfrm>
            <a:off x="3258924" y="2948209"/>
            <a:ext cx="2633472" cy="1915479"/>
          </a:xfrm>
          <a:prstGeom prst="rect">
            <a:avLst/>
          </a:prstGeom>
        </p:spPr>
      </p:pic>
      <p:pic>
        <p:nvPicPr>
          <p:cNvPr id="8" name="그림 7">
            <a:extLst>
              <a:ext uri="{FF2B5EF4-FFF2-40B4-BE49-F238E27FC236}">
                <a16:creationId xmlns:a16="http://schemas.microsoft.com/office/drawing/2014/main" id="{87E62F74-A38B-47FF-A423-B66A6FFD7603}"/>
              </a:ext>
            </a:extLst>
          </p:cNvPr>
          <p:cNvPicPr>
            <a:picLocks noChangeAspect="1"/>
          </p:cNvPicPr>
          <p:nvPr/>
        </p:nvPicPr>
        <p:blipFill rotWithShape="1">
          <a:blip r:embed="rId3">
            <a:extLst>
              <a:ext uri="{28A0092B-C50C-407E-A947-70E740481C1C}">
                <a14:useLocalDpi xmlns:a14="http://schemas.microsoft.com/office/drawing/2010/main" val="0"/>
              </a:ext>
            </a:extLst>
          </a:blip>
          <a:srcRect b="13393"/>
          <a:stretch/>
        </p:blipFill>
        <p:spPr>
          <a:xfrm>
            <a:off x="6140946" y="2951293"/>
            <a:ext cx="2633472" cy="1915478"/>
          </a:xfrm>
          <a:prstGeom prst="rect">
            <a:avLst/>
          </a:prstGeom>
        </p:spPr>
      </p:pic>
      <p:pic>
        <p:nvPicPr>
          <p:cNvPr id="10" name="그림 9">
            <a:extLst>
              <a:ext uri="{FF2B5EF4-FFF2-40B4-BE49-F238E27FC236}">
                <a16:creationId xmlns:a16="http://schemas.microsoft.com/office/drawing/2014/main" id="{827AECB3-11AA-4FF8-841C-BEE974C82781}"/>
              </a:ext>
            </a:extLst>
          </p:cNvPr>
          <p:cNvPicPr>
            <a:picLocks noChangeAspect="1"/>
          </p:cNvPicPr>
          <p:nvPr/>
        </p:nvPicPr>
        <p:blipFill rotWithShape="1">
          <a:blip r:embed="rId4">
            <a:extLst>
              <a:ext uri="{28A0092B-C50C-407E-A947-70E740481C1C}">
                <a14:useLocalDpi xmlns:a14="http://schemas.microsoft.com/office/drawing/2010/main" val="0"/>
              </a:ext>
            </a:extLst>
          </a:blip>
          <a:srcRect b="15192"/>
          <a:stretch/>
        </p:blipFill>
        <p:spPr>
          <a:xfrm>
            <a:off x="3255264" y="4972050"/>
            <a:ext cx="2633472" cy="1875698"/>
          </a:xfrm>
          <a:prstGeom prst="rect">
            <a:avLst/>
          </a:prstGeom>
        </p:spPr>
      </p:pic>
      <p:pic>
        <p:nvPicPr>
          <p:cNvPr id="12" name="그림 11">
            <a:extLst>
              <a:ext uri="{FF2B5EF4-FFF2-40B4-BE49-F238E27FC236}">
                <a16:creationId xmlns:a16="http://schemas.microsoft.com/office/drawing/2014/main" id="{55B8B1AE-92E6-4FA0-B97D-AEC7FF77FAEB}"/>
              </a:ext>
            </a:extLst>
          </p:cNvPr>
          <p:cNvPicPr>
            <a:picLocks noChangeAspect="1"/>
          </p:cNvPicPr>
          <p:nvPr/>
        </p:nvPicPr>
        <p:blipFill rotWithShape="1">
          <a:blip r:embed="rId5">
            <a:extLst>
              <a:ext uri="{28A0092B-C50C-407E-A947-70E740481C1C}">
                <a14:useLocalDpi xmlns:a14="http://schemas.microsoft.com/office/drawing/2010/main" val="0"/>
              </a:ext>
            </a:extLst>
          </a:blip>
          <a:srcRect b="13393"/>
          <a:stretch/>
        </p:blipFill>
        <p:spPr>
          <a:xfrm>
            <a:off x="6150471" y="4911313"/>
            <a:ext cx="2633472" cy="1915479"/>
          </a:xfrm>
          <a:prstGeom prst="rect">
            <a:avLst/>
          </a:prstGeom>
        </p:spPr>
      </p:pic>
      <p:pic>
        <p:nvPicPr>
          <p:cNvPr id="13" name="그림 12">
            <a:extLst>
              <a:ext uri="{FF2B5EF4-FFF2-40B4-BE49-F238E27FC236}">
                <a16:creationId xmlns:a16="http://schemas.microsoft.com/office/drawing/2014/main" id="{2101559F-7D8D-4188-A418-E64FE6830E75}"/>
              </a:ext>
            </a:extLst>
          </p:cNvPr>
          <p:cNvPicPr>
            <a:picLocks noChangeAspect="1"/>
          </p:cNvPicPr>
          <p:nvPr/>
        </p:nvPicPr>
        <p:blipFill rotWithShape="1">
          <a:blip r:embed="rId6">
            <a:extLst>
              <a:ext uri="{28A0092B-C50C-407E-A947-70E740481C1C}">
                <a14:useLocalDpi xmlns:a14="http://schemas.microsoft.com/office/drawing/2010/main" val="0"/>
              </a:ext>
            </a:extLst>
          </a:blip>
          <a:srcRect b="15192"/>
          <a:stretch/>
        </p:blipFill>
        <p:spPr>
          <a:xfrm>
            <a:off x="406481" y="4942521"/>
            <a:ext cx="2633472" cy="1875697"/>
          </a:xfrm>
          <a:prstGeom prst="rect">
            <a:avLst/>
          </a:prstGeom>
        </p:spPr>
      </p:pic>
      <p:pic>
        <p:nvPicPr>
          <p:cNvPr id="14" name="그림 13">
            <a:extLst>
              <a:ext uri="{FF2B5EF4-FFF2-40B4-BE49-F238E27FC236}">
                <a16:creationId xmlns:a16="http://schemas.microsoft.com/office/drawing/2014/main" id="{702C855F-3292-4A36-AFFC-4AF979F5337A}"/>
              </a:ext>
            </a:extLst>
          </p:cNvPr>
          <p:cNvPicPr>
            <a:picLocks noChangeAspect="1"/>
          </p:cNvPicPr>
          <p:nvPr/>
        </p:nvPicPr>
        <p:blipFill rotWithShape="1">
          <a:blip r:embed="rId7">
            <a:extLst>
              <a:ext uri="{28A0092B-C50C-407E-A947-70E740481C1C}">
                <a14:useLocalDpi xmlns:a14="http://schemas.microsoft.com/office/drawing/2010/main" val="0"/>
              </a:ext>
            </a:extLst>
          </a:blip>
          <a:srcRect b="16633"/>
          <a:stretch/>
        </p:blipFill>
        <p:spPr>
          <a:xfrm>
            <a:off x="417207" y="3023459"/>
            <a:ext cx="2633472" cy="1843818"/>
          </a:xfrm>
          <a:prstGeom prst="rect">
            <a:avLst/>
          </a:prstGeom>
        </p:spPr>
      </p:pic>
      <p:pic>
        <p:nvPicPr>
          <p:cNvPr id="15" name="그림 14">
            <a:extLst>
              <a:ext uri="{FF2B5EF4-FFF2-40B4-BE49-F238E27FC236}">
                <a16:creationId xmlns:a16="http://schemas.microsoft.com/office/drawing/2014/main" id="{BFAEFFD8-90FA-482D-AB72-CC41A598AE31}"/>
              </a:ext>
            </a:extLst>
          </p:cNvPr>
          <p:cNvPicPr>
            <a:picLocks noChangeAspect="1"/>
          </p:cNvPicPr>
          <p:nvPr/>
        </p:nvPicPr>
        <p:blipFill rotWithShape="1">
          <a:blip r:embed="rId8">
            <a:extLst>
              <a:ext uri="{28A0092B-C50C-407E-A947-70E740481C1C}">
                <a14:useLocalDpi xmlns:a14="http://schemas.microsoft.com/office/drawing/2010/main" val="0"/>
              </a:ext>
            </a:extLst>
          </a:blip>
          <a:srcRect b="16633"/>
          <a:stretch/>
        </p:blipFill>
        <p:spPr>
          <a:xfrm>
            <a:off x="417207" y="1089048"/>
            <a:ext cx="2633472" cy="1843819"/>
          </a:xfrm>
          <a:prstGeom prst="rect">
            <a:avLst/>
          </a:prstGeom>
        </p:spPr>
      </p:pic>
      <p:pic>
        <p:nvPicPr>
          <p:cNvPr id="16" name="그림 15">
            <a:extLst>
              <a:ext uri="{FF2B5EF4-FFF2-40B4-BE49-F238E27FC236}">
                <a16:creationId xmlns:a16="http://schemas.microsoft.com/office/drawing/2014/main" id="{B60896B0-F24E-42FB-9516-E65FD2F71162}"/>
              </a:ext>
            </a:extLst>
          </p:cNvPr>
          <p:cNvPicPr>
            <a:picLocks noChangeAspect="1"/>
          </p:cNvPicPr>
          <p:nvPr/>
        </p:nvPicPr>
        <p:blipFill rotWithShape="1">
          <a:blip r:embed="rId9">
            <a:extLst>
              <a:ext uri="{28A0092B-C50C-407E-A947-70E740481C1C}">
                <a14:useLocalDpi xmlns:a14="http://schemas.microsoft.com/office/drawing/2010/main" val="0"/>
              </a:ext>
            </a:extLst>
          </a:blip>
          <a:srcRect b="16528"/>
          <a:stretch/>
        </p:blipFill>
        <p:spPr>
          <a:xfrm>
            <a:off x="3239978" y="1106582"/>
            <a:ext cx="2633472" cy="1846169"/>
          </a:xfrm>
          <a:prstGeom prst="rect">
            <a:avLst/>
          </a:prstGeom>
        </p:spPr>
      </p:pic>
      <p:pic>
        <p:nvPicPr>
          <p:cNvPr id="17" name="그림 16">
            <a:extLst>
              <a:ext uri="{FF2B5EF4-FFF2-40B4-BE49-F238E27FC236}">
                <a16:creationId xmlns:a16="http://schemas.microsoft.com/office/drawing/2014/main" id="{3D5B45C5-47D0-4E23-9386-56A56D7061BD}"/>
              </a:ext>
            </a:extLst>
          </p:cNvPr>
          <p:cNvPicPr>
            <a:picLocks noChangeAspect="1"/>
          </p:cNvPicPr>
          <p:nvPr/>
        </p:nvPicPr>
        <p:blipFill rotWithShape="1">
          <a:blip r:embed="rId10">
            <a:extLst>
              <a:ext uri="{28A0092B-C50C-407E-A947-70E740481C1C}">
                <a14:useLocalDpi xmlns:a14="http://schemas.microsoft.com/office/drawing/2010/main" val="0"/>
              </a:ext>
            </a:extLst>
          </a:blip>
          <a:srcRect b="16528"/>
          <a:stretch/>
        </p:blipFill>
        <p:spPr>
          <a:xfrm>
            <a:off x="6006696" y="1087533"/>
            <a:ext cx="2633472" cy="1846168"/>
          </a:xfrm>
          <a:prstGeom prst="rect">
            <a:avLst/>
          </a:prstGeom>
        </p:spPr>
      </p:pic>
      <p:cxnSp>
        <p:nvCxnSpPr>
          <p:cNvPr id="19" name="직선 연결선 18">
            <a:extLst>
              <a:ext uri="{FF2B5EF4-FFF2-40B4-BE49-F238E27FC236}">
                <a16:creationId xmlns:a16="http://schemas.microsoft.com/office/drawing/2014/main" id="{6038AA38-A5DC-4E12-934B-2905AE1DE3C6}"/>
              </a:ext>
            </a:extLst>
          </p:cNvPr>
          <p:cNvCxnSpPr/>
          <p:nvPr/>
        </p:nvCxnSpPr>
        <p:spPr>
          <a:xfrm flipV="1">
            <a:off x="1228725" y="1238250"/>
            <a:ext cx="0" cy="54006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직선 연결선 19">
            <a:extLst>
              <a:ext uri="{FF2B5EF4-FFF2-40B4-BE49-F238E27FC236}">
                <a16:creationId xmlns:a16="http://schemas.microsoft.com/office/drawing/2014/main" id="{E6DF9AA2-F3AB-46E1-8E74-956EA8DD068F}"/>
              </a:ext>
            </a:extLst>
          </p:cNvPr>
          <p:cNvCxnSpPr/>
          <p:nvPr/>
        </p:nvCxnSpPr>
        <p:spPr>
          <a:xfrm flipV="1">
            <a:off x="4086225" y="1238250"/>
            <a:ext cx="0" cy="54006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D745B0F9-7E49-4034-BE99-98CA882A9A15}"/>
              </a:ext>
            </a:extLst>
          </p:cNvPr>
          <p:cNvCxnSpPr/>
          <p:nvPr/>
        </p:nvCxnSpPr>
        <p:spPr>
          <a:xfrm flipV="1">
            <a:off x="6962775" y="1209675"/>
            <a:ext cx="0" cy="54006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제목 1">
            <a:extLst>
              <a:ext uri="{FF2B5EF4-FFF2-40B4-BE49-F238E27FC236}">
                <a16:creationId xmlns:a16="http://schemas.microsoft.com/office/drawing/2014/main" id="{ED9599D3-B3D9-4ABA-AC13-40AA8023FEEA}"/>
              </a:ext>
            </a:extLst>
          </p:cNvPr>
          <p:cNvSpPr>
            <a:spLocks noGrp="1"/>
          </p:cNvSpPr>
          <p:nvPr>
            <p:ph type="title"/>
          </p:nvPr>
        </p:nvSpPr>
        <p:spPr>
          <a:xfrm>
            <a:off x="104777" y="-200025"/>
            <a:ext cx="9039224" cy="1325563"/>
          </a:xfrm>
        </p:spPr>
        <p:txBody>
          <a:bodyPr>
            <a:normAutofit/>
          </a:bodyPr>
          <a:lstStyle/>
          <a:p>
            <a:r>
              <a:rPr lang="en-US" altLang="ko-KR" sz="3200" dirty="0"/>
              <a:t>Application to other cases using the tunning of graupel</a:t>
            </a:r>
            <a:endParaRPr lang="ko-KR" altLang="en-US" sz="3200" dirty="0"/>
          </a:p>
        </p:txBody>
      </p:sp>
      <p:sp>
        <p:nvSpPr>
          <p:cNvPr id="23" name="TextBox 22">
            <a:extLst>
              <a:ext uri="{FF2B5EF4-FFF2-40B4-BE49-F238E27FC236}">
                <a16:creationId xmlns:a16="http://schemas.microsoft.com/office/drawing/2014/main" id="{A12A2D63-18EB-4E20-8172-435E15BEBF03}"/>
              </a:ext>
            </a:extLst>
          </p:cNvPr>
          <p:cNvSpPr txBox="1"/>
          <p:nvPr/>
        </p:nvSpPr>
        <p:spPr>
          <a:xfrm>
            <a:off x="1418576" y="649000"/>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Case1</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(Heavy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4" name="TextBox 23">
            <a:extLst>
              <a:ext uri="{FF2B5EF4-FFF2-40B4-BE49-F238E27FC236}">
                <a16:creationId xmlns:a16="http://schemas.microsoft.com/office/drawing/2014/main" id="{97BDB943-72EF-4AE1-B7DB-FFF653045D7A}"/>
              </a:ext>
            </a:extLst>
          </p:cNvPr>
          <p:cNvSpPr txBox="1"/>
          <p:nvPr/>
        </p:nvSpPr>
        <p:spPr>
          <a:xfrm>
            <a:off x="3799059" y="622807"/>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Case2</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(medium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5" name="TextBox 24">
            <a:extLst>
              <a:ext uri="{FF2B5EF4-FFF2-40B4-BE49-F238E27FC236}">
                <a16:creationId xmlns:a16="http://schemas.microsoft.com/office/drawing/2014/main" id="{9903F630-E9FA-4F73-BCB7-1716416EF65E}"/>
              </a:ext>
            </a:extLst>
          </p:cNvPr>
          <p:cNvSpPr txBox="1"/>
          <p:nvPr/>
        </p:nvSpPr>
        <p:spPr>
          <a:xfrm>
            <a:off x="6676748" y="649000"/>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Case3</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(weak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6" name="TextBox 25">
            <a:extLst>
              <a:ext uri="{FF2B5EF4-FFF2-40B4-BE49-F238E27FC236}">
                <a16:creationId xmlns:a16="http://schemas.microsoft.com/office/drawing/2014/main" id="{ED4EBABA-717F-4138-9AAE-D842F19556AF}"/>
              </a:ext>
            </a:extLst>
          </p:cNvPr>
          <p:cNvSpPr txBox="1"/>
          <p:nvPr/>
        </p:nvSpPr>
        <p:spPr>
          <a:xfrm>
            <a:off x="-75931" y="1126492"/>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NICT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91FA21E4-ADFE-475D-85BD-0320605030DB}"/>
              </a:ext>
            </a:extLst>
          </p:cNvPr>
          <p:cNvSpPr txBox="1"/>
          <p:nvPr/>
        </p:nvSpPr>
        <p:spPr>
          <a:xfrm>
            <a:off x="0" y="2905708"/>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CON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8" name="TextBox 27">
            <a:extLst>
              <a:ext uri="{FF2B5EF4-FFF2-40B4-BE49-F238E27FC236}">
                <a16:creationId xmlns:a16="http://schemas.microsoft.com/office/drawing/2014/main" id="{FB08589C-33E5-487F-BF46-EADD5B74E211}"/>
              </a:ext>
            </a:extLst>
          </p:cNvPr>
          <p:cNvSpPr txBox="1"/>
          <p:nvPr/>
        </p:nvSpPr>
        <p:spPr>
          <a:xfrm>
            <a:off x="-4033" y="4860304"/>
            <a:ext cx="1061957" cy="738664"/>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Increases of graupel fraction  </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7963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3AA2126-8D2C-4767-89F5-D3A2FDE6888A}"/>
              </a:ext>
            </a:extLst>
          </p:cNvPr>
          <p:cNvSpPr>
            <a:spLocks noGrp="1"/>
          </p:cNvSpPr>
          <p:nvPr>
            <p:ph type="title"/>
          </p:nvPr>
        </p:nvSpPr>
        <p:spPr>
          <a:xfrm>
            <a:off x="428625" y="0"/>
            <a:ext cx="8715375" cy="1325563"/>
          </a:xfrm>
        </p:spPr>
        <p:txBody>
          <a:bodyPr>
            <a:normAutofit/>
          </a:bodyPr>
          <a:lstStyle/>
          <a:p>
            <a:r>
              <a:rPr lang="en-US" altLang="ko-KR" sz="3200" dirty="0"/>
              <a:t>The simulation results with Doppler errors like EarthCARE CPR using J-SIM </a:t>
            </a:r>
            <a:endParaRPr lang="ko-KR" altLang="en-US" sz="3200" dirty="0"/>
          </a:p>
        </p:txBody>
      </p:sp>
      <p:pic>
        <p:nvPicPr>
          <p:cNvPr id="11" name="내용 개체 틀 10">
            <a:extLst>
              <a:ext uri="{FF2B5EF4-FFF2-40B4-BE49-F238E27FC236}">
                <a16:creationId xmlns:a16="http://schemas.microsoft.com/office/drawing/2014/main" id="{11103B5B-A95E-447A-9D0F-03BCBD4FC7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7417" y="3990973"/>
            <a:ext cx="3413760" cy="2867025"/>
          </a:xfrm>
        </p:spPr>
      </p:pic>
      <p:pic>
        <p:nvPicPr>
          <p:cNvPr id="5" name="그림 4">
            <a:extLst>
              <a:ext uri="{FF2B5EF4-FFF2-40B4-BE49-F238E27FC236}">
                <a16:creationId xmlns:a16="http://schemas.microsoft.com/office/drawing/2014/main" id="{E7381F98-C459-4B4C-BA69-72D796B471BF}"/>
              </a:ext>
            </a:extLst>
          </p:cNvPr>
          <p:cNvPicPr>
            <a:picLocks noChangeAspect="1"/>
          </p:cNvPicPr>
          <p:nvPr/>
        </p:nvPicPr>
        <p:blipFill>
          <a:blip r:embed="rId4"/>
          <a:stretch>
            <a:fillRect/>
          </a:stretch>
        </p:blipFill>
        <p:spPr>
          <a:xfrm>
            <a:off x="99823" y="1133655"/>
            <a:ext cx="3312318" cy="2647871"/>
          </a:xfrm>
          <a:prstGeom prst="rect">
            <a:avLst/>
          </a:prstGeom>
        </p:spPr>
      </p:pic>
      <p:pic>
        <p:nvPicPr>
          <p:cNvPr id="7" name="그림 6">
            <a:extLst>
              <a:ext uri="{FF2B5EF4-FFF2-40B4-BE49-F238E27FC236}">
                <a16:creationId xmlns:a16="http://schemas.microsoft.com/office/drawing/2014/main" id="{0310DB40-2CBF-4605-88F0-7F66465CE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0342" y="992982"/>
            <a:ext cx="3413760" cy="2867025"/>
          </a:xfrm>
          <a:prstGeom prst="rect">
            <a:avLst/>
          </a:prstGeom>
        </p:spPr>
      </p:pic>
      <p:pic>
        <p:nvPicPr>
          <p:cNvPr id="8" name="그림 7">
            <a:extLst>
              <a:ext uri="{FF2B5EF4-FFF2-40B4-BE49-F238E27FC236}">
                <a16:creationId xmlns:a16="http://schemas.microsoft.com/office/drawing/2014/main" id="{FC0E3698-FB86-4543-AF95-BA10E1BC79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50" y="3990975"/>
            <a:ext cx="3413760" cy="2867025"/>
          </a:xfrm>
          <a:prstGeom prst="rect">
            <a:avLst/>
          </a:prstGeom>
        </p:spPr>
      </p:pic>
      <p:pic>
        <p:nvPicPr>
          <p:cNvPr id="9" name="그림 8">
            <a:extLst>
              <a:ext uri="{FF2B5EF4-FFF2-40B4-BE49-F238E27FC236}">
                <a16:creationId xmlns:a16="http://schemas.microsoft.com/office/drawing/2014/main" id="{BE3E8D38-41FE-48BD-BF6B-38C471F0D2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5120" y="3990974"/>
            <a:ext cx="3413760" cy="2867025"/>
          </a:xfrm>
          <a:prstGeom prst="rect">
            <a:avLst/>
          </a:prstGeom>
        </p:spPr>
      </p:pic>
      <p:sp>
        <p:nvSpPr>
          <p:cNvPr id="10" name="TextBox 9">
            <a:extLst>
              <a:ext uri="{FF2B5EF4-FFF2-40B4-BE49-F238E27FC236}">
                <a16:creationId xmlns:a16="http://schemas.microsoft.com/office/drawing/2014/main" id="{BADEF688-D864-4293-A326-FB1D44624003}"/>
              </a:ext>
            </a:extLst>
          </p:cNvPr>
          <p:cNvSpPr txBox="1"/>
          <p:nvPr/>
        </p:nvSpPr>
        <p:spPr>
          <a:xfrm>
            <a:off x="438150" y="3817025"/>
            <a:ext cx="1714499" cy="338554"/>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Without errors</a:t>
            </a:r>
          </a:p>
        </p:txBody>
      </p:sp>
      <p:sp>
        <p:nvSpPr>
          <p:cNvPr id="12" name="TextBox 11">
            <a:extLst>
              <a:ext uri="{FF2B5EF4-FFF2-40B4-BE49-F238E27FC236}">
                <a16:creationId xmlns:a16="http://schemas.microsoft.com/office/drawing/2014/main" id="{AAA764AE-C072-47B5-BDD3-C6E5776EB4CD}"/>
              </a:ext>
            </a:extLst>
          </p:cNvPr>
          <p:cNvSpPr txBox="1"/>
          <p:nvPr/>
        </p:nvSpPr>
        <p:spPr>
          <a:xfrm>
            <a:off x="3524250" y="3826550"/>
            <a:ext cx="2057400" cy="338554"/>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Low mode (16km)</a:t>
            </a:r>
          </a:p>
        </p:txBody>
      </p:sp>
      <p:sp>
        <p:nvSpPr>
          <p:cNvPr id="13" name="TextBox 12">
            <a:extLst>
              <a:ext uri="{FF2B5EF4-FFF2-40B4-BE49-F238E27FC236}">
                <a16:creationId xmlns:a16="http://schemas.microsoft.com/office/drawing/2014/main" id="{92B8CB05-2517-41A9-B33D-67E9924B2678}"/>
              </a:ext>
            </a:extLst>
          </p:cNvPr>
          <p:cNvSpPr txBox="1"/>
          <p:nvPr/>
        </p:nvSpPr>
        <p:spPr>
          <a:xfrm>
            <a:off x="6610350" y="3836075"/>
            <a:ext cx="2057400" cy="338554"/>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High mode (20km)</a:t>
            </a:r>
          </a:p>
        </p:txBody>
      </p:sp>
      <p:sp>
        <p:nvSpPr>
          <p:cNvPr id="14" name="TextBox 13">
            <a:extLst>
              <a:ext uri="{FF2B5EF4-FFF2-40B4-BE49-F238E27FC236}">
                <a16:creationId xmlns:a16="http://schemas.microsoft.com/office/drawing/2014/main" id="{685E0EF9-9E13-471A-9C47-6EB3DAEE30F2}"/>
              </a:ext>
            </a:extLst>
          </p:cNvPr>
          <p:cNvSpPr txBox="1"/>
          <p:nvPr/>
        </p:nvSpPr>
        <p:spPr>
          <a:xfrm>
            <a:off x="5648325" y="854750"/>
            <a:ext cx="2057400" cy="338554"/>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Radar reflectivity</a:t>
            </a:r>
          </a:p>
        </p:txBody>
      </p:sp>
      <p:sp>
        <p:nvSpPr>
          <p:cNvPr id="3" name="TextBox 2">
            <a:extLst>
              <a:ext uri="{FF2B5EF4-FFF2-40B4-BE49-F238E27FC236}">
                <a16:creationId xmlns:a16="http://schemas.microsoft.com/office/drawing/2014/main" id="{57A30F1E-0176-4A4D-9C2B-C033122EC0CA}"/>
              </a:ext>
            </a:extLst>
          </p:cNvPr>
          <p:cNvSpPr txBox="1"/>
          <p:nvPr/>
        </p:nvSpPr>
        <p:spPr>
          <a:xfrm>
            <a:off x="3072481" y="3350000"/>
            <a:ext cx="2914936" cy="369332"/>
          </a:xfrm>
          <a:prstGeom prst="rect">
            <a:avLst/>
          </a:prstGeom>
          <a:noFill/>
        </p:spPr>
        <p:txBody>
          <a:bodyPr wrap="square" rtlCol="0">
            <a:spAutoFit/>
          </a:bodyPr>
          <a:lstStyle/>
          <a:p>
            <a:r>
              <a:rPr lang="en-US" altLang="ko-KR" dirty="0"/>
              <a:t>Hagihara et al. 2022</a:t>
            </a:r>
            <a:endParaRPr lang="ko-KR" altLang="en-US" dirty="0"/>
          </a:p>
        </p:txBody>
      </p:sp>
    </p:spTree>
    <p:extLst>
      <p:ext uri="{BB962C8B-B14F-4D97-AF65-F5344CB8AC3E}">
        <p14:creationId xmlns:p14="http://schemas.microsoft.com/office/powerpoint/2010/main" val="272505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EB22E886-6702-457C-9F02-4912E475A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 y="1885396"/>
            <a:ext cx="2926080" cy="2457450"/>
          </a:xfrm>
          <a:prstGeom prst="rect">
            <a:avLst/>
          </a:prstGeom>
        </p:spPr>
      </p:pic>
      <p:pic>
        <p:nvPicPr>
          <p:cNvPr id="7" name="그림 6">
            <a:extLst>
              <a:ext uri="{FF2B5EF4-FFF2-40B4-BE49-F238E27FC236}">
                <a16:creationId xmlns:a16="http://schemas.microsoft.com/office/drawing/2014/main" id="{4C603DE8-5EB1-4E67-AB73-8B0268A20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7" y="4404990"/>
            <a:ext cx="2926080" cy="2457450"/>
          </a:xfrm>
          <a:prstGeom prst="rect">
            <a:avLst/>
          </a:prstGeom>
        </p:spPr>
      </p:pic>
      <p:pic>
        <p:nvPicPr>
          <p:cNvPr id="9" name="그림 8">
            <a:extLst>
              <a:ext uri="{FF2B5EF4-FFF2-40B4-BE49-F238E27FC236}">
                <a16:creationId xmlns:a16="http://schemas.microsoft.com/office/drawing/2014/main" id="{B76C2EFA-58ED-42AE-9191-B214573FF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414" y="1813542"/>
            <a:ext cx="2926080" cy="2457450"/>
          </a:xfrm>
          <a:prstGeom prst="rect">
            <a:avLst/>
          </a:prstGeom>
        </p:spPr>
      </p:pic>
      <p:pic>
        <p:nvPicPr>
          <p:cNvPr id="11" name="그림 10">
            <a:extLst>
              <a:ext uri="{FF2B5EF4-FFF2-40B4-BE49-F238E27FC236}">
                <a16:creationId xmlns:a16="http://schemas.microsoft.com/office/drawing/2014/main" id="{05A9D817-7F9C-495C-8B67-9C67671905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066" y="4404990"/>
            <a:ext cx="2926080" cy="2457450"/>
          </a:xfrm>
          <a:prstGeom prst="rect">
            <a:avLst/>
          </a:prstGeom>
        </p:spPr>
      </p:pic>
      <p:pic>
        <p:nvPicPr>
          <p:cNvPr id="13" name="그림 12">
            <a:extLst>
              <a:ext uri="{FF2B5EF4-FFF2-40B4-BE49-F238E27FC236}">
                <a16:creationId xmlns:a16="http://schemas.microsoft.com/office/drawing/2014/main" id="{23A57C16-1E15-4180-A409-F4E9CDE98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8960" y="1849469"/>
            <a:ext cx="2926080" cy="2457450"/>
          </a:xfrm>
          <a:prstGeom prst="rect">
            <a:avLst/>
          </a:prstGeom>
        </p:spPr>
      </p:pic>
      <p:pic>
        <p:nvPicPr>
          <p:cNvPr id="15" name="그림 14">
            <a:extLst>
              <a:ext uri="{FF2B5EF4-FFF2-40B4-BE49-F238E27FC236}">
                <a16:creationId xmlns:a16="http://schemas.microsoft.com/office/drawing/2014/main" id="{5CF3CE1D-DFEC-441A-BA96-88D5ECEC5C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8960" y="4342846"/>
            <a:ext cx="2926080" cy="2457450"/>
          </a:xfrm>
          <a:prstGeom prst="rect">
            <a:avLst/>
          </a:prstGeom>
        </p:spPr>
      </p:pic>
      <p:sp>
        <p:nvSpPr>
          <p:cNvPr id="19" name="제목 1">
            <a:extLst>
              <a:ext uri="{FF2B5EF4-FFF2-40B4-BE49-F238E27FC236}">
                <a16:creationId xmlns:a16="http://schemas.microsoft.com/office/drawing/2014/main" id="{A80B9D3D-936E-421E-986B-A7A418F6C6A8}"/>
              </a:ext>
            </a:extLst>
          </p:cNvPr>
          <p:cNvSpPr>
            <a:spLocks noGrp="1"/>
          </p:cNvSpPr>
          <p:nvPr>
            <p:ph type="title"/>
          </p:nvPr>
        </p:nvSpPr>
        <p:spPr>
          <a:xfrm>
            <a:off x="628650" y="87173"/>
            <a:ext cx="7886700" cy="1325563"/>
          </a:xfrm>
        </p:spPr>
        <p:txBody>
          <a:bodyPr>
            <a:normAutofit/>
          </a:bodyPr>
          <a:lstStyle/>
          <a:p>
            <a:r>
              <a:rPr lang="en-US" altLang="ko-KR" sz="3200" dirty="0"/>
              <a:t>Tests using simulated Doppler velocity like ECARE CPR (Low mode) for Case 1</a:t>
            </a:r>
            <a:endParaRPr lang="ko-KR" altLang="en-US" sz="3200" dirty="0"/>
          </a:p>
        </p:txBody>
      </p:sp>
      <p:sp>
        <p:nvSpPr>
          <p:cNvPr id="26" name="타원 25">
            <a:extLst>
              <a:ext uri="{FF2B5EF4-FFF2-40B4-BE49-F238E27FC236}">
                <a16:creationId xmlns:a16="http://schemas.microsoft.com/office/drawing/2014/main" id="{96A09AA3-7322-4142-9F48-F430B74F7DA3}"/>
              </a:ext>
            </a:extLst>
          </p:cNvPr>
          <p:cNvSpPr/>
          <p:nvPr/>
        </p:nvSpPr>
        <p:spPr>
          <a:xfrm>
            <a:off x="433481" y="2927967"/>
            <a:ext cx="848493" cy="386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타원 27">
            <a:extLst>
              <a:ext uri="{FF2B5EF4-FFF2-40B4-BE49-F238E27FC236}">
                <a16:creationId xmlns:a16="http://schemas.microsoft.com/office/drawing/2014/main" id="{65AC4E4D-BB02-4AB1-858B-B85EF9664C87}"/>
              </a:ext>
            </a:extLst>
          </p:cNvPr>
          <p:cNvSpPr/>
          <p:nvPr/>
        </p:nvSpPr>
        <p:spPr>
          <a:xfrm>
            <a:off x="462056" y="5461617"/>
            <a:ext cx="848493" cy="386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0E9A94F2-1016-4527-B16F-6DC14E9E9D0C}"/>
              </a:ext>
            </a:extLst>
          </p:cNvPr>
          <p:cNvSpPr/>
          <p:nvPr/>
        </p:nvSpPr>
        <p:spPr>
          <a:xfrm>
            <a:off x="6386606" y="2918442"/>
            <a:ext cx="848493" cy="386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타원 29">
            <a:extLst>
              <a:ext uri="{FF2B5EF4-FFF2-40B4-BE49-F238E27FC236}">
                <a16:creationId xmlns:a16="http://schemas.microsoft.com/office/drawing/2014/main" id="{2B1C7B57-B301-45CB-8152-E61136A2CFCF}"/>
              </a:ext>
            </a:extLst>
          </p:cNvPr>
          <p:cNvSpPr/>
          <p:nvPr/>
        </p:nvSpPr>
        <p:spPr>
          <a:xfrm>
            <a:off x="6415181" y="5452092"/>
            <a:ext cx="848493" cy="3867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TextBox 30">
            <a:extLst>
              <a:ext uri="{FF2B5EF4-FFF2-40B4-BE49-F238E27FC236}">
                <a16:creationId xmlns:a16="http://schemas.microsoft.com/office/drawing/2014/main" id="{5A96BC40-80D6-410F-9F5C-FDF9D7EC3AB9}"/>
              </a:ext>
            </a:extLst>
          </p:cNvPr>
          <p:cNvSpPr txBox="1"/>
          <p:nvPr/>
        </p:nvSpPr>
        <p:spPr>
          <a:xfrm>
            <a:off x="0" y="2000833"/>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CON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32" name="TextBox 31">
            <a:extLst>
              <a:ext uri="{FF2B5EF4-FFF2-40B4-BE49-F238E27FC236}">
                <a16:creationId xmlns:a16="http://schemas.microsoft.com/office/drawing/2014/main" id="{98C32E6C-B537-400A-910B-EED86DB8D8DD}"/>
              </a:ext>
            </a:extLst>
          </p:cNvPr>
          <p:cNvSpPr txBox="1"/>
          <p:nvPr/>
        </p:nvSpPr>
        <p:spPr>
          <a:xfrm>
            <a:off x="-23083" y="3974479"/>
            <a:ext cx="2023434" cy="523220"/>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Increases of graupel fraction  </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33" name="TextBox 32">
            <a:extLst>
              <a:ext uri="{FF2B5EF4-FFF2-40B4-BE49-F238E27FC236}">
                <a16:creationId xmlns:a16="http://schemas.microsoft.com/office/drawing/2014/main" id="{D04ACB0D-F263-4C82-8DF1-61CAB25419A3}"/>
              </a:ext>
            </a:extLst>
          </p:cNvPr>
          <p:cNvSpPr txBox="1"/>
          <p:nvPr/>
        </p:nvSpPr>
        <p:spPr>
          <a:xfrm>
            <a:off x="746430" y="1407084"/>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Without errors</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(dBZ &gt; -36.)</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34" name="TextBox 33">
            <a:extLst>
              <a:ext uri="{FF2B5EF4-FFF2-40B4-BE49-F238E27FC236}">
                <a16:creationId xmlns:a16="http://schemas.microsoft.com/office/drawing/2014/main" id="{8D081F44-D138-4E04-859A-9DB80235FD2D}"/>
              </a:ext>
            </a:extLst>
          </p:cNvPr>
          <p:cNvSpPr txBox="1"/>
          <p:nvPr/>
        </p:nvSpPr>
        <p:spPr>
          <a:xfrm>
            <a:off x="3679938" y="1367999"/>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With errors</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(dBZ &gt; -36.)</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35" name="TextBox 34">
            <a:extLst>
              <a:ext uri="{FF2B5EF4-FFF2-40B4-BE49-F238E27FC236}">
                <a16:creationId xmlns:a16="http://schemas.microsoft.com/office/drawing/2014/main" id="{BE69310D-9638-46DF-8929-A18F0638C72B}"/>
              </a:ext>
            </a:extLst>
          </p:cNvPr>
          <p:cNvSpPr txBox="1"/>
          <p:nvPr/>
        </p:nvSpPr>
        <p:spPr>
          <a:xfrm>
            <a:off x="6451713" y="1387049"/>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With errors</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(dBZ &gt; -15.)</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grpSp>
        <p:nvGrpSpPr>
          <p:cNvPr id="25" name="그룹 24">
            <a:extLst>
              <a:ext uri="{FF2B5EF4-FFF2-40B4-BE49-F238E27FC236}">
                <a16:creationId xmlns:a16="http://schemas.microsoft.com/office/drawing/2014/main" id="{D7AF9445-0020-4EF8-AB31-13AAD1F618FD}"/>
              </a:ext>
            </a:extLst>
          </p:cNvPr>
          <p:cNvGrpSpPr/>
          <p:nvPr/>
        </p:nvGrpSpPr>
        <p:grpSpPr>
          <a:xfrm>
            <a:off x="-31989" y="1881211"/>
            <a:ext cx="4635657" cy="3095578"/>
            <a:chOff x="702354" y="2732913"/>
            <a:chExt cx="4635657" cy="3095578"/>
          </a:xfrm>
        </p:grpSpPr>
        <p:grpSp>
          <p:nvGrpSpPr>
            <p:cNvPr id="22" name="그룹 21">
              <a:extLst>
                <a:ext uri="{FF2B5EF4-FFF2-40B4-BE49-F238E27FC236}">
                  <a16:creationId xmlns:a16="http://schemas.microsoft.com/office/drawing/2014/main" id="{B5F71B55-1E70-4262-B381-EF01C58F467A}"/>
                </a:ext>
              </a:extLst>
            </p:cNvPr>
            <p:cNvGrpSpPr/>
            <p:nvPr/>
          </p:nvGrpSpPr>
          <p:grpSpPr>
            <a:xfrm>
              <a:off x="702354" y="2732913"/>
              <a:ext cx="4635657" cy="3095578"/>
              <a:chOff x="702354" y="2732913"/>
              <a:chExt cx="4635657" cy="3095578"/>
            </a:xfrm>
          </p:grpSpPr>
          <p:pic>
            <p:nvPicPr>
              <p:cNvPr id="18" name="그림 17">
                <a:extLst>
                  <a:ext uri="{FF2B5EF4-FFF2-40B4-BE49-F238E27FC236}">
                    <a16:creationId xmlns:a16="http://schemas.microsoft.com/office/drawing/2014/main" id="{5FFE53DB-3DC4-48E8-8C0B-102D21D329E3}"/>
                  </a:ext>
                </a:extLst>
              </p:cNvPr>
              <p:cNvPicPr>
                <a:picLocks noChangeAspect="1"/>
              </p:cNvPicPr>
              <p:nvPr/>
            </p:nvPicPr>
            <p:blipFill>
              <a:blip r:embed="rId8"/>
              <a:stretch>
                <a:fillRect/>
              </a:stretch>
            </p:blipFill>
            <p:spPr>
              <a:xfrm>
                <a:off x="702354" y="2732913"/>
                <a:ext cx="3757519" cy="2921276"/>
              </a:xfrm>
              <a:prstGeom prst="rect">
                <a:avLst/>
              </a:prstGeom>
            </p:spPr>
          </p:pic>
          <p:sp>
            <p:nvSpPr>
              <p:cNvPr id="20" name="TextBox 19">
                <a:extLst>
                  <a:ext uri="{FF2B5EF4-FFF2-40B4-BE49-F238E27FC236}">
                    <a16:creationId xmlns:a16="http://schemas.microsoft.com/office/drawing/2014/main" id="{B31A5DAD-E75B-417A-A26C-3B7F1BE84B9A}"/>
                  </a:ext>
                </a:extLst>
              </p:cNvPr>
              <p:cNvSpPr txBox="1"/>
              <p:nvPr/>
            </p:nvSpPr>
            <p:spPr>
              <a:xfrm>
                <a:off x="3140940" y="5459159"/>
                <a:ext cx="2197071" cy="369332"/>
              </a:xfrm>
              <a:prstGeom prst="rect">
                <a:avLst/>
              </a:prstGeom>
              <a:noFill/>
            </p:spPr>
            <p:txBody>
              <a:bodyPr wrap="square" rtlCol="0">
                <a:spAutoFit/>
              </a:bodyPr>
              <a:lstStyle/>
              <a:p>
                <a:r>
                  <a:rPr lang="en-US" altLang="ko-KR" dirty="0"/>
                  <a:t>Hagihara et al. 2022</a:t>
                </a:r>
                <a:endParaRPr lang="ko-KR" altLang="en-US" dirty="0"/>
              </a:p>
            </p:txBody>
          </p:sp>
        </p:grpSp>
        <p:cxnSp>
          <p:nvCxnSpPr>
            <p:cNvPr id="24" name="직선 연결선 23">
              <a:extLst>
                <a:ext uri="{FF2B5EF4-FFF2-40B4-BE49-F238E27FC236}">
                  <a16:creationId xmlns:a16="http://schemas.microsoft.com/office/drawing/2014/main" id="{7FDCB709-B9C0-4889-BB84-F56C8A233C93}"/>
                </a:ext>
              </a:extLst>
            </p:cNvPr>
            <p:cNvCxnSpPr/>
            <p:nvPr/>
          </p:nvCxnSpPr>
          <p:spPr>
            <a:xfrm flipV="1">
              <a:off x="2038350" y="2809875"/>
              <a:ext cx="0" cy="2466975"/>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493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2CB03E89-84B1-40DC-ACE0-90F114DD3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015" y="1880217"/>
            <a:ext cx="2926080" cy="2457450"/>
          </a:xfrm>
          <a:prstGeom prst="rect">
            <a:avLst/>
          </a:prstGeom>
        </p:spPr>
      </p:pic>
      <p:pic>
        <p:nvPicPr>
          <p:cNvPr id="7" name="그림 6">
            <a:extLst>
              <a:ext uri="{FF2B5EF4-FFF2-40B4-BE49-F238E27FC236}">
                <a16:creationId xmlns:a16="http://schemas.microsoft.com/office/drawing/2014/main" id="{1E454CAA-1E7B-4B7E-ABD1-07F17B90B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296" y="4400119"/>
            <a:ext cx="2926080" cy="2457450"/>
          </a:xfrm>
          <a:prstGeom prst="rect">
            <a:avLst/>
          </a:prstGeom>
        </p:spPr>
      </p:pic>
      <p:pic>
        <p:nvPicPr>
          <p:cNvPr id="9" name="그림 8">
            <a:extLst>
              <a:ext uri="{FF2B5EF4-FFF2-40B4-BE49-F238E27FC236}">
                <a16:creationId xmlns:a16="http://schemas.microsoft.com/office/drawing/2014/main" id="{D388331F-EDB0-48B7-B8F7-97CAEFE80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321" y="1880217"/>
            <a:ext cx="2926080" cy="2457450"/>
          </a:xfrm>
          <a:prstGeom prst="rect">
            <a:avLst/>
          </a:prstGeom>
        </p:spPr>
      </p:pic>
      <p:pic>
        <p:nvPicPr>
          <p:cNvPr id="11" name="그림 10">
            <a:extLst>
              <a:ext uri="{FF2B5EF4-FFF2-40B4-BE49-F238E27FC236}">
                <a16:creationId xmlns:a16="http://schemas.microsoft.com/office/drawing/2014/main" id="{DEF07580-C405-4549-AED0-E3F3249E1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960" y="4381069"/>
            <a:ext cx="2926080" cy="2457450"/>
          </a:xfrm>
          <a:prstGeom prst="rect">
            <a:avLst/>
          </a:prstGeom>
        </p:spPr>
      </p:pic>
      <p:pic>
        <p:nvPicPr>
          <p:cNvPr id="12" name="그림 11">
            <a:extLst>
              <a:ext uri="{FF2B5EF4-FFF2-40B4-BE49-F238E27FC236}">
                <a16:creationId xmlns:a16="http://schemas.microsoft.com/office/drawing/2014/main" id="{BFA6B07D-87A5-4D58-985A-A7A037558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2" y="1854249"/>
            <a:ext cx="2926080" cy="2457450"/>
          </a:xfrm>
          <a:prstGeom prst="rect">
            <a:avLst/>
          </a:prstGeom>
        </p:spPr>
      </p:pic>
      <p:pic>
        <p:nvPicPr>
          <p:cNvPr id="13" name="그림 12">
            <a:extLst>
              <a:ext uri="{FF2B5EF4-FFF2-40B4-BE49-F238E27FC236}">
                <a16:creationId xmlns:a16="http://schemas.microsoft.com/office/drawing/2014/main" id="{B56833DB-8C1B-4259-B4A3-158654243C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83" y="4386048"/>
            <a:ext cx="2926080" cy="2457450"/>
          </a:xfrm>
          <a:prstGeom prst="rect">
            <a:avLst/>
          </a:prstGeom>
        </p:spPr>
      </p:pic>
      <p:sp>
        <p:nvSpPr>
          <p:cNvPr id="14" name="제목 1">
            <a:extLst>
              <a:ext uri="{FF2B5EF4-FFF2-40B4-BE49-F238E27FC236}">
                <a16:creationId xmlns:a16="http://schemas.microsoft.com/office/drawing/2014/main" id="{D45B8CA2-BCD2-4A86-9314-A0938372FB42}"/>
              </a:ext>
            </a:extLst>
          </p:cNvPr>
          <p:cNvSpPr>
            <a:spLocks noGrp="1"/>
          </p:cNvSpPr>
          <p:nvPr>
            <p:ph type="title"/>
          </p:nvPr>
        </p:nvSpPr>
        <p:spPr>
          <a:xfrm>
            <a:off x="628650" y="87173"/>
            <a:ext cx="7886700" cy="1325563"/>
          </a:xfrm>
        </p:spPr>
        <p:txBody>
          <a:bodyPr>
            <a:normAutofit/>
          </a:bodyPr>
          <a:lstStyle/>
          <a:p>
            <a:r>
              <a:rPr lang="en-US" altLang="ko-KR" sz="3200" dirty="0"/>
              <a:t>The test of simulated Doppler velocity like ECARE CPR (High mode) for Case 1</a:t>
            </a:r>
            <a:endParaRPr lang="ko-KR" altLang="en-US" sz="3200" dirty="0"/>
          </a:p>
        </p:txBody>
      </p:sp>
      <p:sp>
        <p:nvSpPr>
          <p:cNvPr id="21" name="TextBox 20">
            <a:extLst>
              <a:ext uri="{FF2B5EF4-FFF2-40B4-BE49-F238E27FC236}">
                <a16:creationId xmlns:a16="http://schemas.microsoft.com/office/drawing/2014/main" id="{B73432B6-3B0A-4555-9BF9-C78CDF743D20}"/>
              </a:ext>
            </a:extLst>
          </p:cNvPr>
          <p:cNvSpPr txBox="1"/>
          <p:nvPr/>
        </p:nvSpPr>
        <p:spPr>
          <a:xfrm>
            <a:off x="-10905" y="1730543"/>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CON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2" name="TextBox 21">
            <a:extLst>
              <a:ext uri="{FF2B5EF4-FFF2-40B4-BE49-F238E27FC236}">
                <a16:creationId xmlns:a16="http://schemas.microsoft.com/office/drawing/2014/main" id="{2C75EF18-8014-4415-982F-A6580F1C02FF}"/>
              </a:ext>
            </a:extLst>
          </p:cNvPr>
          <p:cNvSpPr txBox="1"/>
          <p:nvPr/>
        </p:nvSpPr>
        <p:spPr>
          <a:xfrm>
            <a:off x="-23083" y="3974479"/>
            <a:ext cx="2023434" cy="523220"/>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Increases of graupel fraction  </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3" name="TextBox 22">
            <a:extLst>
              <a:ext uri="{FF2B5EF4-FFF2-40B4-BE49-F238E27FC236}">
                <a16:creationId xmlns:a16="http://schemas.microsoft.com/office/drawing/2014/main" id="{83C77AC9-0646-4FC3-B28B-E0E2D724EEDE}"/>
              </a:ext>
            </a:extLst>
          </p:cNvPr>
          <p:cNvSpPr txBox="1"/>
          <p:nvPr/>
        </p:nvSpPr>
        <p:spPr>
          <a:xfrm>
            <a:off x="822630" y="1407084"/>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Without errors</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(dBZ &gt; -36.)</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4" name="TextBox 23">
            <a:extLst>
              <a:ext uri="{FF2B5EF4-FFF2-40B4-BE49-F238E27FC236}">
                <a16:creationId xmlns:a16="http://schemas.microsoft.com/office/drawing/2014/main" id="{2AECD4BA-D2F6-41C6-8234-056C3A6D8D36}"/>
              </a:ext>
            </a:extLst>
          </p:cNvPr>
          <p:cNvSpPr txBox="1"/>
          <p:nvPr/>
        </p:nvSpPr>
        <p:spPr>
          <a:xfrm>
            <a:off x="3756138" y="1367999"/>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With errors</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(dBZ &gt; -36.)</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5" name="TextBox 24">
            <a:extLst>
              <a:ext uri="{FF2B5EF4-FFF2-40B4-BE49-F238E27FC236}">
                <a16:creationId xmlns:a16="http://schemas.microsoft.com/office/drawing/2014/main" id="{96F9E052-E619-4960-96AE-CFBA5B5E5418}"/>
              </a:ext>
            </a:extLst>
          </p:cNvPr>
          <p:cNvSpPr txBox="1"/>
          <p:nvPr/>
        </p:nvSpPr>
        <p:spPr>
          <a:xfrm>
            <a:off x="6527913" y="1387049"/>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With errors</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(dBZ &gt; -15.)</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grpSp>
        <p:nvGrpSpPr>
          <p:cNvPr id="20" name="그룹 19">
            <a:extLst>
              <a:ext uri="{FF2B5EF4-FFF2-40B4-BE49-F238E27FC236}">
                <a16:creationId xmlns:a16="http://schemas.microsoft.com/office/drawing/2014/main" id="{49C1878D-B1F1-466F-8757-0DABFE1A91CC}"/>
              </a:ext>
            </a:extLst>
          </p:cNvPr>
          <p:cNvGrpSpPr/>
          <p:nvPr/>
        </p:nvGrpSpPr>
        <p:grpSpPr>
          <a:xfrm>
            <a:off x="205050" y="127520"/>
            <a:ext cx="4490286" cy="6742826"/>
            <a:chOff x="0" y="114731"/>
            <a:chExt cx="4490286" cy="6742826"/>
          </a:xfrm>
        </p:grpSpPr>
        <p:grpSp>
          <p:nvGrpSpPr>
            <p:cNvPr id="17" name="그룹 16">
              <a:extLst>
                <a:ext uri="{FF2B5EF4-FFF2-40B4-BE49-F238E27FC236}">
                  <a16:creationId xmlns:a16="http://schemas.microsoft.com/office/drawing/2014/main" id="{DECEF2D8-E759-43F6-8B5E-F8C213C9AFCA}"/>
                </a:ext>
              </a:extLst>
            </p:cNvPr>
            <p:cNvGrpSpPr/>
            <p:nvPr/>
          </p:nvGrpSpPr>
          <p:grpSpPr>
            <a:xfrm>
              <a:off x="0" y="114731"/>
              <a:ext cx="4490286" cy="6742826"/>
              <a:chOff x="0" y="114731"/>
              <a:chExt cx="4490286" cy="6742826"/>
            </a:xfrm>
          </p:grpSpPr>
          <p:pic>
            <p:nvPicPr>
              <p:cNvPr id="15" name="그림 14">
                <a:extLst>
                  <a:ext uri="{FF2B5EF4-FFF2-40B4-BE49-F238E27FC236}">
                    <a16:creationId xmlns:a16="http://schemas.microsoft.com/office/drawing/2014/main" id="{8F72CE03-1BC0-41AF-81F7-AC8398A24D83}"/>
                  </a:ext>
                </a:extLst>
              </p:cNvPr>
              <p:cNvPicPr>
                <a:picLocks noChangeAspect="1"/>
              </p:cNvPicPr>
              <p:nvPr/>
            </p:nvPicPr>
            <p:blipFill>
              <a:blip r:embed="rId8"/>
              <a:stretch>
                <a:fillRect/>
              </a:stretch>
            </p:blipFill>
            <p:spPr>
              <a:xfrm>
                <a:off x="0" y="114731"/>
                <a:ext cx="3527987" cy="6663975"/>
              </a:xfrm>
              <a:prstGeom prst="rect">
                <a:avLst/>
              </a:prstGeom>
            </p:spPr>
          </p:pic>
          <p:sp>
            <p:nvSpPr>
              <p:cNvPr id="16" name="TextBox 15">
                <a:extLst>
                  <a:ext uri="{FF2B5EF4-FFF2-40B4-BE49-F238E27FC236}">
                    <a16:creationId xmlns:a16="http://schemas.microsoft.com/office/drawing/2014/main" id="{408C05F0-84DD-4A6E-B86F-FF5EBE29EE5F}"/>
                  </a:ext>
                </a:extLst>
              </p:cNvPr>
              <p:cNvSpPr txBox="1"/>
              <p:nvPr/>
            </p:nvSpPr>
            <p:spPr>
              <a:xfrm>
                <a:off x="2293215" y="6488225"/>
                <a:ext cx="2197071" cy="369332"/>
              </a:xfrm>
              <a:prstGeom prst="rect">
                <a:avLst/>
              </a:prstGeom>
              <a:noFill/>
            </p:spPr>
            <p:txBody>
              <a:bodyPr wrap="square" rtlCol="0">
                <a:spAutoFit/>
              </a:bodyPr>
              <a:lstStyle/>
              <a:p>
                <a:r>
                  <a:rPr lang="en-US" altLang="ko-KR" dirty="0"/>
                  <a:t>Hagihara et al. 2022</a:t>
                </a:r>
                <a:endParaRPr lang="ko-KR" altLang="en-US" dirty="0"/>
              </a:p>
            </p:txBody>
          </p:sp>
        </p:grpSp>
        <p:cxnSp>
          <p:nvCxnSpPr>
            <p:cNvPr id="19" name="직선 연결선 18">
              <a:extLst>
                <a:ext uri="{FF2B5EF4-FFF2-40B4-BE49-F238E27FC236}">
                  <a16:creationId xmlns:a16="http://schemas.microsoft.com/office/drawing/2014/main" id="{5ADDF13C-1E7A-4548-80F9-A7D455FABF41}"/>
                </a:ext>
              </a:extLst>
            </p:cNvPr>
            <p:cNvCxnSpPr/>
            <p:nvPr/>
          </p:nvCxnSpPr>
          <p:spPr>
            <a:xfrm flipV="1">
              <a:off x="1647825" y="257175"/>
              <a:ext cx="0" cy="613410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66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F5C62B-FA1C-4316-920E-27C385AD8F83}"/>
              </a:ext>
            </a:extLst>
          </p:cNvPr>
          <p:cNvSpPr>
            <a:spLocks noGrp="1"/>
          </p:cNvSpPr>
          <p:nvPr>
            <p:ph type="title"/>
          </p:nvPr>
        </p:nvSpPr>
        <p:spPr>
          <a:xfrm>
            <a:off x="0" y="-243408"/>
            <a:ext cx="9144000" cy="1143000"/>
          </a:xfrm>
        </p:spPr>
        <p:txBody>
          <a:bodyPr>
            <a:normAutofit/>
          </a:bodyPr>
          <a:lstStyle/>
          <a:p>
            <a:pPr algn="l" eaLnBrk="0" latinLnBrk="0" hangingPunct="0"/>
            <a:r>
              <a:rPr lang="en-US" sz="1800" dirty="0"/>
              <a:t>The DYAMOND (</a:t>
            </a:r>
            <a:r>
              <a:rPr lang="en-US" sz="1800" dirty="0" err="1"/>
              <a:t>DYnamics</a:t>
            </a:r>
            <a:r>
              <a:rPr lang="en-US" sz="1800" dirty="0"/>
              <a:t> of the Atmospheric general circulation Modeled On Non-hydrostatic Domains) project: Stevens et al. (2019, PEPS)</a:t>
            </a:r>
          </a:p>
        </p:txBody>
      </p:sp>
      <p:sp>
        <p:nvSpPr>
          <p:cNvPr id="4" name="내용 개체 틀 2">
            <a:extLst>
              <a:ext uri="{FF2B5EF4-FFF2-40B4-BE49-F238E27FC236}">
                <a16:creationId xmlns:a16="http://schemas.microsoft.com/office/drawing/2014/main" id="{6A8028FE-30A3-4C7F-BDD0-EC698AA8921E}"/>
              </a:ext>
            </a:extLst>
          </p:cNvPr>
          <p:cNvSpPr>
            <a:spLocks noGrp="1"/>
          </p:cNvSpPr>
          <p:nvPr>
            <p:ph idx="1"/>
          </p:nvPr>
        </p:nvSpPr>
        <p:spPr>
          <a:xfrm>
            <a:off x="395536" y="638040"/>
            <a:ext cx="8424936" cy="1350800"/>
          </a:xfrm>
        </p:spPr>
        <p:txBody>
          <a:bodyPr>
            <a:normAutofit/>
          </a:bodyPr>
          <a:lstStyle/>
          <a:p>
            <a:r>
              <a:rPr lang="en-US" altLang="ko-KR" sz="1600" dirty="0"/>
              <a:t>The DYAMOND project is the intercomparison of global high-resolution simulations with less than 5 km horizontal resolution.</a:t>
            </a:r>
          </a:p>
          <a:p>
            <a:r>
              <a:rPr lang="en-US" altLang="ko-KR" sz="1600" dirty="0"/>
              <a:t>We investigated Cloud properties of DYAMOND data over the Atlantic.</a:t>
            </a:r>
          </a:p>
        </p:txBody>
      </p:sp>
      <p:sp>
        <p:nvSpPr>
          <p:cNvPr id="19" name="テキスト ボックス 18">
            <a:extLst>
              <a:ext uri="{FF2B5EF4-FFF2-40B4-BE49-F238E27FC236}">
                <a16:creationId xmlns:a16="http://schemas.microsoft.com/office/drawing/2014/main" id="{E55F43A5-5D58-42C7-A8D6-BC8923D5C51E}"/>
              </a:ext>
            </a:extLst>
          </p:cNvPr>
          <p:cNvSpPr txBox="1"/>
          <p:nvPr/>
        </p:nvSpPr>
        <p:spPr>
          <a:xfrm>
            <a:off x="6433889" y="1165882"/>
            <a:ext cx="4629150" cy="369332"/>
          </a:xfrm>
          <a:prstGeom prst="rect">
            <a:avLst/>
          </a:prstGeom>
          <a:noFill/>
        </p:spPr>
        <p:txBody>
          <a:bodyPr wrap="square">
            <a:spAutoFit/>
          </a:bodyPr>
          <a:lstStyle/>
          <a:p>
            <a:r>
              <a:rPr lang="en-US" altLang="ko-KR" sz="1800" dirty="0" err="1"/>
              <a:t>Roh</a:t>
            </a:r>
            <a:r>
              <a:rPr lang="en-US" altLang="ko-KR" sz="1800" dirty="0"/>
              <a:t> et al. (2021, JMSJ)</a:t>
            </a:r>
            <a:endParaRPr lang="ja-JP" altLang="en-US" dirty="0"/>
          </a:p>
        </p:txBody>
      </p:sp>
      <p:pic>
        <p:nvPicPr>
          <p:cNvPr id="9" name="그림 8">
            <a:extLst>
              <a:ext uri="{FF2B5EF4-FFF2-40B4-BE49-F238E27FC236}">
                <a16:creationId xmlns:a16="http://schemas.microsoft.com/office/drawing/2014/main" id="{B3AD8747-0FE2-4A3B-9AFC-0371BB880772}"/>
              </a:ext>
            </a:extLst>
          </p:cNvPr>
          <p:cNvPicPr>
            <a:picLocks noChangeAspect="1"/>
          </p:cNvPicPr>
          <p:nvPr/>
        </p:nvPicPr>
        <p:blipFill>
          <a:blip r:embed="rId2"/>
          <a:stretch>
            <a:fillRect/>
          </a:stretch>
        </p:blipFill>
        <p:spPr>
          <a:xfrm>
            <a:off x="0" y="1556361"/>
            <a:ext cx="3286124" cy="5004097"/>
          </a:xfrm>
          <a:prstGeom prst="rect">
            <a:avLst/>
          </a:prstGeom>
        </p:spPr>
      </p:pic>
      <p:sp>
        <p:nvSpPr>
          <p:cNvPr id="10" name="TextBox 9">
            <a:extLst>
              <a:ext uri="{FF2B5EF4-FFF2-40B4-BE49-F238E27FC236}">
                <a16:creationId xmlns:a16="http://schemas.microsoft.com/office/drawing/2014/main" id="{6BC30880-AFE1-436B-A190-696333E87406}"/>
              </a:ext>
            </a:extLst>
          </p:cNvPr>
          <p:cNvSpPr txBox="1"/>
          <p:nvPr/>
        </p:nvSpPr>
        <p:spPr>
          <a:xfrm>
            <a:off x="3286124" y="2165583"/>
            <a:ext cx="5664031" cy="3785652"/>
          </a:xfrm>
          <a:prstGeom prst="rect">
            <a:avLst/>
          </a:prstGeom>
          <a:noFill/>
        </p:spPr>
        <p:txBody>
          <a:bodyPr wrap="square" rtlCol="0">
            <a:spAutoFit/>
          </a:bodyPr>
          <a:lstStyle/>
          <a:p>
            <a:pPr eaLnBrk="0" latinLnBrk="0" hangingPunct="0"/>
            <a:endParaRPr lang="en-US" sz="1600" dirty="0"/>
          </a:p>
          <a:p>
            <a:pPr eaLnBrk="0" latinLnBrk="0" hangingPunct="0"/>
            <a:r>
              <a:rPr lang="en-US" sz="1600" dirty="0"/>
              <a:t>The definition of cloud water and cloud ice are different each model. </a:t>
            </a:r>
          </a:p>
          <a:p>
            <a:pPr eaLnBrk="0" latinLnBrk="0" hangingPunct="0"/>
            <a:endParaRPr lang="en-US" sz="1600" dirty="0"/>
          </a:p>
          <a:p>
            <a:pPr eaLnBrk="0" latinLnBrk="0" hangingPunct="0"/>
            <a:r>
              <a:rPr lang="en-US" sz="1600" dirty="0"/>
              <a:t>When we compare the vertical profiles of ice hydrometeors, we need the same criterion each model.</a:t>
            </a:r>
          </a:p>
          <a:p>
            <a:pPr eaLnBrk="0" latinLnBrk="0" hangingPunct="0"/>
            <a:endParaRPr lang="en-US" sz="1600" dirty="0"/>
          </a:p>
          <a:p>
            <a:pPr eaLnBrk="0" latinLnBrk="0" hangingPunct="0"/>
            <a:r>
              <a:rPr lang="en-US" sz="1600" dirty="0"/>
              <a:t>The only radar reflectivity have limitation.</a:t>
            </a:r>
          </a:p>
          <a:p>
            <a:pPr eaLnBrk="0" latinLnBrk="0" hangingPunct="0"/>
            <a:endParaRPr lang="en-US" sz="1600" dirty="0"/>
          </a:p>
          <a:p>
            <a:pPr eaLnBrk="0" latinLnBrk="0" hangingPunct="0"/>
            <a:r>
              <a:rPr lang="en-US" sz="1600" dirty="0">
                <a:solidFill>
                  <a:srgbClr val="00B0F0"/>
                </a:solidFill>
              </a:rPr>
              <a:t>Radar reflectivity: the size and ice water content for snow and graupel</a:t>
            </a:r>
          </a:p>
          <a:p>
            <a:pPr eaLnBrk="0" latinLnBrk="0" hangingPunct="0"/>
            <a:r>
              <a:rPr lang="en-US" sz="1600" dirty="0">
                <a:solidFill>
                  <a:srgbClr val="00B0F0"/>
                </a:solidFill>
              </a:rPr>
              <a:t>Doppler velocity: the density of ice hydrometeor (graupel, snow)</a:t>
            </a:r>
          </a:p>
          <a:p>
            <a:pPr eaLnBrk="0" latinLnBrk="0" hangingPunct="0"/>
            <a:r>
              <a:rPr lang="en-US" sz="1600" dirty="0"/>
              <a:t>Lidar: sensitive to small ice particles. </a:t>
            </a:r>
          </a:p>
          <a:p>
            <a:pPr eaLnBrk="0" latinLnBrk="0" hangingPunct="0"/>
            <a:endParaRPr lang="en-US" sz="1600" dirty="0"/>
          </a:p>
          <a:p>
            <a:pPr eaLnBrk="0" latinLnBrk="0" hangingPunct="0"/>
            <a:endParaRPr lang="en-US" sz="1600" dirty="0"/>
          </a:p>
        </p:txBody>
      </p:sp>
    </p:spTree>
    <p:extLst>
      <p:ext uri="{BB962C8B-B14F-4D97-AF65-F5344CB8AC3E}">
        <p14:creationId xmlns:p14="http://schemas.microsoft.com/office/powerpoint/2010/main" val="152925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89E7B4F-C018-410F-84ED-AE43DBEC35F9}"/>
              </a:ext>
            </a:extLst>
          </p:cNvPr>
          <p:cNvSpPr>
            <a:spLocks noGrp="1"/>
          </p:cNvSpPr>
          <p:nvPr>
            <p:ph type="title"/>
          </p:nvPr>
        </p:nvSpPr>
        <p:spPr/>
        <p:txBody>
          <a:bodyPr/>
          <a:lstStyle/>
          <a:p>
            <a:r>
              <a:rPr lang="en-US" dirty="0"/>
              <a:t>Summary </a:t>
            </a:r>
          </a:p>
        </p:txBody>
      </p:sp>
      <p:sp>
        <p:nvSpPr>
          <p:cNvPr id="3" name="내용 개체 틀 2">
            <a:extLst>
              <a:ext uri="{FF2B5EF4-FFF2-40B4-BE49-F238E27FC236}">
                <a16:creationId xmlns:a16="http://schemas.microsoft.com/office/drawing/2014/main" id="{E2202CAD-17B3-456E-A0DC-868D4C269E45}"/>
              </a:ext>
            </a:extLst>
          </p:cNvPr>
          <p:cNvSpPr>
            <a:spLocks noGrp="1"/>
          </p:cNvSpPr>
          <p:nvPr>
            <p:ph idx="1"/>
          </p:nvPr>
        </p:nvSpPr>
        <p:spPr/>
        <p:txBody>
          <a:bodyPr>
            <a:normAutofit fontScale="70000" lnSpcReduction="20000"/>
          </a:bodyPr>
          <a:lstStyle/>
          <a:p>
            <a:r>
              <a:rPr lang="en-US" dirty="0"/>
              <a:t>We evaluated NICAM using NICT CPR over Tokyo.</a:t>
            </a:r>
          </a:p>
          <a:p>
            <a:r>
              <a:rPr lang="en-US" dirty="0"/>
              <a:t>The present version of NSW6 shows underestimation of the fraction of graupel for a tropical cyclone case.</a:t>
            </a:r>
          </a:p>
          <a:p>
            <a:r>
              <a:rPr lang="en-US" dirty="0"/>
              <a:t>The change of the interceptor parameter of graupel (increase of graupel size) deceases minimum Doppler velocity above the melting layer.</a:t>
            </a:r>
          </a:p>
          <a:p>
            <a:r>
              <a:rPr lang="en-US" dirty="0"/>
              <a:t>As an increase of collection efficiency of snow and graupel, the fraction of Doppler velocity less than -3 m/s increases between 6 and 8 km.</a:t>
            </a:r>
          </a:p>
          <a:p>
            <a:r>
              <a:rPr lang="en-US" dirty="0"/>
              <a:t>We compared the results with the simulated Doppler velocity like the </a:t>
            </a:r>
            <a:r>
              <a:rPr lang="en-US" dirty="0" err="1"/>
              <a:t>EarhCARE</a:t>
            </a:r>
            <a:r>
              <a:rPr lang="en-US" dirty="0"/>
              <a:t> CPR using  Joint simulator.</a:t>
            </a:r>
          </a:p>
          <a:p>
            <a:r>
              <a:rPr lang="en-US" dirty="0"/>
              <a:t>The low mode (high PRFs) shows are consistent with the results of NICT results.</a:t>
            </a:r>
          </a:p>
          <a:p>
            <a:r>
              <a:rPr lang="en-US" dirty="0"/>
              <a:t>The EarthCARE product is useful to intercompare vertical distributions of ice hydrometeors of GSRMs.</a:t>
            </a:r>
          </a:p>
        </p:txBody>
      </p:sp>
    </p:spTree>
    <p:extLst>
      <p:ext uri="{BB962C8B-B14F-4D97-AF65-F5344CB8AC3E}">
        <p14:creationId xmlns:p14="http://schemas.microsoft.com/office/powerpoint/2010/main" val="401999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a:extLst>
              <a:ext uri="{FF2B5EF4-FFF2-40B4-BE49-F238E27FC236}">
                <a16:creationId xmlns:a16="http://schemas.microsoft.com/office/drawing/2014/main" id="{F4BE1AE0-BD22-4332-AC11-53051494FB95}"/>
              </a:ext>
            </a:extLst>
          </p:cNvPr>
          <p:cNvSpPr>
            <a:spLocks noGrp="1"/>
          </p:cNvSpPr>
          <p:nvPr>
            <p:ph type="ctrTitle"/>
          </p:nvPr>
        </p:nvSpPr>
        <p:spPr/>
        <p:txBody>
          <a:bodyPr/>
          <a:lstStyle/>
          <a:p>
            <a:r>
              <a:rPr lang="en-US" altLang="ko-KR" dirty="0"/>
              <a:t>Thank you </a:t>
            </a:r>
            <a:endParaRPr lang="ko-KR" altLang="en-US" dirty="0"/>
          </a:p>
        </p:txBody>
      </p:sp>
      <p:sp>
        <p:nvSpPr>
          <p:cNvPr id="5" name="부제목 4">
            <a:extLst>
              <a:ext uri="{FF2B5EF4-FFF2-40B4-BE49-F238E27FC236}">
                <a16:creationId xmlns:a16="http://schemas.microsoft.com/office/drawing/2014/main" id="{0AFBC739-1AC3-4541-9FC5-80640933BBA7}"/>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175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6D7FD2-A348-4CDF-A9A3-C6A3226DBE9C}"/>
              </a:ext>
            </a:extLst>
          </p:cNvPr>
          <p:cNvSpPr>
            <a:spLocks noGrp="1"/>
          </p:cNvSpPr>
          <p:nvPr>
            <p:ph type="title"/>
          </p:nvPr>
        </p:nvSpPr>
        <p:spPr>
          <a:xfrm>
            <a:off x="481422" y="-92166"/>
            <a:ext cx="8229600" cy="1143000"/>
          </a:xfrm>
        </p:spPr>
        <p:txBody>
          <a:bodyPr>
            <a:normAutofit/>
          </a:bodyPr>
          <a:lstStyle/>
          <a:p>
            <a:r>
              <a:rPr lang="en-US" altLang="ko-KR" sz="4000" dirty="0"/>
              <a:t>Introduction</a:t>
            </a:r>
            <a:endParaRPr lang="ko-KR" altLang="en-US" sz="4000" dirty="0"/>
          </a:p>
        </p:txBody>
      </p:sp>
      <p:sp>
        <p:nvSpPr>
          <p:cNvPr id="3" name="내용 개체 틀 2">
            <a:extLst>
              <a:ext uri="{FF2B5EF4-FFF2-40B4-BE49-F238E27FC236}">
                <a16:creationId xmlns:a16="http://schemas.microsoft.com/office/drawing/2014/main" id="{9D2DD936-6E11-4FF3-B29F-D7EB3DC1551B}"/>
              </a:ext>
            </a:extLst>
          </p:cNvPr>
          <p:cNvSpPr>
            <a:spLocks noGrp="1"/>
          </p:cNvSpPr>
          <p:nvPr>
            <p:ph idx="1"/>
          </p:nvPr>
        </p:nvSpPr>
        <p:spPr>
          <a:xfrm>
            <a:off x="457200" y="1052736"/>
            <a:ext cx="8229600" cy="5603703"/>
          </a:xfrm>
        </p:spPr>
        <p:txBody>
          <a:bodyPr>
            <a:normAutofit fontScale="62500" lnSpcReduction="20000"/>
          </a:bodyPr>
          <a:lstStyle/>
          <a:p>
            <a:pPr marL="0" indent="0">
              <a:buNone/>
            </a:pPr>
            <a:endParaRPr lang="en-US" altLang="ko-KR" dirty="0"/>
          </a:p>
          <a:p>
            <a:r>
              <a:rPr lang="en-US" altLang="ko-KR" dirty="0"/>
              <a:t>Evaluation and improvement of the cloud properties in global non-hydrostatic models are important using satellite data. One of the methods is a radiance-based evaluation using satellite data and a satellite simulator (here Joint simulator, Hashino et al. 2013), which avoids making different settings of the microphysics between retrieval algorithms and NICAM.</a:t>
            </a:r>
          </a:p>
          <a:p>
            <a:endParaRPr lang="en-US" altLang="ko-KR" dirty="0"/>
          </a:p>
          <a:p>
            <a:r>
              <a:rPr lang="en-US" altLang="ko-KR" dirty="0"/>
              <a:t>The satellite data with active sensors has a limitation to observe the specific case of cloud and precipitation systems. And it is needed to validate satellite observations using in-situ observation. There are intensive observation stations over the Kanto region. </a:t>
            </a:r>
          </a:p>
          <a:p>
            <a:endParaRPr lang="en-US" altLang="ko-KR" dirty="0"/>
          </a:p>
          <a:p>
            <a:r>
              <a:rPr lang="en-US" altLang="ko-KR" dirty="0"/>
              <a:t>The ULTIMATE (</a:t>
            </a:r>
            <a:r>
              <a:rPr lang="en-US" altLang="ko-KR" dirty="0" err="1"/>
              <a:t>ULTra</a:t>
            </a:r>
            <a:r>
              <a:rPr lang="en-US" altLang="ko-KR" dirty="0"/>
              <a:t> </a:t>
            </a:r>
            <a:r>
              <a:rPr lang="en-US" altLang="ko-KR" dirty="0" err="1"/>
              <a:t>sIte</a:t>
            </a:r>
            <a:r>
              <a:rPr lang="en-US" altLang="ko-KR" dirty="0"/>
              <a:t> for Measuring Atmosphere of Tokyo metropolitan Environment) started to verify and improve high resolution numerical simulations based on these observation data last year. The improved simulations will be validate by the EarthCARE.</a:t>
            </a:r>
          </a:p>
          <a:p>
            <a:pPr marL="0" indent="0">
              <a:buNone/>
            </a:pPr>
            <a:endParaRPr lang="en-US" altLang="ko-KR" dirty="0"/>
          </a:p>
          <a:p>
            <a:r>
              <a:rPr lang="en-US" altLang="ko-KR" dirty="0"/>
              <a:t>I introduce the evaluation results of NICAM using a vertical pointing 94 GHz radar in NICT.</a:t>
            </a:r>
          </a:p>
          <a:p>
            <a:pPr marL="0" indent="0">
              <a:buNone/>
            </a:pPr>
            <a:endParaRPr lang="en-US" altLang="ko-KR" dirty="0"/>
          </a:p>
          <a:p>
            <a:r>
              <a:rPr lang="en-US" altLang="ko-KR" dirty="0"/>
              <a:t>I introduce the impact of microphysics on CFADs of Doppler velocity with consideration of errors like the EarthCARE CPR.</a:t>
            </a:r>
            <a:endParaRPr lang="ko-KR" altLang="en-US" dirty="0"/>
          </a:p>
        </p:txBody>
      </p:sp>
    </p:spTree>
    <p:extLst>
      <p:ext uri="{BB962C8B-B14F-4D97-AF65-F5344CB8AC3E}">
        <p14:creationId xmlns:p14="http://schemas.microsoft.com/office/powerpoint/2010/main" val="201908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그림 21">
            <a:extLst>
              <a:ext uri="{FF2B5EF4-FFF2-40B4-BE49-F238E27FC236}">
                <a16:creationId xmlns:a16="http://schemas.microsoft.com/office/drawing/2014/main" id="{C35619C0-728F-4C6D-BB80-F8CD762A5524}"/>
              </a:ext>
            </a:extLst>
          </p:cNvPr>
          <p:cNvPicPr>
            <a:picLocks noChangeAspect="1"/>
          </p:cNvPicPr>
          <p:nvPr/>
        </p:nvPicPr>
        <p:blipFill rotWithShape="1">
          <a:blip r:embed="rId2">
            <a:extLst>
              <a:ext uri="{28A0092B-C50C-407E-A947-70E740481C1C}">
                <a14:useLocalDpi xmlns:a14="http://schemas.microsoft.com/office/drawing/2010/main" val="0"/>
              </a:ext>
            </a:extLst>
          </a:blip>
          <a:srcRect b="16637"/>
          <a:stretch/>
        </p:blipFill>
        <p:spPr>
          <a:xfrm>
            <a:off x="5726044" y="1830696"/>
            <a:ext cx="3413760" cy="2390038"/>
          </a:xfrm>
          <a:prstGeom prst="rect">
            <a:avLst/>
          </a:prstGeom>
        </p:spPr>
      </p:pic>
      <p:pic>
        <p:nvPicPr>
          <p:cNvPr id="24" name="그림 23">
            <a:extLst>
              <a:ext uri="{FF2B5EF4-FFF2-40B4-BE49-F238E27FC236}">
                <a16:creationId xmlns:a16="http://schemas.microsoft.com/office/drawing/2014/main" id="{F6436C64-943C-4E3C-9D15-4D3961E5EFD8}"/>
              </a:ext>
            </a:extLst>
          </p:cNvPr>
          <p:cNvPicPr>
            <a:picLocks noChangeAspect="1"/>
          </p:cNvPicPr>
          <p:nvPr/>
        </p:nvPicPr>
        <p:blipFill rotWithShape="1">
          <a:blip r:embed="rId3">
            <a:extLst>
              <a:ext uri="{28A0092B-C50C-407E-A947-70E740481C1C}">
                <a14:useLocalDpi xmlns:a14="http://schemas.microsoft.com/office/drawing/2010/main" val="0"/>
              </a:ext>
            </a:extLst>
          </a:blip>
          <a:srcRect b="16637"/>
          <a:stretch/>
        </p:blipFill>
        <p:spPr>
          <a:xfrm>
            <a:off x="2643292" y="1799813"/>
            <a:ext cx="3413760" cy="2390038"/>
          </a:xfrm>
          <a:prstGeom prst="rect">
            <a:avLst/>
          </a:prstGeom>
        </p:spPr>
      </p:pic>
      <p:pic>
        <p:nvPicPr>
          <p:cNvPr id="6" name="그림 5">
            <a:extLst>
              <a:ext uri="{FF2B5EF4-FFF2-40B4-BE49-F238E27FC236}">
                <a16:creationId xmlns:a16="http://schemas.microsoft.com/office/drawing/2014/main" id="{04E2225B-ED99-47D0-82EB-96B3601EF17C}"/>
              </a:ext>
            </a:extLst>
          </p:cNvPr>
          <p:cNvPicPr>
            <a:picLocks noChangeAspect="1"/>
          </p:cNvPicPr>
          <p:nvPr/>
        </p:nvPicPr>
        <p:blipFill rotWithShape="1">
          <a:blip r:embed="rId4">
            <a:extLst>
              <a:ext uri="{28A0092B-C50C-407E-A947-70E740481C1C}">
                <a14:useLocalDpi xmlns:a14="http://schemas.microsoft.com/office/drawing/2010/main" val="0"/>
              </a:ext>
            </a:extLst>
          </a:blip>
          <a:srcRect t="85121"/>
          <a:stretch/>
        </p:blipFill>
        <p:spPr>
          <a:xfrm>
            <a:off x="3395203" y="4377442"/>
            <a:ext cx="3961211" cy="471505"/>
          </a:xfrm>
          <a:prstGeom prst="rect">
            <a:avLst/>
          </a:prstGeom>
        </p:spPr>
      </p:pic>
      <p:pic>
        <p:nvPicPr>
          <p:cNvPr id="14" name="Picture 2" descr="写真：NICT小金井構内に集まったミリ波レーダ">
            <a:extLst>
              <a:ext uri="{FF2B5EF4-FFF2-40B4-BE49-F238E27FC236}">
                <a16:creationId xmlns:a16="http://schemas.microsoft.com/office/drawing/2014/main" id="{D1646EB8-6594-4755-B841-BA9D6A9E70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406" r="21116"/>
          <a:stretch/>
        </p:blipFill>
        <p:spPr bwMode="auto">
          <a:xfrm>
            <a:off x="150314" y="1547756"/>
            <a:ext cx="2508601" cy="2480179"/>
          </a:xfrm>
          <a:prstGeom prst="rect">
            <a:avLst/>
          </a:prstGeom>
          <a:noFill/>
          <a:extLst>
            <a:ext uri="{909E8E84-426E-40DD-AFC4-6F175D3DCCD1}">
              <a14:hiddenFill xmlns:a14="http://schemas.microsoft.com/office/drawing/2010/main">
                <a:solidFill>
                  <a:srgbClr val="FFFFFF"/>
                </a:solidFill>
              </a14:hiddenFill>
            </a:ext>
          </a:extLst>
        </p:spPr>
      </p:pic>
      <p:sp>
        <p:nvSpPr>
          <p:cNvPr id="15" name="제목 1">
            <a:extLst>
              <a:ext uri="{FF2B5EF4-FFF2-40B4-BE49-F238E27FC236}">
                <a16:creationId xmlns:a16="http://schemas.microsoft.com/office/drawing/2014/main" id="{C92FD64B-33D1-4124-B1D6-EB373DD22209}"/>
              </a:ext>
            </a:extLst>
          </p:cNvPr>
          <p:cNvSpPr>
            <a:spLocks noGrp="1"/>
          </p:cNvSpPr>
          <p:nvPr>
            <p:ph type="title"/>
          </p:nvPr>
        </p:nvSpPr>
        <p:spPr>
          <a:xfrm>
            <a:off x="100568" y="75839"/>
            <a:ext cx="8229600" cy="562074"/>
          </a:xfrm>
        </p:spPr>
        <p:txBody>
          <a:bodyPr>
            <a:noAutofit/>
          </a:bodyPr>
          <a:lstStyle/>
          <a:p>
            <a:r>
              <a:rPr lang="en-US" altLang="ko-KR" sz="3600" dirty="0"/>
              <a:t>Evaluation using NICT 94 GHz CPR </a:t>
            </a:r>
            <a:endParaRPr lang="ko-KR" altLang="en-US" sz="3600" dirty="0"/>
          </a:p>
        </p:txBody>
      </p:sp>
      <p:sp>
        <p:nvSpPr>
          <p:cNvPr id="2" name="TextBox 1">
            <a:extLst>
              <a:ext uri="{FF2B5EF4-FFF2-40B4-BE49-F238E27FC236}">
                <a16:creationId xmlns:a16="http://schemas.microsoft.com/office/drawing/2014/main" id="{E3B921D3-2FD7-4527-AB21-608F72A97E4B}"/>
              </a:ext>
            </a:extLst>
          </p:cNvPr>
          <p:cNvSpPr txBox="1"/>
          <p:nvPr/>
        </p:nvSpPr>
        <p:spPr>
          <a:xfrm>
            <a:off x="107504" y="5515068"/>
            <a:ext cx="9032300" cy="1077218"/>
          </a:xfrm>
          <a:prstGeom prst="rect">
            <a:avLst/>
          </a:prstGeom>
          <a:noFill/>
        </p:spPr>
        <p:txBody>
          <a:bodyPr wrap="square" rtlCol="0">
            <a:spAutoFit/>
          </a:bodyPr>
          <a:lstStyle/>
          <a:p>
            <a:pPr marL="285750" marR="0" lvl="0" indent="-285750" algn="l" defTabSz="914400" rtl="0" eaLnBrk="1" fontAlgn="auto" latinLnBrk="1" hangingPunct="1">
              <a:lnSpc>
                <a:spcPct val="100000"/>
              </a:lnSpc>
              <a:spcBef>
                <a:spcPts val="0"/>
              </a:spcBef>
              <a:spcAft>
                <a:spcPts val="0"/>
              </a:spcAft>
              <a:buClrTx/>
              <a:buSzTx/>
              <a:buFontTx/>
              <a:buChar char="-"/>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Underestimation of radar reflectivity because of wet attenuation of CPR observation.</a:t>
            </a:r>
          </a:p>
          <a:p>
            <a:pPr marL="285750" marR="0" lvl="0" indent="-285750" algn="l" defTabSz="914400" rtl="0" eaLnBrk="1" fontAlgn="auto" latinLnBrk="1" hangingPunct="1">
              <a:lnSpc>
                <a:spcPct val="100000"/>
              </a:lnSpc>
              <a:spcBef>
                <a:spcPts val="0"/>
              </a:spcBef>
              <a:spcAft>
                <a:spcPts val="0"/>
              </a:spcAft>
              <a:buClrTx/>
              <a:buSzTx/>
              <a:buFontTx/>
              <a:buChar char="-"/>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Observed Doppler velocity is reliable.</a:t>
            </a: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   CFADs of Doppler velocity shows two modes of Doppler velocity for rain and ice hydrometeors.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3" name="TextBox 2">
            <a:extLst>
              <a:ext uri="{FF2B5EF4-FFF2-40B4-BE49-F238E27FC236}">
                <a16:creationId xmlns:a16="http://schemas.microsoft.com/office/drawing/2014/main" id="{F19721AB-7516-4055-A49B-62076731B5EE}"/>
              </a:ext>
            </a:extLst>
          </p:cNvPr>
          <p:cNvSpPr txBox="1"/>
          <p:nvPr/>
        </p:nvSpPr>
        <p:spPr>
          <a:xfrm>
            <a:off x="-202806" y="1178424"/>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NICT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8" name="TextBox 17">
            <a:extLst>
              <a:ext uri="{FF2B5EF4-FFF2-40B4-BE49-F238E27FC236}">
                <a16:creationId xmlns:a16="http://schemas.microsoft.com/office/drawing/2014/main" id="{371035C2-D268-4CA2-B401-638B04420DE7}"/>
              </a:ext>
            </a:extLst>
          </p:cNvPr>
          <p:cNvSpPr txBox="1"/>
          <p:nvPr/>
        </p:nvSpPr>
        <p:spPr>
          <a:xfrm>
            <a:off x="6204041" y="1466439"/>
            <a:ext cx="2219401" cy="369332"/>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Doppler velocity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9" name="TextBox 18">
            <a:extLst>
              <a:ext uri="{FF2B5EF4-FFF2-40B4-BE49-F238E27FC236}">
                <a16:creationId xmlns:a16="http://schemas.microsoft.com/office/drawing/2014/main" id="{0F0B8A7F-9396-44B7-B252-A9B12D1FADA7}"/>
              </a:ext>
            </a:extLst>
          </p:cNvPr>
          <p:cNvSpPr txBox="1"/>
          <p:nvPr/>
        </p:nvSpPr>
        <p:spPr>
          <a:xfrm>
            <a:off x="3251188" y="1495932"/>
            <a:ext cx="2219401" cy="369332"/>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Radar Reflectivity</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7" name="TextBox 16">
            <a:extLst>
              <a:ext uri="{FF2B5EF4-FFF2-40B4-BE49-F238E27FC236}">
                <a16:creationId xmlns:a16="http://schemas.microsoft.com/office/drawing/2014/main" id="{DA767B0B-CCBB-44A5-924F-9E2EA7BD2826}"/>
              </a:ext>
            </a:extLst>
          </p:cNvPr>
          <p:cNvSpPr txBox="1"/>
          <p:nvPr/>
        </p:nvSpPr>
        <p:spPr>
          <a:xfrm>
            <a:off x="318998" y="4309836"/>
            <a:ext cx="2853015" cy="461665"/>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The data is provided in courtesy by NICT Ohno-san and </a:t>
            </a:r>
            <a:r>
              <a:rPr kumimoji="0" lang="en-US" altLang="ko-KR" sz="1200" b="0" i="0" u="none" strike="noStrike" kern="1200" cap="none" spc="0" normalizeH="0" baseline="0" noProof="0" dirty="0" err="1">
                <a:ln>
                  <a:noFill/>
                </a:ln>
                <a:solidFill>
                  <a:prstClr val="black"/>
                </a:solidFill>
                <a:effectLst/>
                <a:uLnTx/>
                <a:uFillTx/>
                <a:latin typeface="맑은 고딕"/>
                <a:ea typeface="맑은 고딕" panose="020B0503020000020004" pitchFamily="50" charset="-127"/>
                <a:cs typeface="+mn-cs"/>
              </a:rPr>
              <a:t>Horie</a:t>
            </a:r>
            <a:r>
              <a:rPr kumimoji="0" lang="en-US" altLang="ko-KR"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-san.</a:t>
            </a:r>
            <a:endParaRPr kumimoji="0" lang="ko-KR" altLang="en-US" sz="12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8" name="타원 7">
            <a:extLst>
              <a:ext uri="{FF2B5EF4-FFF2-40B4-BE49-F238E27FC236}">
                <a16:creationId xmlns:a16="http://schemas.microsoft.com/office/drawing/2014/main" id="{5D69B697-A2AD-47D7-93AC-6413A0FBBED3}"/>
              </a:ext>
            </a:extLst>
          </p:cNvPr>
          <p:cNvSpPr/>
          <p:nvPr/>
        </p:nvSpPr>
        <p:spPr>
          <a:xfrm>
            <a:off x="6720396" y="2125047"/>
            <a:ext cx="1050057" cy="9644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a:ea typeface="맑은 고딕" panose="020B0503020000020004" pitchFamily="50" charset="-127"/>
              <a:cs typeface="+mn-cs"/>
            </a:endParaRPr>
          </a:p>
        </p:txBody>
      </p:sp>
      <p:sp>
        <p:nvSpPr>
          <p:cNvPr id="20" name="타원 19">
            <a:extLst>
              <a:ext uri="{FF2B5EF4-FFF2-40B4-BE49-F238E27FC236}">
                <a16:creationId xmlns:a16="http://schemas.microsoft.com/office/drawing/2014/main" id="{8ECD14BE-1581-4D99-88D5-5E07AB1BF64F}"/>
              </a:ext>
            </a:extLst>
          </p:cNvPr>
          <p:cNvSpPr/>
          <p:nvPr/>
        </p:nvSpPr>
        <p:spPr>
          <a:xfrm>
            <a:off x="6184774" y="3175419"/>
            <a:ext cx="714914" cy="79443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a:ea typeface="맑은 고딕" panose="020B0503020000020004" pitchFamily="50" charset="-127"/>
              <a:cs typeface="+mn-cs"/>
            </a:endParaRPr>
          </a:p>
        </p:txBody>
      </p:sp>
      <p:sp>
        <p:nvSpPr>
          <p:cNvPr id="23" name="TextBox 22">
            <a:extLst>
              <a:ext uri="{FF2B5EF4-FFF2-40B4-BE49-F238E27FC236}">
                <a16:creationId xmlns:a16="http://schemas.microsoft.com/office/drawing/2014/main" id="{A9B5A46F-E700-4739-9F81-007E287A710C}"/>
              </a:ext>
            </a:extLst>
          </p:cNvPr>
          <p:cNvSpPr txBox="1"/>
          <p:nvPr/>
        </p:nvSpPr>
        <p:spPr>
          <a:xfrm>
            <a:off x="5373964" y="893314"/>
            <a:ext cx="930348" cy="369332"/>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Case1</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78468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p:cNvPicPr>
            <a:picLocks noChangeAspect="1" noChangeArrowheads="1"/>
          </p:cNvPicPr>
          <p:nvPr/>
        </p:nvPicPr>
        <p:blipFill>
          <a:blip r:embed="rId2" cstate="print"/>
          <a:srcRect/>
          <a:stretch>
            <a:fillRect/>
          </a:stretch>
        </p:blipFill>
        <p:spPr bwMode="auto">
          <a:xfrm>
            <a:off x="7521054" y="43879"/>
            <a:ext cx="1608138" cy="1571625"/>
          </a:xfrm>
          <a:prstGeom prst="rect">
            <a:avLst/>
          </a:prstGeom>
          <a:noFill/>
          <a:ln w="9525">
            <a:noFill/>
            <a:miter lim="800000"/>
            <a:headEnd/>
            <a:tailEnd/>
          </a:ln>
          <a:effectLst>
            <a:outerShdw dist="50800" dir="5400000" algn="ctr" rotWithShape="0">
              <a:srgbClr val="808080">
                <a:alpha val="34000"/>
              </a:srgbClr>
            </a:outerShdw>
          </a:effectLst>
        </p:spPr>
      </p:pic>
      <p:pic>
        <p:nvPicPr>
          <p:cNvPr id="26625" name="Picture 31" descr="icosahedron3"/>
          <p:cNvPicPr>
            <a:picLocks noChangeAspect="1" noChangeArrowheads="1"/>
          </p:cNvPicPr>
          <p:nvPr/>
        </p:nvPicPr>
        <p:blipFill>
          <a:blip r:embed="rId3" cstate="print"/>
          <a:srcRect/>
          <a:stretch>
            <a:fillRect/>
          </a:stretch>
        </p:blipFill>
        <p:spPr bwMode="auto">
          <a:xfrm>
            <a:off x="14808" y="39209"/>
            <a:ext cx="1484313" cy="1512887"/>
          </a:xfrm>
          <a:prstGeom prst="rect">
            <a:avLst/>
          </a:prstGeom>
          <a:noFill/>
          <a:ln w="9525">
            <a:noFill/>
            <a:miter lim="800000"/>
            <a:headEnd/>
            <a:tailEnd/>
          </a:ln>
        </p:spPr>
      </p:pic>
      <p:sp>
        <p:nvSpPr>
          <p:cNvPr id="26626" name="제목 1"/>
          <p:cNvSpPr>
            <a:spLocks noGrp="1"/>
          </p:cNvSpPr>
          <p:nvPr>
            <p:ph type="title"/>
          </p:nvPr>
        </p:nvSpPr>
        <p:spPr>
          <a:xfrm>
            <a:off x="457200" y="71438"/>
            <a:ext cx="8229600" cy="1143000"/>
          </a:xfrm>
        </p:spPr>
        <p:txBody>
          <a:bodyPr/>
          <a:lstStyle/>
          <a:p>
            <a:pPr eaLnBrk="1" hangingPunct="1"/>
            <a:r>
              <a:rPr lang="en-US" altLang="ko-KR" sz="2800" dirty="0">
                <a:cs typeface="Times New Roman" pitchFamily="18" charset="0"/>
              </a:rPr>
              <a:t>Experiment design</a:t>
            </a:r>
            <a:endParaRPr lang="ko-KR" altLang="en-US" sz="2800" dirty="0">
              <a:cs typeface="Times New Roman" pitchFamily="18" charset="0"/>
            </a:endParaRPr>
          </a:p>
        </p:txBody>
      </p:sp>
      <p:sp>
        <p:nvSpPr>
          <p:cNvPr id="26627" name="내용 개체 틀 2"/>
          <p:cNvSpPr>
            <a:spLocks noGrp="1"/>
          </p:cNvSpPr>
          <p:nvPr>
            <p:ph idx="1"/>
          </p:nvPr>
        </p:nvSpPr>
        <p:spPr>
          <a:xfrm>
            <a:off x="678396" y="1340768"/>
            <a:ext cx="7787208" cy="2352633"/>
          </a:xfrm>
        </p:spPr>
        <p:txBody>
          <a:bodyPr>
            <a:normAutofit fontScale="85000" lnSpcReduction="20000"/>
          </a:bodyPr>
          <a:lstStyle/>
          <a:p>
            <a:pPr eaLnBrk="1" hangingPunct="1">
              <a:lnSpc>
                <a:spcPct val="80000"/>
              </a:lnSpc>
            </a:pPr>
            <a:r>
              <a:rPr lang="en-US" altLang="ko-KR" sz="2000" dirty="0">
                <a:cs typeface="Times New Roman" pitchFamily="18" charset="0"/>
              </a:rPr>
              <a:t>Nonhydrostatic Icosahedral Atmospheric Model </a:t>
            </a:r>
          </a:p>
          <a:p>
            <a:pPr eaLnBrk="1" hangingPunct="1">
              <a:lnSpc>
                <a:spcPct val="80000"/>
              </a:lnSpc>
            </a:pPr>
            <a:r>
              <a:rPr lang="en-US" altLang="ko-KR" sz="2000" dirty="0">
                <a:cs typeface="Times New Roman" pitchFamily="18" charset="0"/>
              </a:rPr>
              <a:t>Microphysics scheme :  </a:t>
            </a:r>
            <a:r>
              <a:rPr lang="en-US" altLang="ko-KR" sz="2000" dirty="0">
                <a:solidFill>
                  <a:srgbClr val="C00000"/>
                </a:solidFill>
                <a:cs typeface="Times New Roman" pitchFamily="18" charset="0"/>
              </a:rPr>
              <a:t>NSW6</a:t>
            </a:r>
            <a:r>
              <a:rPr lang="en-US" altLang="ko-KR" sz="2000" dirty="0">
                <a:cs typeface="Times New Roman" pitchFamily="18" charset="0"/>
              </a:rPr>
              <a:t>, NDW6</a:t>
            </a:r>
          </a:p>
          <a:p>
            <a:pPr eaLnBrk="1" hangingPunct="1">
              <a:lnSpc>
                <a:spcPct val="80000"/>
              </a:lnSpc>
            </a:pPr>
            <a:r>
              <a:rPr lang="en-US" altLang="ko-KR" sz="2000" dirty="0">
                <a:solidFill>
                  <a:srgbClr val="C00000"/>
                </a:solidFill>
                <a:cs typeface="Times New Roman" pitchFamily="18" charset="0"/>
              </a:rPr>
              <a:t>Stretched grid system</a:t>
            </a:r>
          </a:p>
          <a:p>
            <a:pPr eaLnBrk="1" hangingPunct="1">
              <a:lnSpc>
                <a:spcPct val="80000"/>
              </a:lnSpc>
            </a:pPr>
            <a:r>
              <a:rPr lang="en-US" altLang="ko-KR" sz="2000" dirty="0">
                <a:cs typeface="Times New Roman" pitchFamily="18" charset="0"/>
              </a:rPr>
              <a:t>Turbulence scheme : MYNN2  </a:t>
            </a:r>
          </a:p>
          <a:p>
            <a:pPr eaLnBrk="1" hangingPunct="1">
              <a:lnSpc>
                <a:spcPct val="80000"/>
              </a:lnSpc>
            </a:pPr>
            <a:r>
              <a:rPr lang="en-US" altLang="ko-KR" sz="2000" dirty="0">
                <a:cs typeface="Times New Roman" pitchFamily="18" charset="0"/>
              </a:rPr>
              <a:t>Land surface scheme : MATSIRO scheme</a:t>
            </a:r>
          </a:p>
          <a:p>
            <a:pPr eaLnBrk="1" hangingPunct="1">
              <a:lnSpc>
                <a:spcPct val="80000"/>
              </a:lnSpc>
            </a:pPr>
            <a:r>
              <a:rPr lang="en-US" altLang="ko-KR" sz="2000" dirty="0">
                <a:cs typeface="Times New Roman" pitchFamily="18" charset="0"/>
              </a:rPr>
              <a:t>Integration time : 2019. 09. 08. 00UTC – 10. 00UTC</a:t>
            </a:r>
          </a:p>
          <a:p>
            <a:pPr eaLnBrk="1" hangingPunct="1">
              <a:lnSpc>
                <a:spcPct val="80000"/>
              </a:lnSpc>
            </a:pPr>
            <a:r>
              <a:rPr lang="en-US" altLang="ko-KR" sz="2000" dirty="0">
                <a:cs typeface="Times New Roman" pitchFamily="18" charset="0"/>
              </a:rPr>
              <a:t>Initial data : NCEP FNL reanalysis data</a:t>
            </a:r>
          </a:p>
          <a:p>
            <a:pPr eaLnBrk="1" hangingPunct="1">
              <a:lnSpc>
                <a:spcPct val="80000"/>
              </a:lnSpc>
            </a:pPr>
            <a:r>
              <a:rPr lang="en-US" altLang="ko-KR" sz="2000" dirty="0">
                <a:cs typeface="Times New Roman" pitchFamily="18" charset="0"/>
              </a:rPr>
              <a:t>Horizontal resolution : g-level 8, g-level 9, g-level 10 </a:t>
            </a:r>
          </a:p>
          <a:p>
            <a:pPr eaLnBrk="1" hangingPunct="1">
              <a:lnSpc>
                <a:spcPct val="80000"/>
              </a:lnSpc>
            </a:pPr>
            <a:r>
              <a:rPr lang="en-US" altLang="ko-KR" sz="2000" dirty="0">
                <a:cs typeface="Times New Roman" pitchFamily="18" charset="0"/>
              </a:rPr>
              <a:t>The minimum resolution: GL8 2.8 km, GL9 1.4 km, GL10, 700 m</a:t>
            </a:r>
          </a:p>
          <a:p>
            <a:pPr eaLnBrk="1" hangingPunct="1">
              <a:lnSpc>
                <a:spcPct val="80000"/>
              </a:lnSpc>
            </a:pPr>
            <a:r>
              <a:rPr lang="en-US" altLang="ko-KR" sz="2000" dirty="0">
                <a:cs typeface="Times New Roman" pitchFamily="18" charset="0"/>
              </a:rPr>
              <a:t>Time step :  15s, 5s, 2.5s</a:t>
            </a:r>
          </a:p>
          <a:p>
            <a:pPr eaLnBrk="1" hangingPunct="1">
              <a:lnSpc>
                <a:spcPct val="80000"/>
              </a:lnSpc>
            </a:pPr>
            <a:r>
              <a:rPr lang="en-US" altLang="ko-KR" sz="2000" dirty="0">
                <a:cs typeface="Times New Roman" pitchFamily="18" charset="0"/>
              </a:rPr>
              <a:t>Vertical gird number : 80</a:t>
            </a:r>
          </a:p>
        </p:txBody>
      </p:sp>
      <p:pic>
        <p:nvPicPr>
          <p:cNvPr id="11" name="그림 10" descr="지도이(가) 표시된 사진&#10;&#10;자동 생성된 설명">
            <a:extLst>
              <a:ext uri="{FF2B5EF4-FFF2-40B4-BE49-F238E27FC236}">
                <a16:creationId xmlns:a16="http://schemas.microsoft.com/office/drawing/2014/main" id="{543365A0-183A-4EFB-A78D-E35B347F4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08" y="4221088"/>
            <a:ext cx="2059993" cy="2050018"/>
          </a:xfrm>
          <a:prstGeom prst="rect">
            <a:avLst/>
          </a:prstGeom>
        </p:spPr>
      </p:pic>
      <p:pic>
        <p:nvPicPr>
          <p:cNvPr id="12" name="그림 11">
            <a:extLst>
              <a:ext uri="{FF2B5EF4-FFF2-40B4-BE49-F238E27FC236}">
                <a16:creationId xmlns:a16="http://schemas.microsoft.com/office/drawing/2014/main" id="{899E9F61-C459-4B41-8247-FC5917A0A8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4141" y="4221088"/>
            <a:ext cx="2059993" cy="2050018"/>
          </a:xfrm>
          <a:prstGeom prst="rect">
            <a:avLst/>
          </a:prstGeom>
        </p:spPr>
      </p:pic>
      <p:pic>
        <p:nvPicPr>
          <p:cNvPr id="13" name="그림 12" descr="텍스트이(가) 표시된 사진&#10;&#10;자동 생성된 설명">
            <a:extLst>
              <a:ext uri="{FF2B5EF4-FFF2-40B4-BE49-F238E27FC236}">
                <a16:creationId xmlns:a16="http://schemas.microsoft.com/office/drawing/2014/main" id="{FA22BB03-80DB-4F2E-A959-4E85B4D62F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4134" y="4185307"/>
            <a:ext cx="2059993" cy="2050018"/>
          </a:xfrm>
          <a:prstGeom prst="rect">
            <a:avLst/>
          </a:prstGeom>
        </p:spPr>
      </p:pic>
      <p:sp>
        <p:nvSpPr>
          <p:cNvPr id="14" name="TextBox 13">
            <a:extLst>
              <a:ext uri="{FF2B5EF4-FFF2-40B4-BE49-F238E27FC236}">
                <a16:creationId xmlns:a16="http://schemas.microsoft.com/office/drawing/2014/main" id="{3F22886F-870B-4ABE-8437-A0FE38AA6F72}"/>
              </a:ext>
            </a:extLst>
          </p:cNvPr>
          <p:cNvSpPr txBox="1"/>
          <p:nvPr/>
        </p:nvSpPr>
        <p:spPr>
          <a:xfrm>
            <a:off x="2498576" y="3645024"/>
            <a:ext cx="1558274" cy="646331"/>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srgbClr val="FF0000"/>
                </a:solidFill>
                <a:effectLst/>
                <a:uLnTx/>
                <a:uFillTx/>
                <a:latin typeface="맑은 고딕"/>
                <a:ea typeface="맑은 고딕" panose="020B0503020000020004" pitchFamily="50" charset="-127"/>
                <a:cs typeface="+mn-cs"/>
              </a:rPr>
              <a:t>NICAM GL8 3.5 km</a:t>
            </a:r>
            <a:endParaRPr kumimoji="0" lang="ko-KR" altLang="en-US" sz="1800" b="0" i="0" u="none" strike="noStrike" kern="1200" cap="none" spc="0" normalizeH="0" baseline="0" noProof="0" dirty="0">
              <a:ln>
                <a:noFill/>
              </a:ln>
              <a:solidFill>
                <a:srgbClr val="FF0000"/>
              </a:solidFill>
              <a:effectLst/>
              <a:uLnTx/>
              <a:uFillTx/>
              <a:latin typeface="맑은 고딕"/>
              <a:ea typeface="맑은 고딕" panose="020B0503020000020004" pitchFamily="50" charset="-127"/>
              <a:cs typeface="+mn-cs"/>
            </a:endParaRPr>
          </a:p>
        </p:txBody>
      </p:sp>
      <p:sp>
        <p:nvSpPr>
          <p:cNvPr id="15" name="TextBox 14">
            <a:extLst>
              <a:ext uri="{FF2B5EF4-FFF2-40B4-BE49-F238E27FC236}">
                <a16:creationId xmlns:a16="http://schemas.microsoft.com/office/drawing/2014/main" id="{0A4E6D47-0A07-4D23-8E1B-95834885D830}"/>
              </a:ext>
            </a:extLst>
          </p:cNvPr>
          <p:cNvSpPr txBox="1"/>
          <p:nvPr/>
        </p:nvSpPr>
        <p:spPr>
          <a:xfrm>
            <a:off x="4480625" y="3645024"/>
            <a:ext cx="1539929" cy="646331"/>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NICAM GL9 1.7 km</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6" name="TextBox 15">
            <a:extLst>
              <a:ext uri="{FF2B5EF4-FFF2-40B4-BE49-F238E27FC236}">
                <a16:creationId xmlns:a16="http://schemas.microsoft.com/office/drawing/2014/main" id="{EC54E745-843D-4263-896E-15076D48A64A}"/>
              </a:ext>
            </a:extLst>
          </p:cNvPr>
          <p:cNvSpPr txBox="1"/>
          <p:nvPr/>
        </p:nvSpPr>
        <p:spPr>
          <a:xfrm>
            <a:off x="469280" y="3870459"/>
            <a:ext cx="1558274"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JMA-radar</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pic>
        <p:nvPicPr>
          <p:cNvPr id="17" name="그림 16">
            <a:extLst>
              <a:ext uri="{FF2B5EF4-FFF2-40B4-BE49-F238E27FC236}">
                <a16:creationId xmlns:a16="http://schemas.microsoft.com/office/drawing/2014/main" id="{88C5B3C5-538B-4D86-BDBE-DDEB7516399C}"/>
              </a:ext>
            </a:extLst>
          </p:cNvPr>
          <p:cNvPicPr>
            <a:picLocks noChangeAspect="1"/>
          </p:cNvPicPr>
          <p:nvPr/>
        </p:nvPicPr>
        <p:blipFill rotWithShape="1">
          <a:blip r:embed="rId7"/>
          <a:srcRect l="86477" b="21271"/>
          <a:stretch/>
        </p:blipFill>
        <p:spPr>
          <a:xfrm>
            <a:off x="8581250" y="3068960"/>
            <a:ext cx="582414" cy="3285442"/>
          </a:xfrm>
          <a:prstGeom prst="rect">
            <a:avLst/>
          </a:prstGeom>
        </p:spPr>
      </p:pic>
      <p:pic>
        <p:nvPicPr>
          <p:cNvPr id="5" name="그림 4">
            <a:extLst>
              <a:ext uri="{FF2B5EF4-FFF2-40B4-BE49-F238E27FC236}">
                <a16:creationId xmlns:a16="http://schemas.microsoft.com/office/drawing/2014/main" id="{3537BE99-4419-4396-BD84-5DA6170CA2F4}"/>
              </a:ext>
            </a:extLst>
          </p:cNvPr>
          <p:cNvPicPr>
            <a:picLocks noChangeAspect="1"/>
          </p:cNvPicPr>
          <p:nvPr/>
        </p:nvPicPr>
        <p:blipFill>
          <a:blip r:embed="rId8"/>
          <a:stretch>
            <a:fillRect/>
          </a:stretch>
        </p:blipFill>
        <p:spPr>
          <a:xfrm>
            <a:off x="6531204" y="4108771"/>
            <a:ext cx="1791074" cy="2092004"/>
          </a:xfrm>
          <a:prstGeom prst="rect">
            <a:avLst/>
          </a:prstGeom>
        </p:spPr>
      </p:pic>
      <p:sp>
        <p:nvSpPr>
          <p:cNvPr id="20" name="TextBox 19">
            <a:extLst>
              <a:ext uri="{FF2B5EF4-FFF2-40B4-BE49-F238E27FC236}">
                <a16:creationId xmlns:a16="http://schemas.microsoft.com/office/drawing/2014/main" id="{BC6AA48C-A862-4E31-B5D6-BC2669E49075}"/>
              </a:ext>
            </a:extLst>
          </p:cNvPr>
          <p:cNvSpPr txBox="1"/>
          <p:nvPr/>
        </p:nvSpPr>
        <p:spPr>
          <a:xfrm>
            <a:off x="6694830" y="3646765"/>
            <a:ext cx="1539929" cy="646331"/>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NICAM GL10 870 m</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51652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지도이(가) 표시된 사진&#10;&#10;자동 생성된 설명">
            <a:extLst>
              <a:ext uri="{FF2B5EF4-FFF2-40B4-BE49-F238E27FC236}">
                <a16:creationId xmlns:a16="http://schemas.microsoft.com/office/drawing/2014/main" id="{C1550A33-AAF1-4857-8D12-BAEA411A49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19" y="2215036"/>
            <a:ext cx="2059993" cy="2050018"/>
          </a:xfrm>
          <a:prstGeom prst="rect">
            <a:avLst/>
          </a:prstGeom>
        </p:spPr>
      </p:pic>
      <p:pic>
        <p:nvPicPr>
          <p:cNvPr id="5" name="그림 4">
            <a:extLst>
              <a:ext uri="{FF2B5EF4-FFF2-40B4-BE49-F238E27FC236}">
                <a16:creationId xmlns:a16="http://schemas.microsoft.com/office/drawing/2014/main" id="{9F9AD0B9-E990-4727-8287-BF004B8FC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18" y="4421828"/>
            <a:ext cx="2059993" cy="2050018"/>
          </a:xfrm>
          <a:prstGeom prst="rect">
            <a:avLst/>
          </a:prstGeom>
        </p:spPr>
      </p:pic>
      <p:pic>
        <p:nvPicPr>
          <p:cNvPr id="6" name="그림 5" descr="지도이(가) 표시된 사진&#10;&#10;자동 생성된 설명">
            <a:extLst>
              <a:ext uri="{FF2B5EF4-FFF2-40B4-BE49-F238E27FC236}">
                <a16:creationId xmlns:a16="http://schemas.microsoft.com/office/drawing/2014/main" id="{9460C001-F119-4E8B-A01F-D1965D5C38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4131" y="2183417"/>
            <a:ext cx="2059993" cy="2050018"/>
          </a:xfrm>
          <a:prstGeom prst="rect">
            <a:avLst/>
          </a:prstGeom>
        </p:spPr>
      </p:pic>
      <p:pic>
        <p:nvPicPr>
          <p:cNvPr id="7" name="그림 6" descr="지도이(가) 표시된 사진&#10;&#10;자동 생성된 설명">
            <a:extLst>
              <a:ext uri="{FF2B5EF4-FFF2-40B4-BE49-F238E27FC236}">
                <a16:creationId xmlns:a16="http://schemas.microsoft.com/office/drawing/2014/main" id="{F6650542-007C-4AB9-B47D-7E78962D6D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130" y="4421828"/>
            <a:ext cx="2059993" cy="2050018"/>
          </a:xfrm>
          <a:prstGeom prst="rect">
            <a:avLst/>
          </a:prstGeom>
        </p:spPr>
      </p:pic>
      <p:pic>
        <p:nvPicPr>
          <p:cNvPr id="8" name="그림 7" descr="지도이(가) 표시된 사진&#10;&#10;자동 생성된 설명">
            <a:extLst>
              <a:ext uri="{FF2B5EF4-FFF2-40B4-BE49-F238E27FC236}">
                <a16:creationId xmlns:a16="http://schemas.microsoft.com/office/drawing/2014/main" id="{267DEDD4-92F3-465A-B15F-1AAD45E9CE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2603" y="2206440"/>
            <a:ext cx="2059993" cy="2050018"/>
          </a:xfrm>
          <a:prstGeom prst="rect">
            <a:avLst/>
          </a:prstGeom>
        </p:spPr>
      </p:pic>
      <p:pic>
        <p:nvPicPr>
          <p:cNvPr id="9" name="그림 8" descr="지도이(가) 표시된 사진&#10;&#10;자동 생성된 설명">
            <a:extLst>
              <a:ext uri="{FF2B5EF4-FFF2-40B4-BE49-F238E27FC236}">
                <a16:creationId xmlns:a16="http://schemas.microsoft.com/office/drawing/2014/main" id="{BC76008E-C486-48F5-B521-0572363418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2603" y="4453447"/>
            <a:ext cx="2059993" cy="2050018"/>
          </a:xfrm>
          <a:prstGeom prst="rect">
            <a:avLst/>
          </a:prstGeom>
        </p:spPr>
      </p:pic>
      <p:pic>
        <p:nvPicPr>
          <p:cNvPr id="10" name="그림 9">
            <a:extLst>
              <a:ext uri="{FF2B5EF4-FFF2-40B4-BE49-F238E27FC236}">
                <a16:creationId xmlns:a16="http://schemas.microsoft.com/office/drawing/2014/main" id="{7183FC3A-71BE-4F00-863C-67233692E06D}"/>
              </a:ext>
            </a:extLst>
          </p:cNvPr>
          <p:cNvPicPr>
            <a:picLocks noChangeAspect="1"/>
          </p:cNvPicPr>
          <p:nvPr/>
        </p:nvPicPr>
        <p:blipFill rotWithShape="1">
          <a:blip r:embed="rId8"/>
          <a:srcRect l="86477" b="21271"/>
          <a:stretch/>
        </p:blipFill>
        <p:spPr>
          <a:xfrm>
            <a:off x="8563494" y="2715004"/>
            <a:ext cx="582414" cy="3285442"/>
          </a:xfrm>
          <a:prstGeom prst="rect">
            <a:avLst/>
          </a:prstGeom>
        </p:spPr>
      </p:pic>
      <p:sp>
        <p:nvSpPr>
          <p:cNvPr id="14" name="TextBox 13">
            <a:extLst>
              <a:ext uri="{FF2B5EF4-FFF2-40B4-BE49-F238E27FC236}">
                <a16:creationId xmlns:a16="http://schemas.microsoft.com/office/drawing/2014/main" id="{6EC5D651-AB18-4DF1-AD78-06138C94C03F}"/>
              </a:ext>
            </a:extLst>
          </p:cNvPr>
          <p:cNvSpPr txBox="1"/>
          <p:nvPr/>
        </p:nvSpPr>
        <p:spPr>
          <a:xfrm>
            <a:off x="-64604" y="4363235"/>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NICAM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5" name="TextBox 14">
            <a:extLst>
              <a:ext uri="{FF2B5EF4-FFF2-40B4-BE49-F238E27FC236}">
                <a16:creationId xmlns:a16="http://schemas.microsoft.com/office/drawing/2014/main" id="{5710AC23-D204-4B66-B88C-8C227D417E36}"/>
              </a:ext>
            </a:extLst>
          </p:cNvPr>
          <p:cNvSpPr txBox="1"/>
          <p:nvPr/>
        </p:nvSpPr>
        <p:spPr>
          <a:xfrm>
            <a:off x="-7454" y="2162960"/>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OBS.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6" name="제목 1">
            <a:extLst>
              <a:ext uri="{FF2B5EF4-FFF2-40B4-BE49-F238E27FC236}">
                <a16:creationId xmlns:a16="http://schemas.microsoft.com/office/drawing/2014/main" id="{90D89D85-70DC-4691-B342-C5514C337512}"/>
              </a:ext>
            </a:extLst>
          </p:cNvPr>
          <p:cNvSpPr>
            <a:spLocks noGrp="1"/>
          </p:cNvSpPr>
          <p:nvPr>
            <p:ph type="title"/>
          </p:nvPr>
        </p:nvSpPr>
        <p:spPr>
          <a:xfrm>
            <a:off x="457200" y="55563"/>
            <a:ext cx="8229600" cy="1029494"/>
          </a:xfrm>
        </p:spPr>
        <p:txBody>
          <a:bodyPr>
            <a:noAutofit/>
          </a:bodyPr>
          <a:lstStyle/>
          <a:p>
            <a:r>
              <a:rPr lang="en-US" altLang="ko-KR" sz="3200" dirty="0"/>
              <a:t>Precipitation distributions of three cases</a:t>
            </a:r>
            <a:endParaRPr lang="ko-KR" altLang="en-US" sz="3200" dirty="0"/>
          </a:p>
        </p:txBody>
      </p:sp>
      <p:sp>
        <p:nvSpPr>
          <p:cNvPr id="17" name="TextBox 16">
            <a:extLst>
              <a:ext uri="{FF2B5EF4-FFF2-40B4-BE49-F238E27FC236}">
                <a16:creationId xmlns:a16="http://schemas.microsoft.com/office/drawing/2014/main" id="{78B47A15-203A-4200-8550-F0994820525A}"/>
              </a:ext>
            </a:extLst>
          </p:cNvPr>
          <p:cNvSpPr txBox="1"/>
          <p:nvPr/>
        </p:nvSpPr>
        <p:spPr>
          <a:xfrm>
            <a:off x="904226" y="1498261"/>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Case1</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(Heavy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8" name="TextBox 17">
            <a:extLst>
              <a:ext uri="{FF2B5EF4-FFF2-40B4-BE49-F238E27FC236}">
                <a16:creationId xmlns:a16="http://schemas.microsoft.com/office/drawing/2014/main" id="{17A2AE71-BC92-4946-8153-0B770EC6D167}"/>
              </a:ext>
            </a:extLst>
          </p:cNvPr>
          <p:cNvSpPr txBox="1"/>
          <p:nvPr/>
        </p:nvSpPr>
        <p:spPr>
          <a:xfrm>
            <a:off x="3714750" y="1465612"/>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Case2</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(medium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9" name="TextBox 18">
            <a:extLst>
              <a:ext uri="{FF2B5EF4-FFF2-40B4-BE49-F238E27FC236}">
                <a16:creationId xmlns:a16="http://schemas.microsoft.com/office/drawing/2014/main" id="{17BCA3B0-DBC9-449E-B55B-B00C87CCB633}"/>
              </a:ext>
            </a:extLst>
          </p:cNvPr>
          <p:cNvSpPr txBox="1"/>
          <p:nvPr/>
        </p:nvSpPr>
        <p:spPr>
          <a:xfrm>
            <a:off x="6279624" y="1465611"/>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Case3</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(weak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74445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5245079-8B4E-4001-805D-B47708E4E9A8}"/>
              </a:ext>
            </a:extLst>
          </p:cNvPr>
          <p:cNvSpPr>
            <a:spLocks noGrp="1"/>
          </p:cNvSpPr>
          <p:nvPr>
            <p:ph type="title"/>
          </p:nvPr>
        </p:nvSpPr>
        <p:spPr>
          <a:xfrm>
            <a:off x="457200" y="55563"/>
            <a:ext cx="8229600" cy="1029494"/>
          </a:xfrm>
        </p:spPr>
        <p:txBody>
          <a:bodyPr>
            <a:noAutofit/>
          </a:bodyPr>
          <a:lstStyle/>
          <a:p>
            <a:r>
              <a:rPr lang="en-US" altLang="ko-KR" sz="3200" dirty="0"/>
              <a:t>Observed CFADs of dBZ and Doppler velocity for three cases</a:t>
            </a:r>
            <a:endParaRPr lang="ko-KR" altLang="en-US" sz="3200" dirty="0"/>
          </a:p>
        </p:txBody>
      </p:sp>
      <p:pic>
        <p:nvPicPr>
          <p:cNvPr id="4" name="그림 3">
            <a:extLst>
              <a:ext uri="{FF2B5EF4-FFF2-40B4-BE49-F238E27FC236}">
                <a16:creationId xmlns:a16="http://schemas.microsoft.com/office/drawing/2014/main" id="{2B6C8933-4414-4317-AD5D-C1A63A4A1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2736"/>
            <a:ext cx="2926080" cy="2457450"/>
          </a:xfrm>
          <a:prstGeom prst="rect">
            <a:avLst/>
          </a:prstGeom>
        </p:spPr>
      </p:pic>
      <p:pic>
        <p:nvPicPr>
          <p:cNvPr id="5" name="그림 4">
            <a:extLst>
              <a:ext uri="{FF2B5EF4-FFF2-40B4-BE49-F238E27FC236}">
                <a16:creationId xmlns:a16="http://schemas.microsoft.com/office/drawing/2014/main" id="{024E536F-6AE0-475C-A94A-CE160473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0" y="4149725"/>
            <a:ext cx="2926080" cy="2457450"/>
          </a:xfrm>
          <a:prstGeom prst="rect">
            <a:avLst/>
          </a:prstGeom>
        </p:spPr>
      </p:pic>
      <p:pic>
        <p:nvPicPr>
          <p:cNvPr id="6" name="그림 5">
            <a:extLst>
              <a:ext uri="{FF2B5EF4-FFF2-40B4-BE49-F238E27FC236}">
                <a16:creationId xmlns:a16="http://schemas.microsoft.com/office/drawing/2014/main" id="{9E1E680F-867F-439E-B040-64447A64EC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4149725"/>
            <a:ext cx="2926080" cy="2457450"/>
          </a:xfrm>
          <a:prstGeom prst="rect">
            <a:avLst/>
          </a:prstGeom>
        </p:spPr>
      </p:pic>
      <p:pic>
        <p:nvPicPr>
          <p:cNvPr id="7" name="그림 6">
            <a:extLst>
              <a:ext uri="{FF2B5EF4-FFF2-40B4-BE49-F238E27FC236}">
                <a16:creationId xmlns:a16="http://schemas.microsoft.com/office/drawing/2014/main" id="{23ED2A25-4358-4E7E-B773-25340745F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08137"/>
            <a:ext cx="2926080" cy="2457450"/>
          </a:xfrm>
          <a:prstGeom prst="rect">
            <a:avLst/>
          </a:prstGeom>
        </p:spPr>
      </p:pic>
      <p:pic>
        <p:nvPicPr>
          <p:cNvPr id="8" name="그림 7">
            <a:extLst>
              <a:ext uri="{FF2B5EF4-FFF2-40B4-BE49-F238E27FC236}">
                <a16:creationId xmlns:a16="http://schemas.microsoft.com/office/drawing/2014/main" id="{A376BB35-B28D-4A70-96F3-7071E0B38E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8960" y="1593851"/>
            <a:ext cx="2926080" cy="2457450"/>
          </a:xfrm>
          <a:prstGeom prst="rect">
            <a:avLst/>
          </a:prstGeom>
        </p:spPr>
      </p:pic>
      <p:pic>
        <p:nvPicPr>
          <p:cNvPr id="9" name="그림 8">
            <a:extLst>
              <a:ext uri="{FF2B5EF4-FFF2-40B4-BE49-F238E27FC236}">
                <a16:creationId xmlns:a16="http://schemas.microsoft.com/office/drawing/2014/main" id="{D654D39C-23D0-4C06-9E1B-F7FDAB290E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7920" y="1583928"/>
            <a:ext cx="2926080" cy="2457450"/>
          </a:xfrm>
          <a:prstGeom prst="rect">
            <a:avLst/>
          </a:prstGeom>
        </p:spPr>
      </p:pic>
      <p:sp>
        <p:nvSpPr>
          <p:cNvPr id="10" name="TextBox 9">
            <a:extLst>
              <a:ext uri="{FF2B5EF4-FFF2-40B4-BE49-F238E27FC236}">
                <a16:creationId xmlns:a16="http://schemas.microsoft.com/office/drawing/2014/main" id="{B0E2CABE-99F2-4CD9-809A-CCB80C066844}"/>
              </a:ext>
            </a:extLst>
          </p:cNvPr>
          <p:cNvSpPr txBox="1"/>
          <p:nvPr/>
        </p:nvSpPr>
        <p:spPr>
          <a:xfrm>
            <a:off x="694676" y="1106200"/>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Case1</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(Heavy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3" name="TextBox 12">
            <a:extLst>
              <a:ext uri="{FF2B5EF4-FFF2-40B4-BE49-F238E27FC236}">
                <a16:creationId xmlns:a16="http://schemas.microsoft.com/office/drawing/2014/main" id="{E66FE4A8-AE19-456F-9048-9C94E5756B9A}"/>
              </a:ext>
            </a:extLst>
          </p:cNvPr>
          <p:cNvSpPr txBox="1"/>
          <p:nvPr/>
        </p:nvSpPr>
        <p:spPr>
          <a:xfrm>
            <a:off x="3808584" y="1080007"/>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Case2</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(medium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14" name="TextBox 13">
            <a:extLst>
              <a:ext uri="{FF2B5EF4-FFF2-40B4-BE49-F238E27FC236}">
                <a16:creationId xmlns:a16="http://schemas.microsoft.com/office/drawing/2014/main" id="{9967AFCF-4A9E-4BB4-AAAC-4F6EE1631D82}"/>
              </a:ext>
            </a:extLst>
          </p:cNvPr>
          <p:cNvSpPr txBox="1"/>
          <p:nvPr/>
        </p:nvSpPr>
        <p:spPr>
          <a:xfrm>
            <a:off x="6886298" y="1106200"/>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Case3</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(weak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69533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0DC2B2A6-BDDE-4FB5-90B6-37FDCF777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92" y="4386275"/>
            <a:ext cx="2926080" cy="2457450"/>
          </a:xfrm>
          <a:prstGeom prst="rect">
            <a:avLst/>
          </a:prstGeom>
        </p:spPr>
      </p:pic>
      <p:pic>
        <p:nvPicPr>
          <p:cNvPr id="5" name="그림 4">
            <a:extLst>
              <a:ext uri="{FF2B5EF4-FFF2-40B4-BE49-F238E27FC236}">
                <a16:creationId xmlns:a16="http://schemas.microsoft.com/office/drawing/2014/main" id="{A4EC3A49-27B9-436A-881A-591024F17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489" y="4368517"/>
            <a:ext cx="2926080" cy="2457450"/>
          </a:xfrm>
          <a:prstGeom prst="rect">
            <a:avLst/>
          </a:prstGeom>
        </p:spPr>
      </p:pic>
      <p:pic>
        <p:nvPicPr>
          <p:cNvPr id="6" name="그림 5">
            <a:extLst>
              <a:ext uri="{FF2B5EF4-FFF2-40B4-BE49-F238E27FC236}">
                <a16:creationId xmlns:a16="http://schemas.microsoft.com/office/drawing/2014/main" id="{06043826-5292-4ED6-98F9-3C425064B2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0" y="4430661"/>
            <a:ext cx="2926080" cy="2457450"/>
          </a:xfrm>
          <a:prstGeom prst="rect">
            <a:avLst/>
          </a:prstGeom>
        </p:spPr>
      </p:pic>
      <p:pic>
        <p:nvPicPr>
          <p:cNvPr id="7" name="그림 6">
            <a:extLst>
              <a:ext uri="{FF2B5EF4-FFF2-40B4-BE49-F238E27FC236}">
                <a16:creationId xmlns:a16="http://schemas.microsoft.com/office/drawing/2014/main" id="{EBC79601-1F66-4D81-A8F3-A886145A0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0" y="1819250"/>
            <a:ext cx="2926080" cy="2457450"/>
          </a:xfrm>
          <a:prstGeom prst="rect">
            <a:avLst/>
          </a:prstGeom>
        </p:spPr>
      </p:pic>
      <p:pic>
        <p:nvPicPr>
          <p:cNvPr id="8" name="그림 7">
            <a:extLst>
              <a:ext uri="{FF2B5EF4-FFF2-40B4-BE49-F238E27FC236}">
                <a16:creationId xmlns:a16="http://schemas.microsoft.com/office/drawing/2014/main" id="{79357080-B6E3-479B-B6CF-3FFE63D382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8960" y="1823773"/>
            <a:ext cx="2926080" cy="2457450"/>
          </a:xfrm>
          <a:prstGeom prst="rect">
            <a:avLst/>
          </a:prstGeom>
        </p:spPr>
      </p:pic>
      <p:pic>
        <p:nvPicPr>
          <p:cNvPr id="9" name="그림 8">
            <a:extLst>
              <a:ext uri="{FF2B5EF4-FFF2-40B4-BE49-F238E27FC236}">
                <a16:creationId xmlns:a16="http://schemas.microsoft.com/office/drawing/2014/main" id="{B08CEC1B-05A2-4E0B-8D29-75271DEF1B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7920" y="1823773"/>
            <a:ext cx="2926080" cy="2457450"/>
          </a:xfrm>
          <a:prstGeom prst="rect">
            <a:avLst/>
          </a:prstGeom>
        </p:spPr>
      </p:pic>
      <p:cxnSp>
        <p:nvCxnSpPr>
          <p:cNvPr id="11" name="직선 연결선 10">
            <a:extLst>
              <a:ext uri="{FF2B5EF4-FFF2-40B4-BE49-F238E27FC236}">
                <a16:creationId xmlns:a16="http://schemas.microsoft.com/office/drawing/2014/main" id="{5FF8D94B-10C1-49A5-920D-889D70849B79}"/>
              </a:ext>
            </a:extLst>
          </p:cNvPr>
          <p:cNvCxnSpPr>
            <a:cxnSpLocks/>
          </p:cNvCxnSpPr>
          <p:nvPr/>
        </p:nvCxnSpPr>
        <p:spPr>
          <a:xfrm flipV="1">
            <a:off x="1185688" y="4610105"/>
            <a:ext cx="0" cy="16478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2B6ACF07-CF40-4992-BBC2-52A7DE948271}"/>
              </a:ext>
            </a:extLst>
          </p:cNvPr>
          <p:cNvCxnSpPr>
            <a:cxnSpLocks/>
          </p:cNvCxnSpPr>
          <p:nvPr/>
        </p:nvCxnSpPr>
        <p:spPr>
          <a:xfrm flipV="1">
            <a:off x="1185688" y="2000247"/>
            <a:ext cx="0" cy="16478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8D266E70-F663-4E6C-B89B-86A097B0E0BD}"/>
              </a:ext>
            </a:extLst>
          </p:cNvPr>
          <p:cNvCxnSpPr>
            <a:cxnSpLocks/>
          </p:cNvCxnSpPr>
          <p:nvPr/>
        </p:nvCxnSpPr>
        <p:spPr>
          <a:xfrm flipV="1">
            <a:off x="4281312" y="2057396"/>
            <a:ext cx="0" cy="16478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B52628AF-F52E-42DE-825D-67E07E2937A1}"/>
              </a:ext>
            </a:extLst>
          </p:cNvPr>
          <p:cNvCxnSpPr>
            <a:cxnSpLocks/>
          </p:cNvCxnSpPr>
          <p:nvPr/>
        </p:nvCxnSpPr>
        <p:spPr>
          <a:xfrm flipV="1">
            <a:off x="4295425" y="4610104"/>
            <a:ext cx="0" cy="16478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2CD475A8-F679-4709-8723-A511350F1F8B}"/>
              </a:ext>
            </a:extLst>
          </p:cNvPr>
          <p:cNvCxnSpPr>
            <a:cxnSpLocks/>
          </p:cNvCxnSpPr>
          <p:nvPr/>
        </p:nvCxnSpPr>
        <p:spPr>
          <a:xfrm flipV="1">
            <a:off x="7414863" y="4548191"/>
            <a:ext cx="0" cy="16478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직선 연결선 18">
            <a:extLst>
              <a:ext uri="{FF2B5EF4-FFF2-40B4-BE49-F238E27FC236}">
                <a16:creationId xmlns:a16="http://schemas.microsoft.com/office/drawing/2014/main" id="{E614ACB3-72E2-4BD5-9BC8-1667DA80A7C2}"/>
              </a:ext>
            </a:extLst>
          </p:cNvPr>
          <p:cNvCxnSpPr>
            <a:cxnSpLocks/>
          </p:cNvCxnSpPr>
          <p:nvPr/>
        </p:nvCxnSpPr>
        <p:spPr>
          <a:xfrm flipV="1">
            <a:off x="7400574" y="2028817"/>
            <a:ext cx="0" cy="164782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직사각형 20">
            <a:extLst>
              <a:ext uri="{FF2B5EF4-FFF2-40B4-BE49-F238E27FC236}">
                <a16:creationId xmlns:a16="http://schemas.microsoft.com/office/drawing/2014/main" id="{AD476786-E0FE-4660-B142-646D78ACC1F4}"/>
              </a:ext>
            </a:extLst>
          </p:cNvPr>
          <p:cNvSpPr/>
          <p:nvPr/>
        </p:nvSpPr>
        <p:spPr>
          <a:xfrm>
            <a:off x="623889" y="2557465"/>
            <a:ext cx="261936"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4" name="직사각형 23">
            <a:extLst>
              <a:ext uri="{FF2B5EF4-FFF2-40B4-BE49-F238E27FC236}">
                <a16:creationId xmlns:a16="http://schemas.microsoft.com/office/drawing/2014/main" id="{6F95708B-F982-4F04-A1F8-9649333FB882}"/>
              </a:ext>
            </a:extLst>
          </p:cNvPr>
          <p:cNvSpPr/>
          <p:nvPr/>
        </p:nvSpPr>
        <p:spPr>
          <a:xfrm>
            <a:off x="595309" y="5176856"/>
            <a:ext cx="261936"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5" name="제목 1">
            <a:extLst>
              <a:ext uri="{FF2B5EF4-FFF2-40B4-BE49-F238E27FC236}">
                <a16:creationId xmlns:a16="http://schemas.microsoft.com/office/drawing/2014/main" id="{F60A7AC8-2E8E-41FE-8212-A84DE50DE174}"/>
              </a:ext>
            </a:extLst>
          </p:cNvPr>
          <p:cNvSpPr>
            <a:spLocks noGrp="1"/>
          </p:cNvSpPr>
          <p:nvPr>
            <p:ph type="title"/>
          </p:nvPr>
        </p:nvSpPr>
        <p:spPr>
          <a:xfrm>
            <a:off x="457200" y="55563"/>
            <a:ext cx="8229600" cy="1029494"/>
          </a:xfrm>
        </p:spPr>
        <p:txBody>
          <a:bodyPr>
            <a:noAutofit/>
          </a:bodyPr>
          <a:lstStyle/>
          <a:p>
            <a:r>
              <a:rPr lang="en-US" altLang="ko-KR" sz="3200" dirty="0"/>
              <a:t>CFADs of Doppler velocity between observation and NICAM</a:t>
            </a:r>
            <a:endParaRPr lang="ko-KR" altLang="en-US" sz="3200" dirty="0"/>
          </a:p>
        </p:txBody>
      </p:sp>
      <p:sp>
        <p:nvSpPr>
          <p:cNvPr id="26" name="TextBox 25">
            <a:extLst>
              <a:ext uri="{FF2B5EF4-FFF2-40B4-BE49-F238E27FC236}">
                <a16:creationId xmlns:a16="http://schemas.microsoft.com/office/drawing/2014/main" id="{B5D9DA71-0117-4EBF-BEB2-61A013489D3D}"/>
              </a:ext>
            </a:extLst>
          </p:cNvPr>
          <p:cNvSpPr txBox="1"/>
          <p:nvPr/>
        </p:nvSpPr>
        <p:spPr>
          <a:xfrm>
            <a:off x="694676" y="1353850"/>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Case1</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(Heavy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759F3AB7-0BAB-4CB7-B61B-ED17B9848F4B}"/>
              </a:ext>
            </a:extLst>
          </p:cNvPr>
          <p:cNvSpPr txBox="1"/>
          <p:nvPr/>
        </p:nvSpPr>
        <p:spPr>
          <a:xfrm>
            <a:off x="3808584" y="1327657"/>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Case2</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(medium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8" name="TextBox 27">
            <a:extLst>
              <a:ext uri="{FF2B5EF4-FFF2-40B4-BE49-F238E27FC236}">
                <a16:creationId xmlns:a16="http://schemas.microsoft.com/office/drawing/2014/main" id="{6B1720F2-EF12-4ABE-88E8-F683D4BC6768}"/>
              </a:ext>
            </a:extLst>
          </p:cNvPr>
          <p:cNvSpPr txBox="1"/>
          <p:nvPr/>
        </p:nvSpPr>
        <p:spPr>
          <a:xfrm>
            <a:off x="6886298" y="1353850"/>
            <a:ext cx="1714499" cy="584775"/>
          </a:xfrm>
          <a:prstGeom prst="rect">
            <a:avLst/>
          </a:prstGeom>
          <a:solidFill>
            <a:schemeClr val="accent1">
              <a:lumMod val="60000"/>
              <a:lumOff val="40000"/>
            </a:schemeClr>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Case3</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solidFill>
                  <a:prstClr val="black"/>
                </a:solidFill>
                <a:latin typeface="맑은 고딕"/>
                <a:ea typeface="맑은 고딕" panose="020B0503020000020004" pitchFamily="50" charset="-127"/>
              </a:rPr>
              <a:t>(weak </a:t>
            </a:r>
            <a:r>
              <a:rPr lang="en-US" altLang="ko-KR" sz="1400" dirty="0" err="1">
                <a:solidFill>
                  <a:prstClr val="black"/>
                </a:solidFill>
                <a:latin typeface="맑은 고딕"/>
                <a:ea typeface="맑은 고딕" panose="020B0503020000020004" pitchFamily="50" charset="-127"/>
              </a:rPr>
              <a:t>precip</a:t>
            </a:r>
            <a:r>
              <a:rPr lang="en-US" altLang="ko-KR" sz="1400" dirty="0">
                <a:solidFill>
                  <a:prstClr val="black"/>
                </a:solidFill>
                <a:latin typeface="맑은 고딕"/>
                <a:ea typeface="맑은 고딕" panose="020B0503020000020004" pitchFamily="50" charset="-127"/>
              </a:rPr>
              <a: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85EBA4A0-4EC3-4435-A380-2C3A59AA0026}"/>
              </a:ext>
            </a:extLst>
          </p:cNvPr>
          <p:cNvSpPr txBox="1"/>
          <p:nvPr/>
        </p:nvSpPr>
        <p:spPr>
          <a:xfrm>
            <a:off x="-103075" y="1884762"/>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NICT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A1342201-B157-4D04-BDA5-060855B9162E}"/>
              </a:ext>
            </a:extLst>
          </p:cNvPr>
          <p:cNvSpPr txBox="1"/>
          <p:nvPr/>
        </p:nvSpPr>
        <p:spPr>
          <a:xfrm>
            <a:off x="-64604" y="4363235"/>
            <a:ext cx="1043608" cy="369332"/>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NICAM </a:t>
            </a:r>
            <a:endParaRPr kumimoji="0" lang="ko-KR" altLang="en-US" sz="18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1251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6FAB86-AB26-41C0-85F1-287B6FD7896E}"/>
              </a:ext>
            </a:extLst>
          </p:cNvPr>
          <p:cNvSpPr>
            <a:spLocks noGrp="1"/>
          </p:cNvSpPr>
          <p:nvPr>
            <p:ph type="title"/>
          </p:nvPr>
        </p:nvSpPr>
        <p:spPr/>
        <p:txBody>
          <a:bodyPr>
            <a:normAutofit/>
          </a:bodyPr>
          <a:lstStyle/>
          <a:p>
            <a:r>
              <a:rPr lang="en-US" altLang="ko-KR" dirty="0"/>
              <a:t>The sensitivity tests of NSW6 about the process of graupel</a:t>
            </a:r>
            <a:endParaRPr lang="ko-KR" altLang="en-US" dirty="0"/>
          </a:p>
        </p:txBody>
      </p:sp>
      <p:pic>
        <p:nvPicPr>
          <p:cNvPr id="6" name="그림 5">
            <a:extLst>
              <a:ext uri="{FF2B5EF4-FFF2-40B4-BE49-F238E27FC236}">
                <a16:creationId xmlns:a16="http://schemas.microsoft.com/office/drawing/2014/main" id="{4A209F31-80C5-41DD-97FC-032B155CE3E2}"/>
              </a:ext>
            </a:extLst>
          </p:cNvPr>
          <p:cNvPicPr>
            <a:picLocks noChangeAspect="1"/>
          </p:cNvPicPr>
          <p:nvPr/>
        </p:nvPicPr>
        <p:blipFill>
          <a:blip r:embed="rId2"/>
          <a:stretch>
            <a:fillRect/>
          </a:stretch>
        </p:blipFill>
        <p:spPr>
          <a:xfrm>
            <a:off x="4505324" y="2851150"/>
            <a:ext cx="3201464" cy="2618201"/>
          </a:xfrm>
          <a:prstGeom prst="rect">
            <a:avLst/>
          </a:prstGeom>
        </p:spPr>
      </p:pic>
      <p:sp>
        <p:nvSpPr>
          <p:cNvPr id="12" name="TextBox 11">
            <a:extLst>
              <a:ext uri="{FF2B5EF4-FFF2-40B4-BE49-F238E27FC236}">
                <a16:creationId xmlns:a16="http://schemas.microsoft.com/office/drawing/2014/main" id="{CC24D5E3-2EFB-490A-98FF-B06206428D40}"/>
              </a:ext>
            </a:extLst>
          </p:cNvPr>
          <p:cNvSpPr txBox="1"/>
          <p:nvPr/>
        </p:nvSpPr>
        <p:spPr>
          <a:xfrm>
            <a:off x="5131191" y="2098348"/>
            <a:ext cx="2362732" cy="707886"/>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Increases of graupel amount</a:t>
            </a:r>
            <a:endParaRPr kumimoji="0" lang="ko-KR" altLang="en-US" sz="20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8" name="TextBox 7">
            <a:extLst>
              <a:ext uri="{FF2B5EF4-FFF2-40B4-BE49-F238E27FC236}">
                <a16:creationId xmlns:a16="http://schemas.microsoft.com/office/drawing/2014/main" id="{8A168BE0-E03B-496C-BB76-FA3E6ED26DC8}"/>
              </a:ext>
            </a:extLst>
          </p:cNvPr>
          <p:cNvSpPr txBox="1"/>
          <p:nvPr/>
        </p:nvSpPr>
        <p:spPr>
          <a:xfrm>
            <a:off x="4876800" y="5733664"/>
            <a:ext cx="3638550" cy="923330"/>
          </a:xfrm>
          <a:prstGeom prst="rect">
            <a:avLst/>
          </a:prstGeom>
          <a:noFill/>
        </p:spPr>
        <p:txBody>
          <a:bodyPr wrap="square" rtlCol="0">
            <a:spAutoFit/>
          </a:bodyPr>
          <a:lstStyle/>
          <a:p>
            <a:r>
              <a:rPr lang="en-US" altLang="ko-KR" dirty="0"/>
              <a:t>Accretion  rate of snow by graupel</a:t>
            </a:r>
          </a:p>
          <a:p>
            <a:r>
              <a:rPr lang="en-US" altLang="ko-KR" dirty="0"/>
              <a:t>Maximum collection efficiency (</a:t>
            </a:r>
            <a:r>
              <a:rPr lang="en-US" altLang="ko-KR" dirty="0" err="1"/>
              <a:t>Egs</a:t>
            </a:r>
            <a:r>
              <a:rPr lang="en-US" altLang="ko-KR" dirty="0"/>
              <a:t>)</a:t>
            </a:r>
          </a:p>
          <a:p>
            <a:r>
              <a:rPr lang="en-US" altLang="ko-KR" dirty="0" err="1"/>
              <a:t>Egs</a:t>
            </a:r>
            <a:r>
              <a:rPr lang="en-US" altLang="ko-KR" dirty="0"/>
              <a:t> = 0 </a:t>
            </a:r>
            <a:r>
              <a:rPr lang="en-US" altLang="ko-KR" dirty="0">
                <a:sym typeface="Wingdings" panose="05000000000000000000" pitchFamily="2" charset="2"/>
              </a:rPr>
              <a:t> 0.1 (solid)  1 (dotted)</a:t>
            </a:r>
            <a:r>
              <a:rPr lang="en-US" altLang="ko-KR" dirty="0"/>
              <a:t> </a:t>
            </a:r>
            <a:endParaRPr lang="ko-KR" altLang="en-US" dirty="0"/>
          </a:p>
        </p:txBody>
      </p:sp>
      <p:sp>
        <p:nvSpPr>
          <p:cNvPr id="16" name="TextBox 15">
            <a:extLst>
              <a:ext uri="{FF2B5EF4-FFF2-40B4-BE49-F238E27FC236}">
                <a16:creationId xmlns:a16="http://schemas.microsoft.com/office/drawing/2014/main" id="{897553D9-66ED-4F0E-8C9B-2A791A70D9F6}"/>
              </a:ext>
            </a:extLst>
          </p:cNvPr>
          <p:cNvSpPr txBox="1"/>
          <p:nvPr/>
        </p:nvSpPr>
        <p:spPr>
          <a:xfrm>
            <a:off x="1171310" y="2102622"/>
            <a:ext cx="2362732" cy="707886"/>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Increases of graupel size </a:t>
            </a:r>
            <a:endParaRPr kumimoji="0" lang="ko-KR" altLang="en-US" sz="20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cxnSp>
        <p:nvCxnSpPr>
          <p:cNvPr id="17" name="직선 연결선 16">
            <a:extLst>
              <a:ext uri="{FF2B5EF4-FFF2-40B4-BE49-F238E27FC236}">
                <a16:creationId xmlns:a16="http://schemas.microsoft.com/office/drawing/2014/main" id="{65C4019A-35FD-4DA0-921B-BBC267E59DA9}"/>
              </a:ext>
            </a:extLst>
          </p:cNvPr>
          <p:cNvCxnSpPr/>
          <p:nvPr/>
        </p:nvCxnSpPr>
        <p:spPr>
          <a:xfrm>
            <a:off x="933450" y="3429000"/>
            <a:ext cx="0" cy="1838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1FC81F43-D48F-4B86-89A4-004F1C60FFCD}"/>
              </a:ext>
            </a:extLst>
          </p:cNvPr>
          <p:cNvCxnSpPr>
            <a:cxnSpLocks/>
          </p:cNvCxnSpPr>
          <p:nvPr/>
        </p:nvCxnSpPr>
        <p:spPr>
          <a:xfrm>
            <a:off x="933450" y="5267325"/>
            <a:ext cx="26574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BFF732A-C602-49DF-A2CD-83B89632D98B}"/>
              </a:ext>
            </a:extLst>
          </p:cNvPr>
          <p:cNvSpPr txBox="1"/>
          <p:nvPr/>
        </p:nvSpPr>
        <p:spPr>
          <a:xfrm>
            <a:off x="533401" y="5761851"/>
            <a:ext cx="3638550" cy="923330"/>
          </a:xfrm>
          <a:prstGeom prst="rect">
            <a:avLst/>
          </a:prstGeom>
          <a:noFill/>
        </p:spPr>
        <p:txBody>
          <a:bodyPr wrap="square" rtlCol="0">
            <a:spAutoFit/>
          </a:bodyPr>
          <a:lstStyle/>
          <a:p>
            <a:r>
              <a:rPr lang="en-US" altLang="ko-KR" dirty="0"/>
              <a:t>N(D)=N0</a:t>
            </a:r>
            <a:r>
              <a:rPr lang="en-US" altLang="ko-KR" baseline="-25000" dirty="0"/>
              <a:t>G</a:t>
            </a:r>
            <a:r>
              <a:rPr lang="en-US" altLang="ko-KR" dirty="0"/>
              <a:t>*exp(-</a:t>
            </a:r>
            <a:r>
              <a:rPr lang="en-US" altLang="ko-KR" dirty="0">
                <a:latin typeface="Symbol" panose="05050102010706020507" pitchFamily="18" charset="2"/>
              </a:rPr>
              <a:t>l</a:t>
            </a:r>
            <a:r>
              <a:rPr lang="en-US" altLang="ko-KR" dirty="0"/>
              <a:t>*D)</a:t>
            </a:r>
          </a:p>
          <a:p>
            <a:r>
              <a:rPr lang="en-US" altLang="ko-KR" dirty="0"/>
              <a:t>Decrease of N0</a:t>
            </a:r>
            <a:r>
              <a:rPr lang="en-US" altLang="ko-KR" baseline="-25000" dirty="0"/>
              <a:t>G</a:t>
            </a:r>
            <a:endParaRPr lang="en-US" altLang="ko-KR" b="1" baseline="-25000" dirty="0"/>
          </a:p>
          <a:p>
            <a:r>
              <a:rPr lang="en-US" altLang="ko-KR" dirty="0"/>
              <a:t>N0</a:t>
            </a:r>
            <a:r>
              <a:rPr lang="en-US" altLang="ko-KR" baseline="-25000" dirty="0"/>
              <a:t>G</a:t>
            </a:r>
            <a:r>
              <a:rPr lang="en-US" altLang="ko-KR" dirty="0"/>
              <a:t> =  4.0E8 </a:t>
            </a:r>
            <a:r>
              <a:rPr lang="en-US" altLang="ko-KR" dirty="0">
                <a:sym typeface="Wingdings" panose="05000000000000000000" pitchFamily="2" charset="2"/>
              </a:rPr>
              <a:t> </a:t>
            </a:r>
            <a:r>
              <a:rPr lang="en-US" altLang="ko-KR" dirty="0"/>
              <a:t>4.0E7 </a:t>
            </a:r>
            <a:r>
              <a:rPr lang="en-US" altLang="ko-KR" dirty="0">
                <a:sym typeface="Wingdings" panose="05000000000000000000" pitchFamily="2" charset="2"/>
              </a:rPr>
              <a:t> </a:t>
            </a:r>
            <a:r>
              <a:rPr lang="en-US" altLang="ko-KR" dirty="0"/>
              <a:t>4.0E6</a:t>
            </a:r>
            <a:endParaRPr lang="ko-KR" altLang="en-US" dirty="0"/>
          </a:p>
        </p:txBody>
      </p:sp>
      <p:sp>
        <p:nvSpPr>
          <p:cNvPr id="23" name="TextBox 22">
            <a:extLst>
              <a:ext uri="{FF2B5EF4-FFF2-40B4-BE49-F238E27FC236}">
                <a16:creationId xmlns:a16="http://schemas.microsoft.com/office/drawing/2014/main" id="{371CEAF0-A241-4C16-AFE0-06EACA9A08FF}"/>
              </a:ext>
            </a:extLst>
          </p:cNvPr>
          <p:cNvSpPr txBox="1"/>
          <p:nvPr/>
        </p:nvSpPr>
        <p:spPr>
          <a:xfrm>
            <a:off x="1655958" y="5364332"/>
            <a:ext cx="461046" cy="369332"/>
          </a:xfrm>
          <a:prstGeom prst="rect">
            <a:avLst/>
          </a:prstGeom>
          <a:noFill/>
        </p:spPr>
        <p:txBody>
          <a:bodyPr wrap="square">
            <a:spAutoFit/>
          </a:bodyPr>
          <a:lstStyle/>
          <a:p>
            <a:r>
              <a:rPr lang="en-US" altLang="ko-KR" dirty="0"/>
              <a:t>D</a:t>
            </a:r>
            <a:endParaRPr lang="ko-KR" altLang="en-US" dirty="0"/>
          </a:p>
        </p:txBody>
      </p:sp>
      <p:sp>
        <p:nvSpPr>
          <p:cNvPr id="24" name="TextBox 23">
            <a:extLst>
              <a:ext uri="{FF2B5EF4-FFF2-40B4-BE49-F238E27FC236}">
                <a16:creationId xmlns:a16="http://schemas.microsoft.com/office/drawing/2014/main" id="{0C156ED2-DE5D-47E4-9DC5-9E84C1B52E00}"/>
              </a:ext>
            </a:extLst>
          </p:cNvPr>
          <p:cNvSpPr txBox="1"/>
          <p:nvPr/>
        </p:nvSpPr>
        <p:spPr>
          <a:xfrm>
            <a:off x="628650" y="3222441"/>
            <a:ext cx="599543" cy="369332"/>
          </a:xfrm>
          <a:prstGeom prst="rect">
            <a:avLst/>
          </a:prstGeom>
          <a:noFill/>
        </p:spPr>
        <p:txBody>
          <a:bodyPr wrap="square">
            <a:spAutoFit/>
          </a:bodyPr>
          <a:lstStyle/>
          <a:p>
            <a:r>
              <a:rPr lang="en-US" altLang="ko-KR" dirty="0"/>
              <a:t>N(D)</a:t>
            </a:r>
            <a:endParaRPr lang="ko-KR" altLang="en-US" dirty="0"/>
          </a:p>
        </p:txBody>
      </p:sp>
      <p:sp>
        <p:nvSpPr>
          <p:cNvPr id="26" name="TextBox 25">
            <a:extLst>
              <a:ext uri="{FF2B5EF4-FFF2-40B4-BE49-F238E27FC236}">
                <a16:creationId xmlns:a16="http://schemas.microsoft.com/office/drawing/2014/main" id="{5B048170-2169-4F11-B8EF-62575886F02E}"/>
              </a:ext>
            </a:extLst>
          </p:cNvPr>
          <p:cNvSpPr txBox="1"/>
          <p:nvPr/>
        </p:nvSpPr>
        <p:spPr>
          <a:xfrm>
            <a:off x="238125" y="3611671"/>
            <a:ext cx="781050" cy="369332"/>
          </a:xfrm>
          <a:prstGeom prst="rect">
            <a:avLst/>
          </a:prstGeom>
          <a:noFill/>
        </p:spPr>
        <p:txBody>
          <a:bodyPr wrap="square">
            <a:spAutoFit/>
          </a:bodyPr>
          <a:lstStyle/>
          <a:p>
            <a:r>
              <a:rPr lang="en-US" altLang="ko-KR" dirty="0"/>
              <a:t>N0</a:t>
            </a:r>
            <a:r>
              <a:rPr lang="en-US" altLang="ko-KR" baseline="-25000" dirty="0"/>
              <a:t>G</a:t>
            </a:r>
            <a:endParaRPr lang="ko-KR" altLang="en-US" dirty="0"/>
          </a:p>
        </p:txBody>
      </p:sp>
      <p:cxnSp>
        <p:nvCxnSpPr>
          <p:cNvPr id="28" name="직선 연결선 27">
            <a:extLst>
              <a:ext uri="{FF2B5EF4-FFF2-40B4-BE49-F238E27FC236}">
                <a16:creationId xmlns:a16="http://schemas.microsoft.com/office/drawing/2014/main" id="{11AF8537-D158-4716-9E6A-591589E3B7F1}"/>
              </a:ext>
            </a:extLst>
          </p:cNvPr>
          <p:cNvCxnSpPr>
            <a:cxnSpLocks/>
          </p:cNvCxnSpPr>
          <p:nvPr/>
        </p:nvCxnSpPr>
        <p:spPr>
          <a:xfrm>
            <a:off x="933450" y="3712292"/>
            <a:ext cx="1647825" cy="155503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637AC775-9801-475C-942F-123DA8901950}"/>
              </a:ext>
            </a:extLst>
          </p:cNvPr>
          <p:cNvCxnSpPr>
            <a:cxnSpLocks/>
          </p:cNvCxnSpPr>
          <p:nvPr/>
        </p:nvCxnSpPr>
        <p:spPr>
          <a:xfrm>
            <a:off x="933450" y="4268046"/>
            <a:ext cx="2412132" cy="99037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화살표: 아래쪽 32">
            <a:extLst>
              <a:ext uri="{FF2B5EF4-FFF2-40B4-BE49-F238E27FC236}">
                <a16:creationId xmlns:a16="http://schemas.microsoft.com/office/drawing/2014/main" id="{62E5E863-4A0A-4684-808E-8BC12F6416FE}"/>
              </a:ext>
            </a:extLst>
          </p:cNvPr>
          <p:cNvSpPr/>
          <p:nvPr/>
        </p:nvSpPr>
        <p:spPr>
          <a:xfrm>
            <a:off x="751412" y="3724408"/>
            <a:ext cx="143938" cy="55575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24081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0AEDFC50-9A5C-4371-A229-9A270F849A59}"/>
              </a:ext>
            </a:extLst>
          </p:cNvPr>
          <p:cNvPicPr>
            <a:picLocks noChangeAspect="1"/>
          </p:cNvPicPr>
          <p:nvPr/>
        </p:nvPicPr>
        <p:blipFill rotWithShape="1">
          <a:blip r:embed="rId2">
            <a:extLst>
              <a:ext uri="{28A0092B-C50C-407E-A947-70E740481C1C}">
                <a14:useLocalDpi xmlns:a14="http://schemas.microsoft.com/office/drawing/2010/main" val="0"/>
              </a:ext>
            </a:extLst>
          </a:blip>
          <a:srcRect b="17857"/>
          <a:stretch/>
        </p:blipFill>
        <p:spPr>
          <a:xfrm>
            <a:off x="6430559" y="4887730"/>
            <a:ext cx="2731008" cy="1884045"/>
          </a:xfrm>
          <a:prstGeom prst="rect">
            <a:avLst/>
          </a:prstGeom>
        </p:spPr>
      </p:pic>
      <p:pic>
        <p:nvPicPr>
          <p:cNvPr id="7" name="그림 6">
            <a:extLst>
              <a:ext uri="{FF2B5EF4-FFF2-40B4-BE49-F238E27FC236}">
                <a16:creationId xmlns:a16="http://schemas.microsoft.com/office/drawing/2014/main" id="{1B2F0E3E-5CE1-4F0A-84C6-91A7015DA236}"/>
              </a:ext>
            </a:extLst>
          </p:cNvPr>
          <p:cNvPicPr>
            <a:picLocks noChangeAspect="1"/>
          </p:cNvPicPr>
          <p:nvPr/>
        </p:nvPicPr>
        <p:blipFill rotWithShape="1">
          <a:blip r:embed="rId3">
            <a:extLst>
              <a:ext uri="{28A0092B-C50C-407E-A947-70E740481C1C}">
                <a14:useLocalDpi xmlns:a14="http://schemas.microsoft.com/office/drawing/2010/main" val="0"/>
              </a:ext>
            </a:extLst>
          </a:blip>
          <a:srcRect b="14618"/>
          <a:stretch/>
        </p:blipFill>
        <p:spPr>
          <a:xfrm>
            <a:off x="1137622" y="2816293"/>
            <a:ext cx="2731008" cy="1958340"/>
          </a:xfrm>
          <a:prstGeom prst="rect">
            <a:avLst/>
          </a:prstGeom>
        </p:spPr>
      </p:pic>
      <p:pic>
        <p:nvPicPr>
          <p:cNvPr id="9" name="그림 8">
            <a:extLst>
              <a:ext uri="{FF2B5EF4-FFF2-40B4-BE49-F238E27FC236}">
                <a16:creationId xmlns:a16="http://schemas.microsoft.com/office/drawing/2014/main" id="{D8DDACE7-3A40-4940-A581-683E25AA0499}"/>
              </a:ext>
            </a:extLst>
          </p:cNvPr>
          <p:cNvPicPr>
            <a:picLocks noChangeAspect="1"/>
          </p:cNvPicPr>
          <p:nvPr/>
        </p:nvPicPr>
        <p:blipFill rotWithShape="1">
          <a:blip r:embed="rId4">
            <a:extLst>
              <a:ext uri="{28A0092B-C50C-407E-A947-70E740481C1C}">
                <a14:useLocalDpi xmlns:a14="http://schemas.microsoft.com/office/drawing/2010/main" val="0"/>
              </a:ext>
            </a:extLst>
          </a:blip>
          <a:srcRect b="14618"/>
          <a:stretch/>
        </p:blipFill>
        <p:spPr>
          <a:xfrm>
            <a:off x="3758946" y="2703695"/>
            <a:ext cx="2731008" cy="1958340"/>
          </a:xfrm>
          <a:prstGeom prst="rect">
            <a:avLst/>
          </a:prstGeom>
        </p:spPr>
      </p:pic>
      <p:pic>
        <p:nvPicPr>
          <p:cNvPr id="11" name="그림 10">
            <a:extLst>
              <a:ext uri="{FF2B5EF4-FFF2-40B4-BE49-F238E27FC236}">
                <a16:creationId xmlns:a16="http://schemas.microsoft.com/office/drawing/2014/main" id="{4796512B-D5E9-470A-AC75-C5DF72BF5EA8}"/>
              </a:ext>
            </a:extLst>
          </p:cNvPr>
          <p:cNvPicPr>
            <a:picLocks noChangeAspect="1"/>
          </p:cNvPicPr>
          <p:nvPr/>
        </p:nvPicPr>
        <p:blipFill rotWithShape="1">
          <a:blip r:embed="rId5">
            <a:extLst>
              <a:ext uri="{28A0092B-C50C-407E-A947-70E740481C1C}">
                <a14:useLocalDpi xmlns:a14="http://schemas.microsoft.com/office/drawing/2010/main" val="0"/>
              </a:ext>
            </a:extLst>
          </a:blip>
          <a:srcRect b="14928"/>
          <a:stretch/>
        </p:blipFill>
        <p:spPr>
          <a:xfrm>
            <a:off x="1137622" y="695677"/>
            <a:ext cx="2731008" cy="1951220"/>
          </a:xfrm>
          <a:prstGeom prst="rect">
            <a:avLst/>
          </a:prstGeom>
        </p:spPr>
      </p:pic>
      <p:pic>
        <p:nvPicPr>
          <p:cNvPr id="13" name="그림 12">
            <a:extLst>
              <a:ext uri="{FF2B5EF4-FFF2-40B4-BE49-F238E27FC236}">
                <a16:creationId xmlns:a16="http://schemas.microsoft.com/office/drawing/2014/main" id="{B97A9A41-A4B3-483F-82B8-3C3F08B6AA4A}"/>
              </a:ext>
            </a:extLst>
          </p:cNvPr>
          <p:cNvPicPr>
            <a:picLocks noChangeAspect="1"/>
          </p:cNvPicPr>
          <p:nvPr/>
        </p:nvPicPr>
        <p:blipFill rotWithShape="1">
          <a:blip r:embed="rId6">
            <a:extLst>
              <a:ext uri="{28A0092B-C50C-407E-A947-70E740481C1C}">
                <a14:useLocalDpi xmlns:a14="http://schemas.microsoft.com/office/drawing/2010/main" val="0"/>
              </a:ext>
            </a:extLst>
          </a:blip>
          <a:srcRect b="17857"/>
          <a:stretch/>
        </p:blipFill>
        <p:spPr>
          <a:xfrm>
            <a:off x="3699551" y="673704"/>
            <a:ext cx="2731008" cy="1884045"/>
          </a:xfrm>
          <a:prstGeom prst="rect">
            <a:avLst/>
          </a:prstGeom>
        </p:spPr>
      </p:pic>
      <p:pic>
        <p:nvPicPr>
          <p:cNvPr id="17" name="그림 16">
            <a:extLst>
              <a:ext uri="{FF2B5EF4-FFF2-40B4-BE49-F238E27FC236}">
                <a16:creationId xmlns:a16="http://schemas.microsoft.com/office/drawing/2014/main" id="{6A2A2340-17DD-44DA-B081-F4E9DBE98E23}"/>
              </a:ext>
            </a:extLst>
          </p:cNvPr>
          <p:cNvPicPr>
            <a:picLocks noChangeAspect="1"/>
          </p:cNvPicPr>
          <p:nvPr/>
        </p:nvPicPr>
        <p:blipFill rotWithShape="1">
          <a:blip r:embed="rId7">
            <a:extLst>
              <a:ext uri="{28A0092B-C50C-407E-A947-70E740481C1C}">
                <a14:useLocalDpi xmlns:a14="http://schemas.microsoft.com/office/drawing/2010/main" val="0"/>
              </a:ext>
            </a:extLst>
          </a:blip>
          <a:srcRect b="17856"/>
          <a:stretch/>
        </p:blipFill>
        <p:spPr>
          <a:xfrm>
            <a:off x="6372773" y="673704"/>
            <a:ext cx="2731008" cy="1884065"/>
          </a:xfrm>
          <a:prstGeom prst="rect">
            <a:avLst/>
          </a:prstGeom>
        </p:spPr>
      </p:pic>
      <p:pic>
        <p:nvPicPr>
          <p:cNvPr id="19" name="그림 18">
            <a:extLst>
              <a:ext uri="{FF2B5EF4-FFF2-40B4-BE49-F238E27FC236}">
                <a16:creationId xmlns:a16="http://schemas.microsoft.com/office/drawing/2014/main" id="{43C1E1CA-0908-411D-8917-A2CDD17A4288}"/>
              </a:ext>
            </a:extLst>
          </p:cNvPr>
          <p:cNvPicPr>
            <a:picLocks noChangeAspect="1"/>
          </p:cNvPicPr>
          <p:nvPr/>
        </p:nvPicPr>
        <p:blipFill rotWithShape="1">
          <a:blip r:embed="rId8">
            <a:extLst>
              <a:ext uri="{28A0092B-C50C-407E-A947-70E740481C1C}">
                <a14:useLocalDpi xmlns:a14="http://schemas.microsoft.com/office/drawing/2010/main" val="0"/>
              </a:ext>
            </a:extLst>
          </a:blip>
          <a:srcRect b="14928"/>
          <a:stretch/>
        </p:blipFill>
        <p:spPr>
          <a:xfrm>
            <a:off x="1078406" y="4887730"/>
            <a:ext cx="2731008" cy="1951220"/>
          </a:xfrm>
          <a:prstGeom prst="rect">
            <a:avLst/>
          </a:prstGeom>
        </p:spPr>
      </p:pic>
      <p:pic>
        <p:nvPicPr>
          <p:cNvPr id="21" name="그림 20">
            <a:extLst>
              <a:ext uri="{FF2B5EF4-FFF2-40B4-BE49-F238E27FC236}">
                <a16:creationId xmlns:a16="http://schemas.microsoft.com/office/drawing/2014/main" id="{DFAFC4F8-C921-4B85-8125-5F183D818186}"/>
              </a:ext>
            </a:extLst>
          </p:cNvPr>
          <p:cNvPicPr>
            <a:picLocks noChangeAspect="1"/>
          </p:cNvPicPr>
          <p:nvPr/>
        </p:nvPicPr>
        <p:blipFill rotWithShape="1">
          <a:blip r:embed="rId9">
            <a:extLst>
              <a:ext uri="{28A0092B-C50C-407E-A947-70E740481C1C}">
                <a14:useLocalDpi xmlns:a14="http://schemas.microsoft.com/office/drawing/2010/main" val="0"/>
              </a:ext>
            </a:extLst>
          </a:blip>
          <a:srcRect b="17857"/>
          <a:stretch/>
        </p:blipFill>
        <p:spPr>
          <a:xfrm>
            <a:off x="3839886" y="4888230"/>
            <a:ext cx="2731008" cy="1884045"/>
          </a:xfrm>
          <a:prstGeom prst="rect">
            <a:avLst/>
          </a:prstGeom>
        </p:spPr>
      </p:pic>
      <p:pic>
        <p:nvPicPr>
          <p:cNvPr id="23" name="그림 22">
            <a:extLst>
              <a:ext uri="{FF2B5EF4-FFF2-40B4-BE49-F238E27FC236}">
                <a16:creationId xmlns:a16="http://schemas.microsoft.com/office/drawing/2014/main" id="{68862CA1-DD83-46ED-A0AE-01393E669F27}"/>
              </a:ext>
            </a:extLst>
          </p:cNvPr>
          <p:cNvPicPr>
            <a:picLocks noChangeAspect="1"/>
          </p:cNvPicPr>
          <p:nvPr/>
        </p:nvPicPr>
        <p:blipFill rotWithShape="1">
          <a:blip r:embed="rId10">
            <a:extLst>
              <a:ext uri="{28A0092B-C50C-407E-A947-70E740481C1C}">
                <a14:useLocalDpi xmlns:a14="http://schemas.microsoft.com/office/drawing/2010/main" val="0"/>
              </a:ext>
            </a:extLst>
          </a:blip>
          <a:srcRect b="14618"/>
          <a:stretch/>
        </p:blipFill>
        <p:spPr>
          <a:xfrm>
            <a:off x="6380270" y="2692690"/>
            <a:ext cx="2731008" cy="1958340"/>
          </a:xfrm>
          <a:prstGeom prst="rect">
            <a:avLst/>
          </a:prstGeom>
        </p:spPr>
      </p:pic>
      <p:sp>
        <p:nvSpPr>
          <p:cNvPr id="25" name="TextBox 24">
            <a:extLst>
              <a:ext uri="{FF2B5EF4-FFF2-40B4-BE49-F238E27FC236}">
                <a16:creationId xmlns:a16="http://schemas.microsoft.com/office/drawing/2014/main" id="{9E3C6AD4-03FC-4C51-816C-7F302D8367A4}"/>
              </a:ext>
            </a:extLst>
          </p:cNvPr>
          <p:cNvSpPr txBox="1"/>
          <p:nvPr/>
        </p:nvSpPr>
        <p:spPr>
          <a:xfrm>
            <a:off x="-35628" y="1908233"/>
            <a:ext cx="1407228" cy="523220"/>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Increases of graupel size </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6" name="TextBox 25">
            <a:extLst>
              <a:ext uri="{FF2B5EF4-FFF2-40B4-BE49-F238E27FC236}">
                <a16:creationId xmlns:a16="http://schemas.microsoft.com/office/drawing/2014/main" id="{04D7FDD5-1D67-406E-906E-40C6A7A8B71D}"/>
              </a:ext>
            </a:extLst>
          </p:cNvPr>
          <p:cNvSpPr txBox="1"/>
          <p:nvPr/>
        </p:nvSpPr>
        <p:spPr>
          <a:xfrm>
            <a:off x="1898369" y="58860"/>
            <a:ext cx="1721131" cy="523220"/>
          </a:xfrm>
          <a:prstGeom prst="rect">
            <a:avLst/>
          </a:prstGeom>
          <a:solidFill>
            <a:srgbClr val="FFFF00"/>
          </a:solid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rPr>
              <a:t>Increases of graupel amount</a:t>
            </a:r>
            <a:endParaRPr kumimoji="0" lang="ko-KR" altLang="en-US" sz="1400" b="0" i="0" u="none" strike="noStrike" kern="1200" cap="none" spc="0" normalizeH="0" baseline="0" noProof="0" dirty="0">
              <a:ln>
                <a:noFill/>
              </a:ln>
              <a:solidFill>
                <a:prstClr val="black"/>
              </a:solidFill>
              <a:effectLst/>
              <a:uLnTx/>
              <a:uFillTx/>
              <a:latin typeface="맑은 고딕"/>
              <a:ea typeface="맑은 고딕" panose="020B0503020000020004" pitchFamily="50" charset="-127"/>
              <a:cs typeface="+mn-cs"/>
            </a:endParaRPr>
          </a:p>
        </p:txBody>
      </p:sp>
      <p:sp>
        <p:nvSpPr>
          <p:cNvPr id="27" name="화살표: 오른쪽 26">
            <a:extLst>
              <a:ext uri="{FF2B5EF4-FFF2-40B4-BE49-F238E27FC236}">
                <a16:creationId xmlns:a16="http://schemas.microsoft.com/office/drawing/2014/main" id="{14760562-DEB2-46D1-BAE0-CDEE16436313}"/>
              </a:ext>
            </a:extLst>
          </p:cNvPr>
          <p:cNvSpPr/>
          <p:nvPr/>
        </p:nvSpPr>
        <p:spPr>
          <a:xfrm>
            <a:off x="3758946" y="202860"/>
            <a:ext cx="1265345" cy="257009"/>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화살표: 오른쪽 27">
            <a:extLst>
              <a:ext uri="{FF2B5EF4-FFF2-40B4-BE49-F238E27FC236}">
                <a16:creationId xmlns:a16="http://schemas.microsoft.com/office/drawing/2014/main" id="{A1B45675-665B-4748-9FA5-4FC771193459}"/>
              </a:ext>
            </a:extLst>
          </p:cNvPr>
          <p:cNvSpPr/>
          <p:nvPr/>
        </p:nvSpPr>
        <p:spPr>
          <a:xfrm rot="5400000">
            <a:off x="-398113" y="3512785"/>
            <a:ext cx="1875189" cy="257009"/>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TextBox 29">
            <a:extLst>
              <a:ext uri="{FF2B5EF4-FFF2-40B4-BE49-F238E27FC236}">
                <a16:creationId xmlns:a16="http://schemas.microsoft.com/office/drawing/2014/main" id="{43757B37-E7A1-4B49-851F-27768F6B9A65}"/>
              </a:ext>
            </a:extLst>
          </p:cNvPr>
          <p:cNvSpPr txBox="1"/>
          <p:nvPr/>
        </p:nvSpPr>
        <p:spPr>
          <a:xfrm>
            <a:off x="235289" y="694678"/>
            <a:ext cx="4600574" cy="369332"/>
          </a:xfrm>
          <a:prstGeom prst="rect">
            <a:avLst/>
          </a:prstGeom>
          <a:noFill/>
        </p:spPr>
        <p:txBody>
          <a:bodyPr wrap="square">
            <a:spAutoFit/>
          </a:bodyPr>
          <a:lstStyle/>
          <a:p>
            <a:r>
              <a:rPr lang="en-US" altLang="ko-KR" dirty="0"/>
              <a:t>N0</a:t>
            </a:r>
            <a:r>
              <a:rPr lang="en-US" altLang="ko-KR" baseline="-25000" dirty="0"/>
              <a:t>G</a:t>
            </a:r>
            <a:r>
              <a:rPr lang="en-US" altLang="ko-KR" dirty="0"/>
              <a:t> =  4.0E8 </a:t>
            </a:r>
            <a:endParaRPr lang="ko-KR" altLang="en-US" dirty="0"/>
          </a:p>
        </p:txBody>
      </p:sp>
      <p:sp>
        <p:nvSpPr>
          <p:cNvPr id="31" name="TextBox 30">
            <a:extLst>
              <a:ext uri="{FF2B5EF4-FFF2-40B4-BE49-F238E27FC236}">
                <a16:creationId xmlns:a16="http://schemas.microsoft.com/office/drawing/2014/main" id="{E49493EA-3A7E-4498-825C-4E15EEB0E320}"/>
              </a:ext>
            </a:extLst>
          </p:cNvPr>
          <p:cNvSpPr txBox="1"/>
          <p:nvPr/>
        </p:nvSpPr>
        <p:spPr>
          <a:xfrm>
            <a:off x="235289" y="2889214"/>
            <a:ext cx="4600574" cy="369332"/>
          </a:xfrm>
          <a:prstGeom prst="rect">
            <a:avLst/>
          </a:prstGeom>
          <a:noFill/>
        </p:spPr>
        <p:txBody>
          <a:bodyPr wrap="square">
            <a:spAutoFit/>
          </a:bodyPr>
          <a:lstStyle/>
          <a:p>
            <a:r>
              <a:rPr lang="en-US" altLang="ko-KR" dirty="0"/>
              <a:t>N0</a:t>
            </a:r>
            <a:r>
              <a:rPr lang="en-US" altLang="ko-KR" baseline="-25000" dirty="0"/>
              <a:t>G</a:t>
            </a:r>
            <a:r>
              <a:rPr lang="en-US" altLang="ko-KR" dirty="0"/>
              <a:t> =  4.0E7 </a:t>
            </a:r>
            <a:endParaRPr lang="ko-KR" altLang="en-US" dirty="0"/>
          </a:p>
        </p:txBody>
      </p:sp>
      <p:sp>
        <p:nvSpPr>
          <p:cNvPr id="32" name="TextBox 31">
            <a:extLst>
              <a:ext uri="{FF2B5EF4-FFF2-40B4-BE49-F238E27FC236}">
                <a16:creationId xmlns:a16="http://schemas.microsoft.com/office/drawing/2014/main" id="{4D06DE65-A0DB-4F81-9602-619CEF02D3DD}"/>
              </a:ext>
            </a:extLst>
          </p:cNvPr>
          <p:cNvSpPr txBox="1"/>
          <p:nvPr/>
        </p:nvSpPr>
        <p:spPr>
          <a:xfrm>
            <a:off x="235289" y="4917731"/>
            <a:ext cx="4600574" cy="369332"/>
          </a:xfrm>
          <a:prstGeom prst="rect">
            <a:avLst/>
          </a:prstGeom>
          <a:noFill/>
        </p:spPr>
        <p:txBody>
          <a:bodyPr wrap="square">
            <a:spAutoFit/>
          </a:bodyPr>
          <a:lstStyle/>
          <a:p>
            <a:r>
              <a:rPr lang="en-US" altLang="ko-KR" dirty="0"/>
              <a:t>N0</a:t>
            </a:r>
            <a:r>
              <a:rPr lang="en-US" altLang="ko-KR" baseline="-25000" dirty="0"/>
              <a:t>G</a:t>
            </a:r>
            <a:r>
              <a:rPr lang="en-US" altLang="ko-KR" dirty="0"/>
              <a:t> =  4.0E6 </a:t>
            </a:r>
            <a:endParaRPr lang="ko-KR" altLang="en-US" dirty="0"/>
          </a:p>
        </p:txBody>
      </p:sp>
      <p:sp>
        <p:nvSpPr>
          <p:cNvPr id="34" name="TextBox 33">
            <a:extLst>
              <a:ext uri="{FF2B5EF4-FFF2-40B4-BE49-F238E27FC236}">
                <a16:creationId xmlns:a16="http://schemas.microsoft.com/office/drawing/2014/main" id="{91AE8F5B-3664-4B90-98C2-E6EF7723032D}"/>
              </a:ext>
            </a:extLst>
          </p:cNvPr>
          <p:cNvSpPr txBox="1"/>
          <p:nvPr/>
        </p:nvSpPr>
        <p:spPr>
          <a:xfrm>
            <a:off x="2188048" y="482112"/>
            <a:ext cx="1088540" cy="369332"/>
          </a:xfrm>
          <a:prstGeom prst="rect">
            <a:avLst/>
          </a:prstGeom>
          <a:noFill/>
        </p:spPr>
        <p:txBody>
          <a:bodyPr wrap="square">
            <a:spAutoFit/>
          </a:bodyPr>
          <a:lstStyle/>
          <a:p>
            <a:r>
              <a:rPr lang="en-US" altLang="ko-KR" dirty="0" err="1"/>
              <a:t>Egs</a:t>
            </a:r>
            <a:r>
              <a:rPr lang="en-US" altLang="ko-KR" dirty="0"/>
              <a:t> = 0 </a:t>
            </a:r>
            <a:endParaRPr lang="ko-KR" altLang="en-US" dirty="0"/>
          </a:p>
        </p:txBody>
      </p:sp>
      <p:sp>
        <p:nvSpPr>
          <p:cNvPr id="35" name="TextBox 34">
            <a:extLst>
              <a:ext uri="{FF2B5EF4-FFF2-40B4-BE49-F238E27FC236}">
                <a16:creationId xmlns:a16="http://schemas.microsoft.com/office/drawing/2014/main" id="{F09CBDB4-6D57-4469-ACC5-26224037324E}"/>
              </a:ext>
            </a:extLst>
          </p:cNvPr>
          <p:cNvSpPr txBox="1"/>
          <p:nvPr/>
        </p:nvSpPr>
        <p:spPr>
          <a:xfrm>
            <a:off x="4770963" y="459869"/>
            <a:ext cx="1244197" cy="369332"/>
          </a:xfrm>
          <a:prstGeom prst="rect">
            <a:avLst/>
          </a:prstGeom>
          <a:noFill/>
        </p:spPr>
        <p:txBody>
          <a:bodyPr wrap="square">
            <a:spAutoFit/>
          </a:bodyPr>
          <a:lstStyle/>
          <a:p>
            <a:r>
              <a:rPr lang="en-US" altLang="ko-KR" dirty="0" err="1"/>
              <a:t>Egs</a:t>
            </a:r>
            <a:r>
              <a:rPr lang="en-US" altLang="ko-KR" dirty="0"/>
              <a:t> = 0.1</a:t>
            </a:r>
            <a:endParaRPr lang="ko-KR" altLang="en-US" dirty="0"/>
          </a:p>
        </p:txBody>
      </p:sp>
      <p:sp>
        <p:nvSpPr>
          <p:cNvPr id="36" name="TextBox 35">
            <a:extLst>
              <a:ext uri="{FF2B5EF4-FFF2-40B4-BE49-F238E27FC236}">
                <a16:creationId xmlns:a16="http://schemas.microsoft.com/office/drawing/2014/main" id="{DFD676FD-3CEE-402A-A7B1-57CB2A55C8AA}"/>
              </a:ext>
            </a:extLst>
          </p:cNvPr>
          <p:cNvSpPr txBox="1"/>
          <p:nvPr/>
        </p:nvSpPr>
        <p:spPr>
          <a:xfrm>
            <a:off x="7379926" y="425073"/>
            <a:ext cx="4600574" cy="369332"/>
          </a:xfrm>
          <a:prstGeom prst="rect">
            <a:avLst/>
          </a:prstGeom>
          <a:noFill/>
        </p:spPr>
        <p:txBody>
          <a:bodyPr wrap="square">
            <a:spAutoFit/>
          </a:bodyPr>
          <a:lstStyle/>
          <a:p>
            <a:r>
              <a:rPr lang="en-US" altLang="ko-KR" dirty="0" err="1"/>
              <a:t>Egs</a:t>
            </a:r>
            <a:r>
              <a:rPr lang="en-US" altLang="ko-KR" dirty="0"/>
              <a:t> = 1.0 </a:t>
            </a:r>
            <a:endParaRPr lang="ko-KR" altLang="en-US" dirty="0"/>
          </a:p>
        </p:txBody>
      </p:sp>
    </p:spTree>
    <p:extLst>
      <p:ext uri="{BB962C8B-B14F-4D97-AF65-F5344CB8AC3E}">
        <p14:creationId xmlns:p14="http://schemas.microsoft.com/office/powerpoint/2010/main" val="148790378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13148</TotalTime>
  <Words>980</Words>
  <Application>Microsoft Office PowerPoint</Application>
  <PresentationFormat>화면 슬라이드 쇼(4:3)</PresentationFormat>
  <Paragraphs>148</Paragraphs>
  <Slides>16</Slides>
  <Notes>1</Notes>
  <HiddenSlides>0</HiddenSlides>
  <MMClips>0</MMClips>
  <ScaleCrop>false</ScaleCrop>
  <HeadingPairs>
    <vt:vector size="6" baseType="variant">
      <vt:variant>
        <vt:lpstr>사용한 글꼴</vt:lpstr>
      </vt:variant>
      <vt:variant>
        <vt:i4>5</vt:i4>
      </vt:variant>
      <vt:variant>
        <vt:lpstr>테마</vt:lpstr>
      </vt:variant>
      <vt:variant>
        <vt:i4>2</vt:i4>
      </vt:variant>
      <vt:variant>
        <vt:lpstr>슬라이드 제목</vt:lpstr>
      </vt:variant>
      <vt:variant>
        <vt:i4>16</vt:i4>
      </vt:variant>
    </vt:vector>
  </HeadingPairs>
  <TitlesOfParts>
    <vt:vector size="23" baseType="lpstr">
      <vt:lpstr>맑은 고딕</vt:lpstr>
      <vt:lpstr>Arial</vt:lpstr>
      <vt:lpstr>Calibri</vt:lpstr>
      <vt:lpstr>Calibri Light</vt:lpstr>
      <vt:lpstr>Symbol</vt:lpstr>
      <vt:lpstr>Office 테마</vt:lpstr>
      <vt:lpstr>1_Office 테마</vt:lpstr>
      <vt:lpstr>An evaluation of NICAM using a ground-based 94 GHz Doppler radar over Tokyo </vt:lpstr>
      <vt:lpstr>Introduction</vt:lpstr>
      <vt:lpstr>Evaluation using NICT 94 GHz CPR </vt:lpstr>
      <vt:lpstr>Experiment design</vt:lpstr>
      <vt:lpstr>Precipitation distributions of three cases</vt:lpstr>
      <vt:lpstr>Observed CFADs of dBZ and Doppler velocity for three cases</vt:lpstr>
      <vt:lpstr>CFADs of Doppler velocity between observation and NICAM</vt:lpstr>
      <vt:lpstr>The sensitivity tests of NSW6 about the process of graupel</vt:lpstr>
      <vt:lpstr>PowerPoint 프레젠테이션</vt:lpstr>
      <vt:lpstr>Application to other cases using the tunning of graupel</vt:lpstr>
      <vt:lpstr>The simulation results with Doppler errors like EarthCARE CPR using J-SIM </vt:lpstr>
      <vt:lpstr>Tests using simulated Doppler velocity like ECARE CPR (Low mode) for Case 1</vt:lpstr>
      <vt:lpstr>The test of simulated Doppler velocity like ECARE CPR (High mode) for Case 1</vt:lpstr>
      <vt:lpstr>The DYAMOND (DYnamics of the Atmospheric general circulation Modeled On Non-hydrostatic Domains) project: Stevens et al. (2019, PEPS)</vt:lpstr>
      <vt:lpstr>Summary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the project this fiscal year</dc:title>
  <dc:creator>Roh Woosub</dc:creator>
  <cp:lastModifiedBy>Roh Woosub</cp:lastModifiedBy>
  <cp:revision>60</cp:revision>
  <dcterms:created xsi:type="dcterms:W3CDTF">2020-04-09T14:15:53Z</dcterms:created>
  <dcterms:modified xsi:type="dcterms:W3CDTF">2022-02-18T05:51:26Z</dcterms:modified>
</cp:coreProperties>
</file>