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81" r:id="rId3"/>
    <p:sldId id="263" r:id="rId4"/>
    <p:sldId id="273" r:id="rId5"/>
    <p:sldId id="298" r:id="rId6"/>
    <p:sldId id="853" r:id="rId7"/>
    <p:sldId id="299" r:id="rId8"/>
    <p:sldId id="851" r:id="rId9"/>
    <p:sldId id="447" r:id="rId10"/>
    <p:sldId id="262" r:id="rId11"/>
    <p:sldId id="848" r:id="rId12"/>
    <p:sldId id="852" r:id="rId13"/>
    <p:sldId id="278" r:id="rId14"/>
    <p:sldId id="720" r:id="rId15"/>
    <p:sldId id="274" r:id="rId16"/>
    <p:sldId id="275" r:id="rId17"/>
    <p:sldId id="314" r:id="rId18"/>
    <p:sldId id="849" r:id="rId19"/>
    <p:sldId id="850" r:id="rId20"/>
    <p:sldId id="266" r:id="rId21"/>
    <p:sldId id="267" r:id="rId22"/>
    <p:sldId id="268" r:id="rId2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7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70" autoAdjust="0"/>
    <p:restoredTop sz="94335" autoAdjust="0"/>
  </p:normalViewPr>
  <p:slideViewPr>
    <p:cSldViewPr>
      <p:cViewPr varScale="1">
        <p:scale>
          <a:sx n="93" d="100"/>
          <a:sy n="93" d="100"/>
        </p:scale>
        <p:origin x="576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64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CCCD4-547F-4D25-ADCB-A836498EDB96}" type="datetimeFigureOut">
              <a:rPr kumimoji="1" lang="ja-JP" altLang="en-US" smtClean="0"/>
              <a:pPr/>
              <a:t>2022/2/16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FA66D-D2E9-4824-A4BB-DF8055C60BB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90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F66A5-3902-4834-BA5C-CF02B42A7A26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F66A5-3902-4834-BA5C-CF02B42A7A26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739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dirty="0">
              <a:ea typeface="ＭＳ Ｐ明朝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4239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F66A5-3902-4834-BA5C-CF02B42A7A26}" type="slidenum">
              <a:rPr lang="ja-JP" altLang="en-US" smtClean="0">
                <a:solidFill>
                  <a:prstClr val="black"/>
                </a:solidFill>
              </a:rPr>
              <a:pPr/>
              <a:t>10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070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F66A5-3902-4834-BA5C-CF02B42A7A26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0414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ea typeface="ＭＳ Ｐ明朝" pitchFamily="18" charset="-128"/>
              </a:rPr>
              <a:t>L2</a:t>
            </a:r>
            <a:r>
              <a:rPr lang="ja-JP" altLang="en-US" dirty="0">
                <a:ea typeface="ＭＳ Ｐ明朝" pitchFamily="18" charset="-128"/>
              </a:rPr>
              <a:t>単体標準プロダクトリストである．</a:t>
            </a:r>
            <a:endParaRPr lang="en-US" altLang="ja-JP" dirty="0">
              <a:ea typeface="ＭＳ Ｐ明朝" pitchFamily="18" charset="-128"/>
            </a:endParaRPr>
          </a:p>
          <a:p>
            <a:r>
              <a:rPr lang="en-US" altLang="ja-JP" dirty="0">
                <a:ea typeface="ＭＳ Ｐ明朝" pitchFamily="18" charset="-128"/>
              </a:rPr>
              <a:t>CPR</a:t>
            </a:r>
            <a:r>
              <a:rPr lang="ja-JP" altLang="en-US" dirty="0" err="1">
                <a:ea typeface="ＭＳ Ｐ明朝" pitchFamily="18" charset="-128"/>
              </a:rPr>
              <a:t>，</a:t>
            </a:r>
            <a:r>
              <a:rPr lang="en-US" altLang="ja-JP" dirty="0">
                <a:ea typeface="ＭＳ Ｐ明朝" pitchFamily="18" charset="-128"/>
              </a:rPr>
              <a:t>ATLID</a:t>
            </a:r>
            <a:r>
              <a:rPr lang="ja-JP" altLang="en-US" dirty="0" err="1">
                <a:ea typeface="ＭＳ Ｐ明朝" pitchFamily="18" charset="-128"/>
              </a:rPr>
              <a:t>，</a:t>
            </a:r>
            <a:r>
              <a:rPr lang="en-US" altLang="ja-JP" dirty="0">
                <a:ea typeface="ＭＳ Ｐ明朝" pitchFamily="18" charset="-128"/>
              </a:rPr>
              <a:t>MSI</a:t>
            </a:r>
            <a:r>
              <a:rPr lang="ja-JP" altLang="en-US" dirty="0">
                <a:ea typeface="ＭＳ Ｐ明朝" pitchFamily="18" charset="-128"/>
              </a:rPr>
              <a:t>があり，主要な変数は書いてある通りである．</a:t>
            </a:r>
            <a:endParaRPr lang="en-US" altLang="ja-JP" dirty="0">
              <a:ea typeface="ＭＳ Ｐ明朝" pitchFamily="18" charset="-128"/>
            </a:endParaRPr>
          </a:p>
          <a:p>
            <a:r>
              <a:rPr lang="ja-JP" altLang="en-US" dirty="0">
                <a:ea typeface="ＭＳ Ｐ明朝" pitchFamily="18" charset="-128"/>
              </a:rPr>
              <a:t>雲マスク</a:t>
            </a:r>
            <a:r>
              <a:rPr lang="en-US" altLang="ja-JP" dirty="0">
                <a:ea typeface="ＭＳ Ｐ明朝" pitchFamily="18" charset="-128"/>
              </a:rPr>
              <a:t>(</a:t>
            </a:r>
            <a:r>
              <a:rPr lang="en-US" altLang="ja-JP" dirty="0" err="1">
                <a:ea typeface="ＭＳ Ｐ明朝" pitchFamily="18" charset="-128"/>
              </a:rPr>
              <a:t>Cloudd</a:t>
            </a:r>
            <a:r>
              <a:rPr lang="en-US" altLang="ja-JP" dirty="0">
                <a:ea typeface="ＭＳ Ｐ明朝" pitchFamily="18" charset="-128"/>
              </a:rPr>
              <a:t> Mask)</a:t>
            </a:r>
            <a:r>
              <a:rPr lang="ja-JP" altLang="en-US" dirty="0">
                <a:ea typeface="ＭＳ Ｐ明朝" pitchFamily="18" charset="-128"/>
              </a:rPr>
              <a:t>や雲の微物理量（</a:t>
            </a:r>
            <a:r>
              <a:rPr lang="en-US" altLang="ja-JP" dirty="0">
                <a:ea typeface="ＭＳ Ｐ明朝" pitchFamily="18" charset="-128"/>
              </a:rPr>
              <a:t>Cloud Microphysics</a:t>
            </a:r>
            <a:r>
              <a:rPr lang="ja-JP" altLang="en-US" dirty="0">
                <a:ea typeface="ＭＳ Ｐ明朝" pitchFamily="18" charset="-128"/>
              </a:rPr>
              <a:t>）やエアロゾルの特性（</a:t>
            </a:r>
            <a:r>
              <a:rPr lang="en-US" altLang="ja-JP" dirty="0">
                <a:ea typeface="ＭＳ Ｐ明朝" pitchFamily="18" charset="-128"/>
              </a:rPr>
              <a:t>Aerosol Properties</a:t>
            </a:r>
            <a:r>
              <a:rPr lang="ja-JP" altLang="en-US" dirty="0">
                <a:ea typeface="ＭＳ Ｐ明朝" pitchFamily="18" charset="-128"/>
              </a:rPr>
              <a:t>）などがある．</a:t>
            </a:r>
            <a:endParaRPr lang="en-US" altLang="ja-JP" dirty="0">
              <a:ea typeface="ＭＳ Ｐ明朝" pitchFamily="18" charset="-128"/>
            </a:endParaRPr>
          </a:p>
          <a:p>
            <a:endParaRPr lang="ja-JP" altLang="en-US" dirty="0">
              <a:ea typeface="ＭＳ Ｐ明朝" pitchFamily="18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F66A5-3902-4834-BA5C-CF02B42A7A26}" type="slidenum">
              <a:rPr lang="ja-JP" altLang="en-US" smtClean="0">
                <a:solidFill>
                  <a:prstClr val="black"/>
                </a:solidFill>
              </a:rPr>
              <a:pPr/>
              <a:t>18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88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ea typeface="ＭＳ Ｐ明朝" pitchFamily="18" charset="-128"/>
              </a:rPr>
              <a:t>複合プロダクトである．２センサ，３センサ，４センサの複合ある．</a:t>
            </a:r>
            <a:endParaRPr lang="en-US" altLang="ja-JP" dirty="0">
              <a:ea typeface="ＭＳ Ｐ明朝" pitchFamily="18" charset="-128"/>
            </a:endParaRPr>
          </a:p>
          <a:p>
            <a:r>
              <a:rPr lang="ja-JP" altLang="en-US" dirty="0">
                <a:ea typeface="ＭＳ Ｐ明朝" pitchFamily="18" charset="-128"/>
              </a:rPr>
              <a:t>雲に関するものと最終的な放射プロダクトがある．</a:t>
            </a:r>
            <a:endParaRPr lang="en-US" altLang="ja-JP" dirty="0">
              <a:ea typeface="ＭＳ Ｐ明朝" pitchFamily="18" charset="-128"/>
            </a:endParaRPr>
          </a:p>
          <a:p>
            <a:r>
              <a:rPr lang="ja-JP" altLang="en-US" dirty="0">
                <a:ea typeface="ＭＳ Ｐ明朝" pitchFamily="18" charset="-128"/>
              </a:rPr>
              <a:t>（あとは文書を読む）</a:t>
            </a:r>
            <a:endParaRPr lang="en-US" altLang="ja-JP" dirty="0">
              <a:ea typeface="ＭＳ Ｐ明朝" pitchFamily="18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F66A5-3902-4834-BA5C-CF02B42A7A26}" type="slidenum">
              <a:rPr lang="ja-JP" altLang="en-US" smtClean="0">
                <a:solidFill>
                  <a:prstClr val="black"/>
                </a:solidFill>
              </a:rPr>
              <a:pPr/>
              <a:t>19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41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ea typeface="ＭＳ Ｐ明朝" pitchFamily="18" charset="-128"/>
              </a:rPr>
              <a:t>研究プロダクトも単体や複合がある（さらっと流す）．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F66A5-3902-4834-BA5C-CF02B42A7A26}" type="slidenum">
              <a:rPr lang="ja-JP" altLang="en-US" smtClean="0">
                <a:solidFill>
                  <a:prstClr val="black"/>
                </a:solidFill>
              </a:rPr>
              <a:pPr/>
              <a:t>20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0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ea typeface="ＭＳ Ｐ明朝" pitchFamily="18" charset="-128"/>
              </a:rPr>
              <a:t>研究プロダクトも単体や複合がある（さらっと流す）．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F66A5-3902-4834-BA5C-CF02B42A7A26}" type="slidenum">
              <a:rPr lang="ja-JP" altLang="en-US" smtClean="0">
                <a:solidFill>
                  <a:prstClr val="black"/>
                </a:solidFill>
              </a:rPr>
              <a:pPr/>
              <a:t>21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297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5544616" cy="432048"/>
          </a:xfrm>
        </p:spPr>
        <p:txBody>
          <a:bodyPr/>
          <a:lstStyle>
            <a:lvl1pPr>
              <a:defRPr sz="2400" spc="140" baseline="0"/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DF17-DBB0-40B9-A0FB-0B4586B4E27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604E-19BF-4759-9AA9-78D22DF178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DF17-DBB0-40B9-A0FB-0B4586B4E27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604E-19BF-4759-9AA9-78D22DF178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DF17-DBB0-40B9-A0FB-0B4586B4E27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604E-19BF-4759-9AA9-78D22DF178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5544616" cy="432048"/>
          </a:xfrm>
        </p:spPr>
        <p:txBody>
          <a:bodyPr/>
          <a:lstStyle>
            <a:lvl1pPr>
              <a:defRPr sz="2400" spc="140" baseline="0"/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DF17-DBB0-40B9-A0FB-0B4586B4E27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604E-19BF-4759-9AA9-78D22DF178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892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DF17-DBB0-40B9-A0FB-0B4586B4E27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604E-19BF-4759-9AA9-78D22DF178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864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DF17-DBB0-40B9-A0FB-0B4586B4E27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604E-19BF-4759-9AA9-78D22DF178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86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432048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DF17-DBB0-40B9-A0FB-0B4586B4E27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604E-19BF-4759-9AA9-78D22DF178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06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432048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DF17-DBB0-40B9-A0FB-0B4586B4E27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604E-19BF-4759-9AA9-78D22DF178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3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432048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DF17-DBB0-40B9-A0FB-0B4586B4E27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604E-19BF-4759-9AA9-78D22DF178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652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DF17-DBB0-40B9-A0FB-0B4586B4E27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604E-19BF-4759-9AA9-78D22DF178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80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DF17-DBB0-40B9-A0FB-0B4586B4E27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604E-19BF-4759-9AA9-78D22DF178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00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DF17-DBB0-40B9-A0FB-0B4586B4E27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604E-19BF-4759-9AA9-78D22DF178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DF17-DBB0-40B9-A0FB-0B4586B4E27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604E-19BF-4759-9AA9-78D22DF178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837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DF17-DBB0-40B9-A0FB-0B4586B4E27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604E-19BF-4759-9AA9-78D22DF178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23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DF17-DBB0-40B9-A0FB-0B4586B4E27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604E-19BF-4759-9AA9-78D22DF178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602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686801" y="-65316"/>
            <a:ext cx="47897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65FAF-7EA1-425B-B2C7-EDDE9457F9C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0441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DF17-DBB0-40B9-A0FB-0B4586B4E27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604E-19BF-4759-9AA9-78D22DF178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432048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DF17-DBB0-40B9-A0FB-0B4586B4E27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604E-19BF-4759-9AA9-78D22DF178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432048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DF17-DBB0-40B9-A0FB-0B4586B4E27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604E-19BF-4759-9AA9-78D22DF178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432048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DF17-DBB0-40B9-A0FB-0B4586B4E27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604E-19BF-4759-9AA9-78D22DF178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DF17-DBB0-40B9-A0FB-0B4586B4E27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604E-19BF-4759-9AA9-78D22DF178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DF17-DBB0-40B9-A0FB-0B4586B4E27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604E-19BF-4759-9AA9-78D22DF178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DF17-DBB0-40B9-A0FB-0B4586B4E27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604E-19BF-4759-9AA9-78D22DF178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7DF17-DBB0-40B9-A0FB-0B4586B4E27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F604E-19BF-4759-9AA9-78D22DF178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D:\doc\業務フォルダ\JAXA業務\EarthCARE利用研究\パネルとポスター\grad_bar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548680"/>
          </a:xfrm>
          <a:prstGeom prst="rect">
            <a:avLst/>
          </a:prstGeom>
          <a:noFill/>
        </p:spPr>
      </p:pic>
      <p:cxnSp>
        <p:nvCxnSpPr>
          <p:cNvPr id="14" name="直線コネクタ 13"/>
          <p:cNvCxnSpPr/>
          <p:nvPr userDrawn="1"/>
        </p:nvCxnSpPr>
        <p:spPr>
          <a:xfrm>
            <a:off x="0" y="1124744"/>
            <a:ext cx="644420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11752\Desktop\ecタイトル.gif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20272" y="354862"/>
            <a:ext cx="1843632" cy="389448"/>
          </a:xfrm>
          <a:prstGeom prst="rect">
            <a:avLst/>
          </a:prstGeom>
          <a:noFill/>
        </p:spPr>
      </p:pic>
      <p:pic>
        <p:nvPicPr>
          <p:cNvPr id="7" name="Picture 2" descr="D:\doc\業務フォルダ\JAXA業務\EarthCARE利用研究\パネルとポスター\パーツ\JAXA_2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70392" y="815403"/>
            <a:ext cx="495926" cy="276821"/>
          </a:xfrm>
          <a:prstGeom prst="rect">
            <a:avLst/>
          </a:prstGeom>
          <a:noFill/>
        </p:spPr>
      </p:pic>
      <p:pic>
        <p:nvPicPr>
          <p:cNvPr id="8" name="Picture 3" descr="D:\doc\業務フォルダ\JAXA業務\EarthCARE利用研究\パネルとポスター\パーツ\NICT2_ロゴパターン.pn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37327" y="783927"/>
            <a:ext cx="451312" cy="293464"/>
          </a:xfrm>
          <a:prstGeom prst="rect">
            <a:avLst/>
          </a:prstGeom>
          <a:noFill/>
        </p:spPr>
      </p:pic>
      <p:pic>
        <p:nvPicPr>
          <p:cNvPr id="20" name="Picture 2" descr="D:\doc\業務フォルダ\JAXA業務\EarthCARE利用研究\パネルとポスター\パーツ\EarthCare-02-HR_ss_透明.pn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 rot="364287">
            <a:off x="5804359" y="-52377"/>
            <a:ext cx="2408673" cy="1902852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5489" y="835032"/>
            <a:ext cx="540736" cy="22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2000" b="1" i="0" kern="1200" spc="60" baseline="0">
          <a:solidFill>
            <a:schemeClr val="accent5">
              <a:lumMod val="50000"/>
            </a:schemeClr>
          </a:solidFill>
          <a:latin typeface="Times New Roman" pitchFamily="18" charset="0"/>
          <a:ea typeface="ＭＳ Ｐゴシック" pitchFamily="50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7DF17-DBB0-40B9-A0FB-0B4586B4E27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F604E-19BF-4759-9AA9-78D22DF178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D:\doc\業務フォルダ\JAXA業務\EarthCARE利用研究\パネルとポスター\grad_bar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548680"/>
          </a:xfrm>
          <a:prstGeom prst="rect">
            <a:avLst/>
          </a:prstGeom>
          <a:noFill/>
        </p:spPr>
      </p:pic>
      <p:cxnSp>
        <p:nvCxnSpPr>
          <p:cNvPr id="14" name="直線コネクタ 13"/>
          <p:cNvCxnSpPr/>
          <p:nvPr userDrawn="1"/>
        </p:nvCxnSpPr>
        <p:spPr>
          <a:xfrm>
            <a:off x="0" y="1124744"/>
            <a:ext cx="644420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11752\Desktop\ecタイトル.gif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20272" y="354862"/>
            <a:ext cx="1843632" cy="389448"/>
          </a:xfrm>
          <a:prstGeom prst="rect">
            <a:avLst/>
          </a:prstGeom>
          <a:noFill/>
        </p:spPr>
      </p:pic>
      <p:pic>
        <p:nvPicPr>
          <p:cNvPr id="7" name="Picture 2" descr="D:\doc\業務フォルダ\JAXA業務\EarthCARE利用研究\パネルとポスター\パーツ\JAXA_2.pn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70392" y="815403"/>
            <a:ext cx="495926" cy="276821"/>
          </a:xfrm>
          <a:prstGeom prst="rect">
            <a:avLst/>
          </a:prstGeom>
          <a:noFill/>
        </p:spPr>
      </p:pic>
      <p:pic>
        <p:nvPicPr>
          <p:cNvPr id="8" name="Picture 3" descr="D:\doc\業務フォルダ\JAXA業務\EarthCARE利用研究\パネルとポスター\パーツ\NICT2_ロゴパターン.pn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37327" y="783927"/>
            <a:ext cx="451312" cy="293464"/>
          </a:xfrm>
          <a:prstGeom prst="rect">
            <a:avLst/>
          </a:prstGeom>
          <a:noFill/>
        </p:spPr>
      </p:pic>
      <p:pic>
        <p:nvPicPr>
          <p:cNvPr id="20" name="Picture 2" descr="D:\doc\業務フォルダ\JAXA業務\EarthCARE利用研究\パネルとポスター\パーツ\EarthCare-02-HR_ss_透明.png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 rot="364287">
            <a:off x="5804359" y="-52377"/>
            <a:ext cx="2408673" cy="1902852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5489" y="835032"/>
            <a:ext cx="540736" cy="22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175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2000" b="1" i="0" kern="1200" spc="60" baseline="0">
          <a:solidFill>
            <a:schemeClr val="accent5">
              <a:lumMod val="50000"/>
            </a:schemeClr>
          </a:solidFill>
          <a:latin typeface="Times New Roman" pitchFamily="18" charset="0"/>
          <a:ea typeface="ＭＳ Ｐゴシック" pitchFamily="50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hyperlink" Target="http://www.eorc.jaxa.jp/EARTHCARE/index.html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eorc.jaxa.jp/EARTHCARE/research_product/ecare_monitor_e.html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orc.jaxa.jp/EARTHCARE/index.html" TargetMode="External"/><Relationship Id="rId2" Type="http://schemas.openxmlformats.org/officeDocument/2006/relationships/hyperlink" Target="https://doi.org/10.1175/BAMS-D-12-00227.1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orc.jaxa.jp/EARTHCARE/research_product/ecare_monitor_e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eorc.jaxa.jp/EARTHCARE/museum/movie_gallary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1" lang="en-US" altLang="ja-JP" sz="3200" b="1" i="0" u="none" strike="noStrike" kern="1200" cap="none" spc="6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50" charset="-128"/>
                <a:cs typeface="+mj-cs"/>
              </a:rPr>
              <a:t>EarthCARE</a:t>
            </a:r>
            <a:r>
              <a:rPr kumimoji="1" lang="en-US" altLang="ja-JP" sz="3200" b="1" i="0" u="none" strike="noStrike" kern="1200" cap="none" spc="6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50" charset="-128"/>
                <a:cs typeface="+mj-cs"/>
              </a:rPr>
              <a:t> </a:t>
            </a:r>
            <a:r>
              <a:rPr lang="en-US" altLang="ja-JP" sz="3200" b="1" spc="6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Overview</a:t>
            </a:r>
            <a:endParaRPr kumimoji="1" lang="ja-JP" altLang="en-US" sz="3200" b="1" i="0" u="none" strike="noStrike" kern="1200" cap="none" spc="6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ＭＳ Ｐゴシック" pitchFamily="50" charset="-128"/>
              <a:cs typeface="+mj-cs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Takuji Kubota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Earth Observation Research Center (EORC)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Japan Aerospace Exploration Agency</a:t>
            </a:r>
            <a:r>
              <a:rPr lang="en-US" altLang="ja-JP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(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JAXA)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February 2022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角丸四角形 74"/>
          <p:cNvSpPr/>
          <p:nvPr/>
        </p:nvSpPr>
        <p:spPr>
          <a:xfrm>
            <a:off x="2339752" y="1889476"/>
            <a:ext cx="5400600" cy="936104"/>
          </a:xfrm>
          <a:prstGeom prst="roundRect">
            <a:avLst>
              <a:gd name="adj" fmla="val 8253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右中かっこ 75"/>
          <p:cNvSpPr/>
          <p:nvPr/>
        </p:nvSpPr>
        <p:spPr>
          <a:xfrm>
            <a:off x="7668344" y="1889476"/>
            <a:ext cx="216024" cy="936104"/>
          </a:xfrm>
          <a:prstGeom prst="rightBrace">
            <a:avLst>
              <a:gd name="adj1" fmla="val 45811"/>
              <a:gd name="adj2" fmla="val 50000"/>
            </a:avLst>
          </a:prstGeom>
          <a:ln w="25400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角丸四角形 159"/>
          <p:cNvSpPr/>
          <p:nvPr/>
        </p:nvSpPr>
        <p:spPr>
          <a:xfrm>
            <a:off x="2359630" y="4913812"/>
            <a:ext cx="5400600" cy="1224136"/>
          </a:xfrm>
          <a:prstGeom prst="roundRect">
            <a:avLst>
              <a:gd name="adj" fmla="val 4884"/>
            </a:avLst>
          </a:prstGeom>
          <a:solidFill>
            <a:schemeClr val="accent5">
              <a:lumMod val="40000"/>
              <a:lumOff val="60000"/>
            </a:schemeClr>
          </a:solidFill>
          <a:ln w="254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57" name="角丸四角形 156"/>
          <p:cNvSpPr/>
          <p:nvPr/>
        </p:nvSpPr>
        <p:spPr>
          <a:xfrm>
            <a:off x="2359630" y="2825580"/>
            <a:ext cx="5400600" cy="2088232"/>
          </a:xfrm>
          <a:prstGeom prst="roundRect">
            <a:avLst>
              <a:gd name="adj" fmla="val 4884"/>
            </a:avLst>
          </a:prstGeom>
          <a:solidFill>
            <a:schemeClr val="accent2">
              <a:lumMod val="40000"/>
              <a:lumOff val="60000"/>
            </a:schemeClr>
          </a:solidFill>
          <a:ln w="254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76292" y="512118"/>
            <a:ext cx="5115788" cy="432048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sz="2400" dirty="0">
                <a:latin typeface="Helvetica" panose="020B0604020202020204" pitchFamily="34" charset="0"/>
                <a:cs typeface="Helvetica" panose="020B0604020202020204" pitchFamily="34" charset="0"/>
              </a:rPr>
              <a:t>JAXA &amp; ESA Level 1 Product  &amp; JAXA Standard Level 2 Product</a:t>
            </a:r>
          </a:p>
        </p:txBody>
      </p:sp>
      <p:sp>
        <p:nvSpPr>
          <p:cNvPr id="11" name="円/楕円 10"/>
          <p:cNvSpPr/>
          <p:nvPr/>
        </p:nvSpPr>
        <p:spPr>
          <a:xfrm>
            <a:off x="4283967" y="1556792"/>
            <a:ext cx="648073" cy="31038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050" dirty="0">
                <a:solidFill>
                  <a:prstClr val="black"/>
                </a:solidFill>
                <a:latin typeface="Arial Black" pitchFamily="34" charset="0"/>
              </a:rPr>
              <a:t>ATLID</a:t>
            </a:r>
            <a:endParaRPr lang="ja-JP" altLang="en-US" sz="105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2771798" y="1556792"/>
            <a:ext cx="648073" cy="31038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050" dirty="0">
                <a:solidFill>
                  <a:prstClr val="black"/>
                </a:solidFill>
                <a:latin typeface="Arial Black" pitchFamily="34" charset="0"/>
              </a:rPr>
              <a:t>CPR</a:t>
            </a:r>
            <a:endParaRPr lang="ja-JP" altLang="en-US" sz="105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6804248" y="1556792"/>
            <a:ext cx="648073" cy="31038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050" dirty="0">
                <a:solidFill>
                  <a:prstClr val="black"/>
                </a:solidFill>
                <a:latin typeface="Arial Black" pitchFamily="34" charset="0"/>
              </a:rPr>
              <a:t>BBR</a:t>
            </a:r>
            <a:endParaRPr lang="ja-JP" altLang="en-US" sz="105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5508104" y="1556792"/>
            <a:ext cx="648073" cy="31038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050" dirty="0">
                <a:solidFill>
                  <a:prstClr val="black"/>
                </a:solidFill>
                <a:latin typeface="Arial Black" pitchFamily="34" charset="0"/>
              </a:rPr>
              <a:t>MSI</a:t>
            </a:r>
            <a:endParaRPr lang="ja-JP" altLang="en-US" sz="105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786875" y="2147505"/>
            <a:ext cx="632996" cy="3692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ja-JP" sz="1400" b="1" dirty="0">
                <a:solidFill>
                  <a:srgbClr val="F79646">
                    <a:lumMod val="50000"/>
                  </a:srgbClr>
                </a:solidFill>
                <a:latin typeface="Helvetica" pitchFamily="34" charset="0"/>
              </a:rPr>
              <a:t>L1</a:t>
            </a:r>
            <a:endParaRPr lang="ja-JP" altLang="en-US" sz="1400" b="1" dirty="0">
              <a:solidFill>
                <a:srgbClr val="F79646">
                  <a:lumMod val="50000"/>
                </a:srgbClr>
              </a:solidFill>
              <a:latin typeface="Helvetica" pitchFamily="34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483768" y="3185620"/>
            <a:ext cx="630068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ja-JP" sz="1400" b="1" dirty="0">
                <a:solidFill>
                  <a:srgbClr val="1F497D">
                    <a:lumMod val="75000"/>
                  </a:srgbClr>
                </a:solidFill>
                <a:latin typeface="Helvetica" pitchFamily="34" charset="0"/>
              </a:rPr>
              <a:t>L2a</a:t>
            </a:r>
            <a:endParaRPr lang="ja-JP" altLang="en-US" sz="1400" b="1" dirty="0">
              <a:solidFill>
                <a:srgbClr val="1F497D">
                  <a:lumMod val="75000"/>
                </a:srgbClr>
              </a:solidFill>
              <a:latin typeface="Helvetica" pitchFamily="34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419872" y="4265740"/>
            <a:ext cx="632996" cy="3692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ja-JP" sz="1400" b="1" dirty="0">
                <a:solidFill>
                  <a:srgbClr val="9BBB59">
                    <a:lumMod val="50000"/>
                  </a:srgbClr>
                </a:solidFill>
                <a:latin typeface="Helvetica" pitchFamily="34" charset="0"/>
              </a:rPr>
              <a:t>L2b</a:t>
            </a:r>
            <a:endParaRPr lang="ja-JP" altLang="en-US" sz="1400" b="1" dirty="0">
              <a:solidFill>
                <a:srgbClr val="9BBB59">
                  <a:lumMod val="50000"/>
                </a:srgbClr>
              </a:solidFill>
              <a:latin typeface="Helvetica" pitchFamily="34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5496" y="21055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prstClr val="black"/>
                </a:solidFill>
                <a:latin typeface="Helvetica" pitchFamily="34" charset="0"/>
              </a:rPr>
              <a:t>Level 1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187624" y="2033492"/>
            <a:ext cx="100811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1100" b="1" dirty="0">
                <a:solidFill>
                  <a:prstClr val="black"/>
                </a:solidFill>
              </a:rPr>
              <a:t>Single Sensor</a:t>
            </a:r>
          </a:p>
          <a:p>
            <a:pPr algn="ctr">
              <a:lnSpc>
                <a:spcPct val="150000"/>
              </a:lnSpc>
            </a:pPr>
            <a:r>
              <a:rPr lang="en-US" altLang="ja-JP" sz="1100" b="1" dirty="0">
                <a:solidFill>
                  <a:srgbClr val="C00000"/>
                </a:solidFill>
              </a:rPr>
              <a:t>Engineering Values</a:t>
            </a:r>
            <a:endParaRPr lang="ja-JP" altLang="en-US" sz="1100" b="1" dirty="0">
              <a:solidFill>
                <a:srgbClr val="C0000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5496" y="31856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prstClr val="black"/>
                </a:solidFill>
                <a:latin typeface="Helvetica" pitchFamily="34" charset="0"/>
              </a:rPr>
              <a:t>Level 2a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043608" y="3089512"/>
            <a:ext cx="129614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1100" b="1" dirty="0">
                <a:solidFill>
                  <a:prstClr val="black"/>
                </a:solidFill>
              </a:rPr>
              <a:t>Single Sensor</a:t>
            </a:r>
          </a:p>
          <a:p>
            <a:pPr algn="ctr">
              <a:lnSpc>
                <a:spcPct val="150000"/>
              </a:lnSpc>
            </a:pPr>
            <a:r>
              <a:rPr lang="en-US" altLang="ja-JP" sz="1100" b="1" dirty="0">
                <a:solidFill>
                  <a:srgbClr val="4BACC6">
                    <a:lumMod val="50000"/>
                  </a:srgbClr>
                </a:solidFill>
              </a:rPr>
              <a:t>Geophysical values  (microphysics etc.)</a:t>
            </a:r>
            <a:endParaRPr lang="ja-JP" altLang="en-US" sz="1100" b="1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5496" y="479389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prstClr val="black"/>
                </a:solidFill>
                <a:latin typeface="Helvetica" pitchFamily="34" charset="0"/>
              </a:rPr>
              <a:t>Level 2b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043608" y="4513266"/>
            <a:ext cx="136815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b="1" dirty="0">
                <a:solidFill>
                  <a:prstClr val="black"/>
                </a:solidFill>
              </a:rPr>
              <a:t>Multiple Sensors (Synergy)</a:t>
            </a:r>
          </a:p>
          <a:p>
            <a:pPr algn="ctr">
              <a:lnSpc>
                <a:spcPct val="150000"/>
              </a:lnSpc>
            </a:pPr>
            <a:r>
              <a:rPr lang="en-US" altLang="ja-JP" sz="1100" b="1" dirty="0">
                <a:solidFill>
                  <a:srgbClr val="4BACC6">
                    <a:lumMod val="50000"/>
                  </a:srgbClr>
                </a:solidFill>
              </a:rPr>
              <a:t>Geophysical values (microphysics etc.)</a:t>
            </a:r>
            <a:endParaRPr lang="ja-JP" altLang="en-US" sz="1100" b="1" dirty="0">
              <a:solidFill>
                <a:srgbClr val="4BACC6">
                  <a:lumMod val="50000"/>
                </a:srgbClr>
              </a:solidFill>
            </a:endParaRPr>
          </a:p>
        </p:txBody>
      </p:sp>
      <p:cxnSp>
        <p:nvCxnSpPr>
          <p:cNvPr id="47" name="直線コネクタ 46"/>
          <p:cNvCxnSpPr/>
          <p:nvPr/>
        </p:nvCxnSpPr>
        <p:spPr>
          <a:xfrm>
            <a:off x="251520" y="2825580"/>
            <a:ext cx="7344816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179512" y="3977708"/>
            <a:ext cx="7416824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正方形/長方形 66"/>
          <p:cNvSpPr/>
          <p:nvPr/>
        </p:nvSpPr>
        <p:spPr>
          <a:xfrm>
            <a:off x="4299043" y="3185620"/>
            <a:ext cx="632996" cy="3692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ja-JP" sz="1400" b="1" dirty="0">
                <a:solidFill>
                  <a:srgbClr val="1F497D">
                    <a:lumMod val="75000"/>
                  </a:srgbClr>
                </a:solidFill>
                <a:latin typeface="Helvetica" pitchFamily="34" charset="0"/>
              </a:rPr>
              <a:t>L2a</a:t>
            </a:r>
            <a:endParaRPr lang="ja-JP" altLang="en-US" sz="1400" b="1" dirty="0">
              <a:solidFill>
                <a:srgbClr val="1F497D">
                  <a:lumMod val="75000"/>
                </a:srgbClr>
              </a:solidFill>
              <a:latin typeface="Helvetica" pitchFamily="34" charset="0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5523179" y="3185620"/>
            <a:ext cx="632996" cy="3692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ja-JP" sz="1400" b="1" dirty="0">
                <a:solidFill>
                  <a:srgbClr val="1F497D">
                    <a:lumMod val="75000"/>
                  </a:srgbClr>
                </a:solidFill>
                <a:latin typeface="Helvetica" pitchFamily="34" charset="0"/>
              </a:rPr>
              <a:t>L2a</a:t>
            </a:r>
            <a:endParaRPr lang="ja-JP" altLang="en-US" sz="1400" b="1" dirty="0">
              <a:solidFill>
                <a:srgbClr val="1F497D">
                  <a:lumMod val="75000"/>
                </a:srgbClr>
              </a:solidFill>
              <a:latin typeface="Helvetica" pitchFamily="34" charset="0"/>
            </a:endParaRPr>
          </a:p>
        </p:txBody>
      </p:sp>
      <p:sp>
        <p:nvSpPr>
          <p:cNvPr id="93" name="正方形/長方形 92"/>
          <p:cNvSpPr/>
          <p:nvPr/>
        </p:nvSpPr>
        <p:spPr>
          <a:xfrm>
            <a:off x="4139952" y="5296931"/>
            <a:ext cx="632996" cy="3692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ja-JP" sz="1400" b="1" dirty="0">
                <a:solidFill>
                  <a:srgbClr val="9BBB59">
                    <a:lumMod val="50000"/>
                  </a:srgbClr>
                </a:solidFill>
                <a:latin typeface="Helvetica" pitchFamily="34" charset="0"/>
              </a:rPr>
              <a:t>L2b</a:t>
            </a:r>
            <a:endParaRPr lang="ja-JP" altLang="en-US" sz="1400" b="1" dirty="0">
              <a:solidFill>
                <a:srgbClr val="9BBB59">
                  <a:lumMod val="50000"/>
                </a:srgbClr>
              </a:solidFill>
              <a:latin typeface="Helvetica" pitchFamily="34" charset="0"/>
            </a:endParaRPr>
          </a:p>
        </p:txBody>
      </p:sp>
      <p:sp>
        <p:nvSpPr>
          <p:cNvPr id="102" name="正方形/長方形 101"/>
          <p:cNvSpPr/>
          <p:nvPr/>
        </p:nvSpPr>
        <p:spPr>
          <a:xfrm>
            <a:off x="5881861" y="5296613"/>
            <a:ext cx="632996" cy="3692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ja-JP" sz="1400" b="1" dirty="0">
                <a:solidFill>
                  <a:srgbClr val="9BBB59">
                    <a:lumMod val="50000"/>
                  </a:srgbClr>
                </a:solidFill>
                <a:latin typeface="Helvetica" pitchFamily="34" charset="0"/>
              </a:rPr>
              <a:t>L2b</a:t>
            </a:r>
            <a:endParaRPr lang="ja-JP" altLang="en-US" sz="1400" b="1" dirty="0">
              <a:solidFill>
                <a:srgbClr val="9BBB59">
                  <a:lumMod val="50000"/>
                </a:srgbClr>
              </a:solidFill>
              <a:latin typeface="Helvetica" pitchFamily="34" charset="0"/>
            </a:endParaRPr>
          </a:p>
        </p:txBody>
      </p:sp>
      <p:sp>
        <p:nvSpPr>
          <p:cNvPr id="120" name="正方形/長方形 119"/>
          <p:cNvSpPr/>
          <p:nvPr/>
        </p:nvSpPr>
        <p:spPr>
          <a:xfrm>
            <a:off x="3232423" y="3185620"/>
            <a:ext cx="630068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ja-JP" sz="1400" b="1" dirty="0">
                <a:solidFill>
                  <a:srgbClr val="1F497D">
                    <a:lumMod val="75000"/>
                  </a:srgbClr>
                </a:solidFill>
                <a:latin typeface="Helvetica" pitchFamily="34" charset="0"/>
              </a:rPr>
              <a:t>L2a</a:t>
            </a:r>
            <a:endParaRPr lang="ja-JP" altLang="en-US" sz="1400" b="1" dirty="0">
              <a:solidFill>
                <a:srgbClr val="1F497D">
                  <a:lumMod val="75000"/>
                </a:srgbClr>
              </a:solidFill>
              <a:latin typeface="Helvetica" pitchFamily="34" charset="0"/>
            </a:endParaRPr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2593876" y="354809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" dirty="0">
                <a:solidFill>
                  <a:prstClr val="black"/>
                </a:solidFill>
              </a:rPr>
              <a:t>Echo Product</a:t>
            </a:r>
            <a:endParaRPr lang="ja-JP" altLang="en-US" sz="800" dirty="0">
              <a:solidFill>
                <a:srgbClr val="C00000"/>
              </a:solidFill>
            </a:endParaRPr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3241948" y="354809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" dirty="0">
                <a:solidFill>
                  <a:prstClr val="black"/>
                </a:solidFill>
              </a:rPr>
              <a:t>Cloud Product</a:t>
            </a:r>
            <a:endParaRPr lang="ja-JP" altLang="en-US" sz="800" dirty="0">
              <a:solidFill>
                <a:srgbClr val="C00000"/>
              </a:solidFill>
            </a:endParaRP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2987824" y="4625780"/>
            <a:ext cx="187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" b="1" dirty="0">
                <a:solidFill>
                  <a:prstClr val="black"/>
                </a:solidFill>
                <a:latin typeface="Helvetica" pitchFamily="34" charset="0"/>
              </a:rPr>
              <a:t>2 Sensors Synergy Product</a:t>
            </a:r>
          </a:p>
        </p:txBody>
      </p:sp>
      <p:sp>
        <p:nvSpPr>
          <p:cNvPr id="133" name="円/楕円 132"/>
          <p:cNvSpPr/>
          <p:nvPr/>
        </p:nvSpPr>
        <p:spPr>
          <a:xfrm>
            <a:off x="2985140" y="4241058"/>
            <a:ext cx="360038" cy="17243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600" dirty="0">
                <a:solidFill>
                  <a:prstClr val="white"/>
                </a:solidFill>
                <a:latin typeface="Arial Black" pitchFamily="34" charset="0"/>
              </a:rPr>
              <a:t>CPR</a:t>
            </a:r>
            <a:endParaRPr lang="ja-JP" altLang="en-US" sz="6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34" name="円/楕円 133"/>
          <p:cNvSpPr/>
          <p:nvPr/>
        </p:nvSpPr>
        <p:spPr>
          <a:xfrm>
            <a:off x="2989309" y="4436928"/>
            <a:ext cx="360038" cy="172434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600" dirty="0">
                <a:solidFill>
                  <a:prstClr val="white"/>
                </a:solidFill>
                <a:latin typeface="Arial Black" pitchFamily="34" charset="0"/>
              </a:rPr>
              <a:t>ATLID</a:t>
            </a:r>
            <a:endParaRPr lang="ja-JP" altLang="en-US" sz="6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35" name="円/楕円 134"/>
          <p:cNvSpPr/>
          <p:nvPr/>
        </p:nvSpPr>
        <p:spPr>
          <a:xfrm>
            <a:off x="3703735" y="5263809"/>
            <a:ext cx="360038" cy="17243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600" dirty="0">
                <a:solidFill>
                  <a:prstClr val="white"/>
                </a:solidFill>
                <a:latin typeface="Arial Black" pitchFamily="34" charset="0"/>
              </a:rPr>
              <a:t>CPR</a:t>
            </a:r>
            <a:endParaRPr lang="ja-JP" altLang="en-US" sz="6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36" name="円/楕円 135"/>
          <p:cNvSpPr/>
          <p:nvPr/>
        </p:nvSpPr>
        <p:spPr>
          <a:xfrm>
            <a:off x="3707904" y="5459679"/>
            <a:ext cx="360038" cy="172434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600" dirty="0">
                <a:solidFill>
                  <a:prstClr val="white"/>
                </a:solidFill>
                <a:latin typeface="Arial Black" pitchFamily="34" charset="0"/>
              </a:rPr>
              <a:t>ATLID</a:t>
            </a:r>
            <a:endParaRPr lang="ja-JP" altLang="en-US" sz="6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38" name="円/楕円 137"/>
          <p:cNvSpPr/>
          <p:nvPr/>
        </p:nvSpPr>
        <p:spPr>
          <a:xfrm>
            <a:off x="3726956" y="5660851"/>
            <a:ext cx="334700" cy="16029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600" dirty="0">
                <a:solidFill>
                  <a:prstClr val="white"/>
                </a:solidFill>
                <a:latin typeface="Arial Black" pitchFamily="34" charset="0"/>
              </a:rPr>
              <a:t>MSI</a:t>
            </a:r>
            <a:endParaRPr lang="ja-JP" altLang="en-US" sz="6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39" name="円/楕円 138"/>
          <p:cNvSpPr/>
          <p:nvPr/>
        </p:nvSpPr>
        <p:spPr>
          <a:xfrm>
            <a:off x="5436096" y="5243655"/>
            <a:ext cx="360038" cy="17243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600" dirty="0">
                <a:solidFill>
                  <a:prstClr val="white"/>
                </a:solidFill>
                <a:latin typeface="Arial Black" pitchFamily="34" charset="0"/>
              </a:rPr>
              <a:t>CPR</a:t>
            </a:r>
            <a:endParaRPr lang="ja-JP" altLang="en-US" sz="6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40" name="円/楕円 139"/>
          <p:cNvSpPr/>
          <p:nvPr/>
        </p:nvSpPr>
        <p:spPr>
          <a:xfrm>
            <a:off x="5440265" y="5439525"/>
            <a:ext cx="360038" cy="172434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600" dirty="0">
                <a:solidFill>
                  <a:prstClr val="white"/>
                </a:solidFill>
                <a:latin typeface="Arial Black" pitchFamily="34" charset="0"/>
              </a:rPr>
              <a:t>ATLID</a:t>
            </a:r>
            <a:endParaRPr lang="ja-JP" altLang="en-US" sz="6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41" name="円/楕円 140"/>
          <p:cNvSpPr/>
          <p:nvPr/>
        </p:nvSpPr>
        <p:spPr>
          <a:xfrm>
            <a:off x="5459317" y="5640697"/>
            <a:ext cx="334700" cy="16029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600" dirty="0">
                <a:solidFill>
                  <a:prstClr val="white"/>
                </a:solidFill>
                <a:latin typeface="Arial Black" pitchFamily="34" charset="0"/>
              </a:rPr>
              <a:t>MSI</a:t>
            </a:r>
            <a:endParaRPr lang="ja-JP" altLang="en-US" sz="6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42" name="円/楕円 141"/>
          <p:cNvSpPr/>
          <p:nvPr/>
        </p:nvSpPr>
        <p:spPr>
          <a:xfrm>
            <a:off x="5461542" y="5821853"/>
            <a:ext cx="334700" cy="16029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600" dirty="0">
                <a:solidFill>
                  <a:prstClr val="white"/>
                </a:solidFill>
                <a:latin typeface="Arial Black" pitchFamily="34" charset="0"/>
              </a:rPr>
              <a:t>BBR</a:t>
            </a:r>
            <a:endParaRPr lang="ja-JP" altLang="en-US" sz="6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43" name="テキスト ボックス 142"/>
          <p:cNvSpPr txBox="1"/>
          <p:nvPr/>
        </p:nvSpPr>
        <p:spPr>
          <a:xfrm>
            <a:off x="3347864" y="5941433"/>
            <a:ext cx="187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" b="1" dirty="0">
                <a:solidFill>
                  <a:prstClr val="black"/>
                </a:solidFill>
                <a:latin typeface="Helvetica" pitchFamily="34" charset="0"/>
              </a:rPr>
              <a:t>3 Sensors Synergy Product</a:t>
            </a: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5508104" y="5941433"/>
            <a:ext cx="187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" b="1" dirty="0">
                <a:solidFill>
                  <a:prstClr val="black"/>
                </a:solidFill>
                <a:latin typeface="Helvetica" pitchFamily="34" charset="0"/>
              </a:rPr>
              <a:t>4 Sensors Synergy Product</a:t>
            </a:r>
          </a:p>
        </p:txBody>
      </p:sp>
      <p:sp>
        <p:nvSpPr>
          <p:cNvPr id="145" name="右中かっこ 144"/>
          <p:cNvSpPr/>
          <p:nvPr/>
        </p:nvSpPr>
        <p:spPr>
          <a:xfrm>
            <a:off x="7668344" y="2825580"/>
            <a:ext cx="216024" cy="2088232"/>
          </a:xfrm>
          <a:prstGeom prst="rightBrace">
            <a:avLst>
              <a:gd name="adj1" fmla="val 45811"/>
              <a:gd name="adj2" fmla="val 50000"/>
            </a:avLst>
          </a:prstGeom>
          <a:ln w="254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46" name="右中かっこ 145"/>
          <p:cNvSpPr/>
          <p:nvPr/>
        </p:nvSpPr>
        <p:spPr>
          <a:xfrm>
            <a:off x="7668344" y="4913812"/>
            <a:ext cx="216024" cy="1224136"/>
          </a:xfrm>
          <a:prstGeom prst="rightBrace">
            <a:avLst>
              <a:gd name="adj1" fmla="val 45811"/>
              <a:gd name="adj2" fmla="val 50000"/>
            </a:avLst>
          </a:prstGeom>
          <a:ln w="25400">
            <a:solidFill>
              <a:schemeClr val="accent5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7813376" y="3401644"/>
            <a:ext cx="1367136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1100" b="1" dirty="0">
                <a:solidFill>
                  <a:prstClr val="black"/>
                </a:solidFill>
                <a:latin typeface="ＭＳ Ｐゴシック"/>
              </a:rPr>
              <a:t>Data Release</a:t>
            </a:r>
          </a:p>
          <a:p>
            <a:pPr algn="ctr">
              <a:lnSpc>
                <a:spcPct val="150000"/>
              </a:lnSpc>
            </a:pPr>
            <a:r>
              <a:rPr lang="en-US" altLang="ja-JP" sz="1400" b="1" dirty="0">
                <a:solidFill>
                  <a:srgbClr val="C00000"/>
                </a:solidFill>
                <a:latin typeface="ＭＳ Ｐゴシック"/>
              </a:rPr>
              <a:t>9 months after launch</a:t>
            </a:r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7776864" y="5129836"/>
            <a:ext cx="1367136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1100" b="1" dirty="0">
                <a:solidFill>
                  <a:prstClr val="black"/>
                </a:solidFill>
                <a:latin typeface="ＭＳ Ｐゴシック"/>
              </a:rPr>
              <a:t>Data Release</a:t>
            </a:r>
          </a:p>
          <a:p>
            <a:pPr algn="ctr">
              <a:lnSpc>
                <a:spcPct val="150000"/>
              </a:lnSpc>
            </a:pPr>
            <a:r>
              <a:rPr lang="en-US" altLang="ja-JP" sz="1400" b="1" dirty="0">
                <a:solidFill>
                  <a:srgbClr val="4BACC6">
                    <a:lumMod val="75000"/>
                  </a:srgbClr>
                </a:solidFill>
                <a:latin typeface="ＭＳ Ｐゴシック"/>
              </a:rPr>
              <a:t>18 months after launch</a:t>
            </a:r>
            <a:endParaRPr lang="ja-JP" altLang="en-US" sz="1100" b="1" dirty="0">
              <a:solidFill>
                <a:prstClr val="black"/>
              </a:solidFill>
              <a:latin typeface="ＭＳ Ｐゴシック"/>
            </a:endParaRPr>
          </a:p>
        </p:txBody>
      </p:sp>
      <p:sp>
        <p:nvSpPr>
          <p:cNvPr id="173" name="円/楕円 172"/>
          <p:cNvSpPr/>
          <p:nvPr/>
        </p:nvSpPr>
        <p:spPr>
          <a:xfrm>
            <a:off x="2646283" y="2001361"/>
            <a:ext cx="360038" cy="17243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600" dirty="0">
                <a:solidFill>
                  <a:prstClr val="white"/>
                </a:solidFill>
                <a:latin typeface="Arial Black" pitchFamily="34" charset="0"/>
              </a:rPr>
              <a:t>CPR</a:t>
            </a:r>
            <a:endParaRPr lang="ja-JP" altLang="en-US" sz="6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74" name="円/楕円 173"/>
          <p:cNvSpPr/>
          <p:nvPr/>
        </p:nvSpPr>
        <p:spPr>
          <a:xfrm>
            <a:off x="2339752" y="3047139"/>
            <a:ext cx="360038" cy="17243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600" dirty="0">
                <a:solidFill>
                  <a:prstClr val="white"/>
                </a:solidFill>
                <a:latin typeface="Arial Black" pitchFamily="34" charset="0"/>
              </a:rPr>
              <a:t>CPR</a:t>
            </a:r>
            <a:endParaRPr lang="ja-JP" altLang="en-US" sz="6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75" name="円/楕円 174"/>
          <p:cNvSpPr/>
          <p:nvPr/>
        </p:nvSpPr>
        <p:spPr>
          <a:xfrm>
            <a:off x="3203848" y="3047139"/>
            <a:ext cx="360038" cy="17243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600" dirty="0">
                <a:solidFill>
                  <a:prstClr val="white"/>
                </a:solidFill>
                <a:latin typeface="Arial Black" pitchFamily="34" charset="0"/>
              </a:rPr>
              <a:t>CPR</a:t>
            </a:r>
            <a:endParaRPr lang="ja-JP" altLang="en-US" sz="6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77" name="円/楕円 176"/>
          <p:cNvSpPr/>
          <p:nvPr/>
        </p:nvSpPr>
        <p:spPr>
          <a:xfrm>
            <a:off x="4155027" y="3047139"/>
            <a:ext cx="360038" cy="172434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600" dirty="0">
                <a:solidFill>
                  <a:prstClr val="white"/>
                </a:solidFill>
                <a:latin typeface="Arial Black" pitchFamily="34" charset="0"/>
              </a:rPr>
              <a:t>ATLID</a:t>
            </a:r>
            <a:endParaRPr lang="ja-JP" altLang="en-US" sz="6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78" name="円/楕円 177"/>
          <p:cNvSpPr/>
          <p:nvPr/>
        </p:nvSpPr>
        <p:spPr>
          <a:xfrm>
            <a:off x="5378181" y="3075028"/>
            <a:ext cx="334700" cy="16029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600" dirty="0">
                <a:solidFill>
                  <a:prstClr val="white"/>
                </a:solidFill>
                <a:latin typeface="Arial Black" pitchFamily="34" charset="0"/>
              </a:rPr>
              <a:t>MSI</a:t>
            </a:r>
            <a:endParaRPr lang="ja-JP" altLang="en-US" sz="6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7812360" y="1889476"/>
            <a:ext cx="1367136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1100" b="1" dirty="0">
                <a:solidFill>
                  <a:prstClr val="black"/>
                </a:solidFill>
                <a:latin typeface="ＭＳ Ｐゴシック"/>
              </a:rPr>
              <a:t>Data Release</a:t>
            </a:r>
          </a:p>
          <a:p>
            <a:pPr algn="ctr">
              <a:lnSpc>
                <a:spcPct val="150000"/>
              </a:lnSpc>
            </a:pPr>
            <a:r>
              <a:rPr lang="en-US" altLang="ja-JP" sz="1400" b="1" dirty="0">
                <a:solidFill>
                  <a:schemeClr val="accent6">
                    <a:lumMod val="75000"/>
                  </a:schemeClr>
                </a:solidFill>
                <a:latin typeface="ＭＳ Ｐゴシック"/>
              </a:rPr>
              <a:t>6 months after launch</a:t>
            </a:r>
          </a:p>
        </p:txBody>
      </p:sp>
      <p:sp>
        <p:nvSpPr>
          <p:cNvPr id="78" name="正方形/長方形 77"/>
          <p:cNvSpPr/>
          <p:nvPr/>
        </p:nvSpPr>
        <p:spPr>
          <a:xfrm>
            <a:off x="4211960" y="2168302"/>
            <a:ext cx="632996" cy="3692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ja-JP" sz="1400" b="1" dirty="0">
                <a:solidFill>
                  <a:srgbClr val="F79646">
                    <a:lumMod val="50000"/>
                  </a:srgbClr>
                </a:solidFill>
                <a:latin typeface="Helvetica" pitchFamily="34" charset="0"/>
              </a:rPr>
              <a:t>L1</a:t>
            </a:r>
            <a:endParaRPr lang="ja-JP" altLang="en-US" sz="1400" b="1" dirty="0">
              <a:solidFill>
                <a:srgbClr val="F79646">
                  <a:lumMod val="50000"/>
                </a:srgbClr>
              </a:solidFill>
              <a:latin typeface="Helvetica" pitchFamily="34" charset="0"/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5523180" y="2168302"/>
            <a:ext cx="632996" cy="3692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ja-JP" sz="1400" b="1" dirty="0">
                <a:solidFill>
                  <a:srgbClr val="F79646">
                    <a:lumMod val="50000"/>
                  </a:srgbClr>
                </a:solidFill>
                <a:latin typeface="Helvetica" pitchFamily="34" charset="0"/>
              </a:rPr>
              <a:t>L1</a:t>
            </a:r>
            <a:endParaRPr lang="ja-JP" altLang="en-US" sz="1400" b="1" dirty="0">
              <a:solidFill>
                <a:srgbClr val="F79646">
                  <a:lumMod val="50000"/>
                </a:srgbClr>
              </a:solidFill>
              <a:latin typeface="Helvetica" pitchFamily="34" charset="0"/>
            </a:endParaRPr>
          </a:p>
        </p:txBody>
      </p:sp>
      <p:sp>
        <p:nvSpPr>
          <p:cNvPr id="80" name="正方形/長方形 79"/>
          <p:cNvSpPr/>
          <p:nvPr/>
        </p:nvSpPr>
        <p:spPr>
          <a:xfrm>
            <a:off x="6804248" y="2177508"/>
            <a:ext cx="632996" cy="3692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ja-JP" sz="1400" b="1" dirty="0">
                <a:solidFill>
                  <a:srgbClr val="F79646">
                    <a:lumMod val="50000"/>
                  </a:srgbClr>
                </a:solidFill>
                <a:latin typeface="Helvetica" pitchFamily="34" charset="0"/>
              </a:rPr>
              <a:t>L1</a:t>
            </a:r>
            <a:endParaRPr lang="ja-JP" altLang="en-US" sz="1400" b="1" dirty="0">
              <a:solidFill>
                <a:srgbClr val="F79646">
                  <a:lumMod val="50000"/>
                </a:srgbClr>
              </a:solidFill>
              <a:latin typeface="Helvetica" pitchFamily="34" charset="0"/>
            </a:endParaRPr>
          </a:p>
        </p:txBody>
      </p:sp>
      <p:pic>
        <p:nvPicPr>
          <p:cNvPr id="8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15065" y="2087578"/>
            <a:ext cx="389064" cy="1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39120" y="2105500"/>
            <a:ext cx="389064" cy="1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2105500"/>
            <a:ext cx="389064" cy="1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円/楕円 86"/>
          <p:cNvSpPr/>
          <p:nvPr/>
        </p:nvSpPr>
        <p:spPr>
          <a:xfrm>
            <a:off x="4031941" y="2041455"/>
            <a:ext cx="360038" cy="172434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600" dirty="0">
                <a:solidFill>
                  <a:prstClr val="white"/>
                </a:solidFill>
                <a:latin typeface="Arial Black" pitchFamily="34" charset="0"/>
              </a:rPr>
              <a:t>ATLID</a:t>
            </a:r>
            <a:endParaRPr lang="ja-JP" altLang="en-US" sz="6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88" name="円/楕円 87"/>
          <p:cNvSpPr/>
          <p:nvPr/>
        </p:nvSpPr>
        <p:spPr>
          <a:xfrm>
            <a:off x="5378181" y="2041455"/>
            <a:ext cx="334700" cy="16029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600" dirty="0">
                <a:solidFill>
                  <a:prstClr val="white"/>
                </a:solidFill>
                <a:latin typeface="Arial Black" pitchFamily="34" charset="0"/>
              </a:rPr>
              <a:t>MSI</a:t>
            </a:r>
            <a:endParaRPr lang="ja-JP" altLang="en-US" sz="6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6636898" y="2085011"/>
            <a:ext cx="334700" cy="16029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600" dirty="0">
                <a:solidFill>
                  <a:prstClr val="white"/>
                </a:solidFill>
                <a:latin typeface="Arial Black" pitchFamily="34" charset="0"/>
              </a:rPr>
              <a:t>BBR</a:t>
            </a:r>
            <a:endParaRPr lang="ja-JP" altLang="en-US" sz="600" dirty="0">
              <a:solidFill>
                <a:prstClr val="white"/>
              </a:solidFill>
              <a:latin typeface="Arial Black" pitchFamily="34" charset="0"/>
            </a:endParaRPr>
          </a:p>
        </p:txBody>
      </p:sp>
      <p:pic>
        <p:nvPicPr>
          <p:cNvPr id="90" name="Picture 2" descr="D:\doc\業務フォルダ\JAXA業務\EarthCARE利用研究\パネルとポスター\パーツ\JAXA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8953" y="2028041"/>
            <a:ext cx="356820" cy="199173"/>
          </a:xfrm>
          <a:prstGeom prst="rect">
            <a:avLst/>
          </a:prstGeom>
          <a:noFill/>
        </p:spPr>
      </p:pic>
      <p:pic>
        <p:nvPicPr>
          <p:cNvPr id="91" name="Picture 2" descr="D:\doc\業務フォルダ\JAXA業務\EarthCARE利用研究\パネルとポスター\パーツ\JAXA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3464" y="3108161"/>
            <a:ext cx="356820" cy="199173"/>
          </a:xfrm>
          <a:prstGeom prst="rect">
            <a:avLst/>
          </a:prstGeom>
          <a:noFill/>
        </p:spPr>
      </p:pic>
      <p:pic>
        <p:nvPicPr>
          <p:cNvPr id="92" name="Picture 2" descr="D:\doc\業務フォルダ\JAXA業務\EarthCARE利用研究\パネルとポスター\パーツ\JAXA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108161"/>
            <a:ext cx="356820" cy="199173"/>
          </a:xfrm>
          <a:prstGeom prst="rect">
            <a:avLst/>
          </a:prstGeom>
          <a:noFill/>
        </p:spPr>
      </p:pic>
      <p:pic>
        <p:nvPicPr>
          <p:cNvPr id="96" name="Picture 2" descr="D:\doc\業務フォルダ\JAXA業務\EarthCARE利用研究\パネルとポスター\パーツ\JAXA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091310"/>
            <a:ext cx="356820" cy="199173"/>
          </a:xfrm>
          <a:prstGeom prst="rect">
            <a:avLst/>
          </a:prstGeom>
          <a:noFill/>
        </p:spPr>
      </p:pic>
      <p:pic>
        <p:nvPicPr>
          <p:cNvPr id="97" name="Picture 2" descr="D:\doc\業務フォルダ\JAXA業務\EarthCARE利用研究\パネルとポスター\パーツ\JAXA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091310"/>
            <a:ext cx="356820" cy="199173"/>
          </a:xfrm>
          <a:prstGeom prst="rect">
            <a:avLst/>
          </a:prstGeom>
          <a:noFill/>
        </p:spPr>
      </p:pic>
      <p:pic>
        <p:nvPicPr>
          <p:cNvPr id="98" name="Picture 2" descr="D:\doc\業務フォルダ\JAXA業務\EarthCARE利用研究\パネルとポスター\パーツ\JAXA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5488" y="4214319"/>
            <a:ext cx="356820" cy="199173"/>
          </a:xfrm>
          <a:prstGeom prst="rect">
            <a:avLst/>
          </a:prstGeom>
          <a:noFill/>
        </p:spPr>
      </p:pic>
      <p:pic>
        <p:nvPicPr>
          <p:cNvPr id="99" name="Picture 2" descr="D:\doc\業務フォルダ\JAXA業務\EarthCARE利用研究\パネルとポスター\パーツ\JAXA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3212" y="5196393"/>
            <a:ext cx="356820" cy="199173"/>
          </a:xfrm>
          <a:prstGeom prst="rect">
            <a:avLst/>
          </a:prstGeom>
          <a:noFill/>
        </p:spPr>
      </p:pic>
      <p:pic>
        <p:nvPicPr>
          <p:cNvPr id="100" name="Picture 2" descr="D:\doc\業務フォルダ\JAXA業務\EarthCARE利用研究\パネルとポスター\パーツ\JAXA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5196393"/>
            <a:ext cx="356820" cy="199173"/>
          </a:xfrm>
          <a:prstGeom prst="rect">
            <a:avLst/>
          </a:prstGeom>
          <a:noFill/>
        </p:spPr>
      </p:pic>
      <p:sp>
        <p:nvSpPr>
          <p:cNvPr id="69" name="Rectangle 24">
            <a:extLst>
              <a:ext uri="{FF2B5EF4-FFF2-40B4-BE49-F238E27FC236}">
                <a16:creationId xmlns:a16="http://schemas.microsoft.com/office/drawing/2014/main" id="{9EE72137-6127-41AA-9264-666385588C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57028" y="6400800"/>
            <a:ext cx="986971" cy="457200"/>
          </a:xfrm>
          <a:noFill/>
        </p:spPr>
        <p:txBody>
          <a:bodyPr/>
          <a:lstStyle/>
          <a:p>
            <a:pPr algn="ctr"/>
            <a:fld id="{8BA0A7F2-CE03-445D-A5F1-1ECB7AA2A495}" type="slidenum">
              <a:rPr lang="en-US" altLang="ja-JP" smtClean="0">
                <a:latin typeface="+mj-lt"/>
              </a:rPr>
              <a:pPr algn="ctr"/>
              <a:t>10</a:t>
            </a:fld>
            <a:endParaRPr lang="en-US" altLang="ja-JP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9601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CF2904-41D5-4C4E-BBB8-315B695FC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065C8C6-EAF7-476D-8D07-3C64EEF7553C}"/>
              </a:ext>
            </a:extLst>
          </p:cNvPr>
          <p:cNvSpPr/>
          <p:nvPr/>
        </p:nvSpPr>
        <p:spPr>
          <a:xfrm>
            <a:off x="0" y="-5857"/>
            <a:ext cx="9132661" cy="2075087"/>
          </a:xfrm>
          <a:prstGeom prst="rect">
            <a:avLst/>
          </a:prstGeom>
          <a:solidFill>
            <a:schemeClr val="bg1"/>
          </a:solidFill>
          <a:ln w="254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80119B6-BDFE-4A60-953D-C7E769135334}"/>
              </a:ext>
            </a:extLst>
          </p:cNvPr>
          <p:cNvCxnSpPr/>
          <p:nvPr/>
        </p:nvCxnSpPr>
        <p:spPr>
          <a:xfrm>
            <a:off x="4572000" y="1340768"/>
            <a:ext cx="0" cy="1584176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2">
            <a:extLst>
              <a:ext uri="{FF2B5EF4-FFF2-40B4-BE49-F238E27FC236}">
                <a16:creationId xmlns:a16="http://schemas.microsoft.com/office/drawing/2014/main" id="{885B6F05-AAC6-46BF-9587-4FA751F23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4302" y="476672"/>
            <a:ext cx="3642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1200" b="1" dirty="0">
                <a:latin typeface="Arial" charset="0"/>
                <a:ea typeface="Arial" charset="0"/>
                <a:cs typeface="Arial" charset="0"/>
              </a:rPr>
              <a:t>L1</a:t>
            </a:r>
            <a:endParaRPr lang="ja-JP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33">
            <a:extLst>
              <a:ext uri="{FF2B5EF4-FFF2-40B4-BE49-F238E27FC236}">
                <a16:creationId xmlns:a16="http://schemas.microsoft.com/office/drawing/2014/main" id="{DB321409-4182-4F19-BD93-DD1B2D250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9798" y="1556792"/>
            <a:ext cx="3642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1200" b="1" dirty="0">
                <a:latin typeface="Arial" charset="0"/>
                <a:ea typeface="Arial" charset="0"/>
                <a:cs typeface="Arial" charset="0"/>
              </a:rPr>
              <a:t>L2</a:t>
            </a:r>
            <a:endParaRPr lang="ja-JP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タイトル 52">
            <a:extLst>
              <a:ext uri="{FF2B5EF4-FFF2-40B4-BE49-F238E27FC236}">
                <a16:creationId xmlns:a16="http://schemas.microsoft.com/office/drawing/2014/main" id="{1DF3ECA0-3755-4CC7-8B53-351FBA642CEC}"/>
              </a:ext>
            </a:extLst>
          </p:cNvPr>
          <p:cNvSpPr txBox="1">
            <a:spLocks/>
          </p:cNvSpPr>
          <p:nvPr/>
        </p:nvSpPr>
        <p:spPr>
          <a:xfrm>
            <a:off x="41626" y="44307"/>
            <a:ext cx="7772400" cy="381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b="1" i="0" kern="1200" spc="6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ＭＳ Ｐゴシック" pitchFamily="50" charset="-128"/>
                <a:cs typeface="+mj-cs"/>
              </a:defRPr>
            </a:lvl1pPr>
          </a:lstStyle>
          <a:p>
            <a:pPr>
              <a:defRPr/>
            </a:pPr>
            <a:r>
              <a:rPr lang="en-US" altLang="ja-JP" sz="2400">
                <a:solidFill>
                  <a:schemeClr val="tx1"/>
                </a:solidFill>
                <a:latin typeface="Arial" charset="0"/>
                <a:cs typeface="Arial" charset="0"/>
              </a:rPr>
              <a:t>EarthCARE JAXA L2 Production Model</a:t>
            </a:r>
            <a:endParaRPr lang="ja-JP" altLang="en-US" sz="24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片側の 2 つの角を丸めた四角形 44">
            <a:extLst>
              <a:ext uri="{FF2B5EF4-FFF2-40B4-BE49-F238E27FC236}">
                <a16:creationId xmlns:a16="http://schemas.microsoft.com/office/drawing/2014/main" id="{E5D1D2F3-BEB5-4593-97A0-20EBBDD35690}"/>
              </a:ext>
            </a:extLst>
          </p:cNvPr>
          <p:cNvSpPr/>
          <p:nvPr/>
        </p:nvSpPr>
        <p:spPr>
          <a:xfrm>
            <a:off x="251519" y="882300"/>
            <a:ext cx="1779512" cy="149786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CPR Echo</a:t>
            </a:r>
            <a:endParaRPr kumimoji="1" lang="ja-JP" altLang="en-U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726AD41-5D8A-44FA-9D12-8C0955DE8984}"/>
              </a:ext>
            </a:extLst>
          </p:cNvPr>
          <p:cNvSpPr/>
          <p:nvPr/>
        </p:nvSpPr>
        <p:spPr>
          <a:xfrm>
            <a:off x="251518" y="1052736"/>
            <a:ext cx="1779513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Integrated Radar Reflectivity &amp; Doppler Velocity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Gas Correction</a:t>
            </a:r>
          </a:p>
        </p:txBody>
      </p:sp>
      <p:sp>
        <p:nvSpPr>
          <p:cNvPr id="10" name="片側の 2 つの角を丸めた四角形 48">
            <a:extLst>
              <a:ext uri="{FF2B5EF4-FFF2-40B4-BE49-F238E27FC236}">
                <a16:creationId xmlns:a16="http://schemas.microsoft.com/office/drawing/2014/main" id="{804B4C59-ADA3-446C-8FE6-771CE83113E9}"/>
              </a:ext>
            </a:extLst>
          </p:cNvPr>
          <p:cNvSpPr/>
          <p:nvPr/>
        </p:nvSpPr>
        <p:spPr>
          <a:xfrm>
            <a:off x="107504" y="548680"/>
            <a:ext cx="1152128" cy="144016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CPR</a:t>
            </a:r>
            <a:endParaRPr kumimoji="1" lang="ja-JP" altLang="en-U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片側の 2 つの角を丸めた四角形 51">
            <a:extLst>
              <a:ext uri="{FF2B5EF4-FFF2-40B4-BE49-F238E27FC236}">
                <a16:creationId xmlns:a16="http://schemas.microsoft.com/office/drawing/2014/main" id="{6528D89A-FC6A-4918-B568-25B64CA345E7}"/>
              </a:ext>
            </a:extLst>
          </p:cNvPr>
          <p:cNvSpPr/>
          <p:nvPr/>
        </p:nvSpPr>
        <p:spPr>
          <a:xfrm>
            <a:off x="2771800" y="548680"/>
            <a:ext cx="1152128" cy="144016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ATLID</a:t>
            </a:r>
            <a:endParaRPr kumimoji="1" lang="ja-JP" altLang="en-U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片側の 2 つの角を丸めた四角形 52">
            <a:extLst>
              <a:ext uri="{FF2B5EF4-FFF2-40B4-BE49-F238E27FC236}">
                <a16:creationId xmlns:a16="http://schemas.microsoft.com/office/drawing/2014/main" id="{A4123099-C76E-4C82-AA0C-9BD08349D5C3}"/>
              </a:ext>
            </a:extLst>
          </p:cNvPr>
          <p:cNvSpPr/>
          <p:nvPr/>
        </p:nvSpPr>
        <p:spPr>
          <a:xfrm>
            <a:off x="5292080" y="548680"/>
            <a:ext cx="1152128" cy="144016"/>
          </a:xfrm>
          <a:prstGeom prst="round2Same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MSI</a:t>
            </a:r>
            <a:endParaRPr kumimoji="1" lang="ja-JP" altLang="en-U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片側の 2 つの角を丸めた四角形 55">
            <a:extLst>
              <a:ext uri="{FF2B5EF4-FFF2-40B4-BE49-F238E27FC236}">
                <a16:creationId xmlns:a16="http://schemas.microsoft.com/office/drawing/2014/main" id="{CBE50351-84E2-4361-BDDE-8C05C5844225}"/>
              </a:ext>
            </a:extLst>
          </p:cNvPr>
          <p:cNvSpPr/>
          <p:nvPr/>
        </p:nvSpPr>
        <p:spPr>
          <a:xfrm>
            <a:off x="395536" y="1700808"/>
            <a:ext cx="1152128" cy="144016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CPR Cloud</a:t>
            </a:r>
            <a:endParaRPr kumimoji="1" lang="ja-JP" altLang="en-U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86E9AD9-8E53-472F-AF73-9B3C72151757}"/>
              </a:ext>
            </a:extLst>
          </p:cNvPr>
          <p:cNvSpPr/>
          <p:nvPr/>
        </p:nvSpPr>
        <p:spPr>
          <a:xfrm>
            <a:off x="395536" y="1844824"/>
            <a:ext cx="1152128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Cloud Mask &amp; Phase/Shape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Cloud </a:t>
            </a:r>
            <a:r>
              <a:rPr lang="en-US" altLang="ja-JP" sz="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Microphys</a:t>
            </a: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片側の 2 つの角を丸めた四角形 62">
            <a:extLst>
              <a:ext uri="{FF2B5EF4-FFF2-40B4-BE49-F238E27FC236}">
                <a16:creationId xmlns:a16="http://schemas.microsoft.com/office/drawing/2014/main" id="{923FE06A-EB01-4421-A5A6-1E114EA433CC}"/>
              </a:ext>
            </a:extLst>
          </p:cNvPr>
          <p:cNvSpPr/>
          <p:nvPr/>
        </p:nvSpPr>
        <p:spPr>
          <a:xfrm>
            <a:off x="2915816" y="908720"/>
            <a:ext cx="1152128" cy="144016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ATLID</a:t>
            </a:r>
            <a:endParaRPr kumimoji="1" lang="ja-JP" altLang="en-U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6E92441-2581-46EE-9A86-2F3FFD0C88B4}"/>
              </a:ext>
            </a:extLst>
          </p:cNvPr>
          <p:cNvSpPr/>
          <p:nvPr/>
        </p:nvSpPr>
        <p:spPr>
          <a:xfrm>
            <a:off x="2915816" y="1052736"/>
            <a:ext cx="1152128" cy="864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Feature &amp; Target Mask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Aerosol &amp; Cloud Properties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Boundary Layer Height</a:t>
            </a:r>
          </a:p>
        </p:txBody>
      </p:sp>
      <p:sp>
        <p:nvSpPr>
          <p:cNvPr id="17" name="片側の 2 つの角を丸めた四角形 65">
            <a:extLst>
              <a:ext uri="{FF2B5EF4-FFF2-40B4-BE49-F238E27FC236}">
                <a16:creationId xmlns:a16="http://schemas.microsoft.com/office/drawing/2014/main" id="{EDC28A62-5FB5-44B2-9C1A-1F6FE3AA7298}"/>
              </a:ext>
            </a:extLst>
          </p:cNvPr>
          <p:cNvSpPr/>
          <p:nvPr/>
        </p:nvSpPr>
        <p:spPr>
          <a:xfrm>
            <a:off x="2915816" y="3429000"/>
            <a:ext cx="1152128" cy="144016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CPR</a:t>
            </a:r>
            <a:r>
              <a:rPr lang="ja-JP" alt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ATLID</a:t>
            </a:r>
            <a:endParaRPr kumimoji="1" lang="ja-JP" altLang="en-U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E0ED905-DFB7-4FA2-AA38-E427825F94EB}"/>
              </a:ext>
            </a:extLst>
          </p:cNvPr>
          <p:cNvSpPr/>
          <p:nvPr/>
        </p:nvSpPr>
        <p:spPr>
          <a:xfrm>
            <a:off x="2915816" y="3573016"/>
            <a:ext cx="1152128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Cloud Mask &amp; Phase/Shape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Cloud </a:t>
            </a:r>
            <a:r>
              <a:rPr lang="en-US" altLang="ja-JP" sz="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Microphys</a:t>
            </a: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CA20D4B-7D31-458C-A083-4FD247863F26}"/>
              </a:ext>
            </a:extLst>
          </p:cNvPr>
          <p:cNvSpPr/>
          <p:nvPr/>
        </p:nvSpPr>
        <p:spPr>
          <a:xfrm>
            <a:off x="3491880" y="6309320"/>
            <a:ext cx="1152128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SW &amp; LW Flux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SW &amp; LW Heating Rate</a:t>
            </a:r>
          </a:p>
        </p:txBody>
      </p:sp>
      <p:sp>
        <p:nvSpPr>
          <p:cNvPr id="20" name="片側の 2 つの角を丸めた四角形 74">
            <a:extLst>
              <a:ext uri="{FF2B5EF4-FFF2-40B4-BE49-F238E27FC236}">
                <a16:creationId xmlns:a16="http://schemas.microsoft.com/office/drawing/2014/main" id="{424F9CF0-928F-4103-BFA9-55D74F91A3A2}"/>
              </a:ext>
            </a:extLst>
          </p:cNvPr>
          <p:cNvSpPr/>
          <p:nvPr/>
        </p:nvSpPr>
        <p:spPr>
          <a:xfrm>
            <a:off x="1578998" y="1637181"/>
            <a:ext cx="1224133" cy="144016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CPR</a:t>
            </a:r>
            <a:endParaRPr kumimoji="1" lang="ja-JP" altLang="en-U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4DCC7BA-4101-4040-A277-87FFFABAF75C}"/>
              </a:ext>
            </a:extLst>
          </p:cNvPr>
          <p:cNvSpPr/>
          <p:nvPr/>
        </p:nvSpPr>
        <p:spPr>
          <a:xfrm>
            <a:off x="1578998" y="1781197"/>
            <a:ext cx="1224133" cy="4668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Doppler Velocity (inhomogeneous)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Multiple Scat. Effect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FB5620D-5D45-4BFA-8014-03FE7BEC0F3C}"/>
              </a:ext>
            </a:extLst>
          </p:cNvPr>
          <p:cNvSpPr/>
          <p:nvPr/>
        </p:nvSpPr>
        <p:spPr>
          <a:xfrm>
            <a:off x="1578998" y="2245995"/>
            <a:ext cx="1224133" cy="3142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Rain &amp; Snow Properties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2CF3F1A-3A5E-403D-BD07-3059699D5F80}"/>
              </a:ext>
            </a:extLst>
          </p:cNvPr>
          <p:cNvSpPr/>
          <p:nvPr/>
        </p:nvSpPr>
        <p:spPr>
          <a:xfrm>
            <a:off x="1578998" y="2578986"/>
            <a:ext cx="1224133" cy="3543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Vertical Air Motion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Sedimentation Velocity</a:t>
            </a:r>
          </a:p>
        </p:txBody>
      </p:sp>
      <p:sp>
        <p:nvSpPr>
          <p:cNvPr id="24" name="片側の 2 つの角を丸めた四角形 80">
            <a:extLst>
              <a:ext uri="{FF2B5EF4-FFF2-40B4-BE49-F238E27FC236}">
                <a16:creationId xmlns:a16="http://schemas.microsoft.com/office/drawing/2014/main" id="{DD5C0CCC-822F-4968-BA57-E19BD13F5283}"/>
              </a:ext>
            </a:extLst>
          </p:cNvPr>
          <p:cNvSpPr/>
          <p:nvPr/>
        </p:nvSpPr>
        <p:spPr>
          <a:xfrm>
            <a:off x="5436096" y="908720"/>
            <a:ext cx="1152128" cy="144016"/>
          </a:xfrm>
          <a:prstGeom prst="round2Same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MSI</a:t>
            </a:r>
            <a:endParaRPr kumimoji="1" lang="ja-JP" altLang="en-U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143F5BD-3D2B-475C-B131-007A48FF95FD}"/>
              </a:ext>
            </a:extLst>
          </p:cNvPr>
          <p:cNvSpPr/>
          <p:nvPr/>
        </p:nvSpPr>
        <p:spPr>
          <a:xfrm>
            <a:off x="5436096" y="1052735"/>
            <a:ext cx="1152113" cy="12961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Cloud Flag &amp; Phase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Water Cloud </a:t>
            </a:r>
            <a:r>
              <a:rPr lang="en-US" altLang="ja-JP" sz="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Microphys</a:t>
            </a: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(Thickness,</a:t>
            </a:r>
            <a:b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Effective Radius)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Water Cloud</a:t>
            </a:r>
            <a:b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Top Properties</a:t>
            </a:r>
            <a:b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(Height, Temp., Press.)</a:t>
            </a:r>
          </a:p>
        </p:txBody>
      </p:sp>
      <p:sp>
        <p:nvSpPr>
          <p:cNvPr id="26" name="片側の 2 つの角を丸めた四角形 82">
            <a:extLst>
              <a:ext uri="{FF2B5EF4-FFF2-40B4-BE49-F238E27FC236}">
                <a16:creationId xmlns:a16="http://schemas.microsoft.com/office/drawing/2014/main" id="{A0A8B020-869B-4132-8543-6C328A12BDAF}"/>
              </a:ext>
            </a:extLst>
          </p:cNvPr>
          <p:cNvSpPr/>
          <p:nvPr/>
        </p:nvSpPr>
        <p:spPr>
          <a:xfrm>
            <a:off x="6660232" y="908720"/>
            <a:ext cx="1152128" cy="144016"/>
          </a:xfrm>
          <a:prstGeom prst="round2Same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MSI</a:t>
            </a:r>
            <a:endParaRPr kumimoji="1" lang="ja-JP" altLang="en-U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EC835819-56B0-45E1-A889-09C82E5D01D9}"/>
              </a:ext>
            </a:extLst>
          </p:cNvPr>
          <p:cNvSpPr/>
          <p:nvPr/>
        </p:nvSpPr>
        <p:spPr>
          <a:xfrm>
            <a:off x="6660232" y="1052735"/>
            <a:ext cx="1152128" cy="11631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Ice Cloud Properties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Ice Cloud Top Properties (Height, Temp., Press.)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Aerosol Properties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Angstrom Parameter</a:t>
            </a:r>
          </a:p>
        </p:txBody>
      </p:sp>
      <p:sp>
        <p:nvSpPr>
          <p:cNvPr id="28" name="片側の 2 つの角を丸めた四角形 84">
            <a:extLst>
              <a:ext uri="{FF2B5EF4-FFF2-40B4-BE49-F238E27FC236}">
                <a16:creationId xmlns:a16="http://schemas.microsoft.com/office/drawing/2014/main" id="{3DEE62DF-ADBA-4E93-B5A6-CE0FEF1C373A}"/>
              </a:ext>
            </a:extLst>
          </p:cNvPr>
          <p:cNvSpPr/>
          <p:nvPr/>
        </p:nvSpPr>
        <p:spPr>
          <a:xfrm>
            <a:off x="4139952" y="908720"/>
            <a:ext cx="1152128" cy="144016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ATLID</a:t>
            </a:r>
            <a:endParaRPr kumimoji="1" lang="ja-JP" altLang="en-U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4AADB362-ABC3-4C30-9820-C55ED19F32F1}"/>
              </a:ext>
            </a:extLst>
          </p:cNvPr>
          <p:cNvSpPr/>
          <p:nvPr/>
        </p:nvSpPr>
        <p:spPr>
          <a:xfrm>
            <a:off x="4139952" y="1052735"/>
            <a:ext cx="1152128" cy="781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Aerosol Extinction by Types</a:t>
            </a:r>
          </a:p>
          <a:p>
            <a:r>
              <a:rPr lang="en-GB" altLang="ja-JP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(Water soluble, Dust, Sea salt,</a:t>
            </a:r>
            <a:br>
              <a:rPr lang="en-GB" altLang="ja-JP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altLang="ja-JP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Black carbon)</a:t>
            </a:r>
            <a:endParaRPr lang="en-US" altLang="ja-JP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片側の 2 つの角を丸めた四角形 94">
            <a:extLst>
              <a:ext uri="{FF2B5EF4-FFF2-40B4-BE49-F238E27FC236}">
                <a16:creationId xmlns:a16="http://schemas.microsoft.com/office/drawing/2014/main" id="{02680856-D26D-4584-9E71-C96EE8AE9A47}"/>
              </a:ext>
            </a:extLst>
          </p:cNvPr>
          <p:cNvSpPr/>
          <p:nvPr/>
        </p:nvSpPr>
        <p:spPr>
          <a:xfrm>
            <a:off x="4139952" y="3429000"/>
            <a:ext cx="1152128" cy="144016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CPR</a:t>
            </a:r>
            <a:r>
              <a:rPr lang="ja-JP" alt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ATLID</a:t>
            </a:r>
            <a:endParaRPr kumimoji="1" lang="ja-JP" altLang="en-U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AB7C1883-153A-4257-9E05-50759C5505E9}"/>
              </a:ext>
            </a:extLst>
          </p:cNvPr>
          <p:cNvSpPr/>
          <p:nvPr/>
        </p:nvSpPr>
        <p:spPr>
          <a:xfrm>
            <a:off x="4139952" y="3573016"/>
            <a:ext cx="1152128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Mass Ratio of Ice Plates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Rain &amp; Snow Properties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Vertical Air Motion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8DF3B302-06D4-4B1C-A3A7-FB9BE305DF0B}"/>
              </a:ext>
            </a:extLst>
          </p:cNvPr>
          <p:cNvSpPr/>
          <p:nvPr/>
        </p:nvSpPr>
        <p:spPr>
          <a:xfrm>
            <a:off x="6660232" y="3573015"/>
            <a:ext cx="1152128" cy="7285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Aerosol </a:t>
            </a:r>
            <a:r>
              <a:rPr lang="en-US" altLang="ja-JP" sz="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Ectinction</a:t>
            </a: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by Types (Water soluble,   Dust, Sea salt,  Black carbon)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Aerosol Size Info.</a:t>
            </a:r>
          </a:p>
        </p:txBody>
      </p:sp>
      <p:sp>
        <p:nvSpPr>
          <p:cNvPr id="33" name="片側の 2 つの角を丸めた四角形 98">
            <a:extLst>
              <a:ext uri="{FF2B5EF4-FFF2-40B4-BE49-F238E27FC236}">
                <a16:creationId xmlns:a16="http://schemas.microsoft.com/office/drawing/2014/main" id="{9A7F42B0-6491-4816-A8BA-70A2EEE18939}"/>
              </a:ext>
            </a:extLst>
          </p:cNvPr>
          <p:cNvSpPr/>
          <p:nvPr/>
        </p:nvSpPr>
        <p:spPr>
          <a:xfrm>
            <a:off x="2915816" y="4725144"/>
            <a:ext cx="1152128" cy="144016"/>
          </a:xfrm>
          <a:prstGeom prst="round2Same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CPR</a:t>
            </a:r>
            <a:r>
              <a:rPr lang="ja-JP" altLang="en-US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ATLID-MSI</a:t>
            </a:r>
            <a:endParaRPr kumimoji="1" lang="ja-JP" alt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30695A6C-73DD-4C29-A1E6-E363CE5BABE7}"/>
              </a:ext>
            </a:extLst>
          </p:cNvPr>
          <p:cNvSpPr/>
          <p:nvPr/>
        </p:nvSpPr>
        <p:spPr>
          <a:xfrm>
            <a:off x="2915816" y="4869160"/>
            <a:ext cx="1152128" cy="576064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Cloud Mask &amp; Phase/Shape with doppler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Cloud </a:t>
            </a:r>
            <a:r>
              <a:rPr lang="en-US" altLang="ja-JP" sz="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Microphys</a:t>
            </a: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" name="片側の 2 つの角を丸めた四角形 100">
            <a:extLst>
              <a:ext uri="{FF2B5EF4-FFF2-40B4-BE49-F238E27FC236}">
                <a16:creationId xmlns:a16="http://schemas.microsoft.com/office/drawing/2014/main" id="{D2C6A496-23FB-4045-BD1A-F7D1B9BAE791}"/>
              </a:ext>
            </a:extLst>
          </p:cNvPr>
          <p:cNvSpPr/>
          <p:nvPr/>
        </p:nvSpPr>
        <p:spPr>
          <a:xfrm>
            <a:off x="4139952" y="4725144"/>
            <a:ext cx="1152128" cy="144016"/>
          </a:xfrm>
          <a:prstGeom prst="round2Same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CPR</a:t>
            </a:r>
            <a:r>
              <a:rPr lang="ja-JP" altLang="en-US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ATLID-MSI</a:t>
            </a:r>
            <a:endParaRPr kumimoji="1" lang="ja-JP" alt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64629B3C-D3D3-4A9B-81B2-5692F570BD29}"/>
              </a:ext>
            </a:extLst>
          </p:cNvPr>
          <p:cNvSpPr/>
          <p:nvPr/>
        </p:nvSpPr>
        <p:spPr>
          <a:xfrm>
            <a:off x="4139952" y="4869160"/>
            <a:ext cx="1152128" cy="1008112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Cloud Mask &amp; Phase/Shape with doppler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Cloud </a:t>
            </a:r>
            <a:r>
              <a:rPr lang="en-US" altLang="ja-JP" sz="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Microphys</a:t>
            </a: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Rain &amp; Snow Rate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Vertical Air Motion</a:t>
            </a: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846B6D8F-BB02-421F-8C17-164F5DC175E8}"/>
              </a:ext>
            </a:extLst>
          </p:cNvPr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29DC0B8-FC49-44EC-ABC9-CDF72488ACB1}"/>
              </a:ext>
            </a:extLst>
          </p:cNvPr>
          <p:cNvSpPr txBox="1"/>
          <p:nvPr/>
        </p:nvSpPr>
        <p:spPr>
          <a:xfrm>
            <a:off x="467544" y="6165304"/>
            <a:ext cx="11576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Times New Roman" pitchFamily="18" charset="0"/>
                <a:cs typeface="Times New Roman" pitchFamily="18" charset="0"/>
              </a:rPr>
              <a:t>Standard Product</a:t>
            </a:r>
            <a:endParaRPr kumimoji="1" lang="ja-JP" altLang="en-US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F675E6D-48B1-4F46-B21E-BD8C3594E801}"/>
              </a:ext>
            </a:extLst>
          </p:cNvPr>
          <p:cNvSpPr txBox="1"/>
          <p:nvPr/>
        </p:nvSpPr>
        <p:spPr>
          <a:xfrm>
            <a:off x="467544" y="6407750"/>
            <a:ext cx="1173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Times New Roman" pitchFamily="18" charset="0"/>
                <a:cs typeface="Times New Roman" pitchFamily="18" charset="0"/>
              </a:rPr>
              <a:t>Research Product</a:t>
            </a:r>
            <a:endParaRPr kumimoji="1" lang="ja-JP" altLang="en-US" sz="105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5F1E1630-649B-4ACE-BF65-D9AE7279B0FD}"/>
              </a:ext>
            </a:extLst>
          </p:cNvPr>
          <p:cNvCxnSpPr/>
          <p:nvPr/>
        </p:nvCxnSpPr>
        <p:spPr>
          <a:xfrm>
            <a:off x="467544" y="2996952"/>
            <a:ext cx="820891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71CE1CF7-7951-45FF-822F-8D253F82FC3E}"/>
              </a:ext>
            </a:extLst>
          </p:cNvPr>
          <p:cNvCxnSpPr/>
          <p:nvPr/>
        </p:nvCxnSpPr>
        <p:spPr>
          <a:xfrm>
            <a:off x="467544" y="4437112"/>
            <a:ext cx="820891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A066CE34-60B2-44C3-BD89-F7E174DBE2DE}"/>
              </a:ext>
            </a:extLst>
          </p:cNvPr>
          <p:cNvCxnSpPr/>
          <p:nvPr/>
        </p:nvCxnSpPr>
        <p:spPr>
          <a:xfrm>
            <a:off x="467544" y="5949280"/>
            <a:ext cx="820891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33">
            <a:extLst>
              <a:ext uri="{FF2B5EF4-FFF2-40B4-BE49-F238E27FC236}">
                <a16:creationId xmlns:a16="http://schemas.microsoft.com/office/drawing/2014/main" id="{89673361-EB66-49C2-82BA-0D10EDD2F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416" y="2276872"/>
            <a:ext cx="8162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1200" b="1" dirty="0">
                <a:latin typeface="Arial" charset="0"/>
                <a:ea typeface="Arial" charset="0"/>
                <a:cs typeface="Arial" charset="0"/>
              </a:rPr>
              <a:t>1 sensor</a:t>
            </a:r>
            <a:endParaRPr lang="ja-JP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TextBox 33">
            <a:extLst>
              <a:ext uri="{FF2B5EF4-FFF2-40B4-BE49-F238E27FC236}">
                <a16:creationId xmlns:a16="http://schemas.microsoft.com/office/drawing/2014/main" id="{57DC0BC1-DDFA-483C-B335-2B55F8A40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5370" y="3241589"/>
            <a:ext cx="9012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1200" b="1" dirty="0">
                <a:latin typeface="Arial" charset="0"/>
                <a:ea typeface="Arial" charset="0"/>
                <a:cs typeface="Arial" charset="0"/>
              </a:rPr>
              <a:t>2 sensors</a:t>
            </a:r>
            <a:endParaRPr lang="ja-JP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Box 33">
            <a:extLst>
              <a:ext uri="{FF2B5EF4-FFF2-40B4-BE49-F238E27FC236}">
                <a16:creationId xmlns:a16="http://schemas.microsoft.com/office/drawing/2014/main" id="{49FAF26B-7189-40C5-8DA1-1588DF54F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4408" y="4941168"/>
            <a:ext cx="9012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1200" b="1" dirty="0">
                <a:latin typeface="Arial" charset="0"/>
                <a:ea typeface="Arial" charset="0"/>
                <a:cs typeface="Arial" charset="0"/>
              </a:rPr>
              <a:t>3 sensors</a:t>
            </a:r>
            <a:endParaRPr lang="ja-JP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TextBox 33">
            <a:extLst>
              <a:ext uri="{FF2B5EF4-FFF2-40B4-BE49-F238E27FC236}">
                <a16:creationId xmlns:a16="http://schemas.microsoft.com/office/drawing/2014/main" id="{31AE4203-EC72-4A49-9DAE-00092705D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4408" y="6320353"/>
            <a:ext cx="9012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1200" b="1" dirty="0">
                <a:latin typeface="Arial" charset="0"/>
                <a:ea typeface="Arial" charset="0"/>
                <a:cs typeface="Arial" charset="0"/>
              </a:rPr>
              <a:t>4 sensors</a:t>
            </a:r>
            <a:endParaRPr lang="ja-JP" alt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B5E9AF0D-7D3C-42AB-AAD7-8A121133E624}"/>
              </a:ext>
            </a:extLst>
          </p:cNvPr>
          <p:cNvCxnSpPr/>
          <p:nvPr/>
        </p:nvCxnSpPr>
        <p:spPr>
          <a:xfrm flipH="1">
            <a:off x="179512" y="836712"/>
            <a:ext cx="504056" cy="0"/>
          </a:xfrm>
          <a:prstGeom prst="line">
            <a:avLst/>
          </a:prstGeom>
          <a:ln w="12700">
            <a:solidFill>
              <a:srgbClr val="CC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5C71DC48-9B21-44BC-B0B5-65F2AD73F3A1}"/>
              </a:ext>
            </a:extLst>
          </p:cNvPr>
          <p:cNvCxnSpPr/>
          <p:nvPr/>
        </p:nvCxnSpPr>
        <p:spPr>
          <a:xfrm>
            <a:off x="683568" y="836712"/>
            <a:ext cx="0" cy="72008"/>
          </a:xfrm>
          <a:prstGeom prst="line">
            <a:avLst/>
          </a:prstGeom>
          <a:ln w="127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E39C6C98-7510-4539-B135-77F203C68292}"/>
              </a:ext>
            </a:extLst>
          </p:cNvPr>
          <p:cNvCxnSpPr/>
          <p:nvPr/>
        </p:nvCxnSpPr>
        <p:spPr>
          <a:xfrm flipV="1">
            <a:off x="179512" y="692696"/>
            <a:ext cx="0" cy="5328592"/>
          </a:xfrm>
          <a:prstGeom prst="line">
            <a:avLst/>
          </a:prstGeom>
          <a:ln w="127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8EDEC9E1-D247-4866-AFBE-BE8251606845}"/>
              </a:ext>
            </a:extLst>
          </p:cNvPr>
          <p:cNvCxnSpPr/>
          <p:nvPr/>
        </p:nvCxnSpPr>
        <p:spPr>
          <a:xfrm flipH="1">
            <a:off x="179512" y="1556792"/>
            <a:ext cx="2016224" cy="0"/>
          </a:xfrm>
          <a:prstGeom prst="line">
            <a:avLst/>
          </a:prstGeom>
          <a:ln w="12700">
            <a:solidFill>
              <a:srgbClr val="CC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7E18C579-87B9-4F6B-8BE2-66341E1674D5}"/>
              </a:ext>
            </a:extLst>
          </p:cNvPr>
          <p:cNvCxnSpPr/>
          <p:nvPr/>
        </p:nvCxnSpPr>
        <p:spPr>
          <a:xfrm>
            <a:off x="683568" y="1556792"/>
            <a:ext cx="0" cy="144016"/>
          </a:xfrm>
          <a:prstGeom prst="line">
            <a:avLst/>
          </a:prstGeom>
          <a:ln w="12700">
            <a:solidFill>
              <a:srgbClr val="CC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76F266A4-67F7-4F99-83C5-3BE40B2E9E58}"/>
              </a:ext>
            </a:extLst>
          </p:cNvPr>
          <p:cNvCxnSpPr/>
          <p:nvPr/>
        </p:nvCxnSpPr>
        <p:spPr>
          <a:xfrm>
            <a:off x="2195736" y="1556792"/>
            <a:ext cx="0" cy="72008"/>
          </a:xfrm>
          <a:prstGeom prst="line">
            <a:avLst/>
          </a:prstGeom>
          <a:ln w="127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4B88932B-548C-4DA9-94AF-72D759195357}"/>
              </a:ext>
            </a:extLst>
          </p:cNvPr>
          <p:cNvCxnSpPr/>
          <p:nvPr/>
        </p:nvCxnSpPr>
        <p:spPr>
          <a:xfrm flipH="1">
            <a:off x="2843808" y="836712"/>
            <a:ext cx="1800200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F2E35FC3-7FB2-416C-AA28-474B62969861}"/>
              </a:ext>
            </a:extLst>
          </p:cNvPr>
          <p:cNvCxnSpPr/>
          <p:nvPr/>
        </p:nvCxnSpPr>
        <p:spPr>
          <a:xfrm flipV="1">
            <a:off x="2843808" y="692696"/>
            <a:ext cx="0" cy="54006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15FAD47A-3272-40E7-B1FB-1C711BC90435}"/>
              </a:ext>
            </a:extLst>
          </p:cNvPr>
          <p:cNvCxnSpPr/>
          <p:nvPr/>
        </p:nvCxnSpPr>
        <p:spPr>
          <a:xfrm>
            <a:off x="4644008" y="836712"/>
            <a:ext cx="0" cy="7200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1D83D0B2-04EE-4CEB-97BF-B3D5317FB2B9}"/>
              </a:ext>
            </a:extLst>
          </p:cNvPr>
          <p:cNvCxnSpPr/>
          <p:nvPr/>
        </p:nvCxnSpPr>
        <p:spPr>
          <a:xfrm flipH="1">
            <a:off x="5364088" y="836712"/>
            <a:ext cx="1800200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99D6617C-54C2-47E9-A983-A467DF2808DD}"/>
              </a:ext>
            </a:extLst>
          </p:cNvPr>
          <p:cNvCxnSpPr/>
          <p:nvPr/>
        </p:nvCxnSpPr>
        <p:spPr>
          <a:xfrm flipV="1">
            <a:off x="5364088" y="692696"/>
            <a:ext cx="0" cy="529200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81CFE37A-6343-47E0-A7C4-93B86E32F4CA}"/>
              </a:ext>
            </a:extLst>
          </p:cNvPr>
          <p:cNvCxnSpPr/>
          <p:nvPr/>
        </p:nvCxnSpPr>
        <p:spPr>
          <a:xfrm>
            <a:off x="7164288" y="836712"/>
            <a:ext cx="0" cy="7200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44FCEAF8-6CA3-43FD-9B12-55A857E3D770}"/>
              </a:ext>
            </a:extLst>
          </p:cNvPr>
          <p:cNvCxnSpPr/>
          <p:nvPr/>
        </p:nvCxnSpPr>
        <p:spPr>
          <a:xfrm flipV="1">
            <a:off x="7884368" y="692696"/>
            <a:ext cx="0" cy="540060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621468A1-CD23-4A8A-86E0-6DE0D37CC86C}"/>
              </a:ext>
            </a:extLst>
          </p:cNvPr>
          <p:cNvSpPr/>
          <p:nvPr/>
        </p:nvSpPr>
        <p:spPr>
          <a:xfrm>
            <a:off x="179512" y="6237312"/>
            <a:ext cx="288032" cy="1440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altLang="ja-JP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08E56722-D7B4-4343-867E-E3D104144F99}"/>
              </a:ext>
            </a:extLst>
          </p:cNvPr>
          <p:cNvSpPr/>
          <p:nvPr/>
        </p:nvSpPr>
        <p:spPr>
          <a:xfrm>
            <a:off x="179512" y="6453336"/>
            <a:ext cx="288032" cy="14401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altLang="ja-JP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488589D5-4B12-420D-ABDC-8A40F40E0E49}"/>
              </a:ext>
            </a:extLst>
          </p:cNvPr>
          <p:cNvCxnSpPr/>
          <p:nvPr/>
        </p:nvCxnSpPr>
        <p:spPr>
          <a:xfrm flipH="1">
            <a:off x="179512" y="3212976"/>
            <a:ext cx="4248472" cy="0"/>
          </a:xfrm>
          <a:prstGeom prst="line">
            <a:avLst/>
          </a:prstGeom>
          <a:ln w="12700">
            <a:solidFill>
              <a:srgbClr val="CC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9455DE05-074E-4CF4-A3A3-CE72189B9F37}"/>
              </a:ext>
            </a:extLst>
          </p:cNvPr>
          <p:cNvCxnSpPr/>
          <p:nvPr/>
        </p:nvCxnSpPr>
        <p:spPr>
          <a:xfrm>
            <a:off x="3131840" y="3212976"/>
            <a:ext cx="0" cy="216024"/>
          </a:xfrm>
          <a:prstGeom prst="line">
            <a:avLst/>
          </a:prstGeom>
          <a:ln w="12700">
            <a:solidFill>
              <a:srgbClr val="CC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A4AE743F-E0CA-49DF-A0D8-E1677079B696}"/>
              </a:ext>
            </a:extLst>
          </p:cNvPr>
          <p:cNvCxnSpPr/>
          <p:nvPr/>
        </p:nvCxnSpPr>
        <p:spPr>
          <a:xfrm>
            <a:off x="4427984" y="3212976"/>
            <a:ext cx="0" cy="216024"/>
          </a:xfrm>
          <a:prstGeom prst="line">
            <a:avLst/>
          </a:prstGeom>
          <a:ln w="127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E65FCE91-588D-40DB-8B9A-09C5AD6AC370}"/>
              </a:ext>
            </a:extLst>
          </p:cNvPr>
          <p:cNvCxnSpPr/>
          <p:nvPr/>
        </p:nvCxnSpPr>
        <p:spPr>
          <a:xfrm flipH="1">
            <a:off x="2843808" y="3284984"/>
            <a:ext cx="4320000" cy="0"/>
          </a:xfrm>
          <a:prstGeom prst="line">
            <a:avLst/>
          </a:prstGeom>
          <a:ln w="1270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F1C8575E-79CC-4893-AD15-AB18D4A18473}"/>
              </a:ext>
            </a:extLst>
          </p:cNvPr>
          <p:cNvCxnSpPr/>
          <p:nvPr/>
        </p:nvCxnSpPr>
        <p:spPr>
          <a:xfrm>
            <a:off x="3707904" y="3284984"/>
            <a:ext cx="0" cy="144016"/>
          </a:xfrm>
          <a:prstGeom prst="line">
            <a:avLst/>
          </a:prstGeom>
          <a:ln w="12700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A8D423DA-092A-438B-8B4F-02C18BFD708A}"/>
              </a:ext>
            </a:extLst>
          </p:cNvPr>
          <p:cNvCxnSpPr/>
          <p:nvPr/>
        </p:nvCxnSpPr>
        <p:spPr>
          <a:xfrm flipH="1">
            <a:off x="2843808" y="4581128"/>
            <a:ext cx="1872208" cy="0"/>
          </a:xfrm>
          <a:prstGeom prst="line">
            <a:avLst/>
          </a:prstGeom>
          <a:ln w="1270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52205EF7-459E-46B1-987E-E795BB88B814}"/>
              </a:ext>
            </a:extLst>
          </p:cNvPr>
          <p:cNvCxnSpPr/>
          <p:nvPr/>
        </p:nvCxnSpPr>
        <p:spPr>
          <a:xfrm>
            <a:off x="3491880" y="4581128"/>
            <a:ext cx="0" cy="144016"/>
          </a:xfrm>
          <a:prstGeom prst="line">
            <a:avLst/>
          </a:prstGeom>
          <a:ln w="12700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4CDACCFC-64B4-4FA2-9993-2E9FC5C1317C}"/>
              </a:ext>
            </a:extLst>
          </p:cNvPr>
          <p:cNvCxnSpPr/>
          <p:nvPr/>
        </p:nvCxnSpPr>
        <p:spPr>
          <a:xfrm flipH="1">
            <a:off x="4499992" y="6093296"/>
            <a:ext cx="3384376" cy="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A8D5430D-A989-4F21-92DC-3092DA3ABF3B}"/>
              </a:ext>
            </a:extLst>
          </p:cNvPr>
          <p:cNvCxnSpPr/>
          <p:nvPr/>
        </p:nvCxnSpPr>
        <p:spPr>
          <a:xfrm>
            <a:off x="4716016" y="4581128"/>
            <a:ext cx="0" cy="144016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EDE5FE35-1056-48B5-A3EF-B2C9FCBFDBEB}"/>
              </a:ext>
            </a:extLst>
          </p:cNvPr>
          <p:cNvCxnSpPr/>
          <p:nvPr/>
        </p:nvCxnSpPr>
        <p:spPr>
          <a:xfrm flipH="1">
            <a:off x="179512" y="4509120"/>
            <a:ext cx="4248472" cy="0"/>
          </a:xfrm>
          <a:prstGeom prst="line">
            <a:avLst/>
          </a:prstGeom>
          <a:ln w="12700">
            <a:solidFill>
              <a:srgbClr val="CC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82548678-71A6-49CF-9358-53D89D0B874C}"/>
              </a:ext>
            </a:extLst>
          </p:cNvPr>
          <p:cNvCxnSpPr/>
          <p:nvPr/>
        </p:nvCxnSpPr>
        <p:spPr>
          <a:xfrm>
            <a:off x="3203848" y="4509120"/>
            <a:ext cx="0" cy="216024"/>
          </a:xfrm>
          <a:prstGeom prst="line">
            <a:avLst/>
          </a:prstGeom>
          <a:ln w="12700">
            <a:solidFill>
              <a:srgbClr val="CC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7C009A1D-7E09-47BD-BFD1-76478996383E}"/>
              </a:ext>
            </a:extLst>
          </p:cNvPr>
          <p:cNvCxnSpPr/>
          <p:nvPr/>
        </p:nvCxnSpPr>
        <p:spPr>
          <a:xfrm>
            <a:off x="4427984" y="4509120"/>
            <a:ext cx="0" cy="216024"/>
          </a:xfrm>
          <a:prstGeom prst="line">
            <a:avLst/>
          </a:prstGeom>
          <a:ln w="127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F01D2829-AD05-4A30-815E-9EF8BEB20C8D}"/>
              </a:ext>
            </a:extLst>
          </p:cNvPr>
          <p:cNvCxnSpPr/>
          <p:nvPr/>
        </p:nvCxnSpPr>
        <p:spPr>
          <a:xfrm flipH="1">
            <a:off x="5364088" y="3356992"/>
            <a:ext cx="2016000" cy="0"/>
          </a:xfrm>
          <a:prstGeom prst="line">
            <a:avLst/>
          </a:prstGeom>
          <a:ln w="1270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F3531E1D-73BD-4817-9AA8-C7BA4CE92FC1}"/>
              </a:ext>
            </a:extLst>
          </p:cNvPr>
          <p:cNvCxnSpPr/>
          <p:nvPr/>
        </p:nvCxnSpPr>
        <p:spPr>
          <a:xfrm flipH="1">
            <a:off x="3851920" y="4653136"/>
            <a:ext cx="1512168" cy="0"/>
          </a:xfrm>
          <a:prstGeom prst="line">
            <a:avLst/>
          </a:prstGeom>
          <a:ln w="12700">
            <a:solidFill>
              <a:srgbClr val="00B05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0EE2C231-0C1D-43B7-A582-9B04D1F8325C}"/>
              </a:ext>
            </a:extLst>
          </p:cNvPr>
          <p:cNvCxnSpPr/>
          <p:nvPr/>
        </p:nvCxnSpPr>
        <p:spPr>
          <a:xfrm>
            <a:off x="5076056" y="4661520"/>
            <a:ext cx="0" cy="63624"/>
          </a:xfrm>
          <a:prstGeom prst="line">
            <a:avLst/>
          </a:prstGeom>
          <a:ln w="12700">
            <a:solidFill>
              <a:srgbClr val="00B05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99055265-03BA-4F3F-801B-960CF69DB4C2}"/>
              </a:ext>
            </a:extLst>
          </p:cNvPr>
          <p:cNvCxnSpPr/>
          <p:nvPr/>
        </p:nvCxnSpPr>
        <p:spPr>
          <a:xfrm>
            <a:off x="3851920" y="4653136"/>
            <a:ext cx="0" cy="63624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2C0A8719-852A-4529-A2FC-973F19DB9D4E}"/>
              </a:ext>
            </a:extLst>
          </p:cNvPr>
          <p:cNvCxnSpPr/>
          <p:nvPr/>
        </p:nvCxnSpPr>
        <p:spPr>
          <a:xfrm flipH="1">
            <a:off x="179512" y="6021288"/>
            <a:ext cx="3384376" cy="0"/>
          </a:xfrm>
          <a:prstGeom prst="line">
            <a:avLst/>
          </a:prstGeom>
          <a:ln w="127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904A0556-5BC1-4FFB-B1C7-51854604D4B3}"/>
              </a:ext>
            </a:extLst>
          </p:cNvPr>
          <p:cNvCxnSpPr/>
          <p:nvPr/>
        </p:nvCxnSpPr>
        <p:spPr>
          <a:xfrm>
            <a:off x="3563888" y="6021288"/>
            <a:ext cx="0" cy="144016"/>
          </a:xfrm>
          <a:prstGeom prst="line">
            <a:avLst/>
          </a:prstGeom>
          <a:ln w="127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8886DCFA-A8B0-42F6-92AF-B94D330F6DFF}"/>
              </a:ext>
            </a:extLst>
          </p:cNvPr>
          <p:cNvCxnSpPr/>
          <p:nvPr/>
        </p:nvCxnSpPr>
        <p:spPr>
          <a:xfrm flipH="1">
            <a:off x="2843808" y="6093296"/>
            <a:ext cx="936104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592D822B-96BD-458D-A257-37F46A6106BD}"/>
              </a:ext>
            </a:extLst>
          </p:cNvPr>
          <p:cNvCxnSpPr/>
          <p:nvPr/>
        </p:nvCxnSpPr>
        <p:spPr>
          <a:xfrm>
            <a:off x="3779912" y="6093296"/>
            <a:ext cx="0" cy="7200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ED1E70B7-6D75-44C4-A0DB-6E7DE05E870B}"/>
              </a:ext>
            </a:extLst>
          </p:cNvPr>
          <p:cNvCxnSpPr/>
          <p:nvPr/>
        </p:nvCxnSpPr>
        <p:spPr>
          <a:xfrm>
            <a:off x="4283968" y="5978326"/>
            <a:ext cx="0" cy="25200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9582A9CD-3A05-4C97-A0FE-4E0EAE1DFDF4}"/>
              </a:ext>
            </a:extLst>
          </p:cNvPr>
          <p:cNvCxnSpPr/>
          <p:nvPr/>
        </p:nvCxnSpPr>
        <p:spPr>
          <a:xfrm flipH="1">
            <a:off x="4283968" y="5983188"/>
            <a:ext cx="1080120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73DDA5D6-14F2-47BA-BE24-120DB58EBEF2}"/>
              </a:ext>
            </a:extLst>
          </p:cNvPr>
          <p:cNvCxnSpPr/>
          <p:nvPr/>
        </p:nvCxnSpPr>
        <p:spPr>
          <a:xfrm>
            <a:off x="4499992" y="6093296"/>
            <a:ext cx="0" cy="6362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B2F23FC1-8BCD-4588-BBCD-7E6640957322}"/>
              </a:ext>
            </a:extLst>
          </p:cNvPr>
          <p:cNvCxnSpPr/>
          <p:nvPr/>
        </p:nvCxnSpPr>
        <p:spPr>
          <a:xfrm>
            <a:off x="3851920" y="5445224"/>
            <a:ext cx="0" cy="720080"/>
          </a:xfrm>
          <a:prstGeom prst="line">
            <a:avLst/>
          </a:prstGeom>
          <a:ln w="127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FD8FB5BD-470F-4FA5-B118-41E8C21D7222}"/>
              </a:ext>
            </a:extLst>
          </p:cNvPr>
          <p:cNvCxnSpPr/>
          <p:nvPr/>
        </p:nvCxnSpPr>
        <p:spPr>
          <a:xfrm>
            <a:off x="4211960" y="5877272"/>
            <a:ext cx="0" cy="288032"/>
          </a:xfrm>
          <a:prstGeom prst="line">
            <a:avLst/>
          </a:prstGeom>
          <a:ln w="127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A6F8CCC5-10A6-449B-941C-DAB5FD116832}"/>
              </a:ext>
            </a:extLst>
          </p:cNvPr>
          <p:cNvCxnSpPr/>
          <p:nvPr/>
        </p:nvCxnSpPr>
        <p:spPr>
          <a:xfrm>
            <a:off x="3347864" y="4005064"/>
            <a:ext cx="0" cy="72008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CD933C7D-CACA-45AD-8DFE-0C58DB5561C8}"/>
              </a:ext>
            </a:extLst>
          </p:cNvPr>
          <p:cNvCxnSpPr/>
          <p:nvPr/>
        </p:nvCxnSpPr>
        <p:spPr>
          <a:xfrm>
            <a:off x="4499992" y="4365104"/>
            <a:ext cx="0" cy="360040"/>
          </a:xfrm>
          <a:prstGeom prst="line">
            <a:avLst/>
          </a:prstGeom>
          <a:ln w="127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CAB20F33-2521-4ADC-8AFA-36887636000A}"/>
              </a:ext>
            </a:extLst>
          </p:cNvPr>
          <p:cNvCxnSpPr/>
          <p:nvPr/>
        </p:nvCxnSpPr>
        <p:spPr>
          <a:xfrm flipV="1">
            <a:off x="539552" y="2276872"/>
            <a:ext cx="0" cy="108012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4344788C-643D-4D8D-B240-DD894CF174B6}"/>
              </a:ext>
            </a:extLst>
          </p:cNvPr>
          <p:cNvCxnSpPr/>
          <p:nvPr/>
        </p:nvCxnSpPr>
        <p:spPr>
          <a:xfrm flipH="1">
            <a:off x="539552" y="3356992"/>
            <a:ext cx="396044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D2657366-DD4A-46B1-8782-E47A96F13A55}"/>
              </a:ext>
            </a:extLst>
          </p:cNvPr>
          <p:cNvCxnSpPr/>
          <p:nvPr/>
        </p:nvCxnSpPr>
        <p:spPr>
          <a:xfrm>
            <a:off x="4499992" y="3365376"/>
            <a:ext cx="0" cy="63624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6B94465C-94BD-4824-B0F7-527517A0B038}"/>
              </a:ext>
            </a:extLst>
          </p:cNvPr>
          <p:cNvCxnSpPr/>
          <p:nvPr/>
        </p:nvCxnSpPr>
        <p:spPr>
          <a:xfrm>
            <a:off x="3203848" y="3356992"/>
            <a:ext cx="0" cy="72008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72BA0789-0865-497B-B923-EC18FF8303DE}"/>
              </a:ext>
            </a:extLst>
          </p:cNvPr>
          <p:cNvCxnSpPr/>
          <p:nvPr/>
        </p:nvCxnSpPr>
        <p:spPr>
          <a:xfrm flipH="1">
            <a:off x="2123728" y="3140968"/>
            <a:ext cx="2448272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C29216A6-1084-49C6-B0CD-9326BF88F4E5}"/>
              </a:ext>
            </a:extLst>
          </p:cNvPr>
          <p:cNvCxnSpPr/>
          <p:nvPr/>
        </p:nvCxnSpPr>
        <p:spPr>
          <a:xfrm>
            <a:off x="4572000" y="3140968"/>
            <a:ext cx="0" cy="288032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32C37C04-72DA-49ED-9C30-8BEF75EB6B3C}"/>
              </a:ext>
            </a:extLst>
          </p:cNvPr>
          <p:cNvCxnSpPr/>
          <p:nvPr/>
        </p:nvCxnSpPr>
        <p:spPr>
          <a:xfrm>
            <a:off x="2123728" y="2924944"/>
            <a:ext cx="0" cy="216024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80C3E679-29B3-4DB4-8C65-83936E8993F4}"/>
              </a:ext>
            </a:extLst>
          </p:cNvPr>
          <p:cNvCxnSpPr/>
          <p:nvPr/>
        </p:nvCxnSpPr>
        <p:spPr>
          <a:xfrm>
            <a:off x="3491880" y="836712"/>
            <a:ext cx="0" cy="72008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7211B8B6-474A-4DC1-8163-8C71D928600A}"/>
              </a:ext>
            </a:extLst>
          </p:cNvPr>
          <p:cNvCxnSpPr/>
          <p:nvPr/>
        </p:nvCxnSpPr>
        <p:spPr>
          <a:xfrm>
            <a:off x="6012160" y="836712"/>
            <a:ext cx="0" cy="72008"/>
          </a:xfrm>
          <a:prstGeom prst="line">
            <a:avLst/>
          </a:prstGeom>
          <a:ln w="12700">
            <a:solidFill>
              <a:srgbClr val="00B05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F3A708C5-8306-47EE-81C5-0DA046984803}"/>
              </a:ext>
            </a:extLst>
          </p:cNvPr>
          <p:cNvCxnSpPr/>
          <p:nvPr/>
        </p:nvCxnSpPr>
        <p:spPr>
          <a:xfrm>
            <a:off x="4860032" y="3284984"/>
            <a:ext cx="0" cy="144016"/>
          </a:xfrm>
          <a:prstGeom prst="line">
            <a:avLst/>
          </a:prstGeom>
          <a:ln w="12700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1169E6C0-DE59-4265-9623-8652C52C21D0}"/>
              </a:ext>
            </a:extLst>
          </p:cNvPr>
          <p:cNvCxnSpPr/>
          <p:nvPr/>
        </p:nvCxnSpPr>
        <p:spPr>
          <a:xfrm>
            <a:off x="3779912" y="1916832"/>
            <a:ext cx="0" cy="151216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>
            <a:extLst>
              <a:ext uri="{FF2B5EF4-FFF2-40B4-BE49-F238E27FC236}">
                <a16:creationId xmlns:a16="http://schemas.microsoft.com/office/drawing/2014/main" id="{736BA5C5-19AA-4841-AAF1-C21005FBC4E8}"/>
              </a:ext>
            </a:extLst>
          </p:cNvPr>
          <p:cNvCxnSpPr/>
          <p:nvPr/>
        </p:nvCxnSpPr>
        <p:spPr>
          <a:xfrm>
            <a:off x="323528" y="1484784"/>
            <a:ext cx="0" cy="1584176"/>
          </a:xfrm>
          <a:prstGeom prst="line">
            <a:avLst/>
          </a:prstGeom>
          <a:ln w="127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5033D3C0-C447-407A-8240-546C0C2341D2}"/>
              </a:ext>
            </a:extLst>
          </p:cNvPr>
          <p:cNvCxnSpPr/>
          <p:nvPr/>
        </p:nvCxnSpPr>
        <p:spPr>
          <a:xfrm flipH="1">
            <a:off x="331912" y="1628800"/>
            <a:ext cx="495672" cy="0"/>
          </a:xfrm>
          <a:prstGeom prst="line">
            <a:avLst/>
          </a:prstGeom>
          <a:ln w="12700">
            <a:solidFill>
              <a:srgbClr val="CC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5DB9BC68-6DE0-430D-BD45-B2B608E77335}"/>
              </a:ext>
            </a:extLst>
          </p:cNvPr>
          <p:cNvCxnSpPr/>
          <p:nvPr/>
        </p:nvCxnSpPr>
        <p:spPr>
          <a:xfrm>
            <a:off x="827584" y="1628800"/>
            <a:ext cx="0" cy="72008"/>
          </a:xfrm>
          <a:prstGeom prst="line">
            <a:avLst/>
          </a:prstGeom>
          <a:ln w="127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>
            <a:extLst>
              <a:ext uri="{FF2B5EF4-FFF2-40B4-BE49-F238E27FC236}">
                <a16:creationId xmlns:a16="http://schemas.microsoft.com/office/drawing/2014/main" id="{6B998297-8C58-47DA-83FF-BFA86A50E1ED}"/>
              </a:ext>
            </a:extLst>
          </p:cNvPr>
          <p:cNvCxnSpPr/>
          <p:nvPr/>
        </p:nvCxnSpPr>
        <p:spPr>
          <a:xfrm flipH="1">
            <a:off x="331912" y="3068960"/>
            <a:ext cx="2943944" cy="0"/>
          </a:xfrm>
          <a:prstGeom prst="line">
            <a:avLst/>
          </a:prstGeom>
          <a:ln w="12700">
            <a:solidFill>
              <a:srgbClr val="CC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2FCF9C7D-C62A-46E7-A975-60FDC5FB82DC}"/>
              </a:ext>
            </a:extLst>
          </p:cNvPr>
          <p:cNvCxnSpPr/>
          <p:nvPr/>
        </p:nvCxnSpPr>
        <p:spPr>
          <a:xfrm>
            <a:off x="3275856" y="3068960"/>
            <a:ext cx="0" cy="360040"/>
          </a:xfrm>
          <a:prstGeom prst="line">
            <a:avLst/>
          </a:prstGeom>
          <a:ln w="127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>
            <a:extLst>
              <a:ext uri="{FF2B5EF4-FFF2-40B4-BE49-F238E27FC236}">
                <a16:creationId xmlns:a16="http://schemas.microsoft.com/office/drawing/2014/main" id="{8867E275-6D6A-4746-9F95-E760D115D090}"/>
              </a:ext>
            </a:extLst>
          </p:cNvPr>
          <p:cNvCxnSpPr/>
          <p:nvPr/>
        </p:nvCxnSpPr>
        <p:spPr>
          <a:xfrm flipH="1">
            <a:off x="3788296" y="3068960"/>
            <a:ext cx="1152000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>
            <a:extLst>
              <a:ext uri="{FF2B5EF4-FFF2-40B4-BE49-F238E27FC236}">
                <a16:creationId xmlns:a16="http://schemas.microsoft.com/office/drawing/2014/main" id="{7AE1A2E4-D92C-4372-95CB-72C80CB8C80C}"/>
              </a:ext>
            </a:extLst>
          </p:cNvPr>
          <p:cNvCxnSpPr/>
          <p:nvPr/>
        </p:nvCxnSpPr>
        <p:spPr>
          <a:xfrm>
            <a:off x="4932040" y="3068960"/>
            <a:ext cx="0" cy="36004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>
            <a:extLst>
              <a:ext uri="{FF2B5EF4-FFF2-40B4-BE49-F238E27FC236}">
                <a16:creationId xmlns:a16="http://schemas.microsoft.com/office/drawing/2014/main" id="{7C9DB1F7-F207-4B02-B491-BAF41C845F12}"/>
              </a:ext>
            </a:extLst>
          </p:cNvPr>
          <p:cNvCxnSpPr/>
          <p:nvPr/>
        </p:nvCxnSpPr>
        <p:spPr>
          <a:xfrm flipH="1">
            <a:off x="4572000" y="2924944"/>
            <a:ext cx="23040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>
            <a:extLst>
              <a:ext uri="{FF2B5EF4-FFF2-40B4-BE49-F238E27FC236}">
                <a16:creationId xmlns:a16="http://schemas.microsoft.com/office/drawing/2014/main" id="{F30E4072-2AA2-44B5-87AC-E3BF9704D322}"/>
              </a:ext>
            </a:extLst>
          </p:cNvPr>
          <p:cNvCxnSpPr/>
          <p:nvPr/>
        </p:nvCxnSpPr>
        <p:spPr>
          <a:xfrm>
            <a:off x="6876256" y="2924944"/>
            <a:ext cx="0" cy="504056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2C5D1293-AD8B-4350-B4C8-D7315AB2368D}"/>
              </a:ext>
            </a:extLst>
          </p:cNvPr>
          <p:cNvSpPr/>
          <p:nvPr/>
        </p:nvSpPr>
        <p:spPr>
          <a:xfrm>
            <a:off x="6948264" y="4727700"/>
            <a:ext cx="1296141" cy="5735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BMA‐FLX  Product </a:t>
            </a:r>
          </a:p>
          <a:p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(ESA) 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Radiative Flux @ TOA &amp; BOA</a:t>
            </a:r>
          </a:p>
          <a:p>
            <a:pPr>
              <a:buFont typeface="Arial" pitchFamily="34" charset="0"/>
              <a:buChar char="•"/>
            </a:pPr>
            <a:endParaRPr lang="en-US" altLang="ja-JP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片側の 2 つの角を丸めた四角形 93">
            <a:extLst>
              <a:ext uri="{FF2B5EF4-FFF2-40B4-BE49-F238E27FC236}">
                <a16:creationId xmlns:a16="http://schemas.microsoft.com/office/drawing/2014/main" id="{4506F540-628F-4BBA-92C3-75D93D9094DF}"/>
              </a:ext>
            </a:extLst>
          </p:cNvPr>
          <p:cNvSpPr/>
          <p:nvPr/>
        </p:nvSpPr>
        <p:spPr>
          <a:xfrm>
            <a:off x="6948264" y="4583685"/>
            <a:ext cx="1296144" cy="133070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BBR-MSI-ATLID</a:t>
            </a:r>
            <a:endParaRPr kumimoji="1" lang="ja-JP" altLang="en-U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片側の 2 つの角を丸めた四角形 72">
            <a:extLst>
              <a:ext uri="{FF2B5EF4-FFF2-40B4-BE49-F238E27FC236}">
                <a16:creationId xmlns:a16="http://schemas.microsoft.com/office/drawing/2014/main" id="{84A3D03B-B6C0-43B8-975E-50EEA6F0983C}"/>
              </a:ext>
            </a:extLst>
          </p:cNvPr>
          <p:cNvSpPr/>
          <p:nvPr/>
        </p:nvSpPr>
        <p:spPr>
          <a:xfrm>
            <a:off x="7812360" y="548680"/>
            <a:ext cx="864094" cy="168016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BBR</a:t>
            </a:r>
            <a:endParaRPr kumimoji="1" lang="ja-JP" altLang="en-U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0741EF76-53C7-49F1-A1BB-E1F15FD9CF27}"/>
              </a:ext>
            </a:extLst>
          </p:cNvPr>
          <p:cNvSpPr/>
          <p:nvPr/>
        </p:nvSpPr>
        <p:spPr>
          <a:xfrm>
            <a:off x="5432428" y="3573010"/>
            <a:ext cx="1193935" cy="8004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t-BR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Aerosol Direct Radiative Forcing (TOA) </a:t>
            </a:r>
          </a:p>
          <a:p>
            <a:pPr>
              <a:buFont typeface="Arial" pitchFamily="34" charset="0"/>
              <a:buChar char="•"/>
            </a:pPr>
            <a:r>
              <a:rPr lang="pt-BR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Aerosol Direct Radiative Forcing (BOA)</a:t>
            </a:r>
            <a:endParaRPr lang="en-US" altLang="ja-JP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3" name="コネクタ: カギ線 112">
            <a:extLst>
              <a:ext uri="{FF2B5EF4-FFF2-40B4-BE49-F238E27FC236}">
                <a16:creationId xmlns:a16="http://schemas.microsoft.com/office/drawing/2014/main" id="{213284D1-40D0-43C4-8052-E5CCC93D250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324909" y="4445280"/>
            <a:ext cx="1790327" cy="1649720"/>
          </a:xfrm>
          <a:prstGeom prst="bentConnector3">
            <a:avLst>
              <a:gd name="adj1" fmla="val 6728"/>
            </a:avLst>
          </a:prstGeom>
          <a:ln w="127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片側の 2 つの角を丸めた四角形 67">
            <a:extLst>
              <a:ext uri="{FF2B5EF4-FFF2-40B4-BE49-F238E27FC236}">
                <a16:creationId xmlns:a16="http://schemas.microsoft.com/office/drawing/2014/main" id="{B3A3D279-6325-4D41-9557-C96A8637681C}"/>
              </a:ext>
            </a:extLst>
          </p:cNvPr>
          <p:cNvSpPr/>
          <p:nvPr/>
        </p:nvSpPr>
        <p:spPr>
          <a:xfrm>
            <a:off x="3491880" y="6165304"/>
            <a:ext cx="1152128" cy="144016"/>
          </a:xfrm>
          <a:prstGeom prst="round2Same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ja-JP" alt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Sensors</a:t>
            </a:r>
            <a:endParaRPr kumimoji="1" lang="ja-JP" altLang="en-U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A1DF25D9-A91A-475C-BB72-4D8386FAF876}"/>
              </a:ext>
            </a:extLst>
          </p:cNvPr>
          <p:cNvCxnSpPr/>
          <p:nvPr/>
        </p:nvCxnSpPr>
        <p:spPr>
          <a:xfrm>
            <a:off x="7380312" y="3365376"/>
            <a:ext cx="0" cy="108000"/>
          </a:xfrm>
          <a:prstGeom prst="line">
            <a:avLst/>
          </a:prstGeom>
          <a:ln w="12700">
            <a:solidFill>
              <a:srgbClr val="00B05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>
            <a:extLst>
              <a:ext uri="{FF2B5EF4-FFF2-40B4-BE49-F238E27FC236}">
                <a16:creationId xmlns:a16="http://schemas.microsoft.com/office/drawing/2014/main" id="{120AB00A-6CF0-495F-ABD8-FAB9B7EDC466}"/>
              </a:ext>
            </a:extLst>
          </p:cNvPr>
          <p:cNvCxnSpPr/>
          <p:nvPr/>
        </p:nvCxnSpPr>
        <p:spPr>
          <a:xfrm>
            <a:off x="7172296" y="3284984"/>
            <a:ext cx="0" cy="180000"/>
          </a:xfrm>
          <a:prstGeom prst="line">
            <a:avLst/>
          </a:prstGeom>
          <a:ln w="12700">
            <a:solidFill>
              <a:srgbClr val="0070C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54D53EDD-7726-4545-826F-6A98CCC5E96D}"/>
              </a:ext>
            </a:extLst>
          </p:cNvPr>
          <p:cNvCxnSpPr/>
          <p:nvPr/>
        </p:nvCxnSpPr>
        <p:spPr>
          <a:xfrm>
            <a:off x="5940152" y="3284984"/>
            <a:ext cx="0" cy="180000"/>
          </a:xfrm>
          <a:prstGeom prst="line">
            <a:avLst/>
          </a:prstGeom>
          <a:ln w="12700">
            <a:solidFill>
              <a:srgbClr val="0070C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片側の 2 つの角を丸めた四角形 96">
            <a:extLst>
              <a:ext uri="{FF2B5EF4-FFF2-40B4-BE49-F238E27FC236}">
                <a16:creationId xmlns:a16="http://schemas.microsoft.com/office/drawing/2014/main" id="{A15C24DF-2083-4FA9-95ED-E7720471A9B1}"/>
              </a:ext>
            </a:extLst>
          </p:cNvPr>
          <p:cNvSpPr/>
          <p:nvPr/>
        </p:nvSpPr>
        <p:spPr>
          <a:xfrm>
            <a:off x="6660230" y="3428999"/>
            <a:ext cx="1152129" cy="152395"/>
          </a:xfrm>
          <a:prstGeom prst="round2Same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ATLID-MSI</a:t>
            </a:r>
            <a:endParaRPr kumimoji="1" lang="ja-JP" altLang="en-U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9" name="直線コネクタ 118">
            <a:extLst>
              <a:ext uri="{FF2B5EF4-FFF2-40B4-BE49-F238E27FC236}">
                <a16:creationId xmlns:a16="http://schemas.microsoft.com/office/drawing/2014/main" id="{293846D7-3AE5-48F9-83B9-B7FD154DA865}"/>
              </a:ext>
            </a:extLst>
          </p:cNvPr>
          <p:cNvCxnSpPr/>
          <p:nvPr/>
        </p:nvCxnSpPr>
        <p:spPr>
          <a:xfrm>
            <a:off x="6084168" y="3356992"/>
            <a:ext cx="0" cy="108000"/>
          </a:xfrm>
          <a:prstGeom prst="line">
            <a:avLst/>
          </a:prstGeom>
          <a:ln w="12700">
            <a:solidFill>
              <a:srgbClr val="00B05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片側の 2 つの角を丸めた四角形 96">
            <a:extLst>
              <a:ext uri="{FF2B5EF4-FFF2-40B4-BE49-F238E27FC236}">
                <a16:creationId xmlns:a16="http://schemas.microsoft.com/office/drawing/2014/main" id="{92A28B29-3FD6-405F-8B0F-CFDBDE6CA466}"/>
              </a:ext>
            </a:extLst>
          </p:cNvPr>
          <p:cNvSpPr/>
          <p:nvPr/>
        </p:nvSpPr>
        <p:spPr>
          <a:xfrm>
            <a:off x="5432427" y="3428995"/>
            <a:ext cx="1193938" cy="155420"/>
          </a:xfrm>
          <a:prstGeom prst="round2Same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ATLID-MSI</a:t>
            </a:r>
            <a:endParaRPr kumimoji="1" lang="ja-JP" altLang="en-U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正方形/長方形 120">
            <a:extLst>
              <a:ext uri="{FF2B5EF4-FFF2-40B4-BE49-F238E27FC236}">
                <a16:creationId xmlns:a16="http://schemas.microsoft.com/office/drawing/2014/main" id="{31F79FB3-F042-4D8C-8E72-8BF0920EB971}"/>
              </a:ext>
            </a:extLst>
          </p:cNvPr>
          <p:cNvSpPr/>
          <p:nvPr/>
        </p:nvSpPr>
        <p:spPr>
          <a:xfrm>
            <a:off x="7851323" y="3778006"/>
            <a:ext cx="1113166" cy="5735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BM‐RAD  Product </a:t>
            </a:r>
          </a:p>
          <a:p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(ESA) 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SW and LW radiances</a:t>
            </a:r>
          </a:p>
          <a:p>
            <a:pPr>
              <a:buFont typeface="Arial" pitchFamily="34" charset="0"/>
              <a:buChar char="•"/>
            </a:pPr>
            <a:endParaRPr lang="en-US" altLang="ja-JP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片側の 2 つの角を丸めた四角形 93">
            <a:extLst>
              <a:ext uri="{FF2B5EF4-FFF2-40B4-BE49-F238E27FC236}">
                <a16:creationId xmlns:a16="http://schemas.microsoft.com/office/drawing/2014/main" id="{99820348-F67D-4B44-BC22-BB4956D06FCD}"/>
              </a:ext>
            </a:extLst>
          </p:cNvPr>
          <p:cNvSpPr/>
          <p:nvPr/>
        </p:nvSpPr>
        <p:spPr>
          <a:xfrm>
            <a:off x="7851322" y="3633990"/>
            <a:ext cx="1113166" cy="166163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BBR-MSI</a:t>
            </a:r>
            <a:endParaRPr kumimoji="1" lang="ja-JP" altLang="en-U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" name="Picture 4">
            <a:extLst>
              <a:ext uri="{FF2B5EF4-FFF2-40B4-BE49-F238E27FC236}">
                <a16:creationId xmlns:a16="http://schemas.microsoft.com/office/drawing/2014/main" id="{601540CC-8C89-4373-970C-78859A46C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69183" y="4176124"/>
            <a:ext cx="388724" cy="1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" name="Picture 4">
            <a:extLst>
              <a:ext uri="{FF2B5EF4-FFF2-40B4-BE49-F238E27FC236}">
                <a16:creationId xmlns:a16="http://schemas.microsoft.com/office/drawing/2014/main" id="{DF17400F-AD4C-4F6E-8307-64EFB8465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36646" y="5139270"/>
            <a:ext cx="388724" cy="1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3C67D857-1655-45AA-A95B-6DEA7400DD08}"/>
              </a:ext>
            </a:extLst>
          </p:cNvPr>
          <p:cNvSpPr txBox="1"/>
          <p:nvPr/>
        </p:nvSpPr>
        <p:spPr>
          <a:xfrm>
            <a:off x="6373154" y="-27700"/>
            <a:ext cx="4643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i="1" dirty="0"/>
              <a:t>See appendix fo</a:t>
            </a:r>
            <a:r>
              <a:rPr lang="en-US" altLang="ja-JP" i="1" dirty="0"/>
              <a:t>r the full list.</a:t>
            </a:r>
            <a:endParaRPr kumimoji="1" lang="ja-JP" altLang="en-US" i="1" dirty="0"/>
          </a:p>
        </p:txBody>
      </p:sp>
    </p:spTree>
    <p:extLst>
      <p:ext uri="{BB962C8B-B14F-4D97-AF65-F5344CB8AC3E}">
        <p14:creationId xmlns:p14="http://schemas.microsoft.com/office/powerpoint/2010/main" val="3957808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D47C03-78DB-4EA6-BD2A-F10F2B3A3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0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JAXA Algorithm development with </a:t>
            </a:r>
            <a:r>
              <a:rPr lang="en-US" altLang="ja-JP" sz="2000" dirty="0">
                <a:latin typeface="Helvetica" panose="020B0604020202020204" pitchFamily="34" charset="0"/>
                <a:cs typeface="Helvetica" panose="020B0604020202020204" pitchFamily="34" charset="0"/>
              </a:rPr>
              <a:t>the Joint-Simulator L1 synthetic data</a:t>
            </a:r>
            <a:r>
              <a:rPr lang="en-US" altLang="ja-JP" sz="20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</a:t>
            </a:r>
            <a:endParaRPr kumimoji="1" lang="ja-JP" alt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FD0345C-EDDA-4500-8482-B034201E6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976" y="1186844"/>
            <a:ext cx="8496944" cy="48965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2000" dirty="0"/>
              <a:t>Level 2 algorithm development ongoing</a:t>
            </a:r>
          </a:p>
          <a:p>
            <a:pPr lvl="1">
              <a:spcBef>
                <a:spcPts val="0"/>
              </a:spcBef>
            </a:pPr>
            <a:r>
              <a:rPr lang="en-US" altLang="ja-JP" sz="1800" dirty="0"/>
              <a:t>Developments by 6 Algorithm PIs are ongoing.</a:t>
            </a:r>
          </a:p>
          <a:p>
            <a:pPr lvl="1">
              <a:spcBef>
                <a:spcPts val="0"/>
              </a:spcBef>
            </a:pPr>
            <a:r>
              <a:rPr lang="en-US" altLang="ja-JP" sz="1800" dirty="0"/>
              <a:t>Now All JAXA </a:t>
            </a:r>
            <a:r>
              <a:rPr lang="en-US" altLang="ja-JP" sz="1800" dirty="0" err="1"/>
              <a:t>EarthCARE</a:t>
            </a:r>
            <a:r>
              <a:rPr lang="en-US" altLang="ja-JP" sz="1800" dirty="0"/>
              <a:t> L2  algorithms can input synthetic data with the JAXA/ESA L1 formats from the Joint-Simulator and output physical variables in the JAXA L2 format.</a:t>
            </a:r>
          </a:p>
          <a:p>
            <a:pPr>
              <a:spcBef>
                <a:spcPts val="0"/>
              </a:spcBef>
            </a:pPr>
            <a:r>
              <a:rPr lang="en-US" altLang="ja-JP" sz="2000" dirty="0"/>
              <a:t>JAXA L2 ATBD is provided in the JAXA/EORC Website:</a:t>
            </a:r>
            <a:br>
              <a:rPr lang="en-US" altLang="ja-JP" sz="2000" dirty="0"/>
            </a:br>
            <a:r>
              <a:rPr lang="en-US" altLang="ja-JP" sz="2000" dirty="0">
                <a:hlinkClick r:id="rId2"/>
              </a:rPr>
              <a:t>http://www.eorc.jaxa.jp/EARTHCARE/index.html</a:t>
            </a:r>
            <a:endParaRPr lang="en-US" altLang="ja-JP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A5E57C-01F0-4DDB-AF41-F7D335039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38FB-5B76-4FA8-A469-B49AAC02C3A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6CB35EA-B9BF-4284-B521-8FABDDA22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84" y="3562822"/>
            <a:ext cx="3908319" cy="306896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641F253-3419-4EE7-B740-3C43E4B76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212" y="5281106"/>
            <a:ext cx="3923928" cy="160427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BF18F4B-AE5E-488B-B2E0-95BEABD03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466" y="4077072"/>
            <a:ext cx="4822299" cy="1152128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16B4B7-177A-460E-80BC-822292782389}"/>
              </a:ext>
            </a:extLst>
          </p:cNvPr>
          <p:cNvSpPr txBox="1"/>
          <p:nvPr/>
        </p:nvSpPr>
        <p:spPr>
          <a:xfrm>
            <a:off x="3960509" y="3429000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/>
              <a:t>EarthCARE</a:t>
            </a:r>
            <a:r>
              <a:rPr lang="en-US" altLang="ja-JP" sz="2000" dirty="0"/>
              <a:t> L1 Simulation by the Joint-Simulator using NICAM-SPRINTARS data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67750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3B6FCD-9BBA-4E0D-9F86-31054515B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14081"/>
            <a:ext cx="7056760" cy="850106"/>
          </a:xfrm>
        </p:spPr>
        <p:txBody>
          <a:bodyPr>
            <a:no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JAXA A-Train Product fo</a:t>
            </a:r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r </a:t>
            </a:r>
            <a:r>
              <a:rPr lang="en-US" altLang="ja-JP" dirty="0" err="1">
                <a:latin typeface="Helvetica" panose="020B0604020202020204" pitchFamily="34" charset="0"/>
                <a:cs typeface="Helvetica" panose="020B0604020202020204" pitchFamily="34" charset="0"/>
              </a:rPr>
              <a:t>EarthCARE</a:t>
            </a:r>
            <a:endParaRPr kumimoji="1" lang="ja-JP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19EF233B-8A00-4DE5-B6F7-B98609358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8760"/>
            <a:ext cx="4363221" cy="5256584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JAXA has provided the "</a:t>
            </a:r>
            <a:r>
              <a:rPr lang="en-US" altLang="ja-JP" sz="2400" b="1" dirty="0" err="1">
                <a:solidFill>
                  <a:srgbClr val="FF0000"/>
                </a:solidFill>
              </a:rPr>
              <a:t>EarthCARE</a:t>
            </a:r>
            <a:r>
              <a:rPr lang="en-US" altLang="ja-JP" sz="2400" b="1" dirty="0">
                <a:solidFill>
                  <a:srgbClr val="FF0000"/>
                </a:solidFill>
              </a:rPr>
              <a:t> Research A-Train Product</a:t>
            </a:r>
            <a:r>
              <a:rPr lang="en-US" altLang="ja-JP" sz="2400" dirty="0"/>
              <a:t>" since Oct. 2017.</a:t>
            </a:r>
          </a:p>
          <a:p>
            <a:pPr lvl="1"/>
            <a:r>
              <a:rPr lang="en-US" altLang="ja-JP" sz="1600" b="1" i="1" dirty="0">
                <a:solidFill>
                  <a:srgbClr val="1004FC"/>
                </a:solidFill>
                <a:hlinkClick r:id="rId2"/>
              </a:rPr>
              <a:t>http://www.eorc.jaxa.jp/EARTHCARE/research_product/ecare_monitor_e.html</a:t>
            </a:r>
            <a:endParaRPr lang="en-US" altLang="ja-JP" sz="1600" dirty="0">
              <a:solidFill>
                <a:srgbClr val="1004FC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312900-EA05-4F1F-B02A-A5CD6B1AD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38FB-5B76-4FA8-A469-B49AAC02C3A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2D00238-99A4-4884-A044-3E2083CFE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19" y="3152971"/>
            <a:ext cx="3571863" cy="33952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C51CB3C-6715-46A6-8A29-0BB8EB9F7220}"/>
              </a:ext>
            </a:extLst>
          </p:cNvPr>
          <p:cNvSpPr txBox="1"/>
          <p:nvPr/>
        </p:nvSpPr>
        <p:spPr>
          <a:xfrm>
            <a:off x="39553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5666CEBF-A308-409B-ACB2-FE75D4556F25}"/>
              </a:ext>
            </a:extLst>
          </p:cNvPr>
          <p:cNvSpPr/>
          <p:nvPr/>
        </p:nvSpPr>
        <p:spPr>
          <a:xfrm>
            <a:off x="5619189" y="1268760"/>
            <a:ext cx="2088232" cy="6182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Latest algorithms for </a:t>
            </a:r>
            <a:r>
              <a:rPr kumimoji="1" lang="en-US" altLang="ja-JP" sz="1600" dirty="0" err="1"/>
              <a:t>EarthCARE</a:t>
            </a:r>
            <a:endParaRPr kumimoji="1" lang="ja-JP" altLang="en-US" sz="1600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C89A89F-E03F-4C96-BFC0-8225F413463C}"/>
              </a:ext>
            </a:extLst>
          </p:cNvPr>
          <p:cNvSpPr/>
          <p:nvPr/>
        </p:nvSpPr>
        <p:spPr>
          <a:xfrm>
            <a:off x="5489775" y="2185004"/>
            <a:ext cx="2349903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A</a:t>
            </a:r>
            <a:r>
              <a:rPr kumimoji="1" lang="en-US" altLang="ja-JP" dirty="0">
                <a:solidFill>
                  <a:schemeClr val="tx1"/>
                </a:solidFill>
              </a:rPr>
              <a:t>lgorithms for </a:t>
            </a:r>
          </a:p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A-Train satellites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8E7A209E-ED38-4911-B814-9AB72762993B}"/>
              </a:ext>
            </a:extLst>
          </p:cNvPr>
          <p:cNvSpPr/>
          <p:nvPr/>
        </p:nvSpPr>
        <p:spPr>
          <a:xfrm>
            <a:off x="5404586" y="3258247"/>
            <a:ext cx="2520280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rgbClr val="FF0000"/>
                </a:solidFill>
              </a:rPr>
              <a:t>JAXA </a:t>
            </a:r>
          </a:p>
          <a:p>
            <a:pPr algn="ctr"/>
            <a:r>
              <a:rPr lang="en-US" altLang="ja-JP" sz="2000" dirty="0">
                <a:solidFill>
                  <a:srgbClr val="FF0000"/>
                </a:solidFill>
              </a:rPr>
              <a:t>A-Train Product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ECBC643-437C-4469-8E42-A98265E7ED7D}"/>
              </a:ext>
            </a:extLst>
          </p:cNvPr>
          <p:cNvSpPr txBox="1"/>
          <p:nvPr/>
        </p:nvSpPr>
        <p:spPr>
          <a:xfrm>
            <a:off x="4599172" y="4600895"/>
            <a:ext cx="2088232" cy="1384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Validation </a:t>
            </a:r>
            <a:r>
              <a:rPr lang="en-US" altLang="ja-JP" sz="1600" dirty="0"/>
              <a:t>using heritages of the ground observations,</a:t>
            </a:r>
          </a:p>
          <a:p>
            <a:r>
              <a:rPr lang="en-US" altLang="ja-JP" sz="1600" i="1" dirty="0"/>
              <a:t>“Japanese validation rehearsal”</a:t>
            </a:r>
            <a:endParaRPr lang="ja-JP" altLang="en-US" sz="1600" i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0056885-3F4B-437B-814E-BF84B60898DD}"/>
              </a:ext>
            </a:extLst>
          </p:cNvPr>
          <p:cNvSpPr txBox="1"/>
          <p:nvPr/>
        </p:nvSpPr>
        <p:spPr>
          <a:xfrm>
            <a:off x="6810806" y="4600895"/>
            <a:ext cx="2088232" cy="138499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Applications:</a:t>
            </a:r>
          </a:p>
          <a:p>
            <a:r>
              <a:rPr lang="en-US" altLang="ja-JP" sz="1600" dirty="0"/>
              <a:t>Cloud/Aerosol/Radiation Process study,</a:t>
            </a:r>
          </a:p>
          <a:p>
            <a:r>
              <a:rPr lang="en-US" altLang="ja-JP" sz="1600" dirty="0"/>
              <a:t>Model evaluations, </a:t>
            </a:r>
          </a:p>
          <a:p>
            <a:r>
              <a:rPr lang="en-US" altLang="ja-JP" sz="1600" dirty="0"/>
              <a:t>…etc.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71FF4A3D-D4A3-4DF5-9CE5-170AD576E3A6}"/>
              </a:ext>
            </a:extLst>
          </p:cNvPr>
          <p:cNvCxnSpPr>
            <a:stCxn id="9" idx="2"/>
            <a:endCxn id="10" idx="0"/>
          </p:cNvCxnSpPr>
          <p:nvPr/>
        </p:nvCxnSpPr>
        <p:spPr>
          <a:xfrm>
            <a:off x="6663305" y="1887041"/>
            <a:ext cx="1422" cy="2979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09E5F8BB-DA20-4343-8845-8F102741BC13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 flipH="1">
            <a:off x="6664726" y="2905084"/>
            <a:ext cx="1" cy="3531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C31D7A62-B551-4161-82A2-E338E214454C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 flipH="1">
            <a:off x="5643288" y="3978327"/>
            <a:ext cx="1021438" cy="6225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07F11918-B99E-4C8D-B187-FF43BD61A322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6664726" y="3978327"/>
            <a:ext cx="1190196" cy="62256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6843242-80F3-470A-93C8-20A50D364CA6}"/>
              </a:ext>
            </a:extLst>
          </p:cNvPr>
          <p:cNvSpPr txBox="1"/>
          <p:nvPr/>
        </p:nvSpPr>
        <p:spPr>
          <a:xfrm>
            <a:off x="4811140" y="6052553"/>
            <a:ext cx="3600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/>
              <a:t>Toward long-term dataset with the A-Train and the </a:t>
            </a:r>
            <a:r>
              <a:rPr kumimoji="1" lang="en-US" altLang="ja-JP" i="1" dirty="0" err="1"/>
              <a:t>EarthCARE</a:t>
            </a:r>
            <a:r>
              <a:rPr kumimoji="1" lang="en-US" altLang="ja-JP" i="1" dirty="0"/>
              <a:t>…</a:t>
            </a:r>
            <a:endParaRPr kumimoji="1" lang="ja-JP" altLang="en-US" i="1" dirty="0"/>
          </a:p>
        </p:txBody>
      </p:sp>
    </p:spTree>
    <p:extLst>
      <p:ext uri="{BB962C8B-B14F-4D97-AF65-F5344CB8AC3E}">
        <p14:creationId xmlns:p14="http://schemas.microsoft.com/office/powerpoint/2010/main" val="2610950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角丸四角形 28"/>
          <p:cNvSpPr/>
          <p:nvPr/>
        </p:nvSpPr>
        <p:spPr>
          <a:xfrm>
            <a:off x="2267745" y="1484784"/>
            <a:ext cx="6793960" cy="4793453"/>
          </a:xfrm>
          <a:prstGeom prst="roundRect">
            <a:avLst>
              <a:gd name="adj" fmla="val 6134"/>
            </a:avLst>
          </a:prstGeom>
          <a:solidFill>
            <a:srgbClr val="ECF1F8"/>
          </a:solidFill>
          <a:ln w="2540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400" b="1" kern="0" dirty="0">
                <a:solidFill>
                  <a:srgbClr val="1F497D">
                    <a:lumMod val="50000"/>
                  </a:srgbClr>
                </a:solidFill>
              </a:rPr>
              <a:t>Academic Research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Promotion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for weather/climate model communities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2341563" y="1556789"/>
            <a:ext cx="4493195" cy="1442803"/>
          </a:xfrm>
          <a:prstGeom prst="roundRect">
            <a:avLst>
              <a:gd name="adj" fmla="val 21860"/>
            </a:avLst>
          </a:prstGeom>
          <a:solidFill>
            <a:srgbClr val="ECF1F8"/>
          </a:solidFill>
          <a:ln w="2540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200" b="1" u="sng" kern="0" dirty="0">
                <a:solidFill>
                  <a:srgbClr val="1F497D">
                    <a:lumMod val="50000"/>
                  </a:srgbClr>
                </a:solidFill>
              </a:rPr>
              <a:t>Improvement of climate prediction accuracy</a:t>
            </a:r>
            <a:endParaRPr kumimoji="0" lang="ja-JP" altLang="en-US" sz="1200" b="1" u="sng" kern="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2341563" y="3116959"/>
            <a:ext cx="4493195" cy="1824208"/>
          </a:xfrm>
          <a:prstGeom prst="roundRect">
            <a:avLst>
              <a:gd name="adj" fmla="val 11377"/>
            </a:avLst>
          </a:prstGeom>
          <a:solidFill>
            <a:srgbClr val="ECF1F8"/>
          </a:solidFill>
          <a:ln w="2540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200" b="1" u="sng" kern="0" dirty="0">
                <a:solidFill>
                  <a:srgbClr val="1F497D">
                    <a:lumMod val="50000"/>
                  </a:srgbClr>
                </a:solidFill>
              </a:rPr>
              <a:t>Monitoring of air pollution</a:t>
            </a:r>
            <a:r>
              <a:rPr kumimoji="0" lang="ja-JP" altLang="en-US" sz="1200" b="1" u="sng" kern="0" dirty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kumimoji="0" lang="en-US" altLang="ja-JP" sz="900" b="1" u="sng" kern="0" dirty="0">
                <a:solidFill>
                  <a:srgbClr val="1F497D">
                    <a:lumMod val="50000"/>
                  </a:srgbClr>
                </a:solidFill>
              </a:rPr>
              <a:t>(aerosol)</a:t>
            </a:r>
            <a:endParaRPr kumimoji="0" lang="en-US" altLang="ja-JP" sz="1200" b="1" u="sng" kern="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35496" y="3573015"/>
            <a:ext cx="2160588" cy="1764032"/>
          </a:xfrm>
          <a:prstGeom prst="roundRect">
            <a:avLst>
              <a:gd name="adj" fmla="val 11503"/>
            </a:avLst>
          </a:prstGeom>
          <a:solidFill>
            <a:srgbClr val="ECF1F8"/>
          </a:solidFill>
          <a:ln w="2540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200" b="1" u="sng" kern="0" dirty="0">
                <a:solidFill>
                  <a:srgbClr val="1F497D">
                    <a:lumMod val="50000"/>
                  </a:srgbClr>
                </a:solidFill>
              </a:rPr>
              <a:t>Improvement of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200" b="1" u="sng" kern="0" dirty="0">
                <a:solidFill>
                  <a:srgbClr val="1F497D">
                    <a:lumMod val="50000"/>
                  </a:srgbClr>
                </a:solidFill>
              </a:rPr>
              <a:t>forecasting accuracy</a:t>
            </a:r>
            <a:endParaRPr kumimoji="0" lang="ja-JP" altLang="en-US" sz="1200" b="1" u="sng" kern="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827659" y="5331345"/>
            <a:ext cx="503237" cy="401909"/>
          </a:xfrm>
          <a:prstGeom prst="downArrow">
            <a:avLst/>
          </a:prstGeom>
          <a:solidFill>
            <a:srgbClr val="FFCCCC"/>
          </a:solidFill>
          <a:ln w="25400" cap="flat" cmpd="sng" algn="ctr">
            <a:solidFill>
              <a:srgbClr val="CC000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prstClr val="white"/>
              </a:solidFill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154974" y="5736454"/>
            <a:ext cx="1801812" cy="360363"/>
          </a:xfrm>
          <a:prstGeom prst="roundRect">
            <a:avLst/>
          </a:prstGeom>
          <a:solidFill>
            <a:srgbClr val="FFCCCC"/>
          </a:solidFill>
          <a:ln w="25400" cap="flat" cmpd="sng" algn="ctr">
            <a:solidFill>
              <a:srgbClr val="CC000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500" kern="0" dirty="0">
                <a:solidFill>
                  <a:prstClr val="black"/>
                </a:solidFill>
              </a:rPr>
              <a:t>Operational Use</a:t>
            </a:r>
            <a:endParaRPr kumimoji="0" lang="ja-JP" altLang="en-US" sz="1500" kern="0" dirty="0">
              <a:solidFill>
                <a:prstClr val="black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2411760" y="1916830"/>
            <a:ext cx="4367212" cy="2353791"/>
          </a:xfrm>
          <a:prstGeom prst="roundRect">
            <a:avLst>
              <a:gd name="adj" fmla="val 11228"/>
            </a:avLst>
          </a:prstGeom>
          <a:noFill/>
          <a:ln w="25400" cap="flat" cmpd="sng" algn="ctr">
            <a:solidFill>
              <a:srgbClr val="CC0000"/>
            </a:solidFill>
            <a:prstDash val="dash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prstClr val="white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6912832" y="1547646"/>
            <a:ext cx="2087562" cy="3384377"/>
          </a:xfrm>
          <a:prstGeom prst="roundRect">
            <a:avLst>
              <a:gd name="adj" fmla="val 12736"/>
            </a:avLst>
          </a:prstGeom>
          <a:solidFill>
            <a:srgbClr val="ECF1F8"/>
          </a:solidFill>
          <a:ln w="2540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100" b="1" u="sng" kern="0" dirty="0">
                <a:solidFill>
                  <a:srgbClr val="1F497D">
                    <a:lumMod val="50000"/>
                  </a:srgbClr>
                </a:solidFill>
              </a:rPr>
              <a:t>Improvement of severe weather prediction accuracy</a:t>
            </a:r>
            <a:endParaRPr kumimoji="0" lang="en-US" altLang="ja-JP" sz="800" b="1" u="sng" kern="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4716016" y="2009723"/>
            <a:ext cx="4237484" cy="411163"/>
          </a:xfrm>
          <a:prstGeom prst="roundRect">
            <a:avLst/>
          </a:prstGeom>
          <a:solidFill>
            <a:srgbClr val="FFFFCC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050" kern="0" dirty="0">
                <a:solidFill>
                  <a:prstClr val="black"/>
                </a:solidFill>
              </a:rPr>
              <a:t>Univ. of Tokyo</a:t>
            </a:r>
            <a:r>
              <a:rPr kumimoji="0" lang="en-US" altLang="ja-JP" sz="1050" kern="0" baseline="30000" dirty="0">
                <a:solidFill>
                  <a:srgbClr val="000000"/>
                </a:solidFill>
              </a:rPr>
              <a:t>*3 </a:t>
            </a:r>
            <a:r>
              <a:rPr kumimoji="0" lang="en-US" altLang="ja-JP" sz="1050" kern="0" dirty="0">
                <a:solidFill>
                  <a:prstClr val="black"/>
                </a:solidFill>
              </a:rPr>
              <a:t>/JAMSTEC/RIKEN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050" kern="0" dirty="0">
                <a:solidFill>
                  <a:prstClr val="black"/>
                </a:solidFill>
              </a:rPr>
              <a:t>[NICAM]</a:t>
            </a:r>
            <a:endParaRPr kumimoji="0" lang="ja-JP" altLang="en-US" sz="1050" kern="0" dirty="0">
              <a:solidFill>
                <a:prstClr val="black"/>
              </a:solidFill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7016796" y="2513091"/>
            <a:ext cx="1908175" cy="409575"/>
          </a:xfrm>
          <a:prstGeom prst="roundRect">
            <a:avLst/>
          </a:prstGeom>
          <a:solidFill>
            <a:srgbClr val="FFFFCC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050" kern="0" dirty="0">
                <a:solidFill>
                  <a:srgbClr val="000000"/>
                </a:solidFill>
              </a:rPr>
              <a:t>Nagoya Univ.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050" kern="0" dirty="0">
                <a:solidFill>
                  <a:srgbClr val="000000"/>
                </a:solidFill>
              </a:rPr>
              <a:t>[</a:t>
            </a:r>
            <a:r>
              <a:rPr kumimoji="0" lang="en-US" altLang="ja-JP" sz="1050" kern="0" dirty="0" err="1">
                <a:solidFill>
                  <a:srgbClr val="000000"/>
                </a:solidFill>
              </a:rPr>
              <a:t>CReSS</a:t>
            </a:r>
            <a:r>
              <a:rPr kumimoji="0" lang="en-US" altLang="ja-JP" sz="1050" kern="0" dirty="0"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25" name="角丸四角形 24"/>
          <p:cNvSpPr/>
          <p:nvPr/>
        </p:nvSpPr>
        <p:spPr>
          <a:xfrm>
            <a:off x="3563937" y="6383609"/>
            <a:ext cx="938213" cy="288925"/>
          </a:xfrm>
          <a:prstGeom prst="roundRect">
            <a:avLst/>
          </a:prstGeom>
          <a:solidFill>
            <a:srgbClr val="FFFFCC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800" kern="0" dirty="0">
                <a:solidFill>
                  <a:prstClr val="black"/>
                </a:solidFill>
              </a:rPr>
              <a:t>Model Input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800" kern="0" dirty="0">
                <a:solidFill>
                  <a:prstClr val="black"/>
                </a:solidFill>
              </a:rPr>
              <a:t>[Name of Model]</a:t>
            </a:r>
            <a:endParaRPr kumimoji="0" lang="ja-JP" altLang="en-US" sz="800" kern="0" dirty="0">
              <a:solidFill>
                <a:prstClr val="black"/>
              </a:solidFill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4658296" y="6383609"/>
            <a:ext cx="938213" cy="288925"/>
          </a:xfrm>
          <a:prstGeom prst="roundRect">
            <a:avLst/>
          </a:prstGeom>
          <a:solidFill>
            <a:srgbClr val="FFCCCC"/>
          </a:solidFill>
          <a:ln w="25400" cap="flat" cmpd="sng" algn="ctr">
            <a:solidFill>
              <a:srgbClr val="CC000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000" kern="0" dirty="0">
                <a:solidFill>
                  <a:prstClr val="black"/>
                </a:solidFill>
              </a:rPr>
              <a:t>Exit Strategy</a:t>
            </a:r>
            <a:endParaRPr kumimoji="0" lang="ja-JP" altLang="en-US" sz="1000" kern="0" dirty="0">
              <a:solidFill>
                <a:prstClr val="black"/>
              </a:solidFill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6696755" y="6381328"/>
            <a:ext cx="938213" cy="288925"/>
          </a:xfrm>
          <a:prstGeom prst="roundRect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solidFill>
              <a:srgbClr val="8064A2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000" kern="0" dirty="0">
                <a:solidFill>
                  <a:prstClr val="black"/>
                </a:solidFill>
              </a:rPr>
              <a:t>Academic Research</a:t>
            </a:r>
            <a:endParaRPr kumimoji="0" lang="ja-JP" altLang="en-US" sz="1000" kern="0" dirty="0">
              <a:solidFill>
                <a:prstClr val="black"/>
              </a:solidFill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2593975" y="2297756"/>
            <a:ext cx="1908175" cy="411162"/>
          </a:xfrm>
          <a:prstGeom prst="roundRect">
            <a:avLst/>
          </a:prstGeom>
          <a:solidFill>
            <a:srgbClr val="FFFFCC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050" kern="0" dirty="0">
                <a:solidFill>
                  <a:srgbClr val="000000"/>
                </a:solidFill>
              </a:rPr>
              <a:t>Univ. of Tokyo/NIES/JAMSTEC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050" kern="0" dirty="0">
                <a:solidFill>
                  <a:srgbClr val="000000"/>
                </a:solidFill>
              </a:rPr>
              <a:t>[MIROC]</a:t>
            </a:r>
            <a:endParaRPr kumimoji="0" lang="ja-JP" altLang="en-US" sz="1050" kern="0" dirty="0">
              <a:solidFill>
                <a:srgbClr val="000000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4741862" y="3717030"/>
            <a:ext cx="1906588" cy="409575"/>
          </a:xfrm>
          <a:prstGeom prst="roundRect">
            <a:avLst/>
          </a:prstGeom>
          <a:solidFill>
            <a:srgbClr val="FFFFCC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050" kern="0" dirty="0">
                <a:solidFill>
                  <a:srgbClr val="000000"/>
                </a:solidFill>
              </a:rPr>
              <a:t>Kyushu Univ.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050" kern="0" dirty="0">
                <a:solidFill>
                  <a:srgbClr val="000000"/>
                </a:solidFill>
              </a:rPr>
              <a:t>[SPRINTARS]</a:t>
            </a:r>
            <a:endParaRPr kumimoji="0" lang="ja-JP" altLang="en-US" sz="1050" kern="0" dirty="0">
              <a:solidFill>
                <a:srgbClr val="000000"/>
              </a:solidFill>
            </a:endParaRPr>
          </a:p>
        </p:txBody>
      </p:sp>
      <p:sp>
        <p:nvSpPr>
          <p:cNvPr id="33" name="下矢印 32"/>
          <p:cNvSpPr/>
          <p:nvPr/>
        </p:nvSpPr>
        <p:spPr>
          <a:xfrm>
            <a:off x="803226" y="2287078"/>
            <a:ext cx="503238" cy="619274"/>
          </a:xfrm>
          <a:prstGeom prst="downArrow">
            <a:avLst/>
          </a:prstGeom>
          <a:solidFill>
            <a:srgbClr val="FFCCCC"/>
          </a:solidFill>
          <a:ln w="25400" cap="flat" cmpd="sng" algn="ctr">
            <a:solidFill>
              <a:srgbClr val="CC000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prstClr val="white"/>
              </a:solidFill>
            </a:endParaRPr>
          </a:p>
        </p:txBody>
      </p:sp>
      <p:sp>
        <p:nvSpPr>
          <p:cNvPr id="38" name="下矢印 37"/>
          <p:cNvSpPr/>
          <p:nvPr/>
        </p:nvSpPr>
        <p:spPr>
          <a:xfrm>
            <a:off x="827659" y="2980294"/>
            <a:ext cx="503238" cy="242888"/>
          </a:xfrm>
          <a:prstGeom prst="downArrow">
            <a:avLst/>
          </a:prstGeom>
          <a:solidFill>
            <a:srgbClr val="FFCCCC"/>
          </a:solidFill>
          <a:ln w="9525" cap="flat" cmpd="sng" algn="ctr">
            <a:solidFill>
              <a:srgbClr val="CC0000"/>
            </a:solidFill>
            <a:prstDash val="sysDash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prstClr val="white"/>
              </a:solidFill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246063" y="3191518"/>
            <a:ext cx="1732533" cy="309488"/>
          </a:xfrm>
          <a:prstGeom prst="roundRect">
            <a:avLst/>
          </a:prstGeom>
          <a:solidFill>
            <a:srgbClr val="FFCCCC"/>
          </a:solidFill>
          <a:ln w="9525" cap="flat" cmpd="sng" algn="ctr">
            <a:solidFill>
              <a:srgbClr val="CC0000"/>
            </a:solidFill>
            <a:prstDash val="sysDash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400" kern="0" dirty="0">
                <a:solidFill>
                  <a:prstClr val="black"/>
                </a:solidFill>
              </a:rPr>
              <a:t>Reflection to Policies</a:t>
            </a:r>
            <a:endParaRPr kumimoji="0" lang="ja-JP" altLang="en-US" sz="1400" kern="0" dirty="0">
              <a:solidFill>
                <a:prstClr val="black"/>
              </a:solidFill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2411412" y="5157190"/>
            <a:ext cx="4537522" cy="917400"/>
          </a:xfrm>
          <a:prstGeom prst="roundRect">
            <a:avLst/>
          </a:prstGeom>
          <a:solidFill>
            <a:srgbClr val="ECF1F8"/>
          </a:solidFill>
          <a:ln w="2540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200" b="1" u="sng" kern="0" dirty="0">
                <a:solidFill>
                  <a:srgbClr val="1F497D">
                    <a:lumMod val="50000"/>
                  </a:srgbClr>
                </a:solidFill>
              </a:rPr>
              <a:t>General Users</a:t>
            </a:r>
            <a:endParaRPr kumimoji="0" lang="ja-JP" altLang="en-US" sz="1200" b="1" u="sng" kern="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2533650" y="5498328"/>
            <a:ext cx="1908175" cy="325959"/>
          </a:xfrm>
          <a:prstGeom prst="roundRect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solidFill>
              <a:srgbClr val="8064A2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050" kern="0" dirty="0">
                <a:solidFill>
                  <a:prstClr val="black"/>
                </a:solidFill>
              </a:rPr>
              <a:t>JAXA G-Portal/EORC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050" kern="0" dirty="0">
                <a:solidFill>
                  <a:prstClr val="black"/>
                </a:solidFill>
              </a:rPr>
              <a:t> Website</a:t>
            </a:r>
            <a:endParaRPr kumimoji="0" lang="ja-JP" altLang="en-US" sz="1050" kern="0" dirty="0">
              <a:solidFill>
                <a:prstClr val="black"/>
              </a:solidFill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4580507" y="5517378"/>
            <a:ext cx="1908175" cy="306909"/>
          </a:xfrm>
          <a:prstGeom prst="roundRect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solidFill>
              <a:srgbClr val="8064A2">
                <a:lumMod val="60000"/>
                <a:lumOff val="40000"/>
              </a:srgbClr>
            </a:solidFill>
            <a:prstDash val="dash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050" kern="0" dirty="0">
                <a:solidFill>
                  <a:prstClr val="black"/>
                </a:solidFill>
              </a:rPr>
              <a:t>ESA Website</a:t>
            </a:r>
            <a:endParaRPr kumimoji="0" lang="ja-JP" altLang="en-US" sz="1050" kern="0" dirty="0">
              <a:solidFill>
                <a:prstClr val="black"/>
              </a:solidFill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5673947" y="6383609"/>
            <a:ext cx="938213" cy="288925"/>
          </a:xfrm>
          <a:prstGeom prst="roundRect">
            <a:avLst/>
          </a:prstGeom>
          <a:noFill/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dash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000" kern="0" dirty="0">
                <a:solidFill>
                  <a:prstClr val="black"/>
                </a:solidFill>
              </a:rPr>
              <a:t>Via ESA</a:t>
            </a:r>
            <a:endParaRPr kumimoji="0" lang="ja-JP" altLang="en-US" sz="1000" kern="0" dirty="0">
              <a:solidFill>
                <a:prstClr val="black"/>
              </a:solidFill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7201810" y="5225949"/>
            <a:ext cx="1702918" cy="439194"/>
          </a:xfrm>
          <a:prstGeom prst="roundRect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solidFill>
              <a:srgbClr val="8064A2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050" kern="0" dirty="0">
                <a:solidFill>
                  <a:srgbClr val="000000"/>
                </a:solidFill>
              </a:rPr>
              <a:t>National Institute of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050" kern="0" dirty="0">
                <a:solidFill>
                  <a:srgbClr val="000000"/>
                </a:solidFill>
              </a:rPr>
              <a:t> Polar Research</a:t>
            </a:r>
            <a:endParaRPr kumimoji="0" lang="ja-JP" altLang="en-US" sz="1050" kern="0" dirty="0">
              <a:solidFill>
                <a:srgbClr val="000000"/>
              </a:solidFill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592213" y="2778595"/>
            <a:ext cx="925264" cy="255513"/>
          </a:xfrm>
          <a:prstGeom prst="roundRect">
            <a:avLst/>
          </a:prstGeom>
          <a:solidFill>
            <a:srgbClr val="FFCCCC"/>
          </a:solidFill>
          <a:ln w="25400" cap="flat" cmpd="sng" algn="ctr">
            <a:solidFill>
              <a:srgbClr val="CC000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500" kern="0" dirty="0">
                <a:solidFill>
                  <a:prstClr val="black"/>
                </a:solidFill>
              </a:rPr>
              <a:t>IPCC</a:t>
            </a:r>
            <a:endParaRPr kumimoji="0" lang="ja-JP" altLang="en-US" sz="1500" kern="0" dirty="0">
              <a:solidFill>
                <a:prstClr val="black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107949" y="3645022"/>
            <a:ext cx="8845551" cy="1176785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dash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prstClr val="white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178371" y="3861046"/>
            <a:ext cx="1908175" cy="409575"/>
          </a:xfrm>
          <a:prstGeom prst="roundRect">
            <a:avLst/>
          </a:prstGeom>
          <a:solidFill>
            <a:srgbClr val="FFFFCC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050" kern="0" dirty="0">
                <a:solidFill>
                  <a:srgbClr val="000000"/>
                </a:solidFill>
              </a:rPr>
              <a:t>Japan Meteorological Agency</a:t>
            </a:r>
            <a:br>
              <a:rPr kumimoji="0" lang="en-US" altLang="ja-JP" sz="1050" kern="0" dirty="0">
                <a:solidFill>
                  <a:srgbClr val="000000"/>
                </a:solidFill>
              </a:rPr>
            </a:br>
            <a:r>
              <a:rPr kumimoji="0" lang="en-US" altLang="ja-JP" sz="1050" kern="0" dirty="0">
                <a:solidFill>
                  <a:srgbClr val="000000"/>
                </a:solidFill>
              </a:rPr>
              <a:t>[Operational Model]</a:t>
            </a:r>
            <a:r>
              <a:rPr kumimoji="0" lang="en-US" altLang="ja-JP" sz="1050" kern="0" baseline="30000" dirty="0">
                <a:solidFill>
                  <a:srgbClr val="000000"/>
                </a:solidFill>
              </a:rPr>
              <a:t> </a:t>
            </a:r>
            <a:endParaRPr kumimoji="0" lang="en-US" altLang="ja-JP" sz="1050" kern="0" dirty="0">
              <a:solidFill>
                <a:srgbClr val="000000"/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246064" y="4382205"/>
            <a:ext cx="1908176" cy="342938"/>
          </a:xfrm>
          <a:prstGeom prst="roundRect">
            <a:avLst/>
          </a:prstGeom>
          <a:solidFill>
            <a:srgbClr val="FFFFCC"/>
          </a:solidFill>
          <a:ln w="28575" cap="flat" cmpd="sng" algn="ctr">
            <a:solidFill>
              <a:srgbClr val="FFC000"/>
            </a:solidFill>
            <a:prstDash val="dash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050" kern="0" dirty="0">
                <a:solidFill>
                  <a:prstClr val="black"/>
                </a:solidFill>
              </a:rPr>
              <a:t>ECMWF</a:t>
            </a:r>
            <a:r>
              <a:rPr kumimoji="0" lang="ja-JP" altLang="en-US" sz="1050" kern="0" dirty="0">
                <a:solidFill>
                  <a:prstClr val="black"/>
                </a:solidFill>
              </a:rPr>
              <a:t>　</a:t>
            </a:r>
            <a:r>
              <a:rPr kumimoji="0" lang="en-US" altLang="ja-JP" sz="1050" kern="0" dirty="0">
                <a:solidFill>
                  <a:prstClr val="black"/>
                </a:solidFill>
              </a:rPr>
              <a:t>[Operational Model]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2468563" y="3717031"/>
            <a:ext cx="1973262" cy="409575"/>
          </a:xfrm>
          <a:prstGeom prst="roundRect">
            <a:avLst/>
          </a:prstGeom>
          <a:solidFill>
            <a:srgbClr val="FFFFCC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050" kern="0" dirty="0">
                <a:solidFill>
                  <a:prstClr val="black"/>
                </a:solidFill>
              </a:rPr>
              <a:t>JMA/MRI &amp; Kyusyu Univ.</a:t>
            </a:r>
            <a:endParaRPr kumimoji="0" lang="en-US" altLang="ja-JP" sz="900" kern="0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050" kern="0" dirty="0">
                <a:solidFill>
                  <a:prstClr val="black"/>
                </a:solidFill>
              </a:rPr>
              <a:t>[MASINGAR]</a:t>
            </a:r>
            <a:endParaRPr kumimoji="0" lang="ja-JP" altLang="en-US" sz="1050" kern="0" dirty="0">
              <a:solidFill>
                <a:prstClr val="black"/>
              </a:solidFill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6984170" y="3995918"/>
            <a:ext cx="1908175" cy="411162"/>
          </a:xfrm>
          <a:prstGeom prst="roundRect">
            <a:avLst/>
          </a:prstGeom>
          <a:solidFill>
            <a:srgbClr val="FFFFCC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050" kern="0" dirty="0">
                <a:solidFill>
                  <a:srgbClr val="000000"/>
                </a:solidFill>
              </a:rPr>
              <a:t>JMA/MRI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050" kern="0" dirty="0">
                <a:solidFill>
                  <a:srgbClr val="000000"/>
                </a:solidFill>
              </a:rPr>
              <a:t>[</a:t>
            </a:r>
            <a:r>
              <a:rPr kumimoji="0" lang="en-US" altLang="ja-JP" sz="1050" kern="0" dirty="0" err="1">
                <a:solidFill>
                  <a:srgbClr val="000000"/>
                </a:solidFill>
              </a:rPr>
              <a:t>Asuca</a:t>
            </a:r>
            <a:r>
              <a:rPr kumimoji="0" lang="en-US" altLang="ja-JP" sz="1050" kern="0" dirty="0"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6" name="下矢印 5"/>
          <p:cNvSpPr/>
          <p:nvPr/>
        </p:nvSpPr>
        <p:spPr>
          <a:xfrm rot="5400000">
            <a:off x="1943559" y="2098526"/>
            <a:ext cx="503238" cy="433164"/>
          </a:xfrm>
          <a:prstGeom prst="downArrow">
            <a:avLst/>
          </a:prstGeom>
          <a:solidFill>
            <a:srgbClr val="FFCCCC"/>
          </a:solidFill>
          <a:ln w="25400" cap="flat" cmpd="sng" algn="ctr">
            <a:solidFill>
              <a:srgbClr val="CC000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prstClr val="white"/>
              </a:solidFill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178372" y="2071054"/>
            <a:ext cx="1873348" cy="522288"/>
          </a:xfrm>
          <a:prstGeom prst="roundRect">
            <a:avLst/>
          </a:prstGeom>
          <a:solidFill>
            <a:srgbClr val="FFCCCC"/>
          </a:solidFill>
          <a:ln w="25400" cap="flat" cmpd="sng" algn="ctr">
            <a:solidFill>
              <a:srgbClr val="CC000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100" kern="0" dirty="0">
                <a:solidFill>
                  <a:prstClr val="black"/>
                </a:solidFill>
              </a:rPr>
              <a:t>IPCC</a:t>
            </a:r>
            <a:r>
              <a:rPr kumimoji="0" lang="ja-JP" altLang="en-US" sz="1100" kern="0" dirty="0">
                <a:solidFill>
                  <a:prstClr val="black"/>
                </a:solidFill>
              </a:rPr>
              <a:t> </a:t>
            </a:r>
            <a:r>
              <a:rPr kumimoji="0" lang="en-US" altLang="ja-JP" sz="1100" kern="0" dirty="0">
                <a:solidFill>
                  <a:prstClr val="black"/>
                </a:solidFill>
              </a:rPr>
              <a:t>Domestic Committee</a:t>
            </a:r>
            <a:endParaRPr kumimoji="0" lang="en-US" altLang="ja-JP" sz="1400" kern="0" dirty="0">
              <a:solidFill>
                <a:prstClr val="black"/>
              </a:solidFill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4716016" y="2513780"/>
            <a:ext cx="1908175" cy="411162"/>
          </a:xfrm>
          <a:prstGeom prst="roundRect">
            <a:avLst/>
          </a:prstGeom>
          <a:solidFill>
            <a:srgbClr val="FFFFCC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050" kern="0" dirty="0">
                <a:solidFill>
                  <a:srgbClr val="000000"/>
                </a:solidFill>
              </a:rPr>
              <a:t>JMAMRI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sz="1050" kern="0" dirty="0">
                <a:solidFill>
                  <a:srgbClr val="000000"/>
                </a:solidFill>
              </a:rPr>
              <a:t> </a:t>
            </a:r>
            <a:r>
              <a:rPr kumimoji="0" lang="en-US" altLang="ja-JP" sz="1050" kern="0" dirty="0">
                <a:solidFill>
                  <a:srgbClr val="000000"/>
                </a:solidFill>
              </a:rPr>
              <a:t>[MRI-ESM]</a:t>
            </a:r>
            <a:endParaRPr kumimoji="0" lang="ja-JP" altLang="en-US" sz="1050" kern="0" dirty="0">
              <a:solidFill>
                <a:srgbClr val="000000"/>
              </a:solidFill>
            </a:endParaRPr>
          </a:p>
        </p:txBody>
      </p:sp>
      <p:sp>
        <p:nvSpPr>
          <p:cNvPr id="36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532440" y="6525344"/>
            <a:ext cx="537587" cy="365125"/>
          </a:xfrm>
        </p:spPr>
        <p:txBody>
          <a:bodyPr/>
          <a:lstStyle/>
          <a:p>
            <a:fld id="{6B1038FB-5B76-4FA8-A469-B49AAC02C3A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4753644" y="4365102"/>
            <a:ext cx="1906588" cy="409575"/>
          </a:xfrm>
          <a:prstGeom prst="roundRect">
            <a:avLst/>
          </a:prstGeom>
          <a:solidFill>
            <a:srgbClr val="FFFFCC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050" kern="0" dirty="0">
                <a:solidFill>
                  <a:srgbClr val="000000"/>
                </a:solidFill>
              </a:rPr>
              <a:t>NIES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050" kern="0" dirty="0">
                <a:solidFill>
                  <a:srgbClr val="000000"/>
                </a:solidFill>
              </a:rPr>
              <a:t>[VENUS/NICAM-Chem]</a:t>
            </a:r>
            <a:endParaRPr kumimoji="0" lang="ja-JP" altLang="en-US" sz="1050" kern="0" dirty="0">
              <a:solidFill>
                <a:srgbClr val="000000"/>
              </a:solidFill>
            </a:endParaRPr>
          </a:p>
        </p:txBody>
      </p:sp>
      <p:sp>
        <p:nvSpPr>
          <p:cNvPr id="40" name="角丸四角形 14">
            <a:extLst>
              <a:ext uri="{FF2B5EF4-FFF2-40B4-BE49-F238E27FC236}">
                <a16:creationId xmlns:a16="http://schemas.microsoft.com/office/drawing/2014/main" id="{3EF55CDE-F4DB-4BBE-84DC-43EFC188BE76}"/>
              </a:ext>
            </a:extLst>
          </p:cNvPr>
          <p:cNvSpPr/>
          <p:nvPr/>
        </p:nvSpPr>
        <p:spPr>
          <a:xfrm>
            <a:off x="2468564" y="4348017"/>
            <a:ext cx="1953356" cy="409575"/>
          </a:xfrm>
          <a:prstGeom prst="roundRect">
            <a:avLst/>
          </a:prstGeom>
          <a:solidFill>
            <a:srgbClr val="FFFFCC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050" kern="0" dirty="0">
                <a:solidFill>
                  <a:prstClr val="black"/>
                </a:solidFill>
              </a:rPr>
              <a:t>JMA/MRI</a:t>
            </a:r>
            <a:endParaRPr kumimoji="0" lang="en-US" altLang="ja-JP" sz="900" kern="0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050" kern="0" dirty="0">
                <a:solidFill>
                  <a:prstClr val="black"/>
                </a:solidFill>
              </a:rPr>
              <a:t>[Volcanic ash</a:t>
            </a:r>
            <a:r>
              <a:rPr kumimoji="0" lang="ja-JP" altLang="en-US" sz="1050" kern="0" dirty="0">
                <a:solidFill>
                  <a:prstClr val="black"/>
                </a:solidFill>
              </a:rPr>
              <a:t> </a:t>
            </a:r>
            <a:r>
              <a:rPr kumimoji="0" lang="en-US" altLang="ja-JP" sz="1050" kern="0" dirty="0">
                <a:solidFill>
                  <a:prstClr val="black"/>
                </a:solidFill>
              </a:rPr>
              <a:t>monitoring]</a:t>
            </a:r>
            <a:endParaRPr kumimoji="0" lang="ja-JP" altLang="en-US" sz="105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21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Summary</a:t>
            </a:r>
            <a:endParaRPr kumimoji="1" lang="ja-JP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7332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ja-JP" sz="2400" u="sng" dirty="0" err="1"/>
              <a:t>EarthCARE</a:t>
            </a:r>
            <a:r>
              <a:rPr lang="en-US" altLang="ja-JP" sz="2400" u="sng" dirty="0"/>
              <a:t> Overview</a:t>
            </a:r>
          </a:p>
          <a:p>
            <a:pPr lvl="1">
              <a:lnSpc>
                <a:spcPct val="120000"/>
              </a:lnSpc>
            </a:pPr>
            <a:r>
              <a:rPr lang="en-US" altLang="ja-JP" sz="2000" dirty="0" err="1"/>
              <a:t>EarthCARE</a:t>
            </a:r>
            <a:r>
              <a:rPr lang="en-US" altLang="ja-JP" sz="2000" dirty="0"/>
              <a:t> is an earth observation satellite that Japan and Europe have been jointly developing to observe clouds, aerosols and radiation. (Overview paper: Illingworth et al. 2015, BAMS, </a:t>
            </a:r>
            <a:r>
              <a:rPr lang="en-US" altLang="ja-JP" sz="2000" dirty="0">
                <a:hlinkClick r:id="rId2"/>
              </a:rPr>
              <a:t>https://doi.org/10.1175/BAMS-D-12-00227.1</a:t>
            </a:r>
            <a:r>
              <a:rPr lang="en-US" altLang="ja-JP" sz="2000" dirty="0"/>
              <a:t> )</a:t>
            </a:r>
          </a:p>
          <a:p>
            <a:pPr lvl="1">
              <a:lnSpc>
                <a:spcPct val="120000"/>
              </a:lnSpc>
            </a:pPr>
            <a:r>
              <a:rPr lang="en-US" altLang="ja-JP" sz="2000" dirty="0"/>
              <a:t>will be launched in JFY2023</a:t>
            </a:r>
          </a:p>
          <a:p>
            <a:pPr lvl="1">
              <a:lnSpc>
                <a:spcPct val="120000"/>
              </a:lnSpc>
            </a:pPr>
            <a:r>
              <a:rPr lang="en-US" altLang="ja-JP" sz="2000" dirty="0"/>
              <a:t>Features of the </a:t>
            </a:r>
            <a:r>
              <a:rPr lang="en-US" altLang="ja-JP" sz="2000" dirty="0" err="1"/>
              <a:t>EarthCARE</a:t>
            </a:r>
            <a:r>
              <a:rPr lang="en-US" altLang="ja-JP" sz="2000" dirty="0"/>
              <a:t>/CPR developed by Japan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ja-JP" sz="1700" dirty="0"/>
              <a:t>More sensitivity than </a:t>
            </a:r>
            <a:r>
              <a:rPr lang="en-US" altLang="ja-JP" sz="1700" dirty="0" err="1"/>
              <a:t>CloudSat</a:t>
            </a:r>
            <a:r>
              <a:rPr lang="en-US" altLang="ja-JP" sz="1700" dirty="0"/>
              <a:t>/CPR by larger antenna size (2.5 m diameter)  that is,        -29dBZ </a:t>
            </a:r>
            <a:r>
              <a:rPr lang="en-US" altLang="ja-JP" sz="1700" dirty="0">
                <a:sym typeface="Wingdings" panose="05000000000000000000" pitchFamily="2" charset="2"/>
              </a:rPr>
              <a:t> </a:t>
            </a:r>
            <a:r>
              <a:rPr lang="en-US" altLang="ja-JP" sz="1700" dirty="0"/>
              <a:t>-35dBZ.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ja-JP" sz="1700" dirty="0"/>
              <a:t>Capability of the doppler velocity measurement</a:t>
            </a:r>
            <a:endParaRPr lang="en-US" altLang="ja-JP" sz="2300" u="sng" dirty="0"/>
          </a:p>
          <a:p>
            <a:pPr>
              <a:lnSpc>
                <a:spcPct val="120000"/>
              </a:lnSpc>
            </a:pPr>
            <a:r>
              <a:rPr lang="en-US" altLang="ja-JP" sz="2300" u="sng" dirty="0"/>
              <a:t>Algorithm status</a:t>
            </a:r>
            <a:endParaRPr lang="en-US" altLang="ja-JP" sz="1900" u="sng" dirty="0"/>
          </a:p>
          <a:p>
            <a:pPr lvl="1">
              <a:lnSpc>
                <a:spcPct val="120000"/>
              </a:lnSpc>
            </a:pPr>
            <a:r>
              <a:rPr lang="en-US" altLang="ja-JP" sz="1900" dirty="0"/>
              <a:t>Developments by 6 Algorithm PIs are ongoing.</a:t>
            </a:r>
          </a:p>
          <a:p>
            <a:pPr lvl="1">
              <a:lnSpc>
                <a:spcPct val="120000"/>
              </a:lnSpc>
            </a:pPr>
            <a:r>
              <a:rPr lang="en-US" altLang="ja-JP" sz="1800" dirty="0"/>
              <a:t>JAXA L2 ATBD is provided in the JAXA/EORC Website:</a:t>
            </a:r>
            <a:br>
              <a:rPr lang="en-US" altLang="ja-JP" sz="1800" dirty="0"/>
            </a:br>
            <a:r>
              <a:rPr lang="en-US" altLang="ja-JP" sz="1800" dirty="0">
                <a:hlinkClick r:id="rId3"/>
              </a:rPr>
              <a:t>http://www.eorc.jaxa.jp/EARTHCARE/index.html</a:t>
            </a:r>
            <a:endParaRPr lang="en-US" altLang="ja-JP" sz="1900" dirty="0"/>
          </a:p>
          <a:p>
            <a:pPr>
              <a:lnSpc>
                <a:spcPct val="120000"/>
              </a:lnSpc>
            </a:pPr>
            <a:r>
              <a:rPr lang="en-US" altLang="ja-JP" sz="2400" u="sng" dirty="0"/>
              <a:t>JAXA A-Train Product for </a:t>
            </a:r>
            <a:r>
              <a:rPr lang="en-US" altLang="ja-JP" sz="2400" u="sng" dirty="0" err="1"/>
              <a:t>EarthCARE</a:t>
            </a:r>
            <a:endParaRPr lang="en-US" altLang="ja-JP" sz="2400" u="sng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altLang="ja-JP" sz="1900" dirty="0">
                <a:hlinkClick r:id="rId4"/>
              </a:rPr>
              <a:t>http://www.eorc.jaxa.jp/EARTHCARE/research_product/ecare_monitor_e.html</a:t>
            </a:r>
            <a:endParaRPr lang="en-US" altLang="ja-JP" sz="19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ja-JP" sz="2300" u="sng" dirty="0"/>
              <a:t>Applications with weather/climate models</a:t>
            </a:r>
          </a:p>
          <a:p>
            <a:pPr lvl="1">
              <a:lnSpc>
                <a:spcPct val="120000"/>
              </a:lnSpc>
            </a:pPr>
            <a:r>
              <a:rPr lang="en-US" altLang="ja-JP" sz="2300" dirty="0"/>
              <a:t>Data assimilation, evaluations of climate models, …</a:t>
            </a:r>
          </a:p>
          <a:p>
            <a:pPr marL="342900" lvl="1" indent="-342900"/>
            <a:endParaRPr lang="en-US" altLang="ja-JP" u="sng" dirty="0"/>
          </a:p>
        </p:txBody>
      </p:sp>
    </p:spTree>
    <p:extLst>
      <p:ext uri="{BB962C8B-B14F-4D97-AF65-F5344CB8AC3E}">
        <p14:creationId xmlns:p14="http://schemas.microsoft.com/office/powerpoint/2010/main" val="956693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1F47C551-3FF5-4B3B-A0B1-CAA5DE6A59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sz="2400" dirty="0">
                <a:latin typeface="+mj-lt"/>
              </a:rPr>
              <a:t>Appendix: </a:t>
            </a:r>
            <a:br>
              <a:rPr kumimoji="1" lang="en-US" altLang="ja-JP" sz="2400" dirty="0">
                <a:latin typeface="+mj-lt"/>
              </a:rPr>
            </a:br>
            <a:r>
              <a:rPr kumimoji="1" lang="en-US" altLang="ja-JP" sz="2400" dirty="0">
                <a:latin typeface="+mj-lt"/>
              </a:rPr>
              <a:t>JAXA </a:t>
            </a:r>
            <a:r>
              <a:rPr kumimoji="1" lang="en-US" altLang="ja-JP" sz="2400" dirty="0" err="1">
                <a:latin typeface="+mj-lt"/>
              </a:rPr>
              <a:t>EarthCARE</a:t>
            </a:r>
            <a:r>
              <a:rPr kumimoji="1" lang="en-US" altLang="ja-JP" sz="2400" dirty="0">
                <a:latin typeface="+mj-lt"/>
              </a:rPr>
              <a:t> Product list</a:t>
            </a:r>
            <a:endParaRPr kumimoji="1" lang="ja-JP" altLang="en-US" sz="2400" dirty="0">
              <a:latin typeface="+mj-lt"/>
            </a:endParaRP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5AEB4E3B-8D43-4D57-A00D-72BB48D54D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992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en-US" altLang="ja-JP" sz="2400" dirty="0" err="1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accent5">
                        <a:lumMod val="75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 pitchFamily="34" charset="0"/>
              </a:rPr>
              <a:t>EarthCARE</a:t>
            </a:r>
            <a:r>
              <a:rPr lang="en-US" altLang="ja-JP" sz="2400" dirty="0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accent5">
                        <a:lumMod val="75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 pitchFamily="34" charset="0"/>
              </a:rPr>
              <a:t> Products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57028" y="6400800"/>
            <a:ext cx="986971" cy="457200"/>
          </a:xfrm>
          <a:noFill/>
        </p:spPr>
        <p:txBody>
          <a:bodyPr/>
          <a:lstStyle/>
          <a:p>
            <a:pPr algn="ctr"/>
            <a:fld id="{8BA0A7F2-CE03-445D-A5F1-1ECB7AA2A495}" type="slidenum">
              <a:rPr lang="en-US" altLang="ja-JP" smtClean="0">
                <a:latin typeface="+mj-lt"/>
              </a:rPr>
              <a:pPr algn="ctr"/>
              <a:t>17</a:t>
            </a:fld>
            <a:endParaRPr lang="en-US" altLang="ja-JP" dirty="0">
              <a:latin typeface="+mj-lt"/>
            </a:endParaRPr>
          </a:p>
        </p:txBody>
      </p:sp>
      <p:sp>
        <p:nvSpPr>
          <p:cNvPr id="5" name="タイトル 3"/>
          <p:cNvSpPr txBox="1">
            <a:spLocks/>
          </p:cNvSpPr>
          <p:nvPr/>
        </p:nvSpPr>
        <p:spPr>
          <a:xfrm>
            <a:off x="323528" y="799768"/>
            <a:ext cx="4680520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60" normalizeH="0" noProof="0" dirty="0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accent5">
                        <a:lumMod val="75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elvetica" pitchFamily="34" charset="0"/>
                <a:ea typeface="HGｺﾞｼｯｸM" pitchFamily="49" charset="-128"/>
                <a:cs typeface="+mj-cs"/>
              </a:rPr>
              <a:t>JAXA &amp; ESA Product </a:t>
            </a:r>
            <a:r>
              <a:rPr lang="en-US" altLang="ja-JP" sz="1400" b="1" spc="60" dirty="0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accent5">
                        <a:lumMod val="75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 pitchFamily="34" charset="0"/>
                <a:ea typeface="HGｺﾞｼｯｸM" pitchFamily="49" charset="-128"/>
                <a:cs typeface="+mj-cs"/>
              </a:rPr>
              <a:t>(</a:t>
            </a:r>
            <a:r>
              <a:rPr kumimoji="1" lang="en-US" altLang="ja-JP" sz="1400" b="1" i="0" u="none" strike="noStrike" kern="1200" cap="none" spc="60" normalizeH="0" noProof="0" dirty="0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accent5">
                        <a:lumMod val="75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elvetica" pitchFamily="34" charset="0"/>
                <a:ea typeface="HGｺﾞｼｯｸM" pitchFamily="49" charset="-128"/>
                <a:cs typeface="+mj-cs"/>
              </a:rPr>
              <a:t>L1b/c</a:t>
            </a:r>
            <a:r>
              <a:rPr lang="en-US" altLang="ja-JP" sz="1400" b="1" spc="60" dirty="0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accent5">
                        <a:lumMod val="75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 pitchFamily="34" charset="0"/>
                <a:ea typeface="HGｺﾞｼｯｸM" pitchFamily="49" charset="-128"/>
                <a:cs typeface="+mj-cs"/>
              </a:rPr>
              <a:t>:Stand-alone)</a:t>
            </a:r>
            <a:endParaRPr kumimoji="1" lang="en-US" altLang="ja-JP" sz="1400" b="1" i="0" u="none" strike="noStrike" kern="1200" cap="none" spc="60" normalizeH="0" noProof="0" dirty="0">
              <a:ln w="1905"/>
              <a:gradFill>
                <a:gsLst>
                  <a:gs pos="0">
                    <a:schemeClr val="tx2">
                      <a:lumMod val="75000"/>
                    </a:schemeClr>
                  </a:gs>
                  <a:gs pos="78000">
                    <a:schemeClr val="accent5">
                      <a:lumMod val="75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elvetica" pitchFamily="34" charset="0"/>
              <a:ea typeface="HGｺﾞｼｯｸM" pitchFamily="49" charset="-128"/>
              <a:cs typeface="+mj-cs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395536" y="1268760"/>
          <a:ext cx="8424936" cy="3873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9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5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32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32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24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24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9646">
                <a:tc rowSpan="2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Sensor(s)</a:t>
                      </a:r>
                      <a:endParaRPr kumimoji="1" lang="ja-JP" altLang="en-US" sz="1050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Processing</a:t>
                      </a:r>
                    </a:p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Level</a:t>
                      </a:r>
                      <a:endParaRPr kumimoji="1" lang="ja-JP" altLang="en-US" sz="1050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Product Name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(Product ID for ESA)</a:t>
                      </a: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Primary Parameter</a:t>
                      </a: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ＭＳ Ｐゴシック" pitchFamily="50" charset="-128"/>
                          <a:ea typeface="ＭＳ Ｐゴシック" pitchFamily="50" charset="-128"/>
                        </a:rPr>
                        <a:t>Grid Spacing</a:t>
                      </a:r>
                      <a:endParaRPr lang="ja-JP" altLang="en-US" dirty="0"/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endParaRPr kumimoji="1" lang="ja-JP" altLang="en-US" sz="1200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File Unit</a:t>
                      </a:r>
                      <a:b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</a:br>
                      <a: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File Format</a:t>
                      </a:r>
                      <a:endParaRPr kumimoji="1" lang="ja-JP" altLang="en-US" sz="1050" b="1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Data Volume per day*</a:t>
                      </a:r>
                      <a:endParaRPr kumimoji="1" lang="ja-JP" altLang="en-US" sz="1050" b="1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64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Horizontal</a:t>
                      </a:r>
                      <a:endParaRPr kumimoji="1" lang="ja-JP" altLang="en-US" sz="1050" b="1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Vertical</a:t>
                      </a:r>
                      <a:endParaRPr kumimoji="1" lang="ja-JP" altLang="en-US" sz="1050" b="1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CPR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L1b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CPR One-Sensor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Received Power and Doppler Product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Received Echo Power / Radar Reflectivity Factor / Doppler Velocity / Pulse Pair Covariance / Spectrum Width</a:t>
                      </a:r>
                      <a:endParaRPr kumimoji="1" lang="en-US" altLang="ja-JP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0.5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0.1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1/8</a:t>
                      </a:r>
                      <a:r>
                        <a:rPr kumimoji="1" lang="ja-JP" altLang="en-US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orbit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HDF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51.3GB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Surface Radar Cross Section</a:t>
                      </a: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0.5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ATLID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L1b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A-NOM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Rayleigh and Mie Backscattering coefficient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* Mie component has horizontal and vertical depolarization component</a:t>
                      </a: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0.285</a:t>
                      </a:r>
                      <a:r>
                        <a:rPr kumimoji="1" lang="ja-JP" altLang="en-US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　</a:t>
                      </a: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0.103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1/8</a:t>
                      </a:r>
                      <a:r>
                        <a:rPr kumimoji="1" lang="ja-JP" altLang="en-US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orbit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 err="1">
                          <a:latin typeface="ＭＳ Ｐゴシック" pitchFamily="50" charset="-128"/>
                          <a:ea typeface="ＭＳ Ｐゴシック" pitchFamily="50" charset="-128"/>
                        </a:rPr>
                        <a:t>netCDF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91.6GB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MSI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L1b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M-NOM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Radiation Intensity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* Visible(</a:t>
                      </a:r>
                      <a:r>
                        <a:rPr kumimoji="1" lang="en-US" altLang="ja-JP" sz="1050" baseline="0" dirty="0">
                          <a:latin typeface="Symbol" pitchFamily="18" charset="2"/>
                          <a:ea typeface="ＭＳ Ｐゴシック" pitchFamily="50" charset="-128"/>
                        </a:rPr>
                        <a:t>0.67m</a:t>
                      </a:r>
                      <a:r>
                        <a:rPr kumimoji="1" lang="en-US" altLang="ja-JP" sz="1050" baseline="0" dirty="0">
                          <a:latin typeface="+mn-lt"/>
                          <a:ea typeface="ＭＳ Ｐゴシック" pitchFamily="50" charset="-128"/>
                        </a:rPr>
                        <a:t>m</a:t>
                      </a: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), Near IR(</a:t>
                      </a:r>
                      <a:r>
                        <a:rPr kumimoji="1" lang="en-US" altLang="ja-JP" sz="1050" baseline="0" dirty="0">
                          <a:latin typeface="Symbol" pitchFamily="18" charset="2"/>
                          <a:ea typeface="ＭＳ Ｐゴシック" pitchFamily="50" charset="-128"/>
                        </a:rPr>
                        <a:t>0.865m</a:t>
                      </a:r>
                      <a:r>
                        <a:rPr kumimoji="1" lang="en-US" altLang="ja-JP" sz="1050" baseline="0" dirty="0">
                          <a:latin typeface="+mn-lt"/>
                          <a:ea typeface="ＭＳ Ｐゴシック" pitchFamily="50" charset="-128"/>
                        </a:rPr>
                        <a:t>m</a:t>
                      </a: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),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SW IR(1.65</a:t>
                      </a:r>
                      <a:r>
                        <a:rPr kumimoji="1" lang="en-US" altLang="ja-JP" sz="1050" baseline="0" dirty="0">
                          <a:latin typeface="Symbol" pitchFamily="18" charset="2"/>
                          <a:ea typeface="ＭＳ Ｐゴシック" pitchFamily="50" charset="-128"/>
                        </a:rPr>
                        <a:t>m</a:t>
                      </a:r>
                      <a:r>
                        <a:rPr kumimoji="1" lang="en-US" altLang="ja-JP" sz="1050" baseline="0" dirty="0">
                          <a:latin typeface="+mn-lt"/>
                          <a:ea typeface="ＭＳ Ｐゴシック" pitchFamily="50" charset="-128"/>
                        </a:rPr>
                        <a:t>m, 2.21</a:t>
                      </a:r>
                      <a:r>
                        <a:rPr kumimoji="1" lang="en-US" altLang="ja-JP" sz="1050" baseline="0" dirty="0">
                          <a:latin typeface="Symbol" pitchFamily="18" charset="2"/>
                          <a:ea typeface="ＭＳ Ｐゴシック" pitchFamily="50" charset="-128"/>
                        </a:rPr>
                        <a:t>m</a:t>
                      </a:r>
                      <a:r>
                        <a:rPr kumimoji="1" lang="en-US" altLang="ja-JP" sz="1050" baseline="0" dirty="0">
                          <a:latin typeface="+mn-lt"/>
                          <a:ea typeface="ＭＳ Ｐゴシック" pitchFamily="50" charset="-128"/>
                        </a:rPr>
                        <a:t>m)</a:t>
                      </a: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, LW IR(8.80</a:t>
                      </a:r>
                      <a:r>
                        <a:rPr kumimoji="1" lang="en-US" altLang="ja-JP" sz="1050" baseline="0" dirty="0">
                          <a:latin typeface="Symbol" pitchFamily="18" charset="2"/>
                          <a:ea typeface="ＭＳ Ｐゴシック" pitchFamily="50" charset="-128"/>
                        </a:rPr>
                        <a:t>m</a:t>
                      </a:r>
                      <a:r>
                        <a:rPr kumimoji="1" lang="en-US" altLang="ja-JP" sz="1050" baseline="0" dirty="0">
                          <a:latin typeface="+mn-lt"/>
                          <a:ea typeface="ＭＳ Ｐゴシック" pitchFamily="50" charset="-128"/>
                        </a:rPr>
                        <a:t>m, 10.80</a:t>
                      </a:r>
                      <a:r>
                        <a:rPr kumimoji="1" lang="en-US" altLang="ja-JP" sz="1050" baseline="0" dirty="0">
                          <a:latin typeface="Symbol" pitchFamily="18" charset="2"/>
                          <a:ea typeface="ＭＳ Ｐゴシック" pitchFamily="50" charset="-128"/>
                        </a:rPr>
                        <a:t>m</a:t>
                      </a:r>
                      <a:r>
                        <a:rPr kumimoji="1" lang="en-US" altLang="ja-JP" sz="1050" baseline="0" dirty="0">
                          <a:latin typeface="+mn-lt"/>
                          <a:ea typeface="ＭＳ Ｐゴシック" pitchFamily="50" charset="-128"/>
                        </a:rPr>
                        <a:t>m, 12.00</a:t>
                      </a:r>
                      <a:r>
                        <a:rPr kumimoji="1" lang="en-US" altLang="ja-JP" sz="1050" baseline="0" dirty="0">
                          <a:latin typeface="Symbol" pitchFamily="18" charset="2"/>
                          <a:ea typeface="ＭＳ Ｐゴシック" pitchFamily="50" charset="-128"/>
                        </a:rPr>
                        <a:t>m</a:t>
                      </a:r>
                      <a:r>
                        <a:rPr kumimoji="1" lang="en-US" altLang="ja-JP" sz="1050" baseline="0" dirty="0">
                          <a:latin typeface="+mn-lt"/>
                          <a:ea typeface="ＭＳ Ｐゴシック" pitchFamily="50" charset="-128"/>
                        </a:rPr>
                        <a:t>m</a:t>
                      </a: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)</a:t>
                      </a: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0.5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1/8</a:t>
                      </a:r>
                      <a:r>
                        <a:rPr kumimoji="1" lang="ja-JP" altLang="en-US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orbit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 err="1">
                          <a:latin typeface="ＭＳ Ｐゴシック" pitchFamily="50" charset="-128"/>
                          <a:ea typeface="ＭＳ Ｐゴシック" pitchFamily="50" charset="-128"/>
                        </a:rPr>
                        <a:t>netCDF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83.9GB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BBR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L1b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B-NOM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SW and LW Radiation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(Forward, Nadir, Backward)</a:t>
                      </a: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10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1/8</a:t>
                      </a:r>
                      <a:r>
                        <a:rPr kumimoji="1" lang="ja-JP" altLang="en-US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orbit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 err="1">
                          <a:latin typeface="ＭＳ Ｐゴシック" pitchFamily="50" charset="-128"/>
                          <a:ea typeface="ＭＳ Ｐゴシック" pitchFamily="50" charset="-128"/>
                        </a:rPr>
                        <a:t>netCDF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2.3GB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395536" y="5270729"/>
          <a:ext cx="8424936" cy="124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9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5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32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32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24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24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9808">
                <a:tc rowSpan="2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Sensor(s)</a:t>
                      </a:r>
                      <a:endParaRPr kumimoji="1" lang="ja-JP" altLang="en-US" sz="1050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Processing</a:t>
                      </a:r>
                    </a:p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Level</a:t>
                      </a:r>
                      <a:endParaRPr kumimoji="1" lang="ja-JP" altLang="en-US" sz="1050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Product Name</a:t>
                      </a:r>
                      <a:br>
                        <a:rPr kumimoji="1" lang="en-US" altLang="ja-JP" sz="1050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</a:br>
                      <a:r>
                        <a:rPr kumimoji="1" lang="en-US" altLang="ja-JP" sz="1050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(Product ID for ESA)</a:t>
                      </a: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Primary Parameter</a:t>
                      </a: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ＭＳ Ｐゴシック" pitchFamily="50" charset="-128"/>
                          <a:ea typeface="ＭＳ Ｐゴシック" pitchFamily="50" charset="-128"/>
                        </a:rPr>
                        <a:t>Grid Spacing</a:t>
                      </a:r>
                      <a:endParaRPr lang="ja-JP" altLang="en-US" dirty="0"/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endParaRPr kumimoji="1" lang="ja-JP" altLang="en-US" sz="1200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File Unit</a:t>
                      </a:r>
                      <a:b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</a:br>
                      <a: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File Format</a:t>
                      </a:r>
                      <a:endParaRPr kumimoji="1" lang="ja-JP" altLang="en-US" sz="1050" b="1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Data Volume per day*</a:t>
                      </a:r>
                      <a:endParaRPr kumimoji="1" lang="ja-JP" altLang="en-US" sz="1050" b="1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08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Horizontal</a:t>
                      </a:r>
                      <a:endParaRPr kumimoji="1" lang="ja-JP" altLang="en-US" sz="1050" b="1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Vertical</a:t>
                      </a:r>
                      <a:endParaRPr kumimoji="1" lang="ja-JP" altLang="en-US" sz="1050" b="1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1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MSI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L1c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M-NOM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L1b Radiation Intensity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(interpolated to the location of a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reference band)</a:t>
                      </a: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0.5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1/8</a:t>
                      </a:r>
                      <a:r>
                        <a:rPr kumimoji="1" lang="ja-JP" altLang="en-US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orbit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 err="1">
                          <a:latin typeface="ＭＳ Ｐゴシック" pitchFamily="50" charset="-128"/>
                          <a:ea typeface="ＭＳ Ｐゴシック" pitchFamily="50" charset="-128"/>
                        </a:rPr>
                        <a:t>netCDF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18.3GB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323528" y="6567155"/>
            <a:ext cx="82089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latin typeface="+mn-ea"/>
              </a:rPr>
              <a:t>* 125 files per day is assumed without compression.  ATLID, MSI, BBR is </a:t>
            </a:r>
            <a:r>
              <a:rPr lang="en-US" altLang="ja-JP" sz="1000">
                <a:latin typeface="+mn-ea"/>
              </a:rPr>
              <a:t>ESA product.</a:t>
            </a:r>
            <a:endParaRPr lang="en-US" altLang="ja-JP" sz="1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07055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20080"/>
          </a:xfrm>
        </p:spPr>
        <p:txBody>
          <a:bodyPr/>
          <a:lstStyle/>
          <a:p>
            <a:r>
              <a:rPr lang="en-US" altLang="ja-JP" sz="2400" dirty="0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accent5">
                        <a:lumMod val="75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 pitchFamily="34" charset="0"/>
              </a:rPr>
              <a:t>JAXA Standard Products </a:t>
            </a:r>
            <a:r>
              <a:rPr lang="en-US" altLang="ja-JP" sz="1800" dirty="0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accent5">
                        <a:lumMod val="75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 pitchFamily="34" charset="0"/>
              </a:rPr>
              <a:t> (L2a:Stand-alone)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57028" y="6400800"/>
            <a:ext cx="986971" cy="457200"/>
          </a:xfrm>
          <a:noFill/>
        </p:spPr>
        <p:txBody>
          <a:bodyPr/>
          <a:lstStyle/>
          <a:p>
            <a:pPr algn="ctr"/>
            <a:fld id="{8BA0A7F2-CE03-445D-A5F1-1ECB7AA2A495}" type="slidenum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 algn="ctr"/>
              <a:t>18</a:t>
            </a:fld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395536" y="1344187"/>
          <a:ext cx="8424938" cy="5265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32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32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24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24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9775">
                <a:tc rowSpan="2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Sensor(s)</a:t>
                      </a:r>
                      <a:endParaRPr kumimoji="1" lang="ja-JP" altLang="en-US" sz="1050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Processing</a:t>
                      </a:r>
                    </a:p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Level</a:t>
                      </a:r>
                      <a:endParaRPr kumimoji="1" lang="ja-JP" altLang="en-US" sz="1050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Product Name</a:t>
                      </a:r>
                      <a:endParaRPr kumimoji="1" lang="ja-JP" altLang="en-US" sz="1050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Primary Parameter</a:t>
                      </a:r>
                      <a:b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</a:br>
                      <a: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(</a:t>
                      </a:r>
                      <a:r>
                        <a:rPr kumimoji="1" lang="en-US" altLang="ja-JP" sz="1050" b="1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Red</a:t>
                      </a:r>
                      <a: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: Spatial-integrated values will be also generated)</a:t>
                      </a: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Grid Spacing</a:t>
                      </a:r>
                      <a:endParaRPr kumimoji="1" lang="ja-JP" altLang="en-US" sz="1050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endParaRPr kumimoji="1" lang="ja-JP" altLang="en-US" sz="1200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File Unit</a:t>
                      </a:r>
                      <a:b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</a:br>
                      <a: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File Format</a:t>
                      </a:r>
                      <a:endParaRPr kumimoji="1" lang="ja-JP" altLang="en-US" sz="1050" b="1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Data Volume per day*</a:t>
                      </a:r>
                      <a:endParaRPr kumimoji="1" lang="ja-JP" altLang="en-US" sz="1050" b="1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77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Horizontal</a:t>
                      </a:r>
                      <a:endParaRPr kumimoji="1" lang="ja-JP" altLang="en-US" sz="1050" b="1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Vertical</a:t>
                      </a:r>
                      <a:endParaRPr kumimoji="1" lang="ja-JP" altLang="en-US" sz="1050" b="1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0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CPR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L2a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CPR One-sensor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Echo Products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Integrated Radar Reflectivity Factor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Integrated Doppler Velocity </a:t>
                      </a:r>
                      <a:endParaRPr kumimoji="1" lang="en-US" altLang="ja-JP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zh-TW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Gas Correction Factor</a:t>
                      </a:r>
                      <a:endParaRPr kumimoji="1" lang="ja-JP" altLang="en-US" sz="1050" baseline="0" dirty="0">
                        <a:solidFill>
                          <a:srgbClr val="C00000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0.1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1/8</a:t>
                      </a:r>
                      <a:r>
                        <a:rPr kumimoji="1" lang="ja-JP" altLang="en-US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orbit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HDF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116.0GB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50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CPR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L2a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CPR One-sensor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Cloud Products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Cloud Mask / Cloud Particle Type /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Liquid Water Content / Ice Water Content /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Effective Radius of Liquid Water Cloud / </a:t>
                      </a:r>
                      <a:br>
                        <a:rPr kumimoji="1" lang="en-US" altLang="ja-JP" sz="1050" baseline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</a:br>
                      <a:r>
                        <a:rPr kumimoji="1" lang="en-US" altLang="ja-JP" sz="1050" baseline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Effective Radius of Ice Water Cloud</a:t>
                      </a: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0.1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1/8</a:t>
                      </a:r>
                      <a:r>
                        <a:rPr kumimoji="1" lang="ja-JP" altLang="en-US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orbit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HDF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131.8GB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477">
                <a:tc vMerge="1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endParaRPr kumimoji="1" lang="ja-JP" altLang="en-US" sz="14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endParaRPr kumimoji="1" lang="ja-JP" altLang="en-US" sz="14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endParaRPr kumimoji="1" lang="ja-JP" altLang="en-US" sz="14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Optical Thickness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endParaRPr kumimoji="1" lang="ja-JP" altLang="en-US" sz="120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477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ATLID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b="1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L2a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ATLID One-sensor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Cloud and Aerosol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Products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Feature Mask</a:t>
                      </a:r>
                      <a:endParaRPr kumimoji="1" lang="ja-JP" altLang="en-US" sz="1050" baseline="0" dirty="0">
                        <a:solidFill>
                          <a:srgbClr val="C00000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0.2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0.1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1/8</a:t>
                      </a:r>
                      <a:r>
                        <a:rPr kumimoji="1" lang="ja-JP" altLang="en-US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orbit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HDF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70.8GB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47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Target Mask</a:t>
                      </a:r>
                      <a:endParaRPr kumimoji="1" lang="ja-JP" altLang="en-US" sz="1050" baseline="0" dirty="0">
                        <a:solidFill>
                          <a:srgbClr val="C00000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0.1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89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Aerosol</a:t>
                      </a:r>
                      <a:r>
                        <a:rPr kumimoji="1" lang="ja-JP" altLang="en-US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　</a:t>
                      </a: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Extinction </a:t>
                      </a:r>
                      <a:r>
                        <a:rPr kumimoji="1" lang="en-US" altLang="ja-JP" sz="1050" baseline="0" dirty="0" err="1">
                          <a:latin typeface="ＭＳ Ｐゴシック" pitchFamily="50" charset="-128"/>
                          <a:ea typeface="ＭＳ Ｐゴシック" pitchFamily="50" charset="-128"/>
                        </a:rPr>
                        <a:t>Coeff</a:t>
                      </a: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.</a:t>
                      </a:r>
                      <a:r>
                        <a:rPr kumimoji="1" lang="ja-JP" altLang="en-US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/ </a:t>
                      </a:r>
                      <a:r>
                        <a:rPr kumimoji="1" lang="en-US" altLang="zh-CN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Aerosol</a:t>
                      </a:r>
                      <a:r>
                        <a:rPr kumimoji="1" lang="ja-JP" altLang="en-US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　</a:t>
                      </a:r>
                      <a:r>
                        <a:rPr kumimoji="1" lang="en-US" altLang="zh-CN" sz="1050" baseline="0" dirty="0" err="1">
                          <a:latin typeface="ＭＳ Ｐゴシック" pitchFamily="50" charset="-128"/>
                          <a:ea typeface="ＭＳ Ｐゴシック" pitchFamily="50" charset="-128"/>
                        </a:rPr>
                        <a:t>Backscat</a:t>
                      </a:r>
                      <a:r>
                        <a:rPr kumimoji="1" lang="en-US" altLang="zh-CN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. </a:t>
                      </a:r>
                      <a:r>
                        <a:rPr kumimoji="1" lang="en-US" altLang="zh-CN" sz="1050" baseline="0" dirty="0" err="1">
                          <a:latin typeface="ＭＳ Ｐゴシック" pitchFamily="50" charset="-128"/>
                          <a:ea typeface="ＭＳ Ｐゴシック" pitchFamily="50" charset="-128"/>
                        </a:rPr>
                        <a:t>Coeff</a:t>
                      </a:r>
                      <a:r>
                        <a:rPr kumimoji="1" lang="en-US" altLang="zh-CN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/ Aerosol </a:t>
                      </a:r>
                      <a:r>
                        <a:rPr kumimoji="1" lang="en-US" altLang="ja-JP" sz="1050" baseline="0" dirty="0" err="1">
                          <a:latin typeface="ＭＳ Ｐゴシック" pitchFamily="50" charset="-128"/>
                          <a:ea typeface="ＭＳ Ｐゴシック" pitchFamily="50" charset="-128"/>
                        </a:rPr>
                        <a:t>Lidar</a:t>
                      </a: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 Ratio</a:t>
                      </a:r>
                      <a:r>
                        <a:rPr kumimoji="1" lang="ja-JP" altLang="en-US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/ Aerosol Depolarization Ratio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10km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0.1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48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Cloud Extinction </a:t>
                      </a:r>
                      <a:r>
                        <a:rPr kumimoji="1" lang="en-US" altLang="ja-JP" sz="1050" baseline="0" dirty="0" err="1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Coeff</a:t>
                      </a: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.</a:t>
                      </a:r>
                      <a:r>
                        <a:rPr kumimoji="1" lang="ja-JP" altLang="en-US" sz="1050" baseline="0" dirty="0">
                          <a:solidFill>
                            <a:schemeClr val="dk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 dirty="0">
                          <a:solidFill>
                            <a:schemeClr val="dk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/ </a:t>
                      </a:r>
                      <a:r>
                        <a:rPr kumimoji="1" lang="en-US" altLang="zh-CN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Cloud </a:t>
                      </a:r>
                      <a:r>
                        <a:rPr kumimoji="1" lang="en-US" altLang="zh-CN" sz="1050" baseline="0" dirty="0" err="1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Backscat</a:t>
                      </a:r>
                      <a:r>
                        <a:rPr kumimoji="1" lang="en-US" altLang="zh-CN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. </a:t>
                      </a:r>
                      <a:r>
                        <a:rPr kumimoji="1" lang="en-US" altLang="zh-CN" sz="1050" baseline="0" dirty="0" err="1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Coeff</a:t>
                      </a:r>
                      <a:r>
                        <a:rPr kumimoji="1" lang="en-US" altLang="zh-CN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.</a:t>
                      </a:r>
                      <a:r>
                        <a:rPr kumimoji="1" lang="ja-JP" altLang="en-US" sz="1050" baseline="0" dirty="0">
                          <a:solidFill>
                            <a:schemeClr val="dk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 dirty="0">
                          <a:solidFill>
                            <a:schemeClr val="dk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/ </a:t>
                      </a:r>
                      <a:endParaRPr kumimoji="1" lang="en-US" altLang="ja-JP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Cloud </a:t>
                      </a:r>
                      <a:r>
                        <a:rPr kumimoji="1" lang="en-US" altLang="ja-JP" sz="1050" baseline="0" dirty="0" err="1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Backscat</a:t>
                      </a: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. </a:t>
                      </a:r>
                      <a:r>
                        <a:rPr kumimoji="1" lang="en-US" altLang="ja-JP" sz="1050" baseline="0" dirty="0" err="1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Coeff</a:t>
                      </a: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. </a:t>
                      </a:r>
                      <a:r>
                        <a:rPr kumimoji="1" lang="en-US" altLang="ja-JP" sz="1050" baseline="0" dirty="0">
                          <a:solidFill>
                            <a:schemeClr val="dk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/ </a:t>
                      </a: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Cloud Depolarization Ratio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1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0.1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47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Cloud Depolarization Ratio</a:t>
                      </a:r>
                      <a:endParaRPr kumimoji="1" lang="ja-JP" altLang="en-US" sz="1050" baseline="0" dirty="0">
                        <a:solidFill>
                          <a:srgbClr val="C00000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0.1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437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MSI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L2a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MSI One-sensor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Cloud Products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Cloud Flag including Cloud Phase</a:t>
                      </a:r>
                      <a:r>
                        <a:rPr kumimoji="1" lang="ja-JP" altLang="en-US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/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Optical Thickness of Liquid Water Cloud</a:t>
                      </a:r>
                      <a:r>
                        <a:rPr kumimoji="1" lang="ja-JP" altLang="en-US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/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zh-TW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Effective Radius of Liquid (1.6 </a:t>
                      </a:r>
                      <a:r>
                        <a:rPr kumimoji="1" lang="en-US" altLang="zh-TW" sz="1050" baseline="0" dirty="0" err="1">
                          <a:latin typeface="ＭＳ Ｐゴシック" pitchFamily="50" charset="-128"/>
                          <a:ea typeface="ＭＳ Ｐゴシック" pitchFamily="50" charset="-128"/>
                        </a:rPr>
                        <a:t>μm</a:t>
                      </a:r>
                      <a:r>
                        <a:rPr kumimoji="1" lang="en-US" altLang="zh-TW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)</a:t>
                      </a:r>
                      <a:r>
                        <a:rPr kumimoji="1" lang="ja-JP" altLang="en-US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/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zh-TW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Effective Radius of Liquid (2.2 </a:t>
                      </a:r>
                      <a:r>
                        <a:rPr kumimoji="1" lang="en-US" altLang="zh-TW" sz="1050" baseline="0" dirty="0" err="1">
                          <a:latin typeface="ＭＳ Ｐゴシック" pitchFamily="50" charset="-128"/>
                          <a:ea typeface="ＭＳ Ｐゴシック" pitchFamily="50" charset="-128"/>
                        </a:rPr>
                        <a:t>μm</a:t>
                      </a:r>
                      <a:r>
                        <a:rPr kumimoji="1" lang="en-US" altLang="zh-TW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)</a:t>
                      </a:r>
                      <a:r>
                        <a:rPr kumimoji="1" lang="ja-JP" altLang="en-US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/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Cloud Top Temperature</a:t>
                      </a:r>
                      <a:r>
                        <a:rPr kumimoji="1" lang="ja-JP" altLang="en-US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/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Cloud Top Pressure / Cloud Top Height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0.5</a:t>
                      </a:r>
                      <a:r>
                        <a:rPr kumimoji="1" lang="ja-JP" altLang="en-US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1/8</a:t>
                      </a:r>
                      <a:r>
                        <a:rPr kumimoji="1" lang="ja-JP" altLang="en-US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orbit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HDF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163.6GB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23528" y="6567155"/>
            <a:ext cx="82089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latin typeface="+mn-ea"/>
              </a:rPr>
              <a:t>* 125 files per day is assumed without compression.</a:t>
            </a:r>
          </a:p>
        </p:txBody>
      </p:sp>
    </p:spTree>
    <p:extLst>
      <p:ext uri="{BB962C8B-B14F-4D97-AF65-F5344CB8AC3E}">
        <p14:creationId xmlns:p14="http://schemas.microsoft.com/office/powerpoint/2010/main" val="902732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57028" y="6400800"/>
            <a:ext cx="986971" cy="457200"/>
          </a:xfrm>
          <a:noFill/>
        </p:spPr>
        <p:txBody>
          <a:bodyPr/>
          <a:lstStyle/>
          <a:p>
            <a:pPr algn="ctr"/>
            <a:fld id="{8BA0A7F2-CE03-445D-A5F1-1ECB7AA2A495}" type="slidenum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 algn="ctr"/>
              <a:t>19</a:t>
            </a:fld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/>
        </p:nvGraphicFramePr>
        <p:xfrm>
          <a:off x="395536" y="1380718"/>
          <a:ext cx="8424937" cy="3801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6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32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32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24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24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4679">
                <a:tc rowSpan="2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Sensor(s)</a:t>
                      </a:r>
                      <a:endParaRPr kumimoji="1" lang="ja-JP" altLang="en-US" sz="1050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Processing</a:t>
                      </a:r>
                    </a:p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Level</a:t>
                      </a:r>
                      <a:endParaRPr kumimoji="1" lang="ja-JP" altLang="en-US" sz="1050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Product Name</a:t>
                      </a:r>
                      <a:endParaRPr kumimoji="1" lang="ja-JP" altLang="en-US" sz="1050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Primary Parameter</a:t>
                      </a:r>
                      <a:b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</a:br>
                      <a: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(</a:t>
                      </a:r>
                      <a:r>
                        <a:rPr kumimoji="1" lang="en-US" altLang="ja-JP" sz="1050" b="1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Red</a:t>
                      </a:r>
                      <a: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: Spatial-integrated values will be also generated)</a:t>
                      </a: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200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Grid Spacing</a:t>
                      </a:r>
                      <a:endParaRPr kumimoji="1" lang="ja-JP" altLang="en-US" sz="1200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endParaRPr kumimoji="1" lang="ja-JP" altLang="en-US" sz="1200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File Unit</a:t>
                      </a:r>
                      <a:b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</a:br>
                      <a: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File Format</a:t>
                      </a:r>
                      <a:endParaRPr kumimoji="1" lang="ja-JP" altLang="en-US" sz="1050" b="1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Data Volume per day*</a:t>
                      </a:r>
                      <a:endParaRPr kumimoji="1" lang="ja-JP" altLang="en-US" sz="1050" b="1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67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Horizontal</a:t>
                      </a:r>
                      <a:endParaRPr kumimoji="1" lang="ja-JP" altLang="en-US" sz="1050" b="1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Vertical</a:t>
                      </a:r>
                      <a:endParaRPr kumimoji="1" lang="ja-JP" altLang="en-US" sz="1050" b="1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442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CPR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+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ATLID</a:t>
                      </a: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L2b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CPR-ATLID Synergy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Cloud Products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Cloud Mask / Cloud Particle Type /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Radar Reflective Factor with Attenuation /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Liquid Water Content / Ice Water Content /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Effective Radius of Liquid Water Cloud / </a:t>
                      </a:r>
                      <a:b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</a:b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Effective Radius of Ice Water Cloud</a:t>
                      </a: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0.1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1/8</a:t>
                      </a:r>
                      <a:r>
                        <a:rPr kumimoji="1" lang="ja-JP" altLang="en-US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orbit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HDF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136.7GB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354">
                <a:tc vMerge="1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endParaRPr kumimoji="1" lang="ja-JP" altLang="en-US" sz="14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endParaRPr kumimoji="1" lang="ja-JP" altLang="en-US" sz="14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endParaRPr kumimoji="1" lang="ja-JP" altLang="en-US" sz="14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Optical Thickness</a:t>
                      </a: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endParaRPr kumimoji="1" lang="ja-JP" altLang="en-US" sz="120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442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CPR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+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ATLID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+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MSI</a:t>
                      </a: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L2b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CPR-ATLID-MSI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Synergy Cloud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Products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Cloud Mask / Cloud Particle Type /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Radar Reflective Factor with Attenuation /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Liquid Water Content / Ice Water Content /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Effective Radius of Liquid Water Cloud / </a:t>
                      </a:r>
                      <a:b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</a:b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Effective Radius of Ice Water Cloud</a:t>
                      </a: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0.1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1/8</a:t>
                      </a:r>
                      <a:r>
                        <a:rPr kumimoji="1" lang="ja-JP" altLang="en-US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orbit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HDF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136.7GB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043">
                <a:tc vMerge="1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endParaRPr kumimoji="1" lang="ja-JP" altLang="en-US" sz="14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endParaRPr kumimoji="1" lang="ja-JP" altLang="en-US" sz="14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endParaRPr kumimoji="1" lang="ja-JP" altLang="en-US" sz="14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Optical Thickness</a:t>
                      </a:r>
                      <a:r>
                        <a:rPr kumimoji="1" lang="ja-JP" altLang="en-US" sz="1050" baseline="0" dirty="0">
                          <a:solidFill>
                            <a:schemeClr val="dk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 dirty="0">
                          <a:solidFill>
                            <a:schemeClr val="dk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/ </a:t>
                      </a:r>
                      <a:endParaRPr kumimoji="1" lang="en-US" altLang="ja-JP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Liquid Water Path</a:t>
                      </a:r>
                      <a:r>
                        <a:rPr kumimoji="1" lang="ja-JP" altLang="en-US" sz="1050" baseline="0" dirty="0">
                          <a:solidFill>
                            <a:schemeClr val="dk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 dirty="0">
                          <a:solidFill>
                            <a:schemeClr val="dk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/ </a:t>
                      </a: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Ice Water Path</a:t>
                      </a:r>
                      <a:endParaRPr kumimoji="1" lang="ja-JP" altLang="en-US" sz="1050" baseline="0" dirty="0">
                        <a:solidFill>
                          <a:srgbClr val="C00000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endParaRPr kumimoji="1" lang="ja-JP" altLang="en-US" sz="120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354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4</a:t>
                      </a:r>
                      <a:r>
                        <a:rPr kumimoji="1" lang="ja-JP" altLang="en-US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sensors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L2b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Four Sensors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Synergy Radiation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Budget Products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SW </a:t>
                      </a:r>
                      <a:r>
                        <a:rPr kumimoji="1" lang="en-US" altLang="ja-JP" sz="1050" baseline="0" dirty="0" err="1">
                          <a:latin typeface="ＭＳ Ｐゴシック" pitchFamily="50" charset="-128"/>
                          <a:ea typeface="ＭＳ Ｐゴシック" pitchFamily="50" charset="-128"/>
                        </a:rPr>
                        <a:t>Radiative</a:t>
                      </a: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 Flux / LW </a:t>
                      </a:r>
                      <a:r>
                        <a:rPr kumimoji="1" lang="en-US" altLang="ja-JP" sz="1050" baseline="0" dirty="0" err="1">
                          <a:latin typeface="ＭＳ Ｐゴシック" pitchFamily="50" charset="-128"/>
                          <a:ea typeface="ＭＳ Ｐゴシック" pitchFamily="50" charset="-128"/>
                        </a:rPr>
                        <a:t>Radiative</a:t>
                      </a: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 Flux</a:t>
                      </a: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10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1/8</a:t>
                      </a:r>
                      <a:r>
                        <a:rPr kumimoji="1" lang="ja-JP" altLang="en-US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orbit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HDF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7.3GB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35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SW </a:t>
                      </a:r>
                      <a:r>
                        <a:rPr kumimoji="1" lang="en-US" altLang="ja-JP" sz="1050" baseline="0" dirty="0" err="1">
                          <a:latin typeface="ＭＳ Ｐゴシック" pitchFamily="50" charset="-128"/>
                          <a:ea typeface="ＭＳ Ｐゴシック" pitchFamily="50" charset="-128"/>
                        </a:rPr>
                        <a:t>Radiative</a:t>
                      </a: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 Heating Rate / </a:t>
                      </a:r>
                      <a:b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</a:b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LW </a:t>
                      </a:r>
                      <a:r>
                        <a:rPr kumimoji="1" lang="en-US" altLang="ja-JP" sz="1050" baseline="0" dirty="0" err="1">
                          <a:latin typeface="ＭＳ Ｐゴシック" pitchFamily="50" charset="-128"/>
                          <a:ea typeface="ＭＳ Ｐゴシック" pitchFamily="50" charset="-128"/>
                        </a:rPr>
                        <a:t>Radiative</a:t>
                      </a: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 Heating Rate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10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0.5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タイトル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20080"/>
          </a:xfrm>
        </p:spPr>
        <p:txBody>
          <a:bodyPr/>
          <a:lstStyle/>
          <a:p>
            <a:r>
              <a:rPr lang="en-US" altLang="ja-JP" sz="2400" dirty="0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accent5">
                        <a:lumMod val="75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 pitchFamily="34" charset="0"/>
              </a:rPr>
              <a:t>JAXA Standard Products </a:t>
            </a:r>
            <a:r>
              <a:rPr lang="en-US" altLang="ja-JP" sz="1800" dirty="0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accent5">
                        <a:lumMod val="75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 pitchFamily="34" charset="0"/>
              </a:rPr>
              <a:t> </a:t>
            </a:r>
            <a:r>
              <a:rPr lang="en-US" altLang="ja-JP" sz="1800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accent5">
                        <a:lumMod val="75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 pitchFamily="34" charset="0"/>
              </a:rPr>
              <a:t>(L2b:Synergy</a:t>
            </a:r>
            <a:r>
              <a:rPr lang="en-US" altLang="ja-JP" sz="1800" dirty="0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accent5">
                        <a:lumMod val="75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 pitchFamily="34" charset="0"/>
              </a:rPr>
              <a:t>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6567155"/>
            <a:ext cx="82089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latin typeface="+mn-ea"/>
              </a:rPr>
              <a:t>* 125 files per day is assumed without compression.</a:t>
            </a:r>
          </a:p>
        </p:txBody>
      </p:sp>
    </p:spTree>
    <p:extLst>
      <p:ext uri="{BB962C8B-B14F-4D97-AF65-F5344CB8AC3E}">
        <p14:creationId xmlns:p14="http://schemas.microsoft.com/office/powerpoint/2010/main" val="4254421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 25"/>
          <p:cNvSpPr/>
          <p:nvPr/>
        </p:nvSpPr>
        <p:spPr>
          <a:xfrm>
            <a:off x="4699336" y="5953790"/>
            <a:ext cx="4100872" cy="648072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48722" y="602663"/>
            <a:ext cx="8229600" cy="432048"/>
          </a:xfrm>
        </p:spPr>
        <p:txBody>
          <a:bodyPr/>
          <a:lstStyle/>
          <a:p>
            <a:r>
              <a:rPr lang="en-US" altLang="ja-JP" sz="2400" dirty="0" err="1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accent5">
                        <a:lumMod val="75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 pitchFamily="34" charset="0"/>
              </a:rPr>
              <a:t>EarthCARE</a:t>
            </a:r>
            <a:r>
              <a:rPr lang="en-US" altLang="ja-JP" sz="2400" dirty="0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accent5">
                        <a:lumMod val="75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 pitchFamily="34" charset="0"/>
              </a:rPr>
              <a:t> Satellite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57459" y="6400800"/>
            <a:ext cx="986110" cy="457200"/>
          </a:xfrm>
          <a:noFill/>
        </p:spPr>
        <p:txBody>
          <a:bodyPr/>
          <a:lstStyle/>
          <a:p>
            <a:pPr algn="ctr"/>
            <a:fld id="{8BA0A7F2-CE03-445D-A5F1-1ECB7AA2A495}" type="slidenum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 algn="ctr"/>
              <a:t>2</a:t>
            </a:fld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501730" y="6097806"/>
            <a:ext cx="3976592" cy="359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600" b="1" dirty="0">
                <a:solidFill>
                  <a:srgbClr val="C00000"/>
                </a:solidFill>
                <a:latin typeface="Times New Roman" pitchFamily="18" charset="0"/>
              </a:rPr>
              <a:t>　　　　</a:t>
            </a:r>
            <a:r>
              <a:rPr lang="en-US" altLang="ja-JP" sz="1600" b="1" dirty="0">
                <a:solidFill>
                  <a:srgbClr val="C00000"/>
                </a:solidFill>
                <a:latin typeface="Times New Roman" pitchFamily="18" charset="0"/>
              </a:rPr>
              <a:t>Synergetic Observation by 4 sensors</a:t>
            </a:r>
            <a:endParaRPr lang="en-US" altLang="ja-JP" sz="1600" b="1" dirty="0">
              <a:solidFill>
                <a:srgbClr val="4F81BD">
                  <a:lumMod val="75000"/>
                </a:srgbClr>
              </a:solidFill>
              <a:latin typeface="Times New Roman" pitchFamily="18" charset="0"/>
            </a:endParaRPr>
          </a:p>
        </p:txBody>
      </p:sp>
      <p:pic>
        <p:nvPicPr>
          <p:cNvPr id="3076" name="Picture 4" descr="D:\doc\業務フォルダ\JAXA業務\EarthCARE利用研究\パネルとポスター\パーツ\EarthCare-02-HR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32472"/>
            <a:ext cx="4043509" cy="3032632"/>
          </a:xfrm>
          <a:prstGeom prst="rect">
            <a:avLst/>
          </a:prstGeom>
          <a:noFill/>
        </p:spPr>
      </p:pic>
      <p:sp>
        <p:nvSpPr>
          <p:cNvPr id="9" name="Text Box 43"/>
          <p:cNvSpPr txBox="1">
            <a:spLocks noChangeArrowheads="1"/>
          </p:cNvSpPr>
          <p:nvPr/>
        </p:nvSpPr>
        <p:spPr bwMode="auto">
          <a:xfrm>
            <a:off x="3275856" y="4123252"/>
            <a:ext cx="1115616" cy="23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ja-JP" sz="700" dirty="0">
                <a:solidFill>
                  <a:prstClr val="white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Copyright ESA</a:t>
            </a:r>
          </a:p>
        </p:txBody>
      </p:sp>
      <p:sp>
        <p:nvSpPr>
          <p:cNvPr id="24" name="タイトル 3"/>
          <p:cNvSpPr txBox="1">
            <a:spLocks/>
          </p:cNvSpPr>
          <p:nvPr/>
        </p:nvSpPr>
        <p:spPr>
          <a:xfrm>
            <a:off x="4634772" y="1268760"/>
            <a:ext cx="216024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ja-JP" sz="2000" b="1" spc="60" dirty="0" err="1">
                <a:ln w="1905"/>
                <a:gradFill>
                  <a:gsLst>
                    <a:gs pos="0">
                      <a:srgbClr val="1F497D">
                        <a:lumMod val="75000"/>
                      </a:srgbClr>
                    </a:gs>
                    <a:gs pos="78000">
                      <a:srgbClr val="4BACC6">
                        <a:lumMod val="75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 pitchFamily="34" charset="0"/>
              </a:rPr>
              <a:t>EarthCARE</a:t>
            </a:r>
            <a:endParaRPr lang="en-US" altLang="ja-JP" sz="2000" b="1" spc="60" dirty="0">
              <a:ln w="1905"/>
              <a:gradFill>
                <a:gsLst>
                  <a:gs pos="0">
                    <a:srgbClr val="1F497D">
                      <a:lumMod val="75000"/>
                    </a:srgbClr>
                  </a:gs>
                  <a:gs pos="78000">
                    <a:srgbClr val="4BACC6">
                      <a:lumMod val="75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" pitchFamily="34" charset="0"/>
            </a:endParaRPr>
          </a:p>
        </p:txBody>
      </p:sp>
      <p:sp>
        <p:nvSpPr>
          <p:cNvPr id="25" name="タイトル 3"/>
          <p:cNvSpPr txBox="1">
            <a:spLocks/>
          </p:cNvSpPr>
          <p:nvPr/>
        </p:nvSpPr>
        <p:spPr>
          <a:xfrm>
            <a:off x="4644008" y="1624608"/>
            <a:ext cx="3960440" cy="10462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ja-JP" sz="1200" b="1" spc="60" dirty="0">
                <a:ln w="1905"/>
                <a:gradFill>
                  <a:gsLst>
                    <a:gs pos="0">
                      <a:srgbClr val="1F497D">
                        <a:lumMod val="75000"/>
                      </a:srgbClr>
                    </a:gs>
                    <a:gs pos="78000">
                      <a:prstClr val="black">
                        <a:lumMod val="65000"/>
                        <a:lumOff val="35000"/>
                      </a:prst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 pitchFamily="34" charset="0"/>
              </a:rPr>
              <a:t>Earth Clouds, Aerosol and Radiation Explorer</a:t>
            </a:r>
          </a:p>
        </p:txBody>
      </p:sp>
      <p:graphicFrame>
        <p:nvGraphicFramePr>
          <p:cNvPr id="27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258071"/>
              </p:ext>
            </p:extLst>
          </p:nvPr>
        </p:nvGraphicFramePr>
        <p:xfrm>
          <a:off x="323528" y="4435936"/>
          <a:ext cx="4032448" cy="2377440"/>
        </p:xfrm>
        <a:graphic>
          <a:graphicData uri="http://schemas.openxmlformats.org/drawingml/2006/table">
            <a:tbl>
              <a:tblPr/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Times New Roman" pitchFamily="18" charset="0"/>
                        </a:rPr>
                        <a:t>Institutions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Times New Roman" pitchFamily="18" charset="0"/>
                        </a:rPr>
                        <a:t>European Space Agency</a:t>
                      </a: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Times New Roman" pitchFamily="18" charset="0"/>
                        </a:rPr>
                        <a:t>（</a:t>
                      </a: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Times New Roman" pitchFamily="18" charset="0"/>
                        </a:rPr>
                        <a:t>ESA</a:t>
                      </a: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Times New Roman" pitchFamily="18" charset="0"/>
                        </a:rPr>
                        <a:t>）／</a:t>
                      </a: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Times New Roman" pitchFamily="18" charset="0"/>
                        </a:rPr>
                        <a:t>National Institute of Information and Communications Technology</a:t>
                      </a: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Times New Roman" pitchFamily="18" charset="0"/>
                        </a:rPr>
                        <a:t>（</a:t>
                      </a: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Times New Roman" pitchFamily="18" charset="0"/>
                        </a:rPr>
                        <a:t>NICT</a:t>
                      </a: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Times New Roman" pitchFamily="18" charset="0"/>
                        </a:rPr>
                        <a:t>）／</a:t>
                      </a:r>
                      <a:endParaRPr kumimoji="1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Times New Roman" pitchFamily="18" charset="0"/>
                        </a:rPr>
                        <a:t>Japan Aerospace Exploration Agency</a:t>
                      </a: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Times New Roman" pitchFamily="18" charset="0"/>
                        </a:rPr>
                        <a:t>（</a:t>
                      </a: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Times New Roman" pitchFamily="18" charset="0"/>
                        </a:rPr>
                        <a:t>JAXA</a:t>
                      </a: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Times New Roman" pitchFamily="18" charset="0"/>
                        </a:rPr>
                        <a:t>）</a:t>
                      </a:r>
                      <a:endParaRPr kumimoji="1" lang="zh-TW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Times New Roman" pitchFamily="18" charset="0"/>
                        </a:rPr>
                        <a:t>Launch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Times New Roman" pitchFamily="18" charset="0"/>
                        </a:rPr>
                        <a:t>JFY2023</a:t>
                      </a:r>
                      <a:endParaRPr kumimoji="1" lang="zh-TW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Times New Roman" pitchFamily="18" charset="0"/>
                        </a:rPr>
                        <a:t>Mission Duration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Times New Roman" pitchFamily="18" charset="0"/>
                        </a:rPr>
                        <a:t>3-years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Times New Roman" pitchFamily="18" charset="0"/>
                        </a:rPr>
                        <a:t>Mass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Times New Roman" pitchFamily="18" charset="0"/>
                        </a:rPr>
                        <a:t>Approx. 2200kg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Times New Roman" pitchFamily="18" charset="0"/>
                        </a:rPr>
                        <a:t>Orbit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Sun-synchronous sub-recurrent orbit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Altitude: approx. 400km</a:t>
                      </a:r>
                      <a:b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</a:b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Mean Local Solar Time (Descending): 14:00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900" kern="100" dirty="0">
                          <a:latin typeface="ＭＳ Ｐゴシック" pitchFamily="50" charset="-128"/>
                          <a:ea typeface="ＭＳ Ｐゴシック" pitchFamily="50" charset="-128"/>
                          <a:cs typeface="Times New Roman"/>
                        </a:rPr>
                        <a:t>Repeat Cycle</a:t>
                      </a:r>
                      <a:endParaRPr lang="ja-JP" sz="900" kern="100" dirty="0">
                        <a:latin typeface="ＭＳ Ｐゴシック" pitchFamily="50" charset="-128"/>
                        <a:ea typeface="ＭＳ Ｐゴシック" pitchFamily="50" charset="-128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00" dirty="0">
                          <a:latin typeface="ＭＳ Ｐゴシック" pitchFamily="50" charset="-128"/>
                          <a:ea typeface="ＭＳ Ｐゴシック" pitchFamily="50" charset="-128"/>
                          <a:cs typeface="Times New Roman"/>
                        </a:rPr>
                        <a:t>25</a:t>
                      </a:r>
                      <a:r>
                        <a:rPr lang="ja-JP" altLang="en-US" sz="900" kern="100" baseline="0" dirty="0">
                          <a:latin typeface="ＭＳ Ｐゴシック" pitchFamily="50" charset="-128"/>
                          <a:ea typeface="ＭＳ Ｐゴシック" pitchFamily="50" charset="-128"/>
                          <a:cs typeface="Times New Roman"/>
                        </a:rPr>
                        <a:t> </a:t>
                      </a:r>
                      <a:r>
                        <a:rPr lang="en-US" sz="900" kern="100" dirty="0">
                          <a:latin typeface="ＭＳ Ｐゴシック" pitchFamily="50" charset="-128"/>
                          <a:ea typeface="ＭＳ Ｐゴシック" pitchFamily="50" charset="-128"/>
                          <a:cs typeface="Times New Roman"/>
                        </a:rPr>
                        <a:t>days</a:t>
                      </a:r>
                      <a:endParaRPr lang="ja-JP" sz="900" kern="100" dirty="0">
                        <a:latin typeface="ＭＳ Ｐゴシック" pitchFamily="50" charset="-128"/>
                        <a:ea typeface="ＭＳ Ｐゴシック" pitchFamily="50" charset="-128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6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900" kern="100" dirty="0">
                          <a:latin typeface="ＭＳ Ｐゴシック" pitchFamily="50" charset="-128"/>
                          <a:ea typeface="ＭＳ Ｐゴシック" pitchFamily="50" charset="-128"/>
                          <a:cs typeface="Times New Roman"/>
                        </a:rPr>
                        <a:t>Orbit</a:t>
                      </a:r>
                      <a:r>
                        <a:rPr lang="en-US" altLang="ja-JP" sz="900" kern="100" baseline="0" dirty="0">
                          <a:latin typeface="ＭＳ Ｐゴシック" pitchFamily="50" charset="-128"/>
                          <a:ea typeface="ＭＳ Ｐゴシック" pitchFamily="50" charset="-128"/>
                          <a:cs typeface="Times New Roman"/>
                        </a:rPr>
                        <a:t> Period</a:t>
                      </a:r>
                      <a:endParaRPr lang="en-US" altLang="ja-JP" sz="900" kern="100" dirty="0">
                        <a:latin typeface="ＭＳ Ｐゴシック" pitchFamily="50" charset="-128"/>
                        <a:ea typeface="ＭＳ Ｐゴシック" pitchFamily="50" charset="-128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ＭＳ Ｐゴシック" pitchFamily="50" charset="-128"/>
                          <a:ea typeface="ＭＳ Ｐゴシック" pitchFamily="50" charset="-128"/>
                          <a:cs typeface="Times New Roman"/>
                        </a:rPr>
                        <a:t>5552.7 seconds</a:t>
                      </a:r>
                      <a:endParaRPr lang="ja-JP" sz="900" kern="100" dirty="0">
                        <a:latin typeface="ＭＳ Ｐゴシック" pitchFamily="50" charset="-128"/>
                        <a:ea typeface="ＭＳ Ｐゴシック" pitchFamily="50" charset="-128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6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900" kern="100" dirty="0">
                          <a:latin typeface="ＭＳ Ｐゴシック" pitchFamily="50" charset="-128"/>
                          <a:ea typeface="ＭＳ Ｐゴシック" pitchFamily="50" charset="-128"/>
                          <a:cs typeface="Times New Roman"/>
                        </a:rPr>
                        <a:t>Semi Major</a:t>
                      </a:r>
                      <a:r>
                        <a:rPr lang="en-US" altLang="ja-JP" sz="900" kern="100" baseline="0" dirty="0">
                          <a:latin typeface="ＭＳ Ｐゴシック" pitchFamily="50" charset="-128"/>
                          <a:ea typeface="ＭＳ Ｐゴシック" pitchFamily="50" charset="-128"/>
                          <a:cs typeface="Times New Roman"/>
                        </a:rPr>
                        <a:t> Axis</a:t>
                      </a:r>
                      <a:endParaRPr lang="ja-JP" sz="900" kern="100" dirty="0">
                        <a:latin typeface="ＭＳ Ｐゴシック" pitchFamily="50" charset="-128"/>
                        <a:ea typeface="ＭＳ Ｐゴシック" pitchFamily="50" charset="-128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ＭＳ Ｐゴシック" pitchFamily="50" charset="-128"/>
                          <a:ea typeface="ＭＳ Ｐゴシック" pitchFamily="50" charset="-128"/>
                          <a:cs typeface="Times New Roman"/>
                        </a:rPr>
                        <a:t>6771.28 km</a:t>
                      </a:r>
                      <a:endParaRPr lang="ja-JP" sz="900" kern="100" dirty="0">
                        <a:latin typeface="ＭＳ Ｐゴシック" pitchFamily="50" charset="-128"/>
                        <a:ea typeface="ＭＳ Ｐゴシック" pitchFamily="50" charset="-128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6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900" kern="100" dirty="0">
                          <a:latin typeface="ＭＳ Ｐゴシック" pitchFamily="50" charset="-128"/>
                          <a:ea typeface="ＭＳ Ｐゴシック" pitchFamily="50" charset="-128"/>
                          <a:cs typeface="Times New Roman"/>
                        </a:rPr>
                        <a:t>Eccentricity</a:t>
                      </a:r>
                      <a:endParaRPr lang="ja-JP" sz="900" kern="100" dirty="0">
                        <a:latin typeface="ＭＳ Ｐゴシック" pitchFamily="50" charset="-128"/>
                        <a:ea typeface="ＭＳ Ｐゴシック" pitchFamily="50" charset="-128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latin typeface="ＭＳ Ｐゴシック" pitchFamily="50" charset="-128"/>
                          <a:ea typeface="ＭＳ Ｐゴシック" pitchFamily="50" charset="-128"/>
                          <a:cs typeface="Times New Roman"/>
                        </a:rPr>
                        <a:t>0.001283</a:t>
                      </a:r>
                      <a:endParaRPr lang="ja-JP" sz="900" kern="100" dirty="0">
                        <a:latin typeface="ＭＳ Ｐゴシック" pitchFamily="50" charset="-128"/>
                        <a:ea typeface="ＭＳ Ｐゴシック" pitchFamily="50" charset="-128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6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900" kern="0" dirty="0">
                          <a:latin typeface="ＭＳ Ｐゴシック" pitchFamily="50" charset="-128"/>
                          <a:ea typeface="ＭＳ Ｐゴシック" pitchFamily="50" charset="-128"/>
                          <a:cs typeface="Times New Roman"/>
                        </a:rPr>
                        <a:t>Inclination</a:t>
                      </a:r>
                      <a:endParaRPr lang="ja-JP" sz="900" kern="100" dirty="0">
                        <a:latin typeface="ＭＳ Ｐゴシック" pitchFamily="50" charset="-128"/>
                        <a:ea typeface="ＭＳ Ｐゴシック" pitchFamily="50" charset="-128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latin typeface="ＭＳ Ｐゴシック" pitchFamily="50" charset="-128"/>
                          <a:ea typeface="ＭＳ Ｐゴシック" pitchFamily="50" charset="-128"/>
                          <a:cs typeface="Times New Roman"/>
                        </a:rPr>
                        <a:t>97.050</a:t>
                      </a:r>
                      <a:r>
                        <a:rPr kumimoji="1" lang="en-US" altLang="ja-JP" sz="900" kern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  <a:cs typeface="Times New Roman"/>
                        </a:rPr>
                        <a:t>°</a:t>
                      </a:r>
                      <a:endParaRPr lang="ja-JP" sz="900" kern="100" dirty="0">
                        <a:latin typeface="ＭＳ Ｐゴシック" pitchFamily="50" charset="-128"/>
                        <a:ea typeface="ＭＳ Ｐゴシック" pitchFamily="50" charset="-128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8" name="下矢印 27"/>
          <p:cNvSpPr/>
          <p:nvPr/>
        </p:nvSpPr>
        <p:spPr>
          <a:xfrm>
            <a:off x="6497933" y="5449734"/>
            <a:ext cx="431670" cy="432048"/>
          </a:xfrm>
          <a:prstGeom prst="downArrow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2" name="グループ化 30"/>
          <p:cNvGrpSpPr/>
          <p:nvPr/>
        </p:nvGrpSpPr>
        <p:grpSpPr>
          <a:xfrm>
            <a:off x="4742758" y="3271022"/>
            <a:ext cx="4075934" cy="2106704"/>
            <a:chOff x="4740977" y="2906472"/>
            <a:chExt cx="4079495" cy="2106704"/>
          </a:xfrm>
        </p:grpSpPr>
        <p:sp>
          <p:nvSpPr>
            <p:cNvPr id="17" name="正方形/長方形 16"/>
            <p:cNvSpPr/>
            <p:nvPr/>
          </p:nvSpPr>
          <p:spPr>
            <a:xfrm>
              <a:off x="4740977" y="2924944"/>
              <a:ext cx="3960440" cy="208823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タイトル 3"/>
            <p:cNvSpPr txBox="1">
              <a:spLocks/>
            </p:cNvSpPr>
            <p:nvPr/>
          </p:nvSpPr>
          <p:spPr>
            <a:xfrm>
              <a:off x="4841560" y="3312692"/>
              <a:ext cx="3960440" cy="4320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altLang="ja-JP" sz="1400" b="1" spc="60" dirty="0">
                  <a:solidFill>
                    <a:srgbClr val="4F81BD">
                      <a:lumMod val="75000"/>
                    </a:srgbClr>
                  </a:solidFill>
                  <a:latin typeface="Helvetica" pitchFamily="34" charset="0"/>
                </a:rPr>
                <a:t>CPR</a:t>
              </a:r>
              <a:r>
                <a:rPr lang="ja-JP" altLang="en-US" sz="1100" b="1" spc="60" dirty="0">
                  <a:solidFill>
                    <a:prstClr val="white">
                      <a:lumMod val="50000"/>
                    </a:prstClr>
                  </a:solidFill>
                  <a:latin typeface="Helvetica" pitchFamily="34" charset="0"/>
                </a:rPr>
                <a:t>　　　　</a:t>
              </a:r>
              <a:r>
                <a:rPr lang="ja-JP" altLang="en-US" sz="1200" b="1" spc="60" dirty="0">
                  <a:solidFill>
                    <a:prstClr val="white">
                      <a:lumMod val="50000"/>
                    </a:prstClr>
                  </a:solidFill>
                  <a:latin typeface="Helvetica" pitchFamily="34" charset="0"/>
                </a:rPr>
                <a:t> </a:t>
              </a:r>
              <a:r>
                <a:rPr lang="en-US" altLang="ja-JP" sz="1200" b="1" spc="60" dirty="0">
                  <a:solidFill>
                    <a:prstClr val="black"/>
                  </a:solidFill>
                  <a:latin typeface="Helvetica" pitchFamily="34" charset="0"/>
                </a:rPr>
                <a:t>Cloud Profiling Radar</a:t>
              </a:r>
              <a:endParaRPr lang="en-US" altLang="ja-JP" sz="1100" b="1" spc="60" dirty="0">
                <a:solidFill>
                  <a:prstClr val="black"/>
                </a:solidFill>
                <a:latin typeface="Helvetica" pitchFamily="34" charset="0"/>
              </a:endParaRPr>
            </a:p>
          </p:txBody>
        </p:sp>
        <p:sp>
          <p:nvSpPr>
            <p:cNvPr id="13" name="タイトル 3"/>
            <p:cNvSpPr txBox="1">
              <a:spLocks/>
            </p:cNvSpPr>
            <p:nvPr/>
          </p:nvSpPr>
          <p:spPr>
            <a:xfrm>
              <a:off x="4841560" y="3717032"/>
              <a:ext cx="3960440" cy="4320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altLang="ja-JP" sz="1400" b="1" spc="60" dirty="0">
                  <a:solidFill>
                    <a:srgbClr val="4F81BD">
                      <a:lumMod val="75000"/>
                    </a:srgbClr>
                  </a:solidFill>
                  <a:latin typeface="Helvetica" pitchFamily="34" charset="0"/>
                </a:rPr>
                <a:t>ATLID</a:t>
              </a:r>
              <a:r>
                <a:rPr lang="ja-JP" altLang="en-US" sz="1100" b="1" spc="60" dirty="0">
                  <a:solidFill>
                    <a:prstClr val="white">
                      <a:lumMod val="50000"/>
                    </a:prstClr>
                  </a:solidFill>
                  <a:latin typeface="Helvetica" pitchFamily="34" charset="0"/>
                </a:rPr>
                <a:t>　　　</a:t>
              </a:r>
              <a:r>
                <a:rPr lang="en-US" altLang="ja-JP" sz="1200" b="1" spc="60" dirty="0">
                  <a:solidFill>
                    <a:prstClr val="black"/>
                  </a:solidFill>
                  <a:latin typeface="Helvetica" pitchFamily="34" charset="0"/>
                </a:rPr>
                <a:t>Atmospheric Lidar</a:t>
              </a:r>
              <a:endParaRPr lang="en-US" altLang="ja-JP" sz="1100" b="1" spc="60" dirty="0">
                <a:solidFill>
                  <a:prstClr val="black"/>
                </a:solidFill>
                <a:latin typeface="Helvetica" pitchFamily="34" charset="0"/>
              </a:endParaRPr>
            </a:p>
          </p:txBody>
        </p:sp>
        <p:sp>
          <p:nvSpPr>
            <p:cNvPr id="14" name="タイトル 3"/>
            <p:cNvSpPr txBox="1">
              <a:spLocks/>
            </p:cNvSpPr>
            <p:nvPr/>
          </p:nvSpPr>
          <p:spPr>
            <a:xfrm>
              <a:off x="4841560" y="4112136"/>
              <a:ext cx="3960440" cy="4320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altLang="ja-JP" sz="1400" b="1" spc="60" dirty="0">
                  <a:solidFill>
                    <a:srgbClr val="4F81BD">
                      <a:lumMod val="75000"/>
                    </a:srgbClr>
                  </a:solidFill>
                  <a:latin typeface="Helvetica" pitchFamily="34" charset="0"/>
                </a:rPr>
                <a:t>MSI</a:t>
              </a:r>
              <a:r>
                <a:rPr lang="en-US" altLang="ja-JP" sz="1100" b="1" spc="60" dirty="0">
                  <a:solidFill>
                    <a:prstClr val="white">
                      <a:lumMod val="50000"/>
                    </a:prstClr>
                  </a:solidFill>
                  <a:latin typeface="Helvetica" pitchFamily="34" charset="0"/>
                </a:rPr>
                <a:t>      </a:t>
              </a:r>
              <a:r>
                <a:rPr lang="ja-JP" altLang="en-US" sz="1100" b="1" spc="60" dirty="0">
                  <a:solidFill>
                    <a:prstClr val="white">
                      <a:lumMod val="50000"/>
                    </a:prstClr>
                  </a:solidFill>
                  <a:latin typeface="Helvetica" pitchFamily="34" charset="0"/>
                </a:rPr>
                <a:t>　　</a:t>
              </a:r>
              <a:r>
                <a:rPr lang="en-US" altLang="ja-JP" sz="1200" b="1" spc="60" dirty="0">
                  <a:solidFill>
                    <a:prstClr val="black"/>
                  </a:solidFill>
                  <a:latin typeface="Helvetica" pitchFamily="34" charset="0"/>
                </a:rPr>
                <a:t>Multi-Spectral Imager</a:t>
              </a:r>
              <a:endParaRPr lang="en-US" altLang="ja-JP" sz="1100" b="1" spc="60" dirty="0">
                <a:solidFill>
                  <a:prstClr val="black"/>
                </a:solidFill>
                <a:latin typeface="Helvetica" pitchFamily="34" charset="0"/>
              </a:endParaRPr>
            </a:p>
          </p:txBody>
        </p:sp>
        <p:sp>
          <p:nvSpPr>
            <p:cNvPr id="15" name="タイトル 3"/>
            <p:cNvSpPr txBox="1">
              <a:spLocks/>
            </p:cNvSpPr>
            <p:nvPr/>
          </p:nvSpPr>
          <p:spPr>
            <a:xfrm>
              <a:off x="4860032" y="4509120"/>
              <a:ext cx="3960440" cy="4320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altLang="ja-JP" sz="1400" b="1" spc="60" dirty="0">
                  <a:solidFill>
                    <a:srgbClr val="4F81BD">
                      <a:lumMod val="75000"/>
                    </a:srgbClr>
                  </a:solidFill>
                  <a:latin typeface="Helvetica" pitchFamily="34" charset="0"/>
                </a:rPr>
                <a:t>BBR</a:t>
              </a:r>
              <a:r>
                <a:rPr lang="ja-JP" altLang="en-US" sz="1100" b="1" spc="60" dirty="0">
                  <a:solidFill>
                    <a:prstClr val="white">
                      <a:lumMod val="50000"/>
                    </a:prstClr>
                  </a:solidFill>
                  <a:latin typeface="Helvetica" pitchFamily="34" charset="0"/>
                </a:rPr>
                <a:t>　　　　</a:t>
              </a:r>
              <a:r>
                <a:rPr lang="en-US" altLang="ja-JP" sz="1200" b="1" spc="60" dirty="0">
                  <a:solidFill>
                    <a:prstClr val="black"/>
                  </a:solidFill>
                  <a:latin typeface="Helvetica" pitchFamily="34" charset="0"/>
                </a:rPr>
                <a:t>Broadband Radiometer</a:t>
              </a:r>
              <a:endParaRPr lang="en-US" altLang="ja-JP" sz="1100" b="1" spc="60" dirty="0">
                <a:solidFill>
                  <a:prstClr val="black"/>
                </a:solidFill>
                <a:latin typeface="Helvetica" pitchFamily="34" charset="0"/>
              </a:endParaRPr>
            </a:p>
          </p:txBody>
        </p:sp>
        <p:sp>
          <p:nvSpPr>
            <p:cNvPr id="16" name="タイトル 3"/>
            <p:cNvSpPr txBox="1">
              <a:spLocks/>
            </p:cNvSpPr>
            <p:nvPr/>
          </p:nvSpPr>
          <p:spPr>
            <a:xfrm>
              <a:off x="4741844" y="2906472"/>
              <a:ext cx="3960440" cy="30650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altLang="ja-JP" sz="1400" b="1" spc="60" dirty="0">
                  <a:solidFill>
                    <a:prstClr val="white"/>
                  </a:solidFill>
                  <a:latin typeface="Helvetica" pitchFamily="34" charset="0"/>
                </a:rPr>
                <a:t>Observation Instruments on EarthCARE</a:t>
              </a:r>
            </a:p>
          </p:txBody>
        </p:sp>
        <p:pic>
          <p:nvPicPr>
            <p:cNvPr id="18" name="Picture 2" descr="D:\doc\業務フォルダ\JAXA業務\EarthCARE利用研究\パネルとポスター\パーツ\JAXA_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66848" y="3449352"/>
              <a:ext cx="356820" cy="199173"/>
            </a:xfrm>
            <a:prstGeom prst="rect">
              <a:avLst/>
            </a:prstGeom>
            <a:noFill/>
          </p:spPr>
        </p:pic>
        <p:pic>
          <p:nvPicPr>
            <p:cNvPr id="19" name="Picture 3" descr="D:\doc\業務フォルダ\JAXA業務\EarthCARE利用研究\パネルとポスター\パーツ\NICT2_ロゴパターン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65892" y="3428289"/>
              <a:ext cx="324725" cy="211152"/>
            </a:xfrm>
            <a:prstGeom prst="rect">
              <a:avLst/>
            </a:prstGeom>
            <a:noFill/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11328" y="3866820"/>
              <a:ext cx="389064" cy="1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11328" y="4252688"/>
              <a:ext cx="389064" cy="1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11328" y="4668144"/>
              <a:ext cx="389064" cy="1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円/楕円 28"/>
            <p:cNvSpPr/>
            <p:nvPr/>
          </p:nvSpPr>
          <p:spPr>
            <a:xfrm>
              <a:off x="4913567" y="3774182"/>
              <a:ext cx="648073" cy="31038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050" dirty="0">
                  <a:solidFill>
                    <a:prstClr val="white"/>
                  </a:solidFill>
                  <a:latin typeface="Arial Black" pitchFamily="34" charset="0"/>
                </a:rPr>
                <a:t>ATLID</a:t>
              </a:r>
              <a:endParaRPr lang="ja-JP" altLang="en-US" sz="1050" dirty="0">
                <a:solidFill>
                  <a:prstClr val="white"/>
                </a:solidFill>
                <a:latin typeface="Arial Black" pitchFamily="34" charset="0"/>
              </a:endParaRPr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4908235" y="3375464"/>
              <a:ext cx="648073" cy="310382"/>
            </a:xfrm>
            <a:prstGeom prst="ellipse">
              <a:avLst/>
            </a:prstGeom>
            <a:solidFill>
              <a:srgbClr val="2D7A8F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050" dirty="0">
                  <a:solidFill>
                    <a:prstClr val="white"/>
                  </a:solidFill>
                  <a:latin typeface="Arial Black" pitchFamily="34" charset="0"/>
                </a:rPr>
                <a:t>CPR</a:t>
              </a:r>
              <a:endParaRPr lang="ja-JP" altLang="en-US" sz="1050" dirty="0">
                <a:solidFill>
                  <a:prstClr val="white"/>
                </a:solidFill>
                <a:latin typeface="Arial Black" pitchFamily="34" charset="0"/>
              </a:endParaRPr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4913567" y="4586486"/>
              <a:ext cx="648073" cy="31038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050" dirty="0">
                  <a:solidFill>
                    <a:prstClr val="white"/>
                  </a:solidFill>
                  <a:latin typeface="Arial Black" pitchFamily="34" charset="0"/>
                </a:rPr>
                <a:t>BBR</a:t>
              </a:r>
              <a:endParaRPr lang="ja-JP" altLang="en-US" sz="1050" dirty="0">
                <a:solidFill>
                  <a:prstClr val="white"/>
                </a:solidFill>
                <a:latin typeface="Arial Black" pitchFamily="34" charset="0"/>
              </a:endParaRPr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4908235" y="4176652"/>
              <a:ext cx="648073" cy="310382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050" dirty="0">
                  <a:solidFill>
                    <a:prstClr val="white"/>
                  </a:solidFill>
                  <a:latin typeface="Arial Black" pitchFamily="34" charset="0"/>
                </a:rPr>
                <a:t>MSI</a:t>
              </a:r>
              <a:endParaRPr lang="ja-JP" altLang="en-US" sz="1050" dirty="0">
                <a:solidFill>
                  <a:prstClr val="white"/>
                </a:solidFill>
                <a:latin typeface="Arial Black" pitchFamily="34" charset="0"/>
              </a:endParaRPr>
            </a:p>
          </p:txBody>
        </p:sp>
      </p:grpSp>
      <p:sp>
        <p:nvSpPr>
          <p:cNvPr id="34" name="タイトル 3"/>
          <p:cNvSpPr txBox="1">
            <a:spLocks/>
          </p:cNvSpPr>
          <p:nvPr/>
        </p:nvSpPr>
        <p:spPr>
          <a:xfrm>
            <a:off x="759133" y="3308546"/>
            <a:ext cx="1008112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ja-JP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MSI</a:t>
            </a:r>
            <a:endParaRPr lang="ja-JP" altLang="en-US" sz="1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35" name="直線コネクタ 34"/>
          <p:cNvCxnSpPr/>
          <p:nvPr/>
        </p:nvCxnSpPr>
        <p:spPr>
          <a:xfrm>
            <a:off x="827584" y="3501008"/>
            <a:ext cx="11775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flipH="1">
            <a:off x="2026920" y="3296538"/>
            <a:ext cx="141893" cy="2010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タイトル 3"/>
          <p:cNvSpPr txBox="1">
            <a:spLocks/>
          </p:cNvSpPr>
          <p:nvPr/>
        </p:nvSpPr>
        <p:spPr>
          <a:xfrm>
            <a:off x="755576" y="3740594"/>
            <a:ext cx="1008112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ja-JP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BBR</a:t>
            </a:r>
            <a:endParaRPr lang="ja-JP" altLang="en-US" sz="1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38" name="直線コネクタ 37"/>
          <p:cNvCxnSpPr/>
          <p:nvPr/>
        </p:nvCxnSpPr>
        <p:spPr>
          <a:xfrm>
            <a:off x="824027" y="3933056"/>
            <a:ext cx="11775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flipH="1">
            <a:off x="1999016" y="3329940"/>
            <a:ext cx="203164" cy="59884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タイトル 3"/>
          <p:cNvSpPr txBox="1">
            <a:spLocks/>
          </p:cNvSpPr>
          <p:nvPr/>
        </p:nvSpPr>
        <p:spPr>
          <a:xfrm>
            <a:off x="3419872" y="3929122"/>
            <a:ext cx="1008112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ja-JP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ATLID</a:t>
            </a:r>
            <a:endParaRPr lang="ja-JP" altLang="en-US" sz="1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54" name="直線コネクタ 53"/>
          <p:cNvCxnSpPr/>
          <p:nvPr/>
        </p:nvCxnSpPr>
        <p:spPr>
          <a:xfrm>
            <a:off x="2870731" y="4145146"/>
            <a:ext cx="11775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2681288" y="3709988"/>
            <a:ext cx="196816" cy="43859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タイトル 3"/>
          <p:cNvSpPr txBox="1">
            <a:spLocks/>
          </p:cNvSpPr>
          <p:nvPr/>
        </p:nvSpPr>
        <p:spPr>
          <a:xfrm>
            <a:off x="3851871" y="2758932"/>
            <a:ext cx="602987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ja-JP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CPR</a:t>
            </a:r>
            <a:endParaRPr lang="ja-JP" altLang="en-US" sz="1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58" name="直線コネクタ 57"/>
          <p:cNvCxnSpPr/>
          <p:nvPr/>
        </p:nvCxnSpPr>
        <p:spPr>
          <a:xfrm flipV="1">
            <a:off x="3644191" y="2776790"/>
            <a:ext cx="601464" cy="451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flipH="1">
            <a:off x="3347864" y="2781300"/>
            <a:ext cx="295449" cy="50368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69C1CDF-7827-4913-BCB2-D25BB7D908F3}"/>
              </a:ext>
            </a:extLst>
          </p:cNvPr>
          <p:cNvSpPr txBox="1"/>
          <p:nvPr/>
        </p:nvSpPr>
        <p:spPr>
          <a:xfrm>
            <a:off x="4663133" y="2014902"/>
            <a:ext cx="4425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/>
              <a:t>EarthCARE</a:t>
            </a:r>
            <a:r>
              <a:rPr lang="en-US" altLang="ja-JP" dirty="0"/>
              <a:t> is an earth observation satellite that Japan and Europe have been jointly developing to observe clouds, aerosols and radiation (</a:t>
            </a:r>
            <a:r>
              <a:rPr lang="en-US" altLang="ja-JP" sz="1800" dirty="0"/>
              <a:t>Illingworth et al. 2015, </a:t>
            </a:r>
            <a:r>
              <a:rPr lang="en-US" altLang="ja-JP" sz="1800" i="1" dirty="0"/>
              <a:t>BAMS</a:t>
            </a:r>
            <a:r>
              <a:rPr lang="en-US" altLang="ja-JP" dirty="0"/>
              <a:t>).</a:t>
            </a:r>
            <a:endParaRPr kumimoji="1" lang="ja-JP" altLang="en-US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57028" y="6400800"/>
            <a:ext cx="986971" cy="457200"/>
          </a:xfrm>
          <a:noFill/>
        </p:spPr>
        <p:txBody>
          <a:bodyPr/>
          <a:lstStyle/>
          <a:p>
            <a:pPr algn="ctr"/>
            <a:fld id="{8BA0A7F2-CE03-445D-A5F1-1ECB7AA2A495}" type="slidenum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 algn="ctr"/>
              <a:t>20</a:t>
            </a:fld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395536" y="1340768"/>
          <a:ext cx="8424936" cy="4585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68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54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39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2503">
                <a:tc rowSpan="2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Sensor(s)</a:t>
                      </a:r>
                      <a:endParaRPr kumimoji="1" lang="ja-JP" altLang="en-US" sz="1050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Processing</a:t>
                      </a:r>
                    </a:p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Level</a:t>
                      </a:r>
                      <a:endParaRPr kumimoji="1" lang="ja-JP" altLang="en-US" sz="1050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Status</a:t>
                      </a:r>
                      <a:endParaRPr kumimoji="1" lang="ja-JP" altLang="en-US" sz="1050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Product Name</a:t>
                      </a:r>
                      <a:endParaRPr kumimoji="1" lang="ja-JP" altLang="en-US" sz="1050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Primary Parameter</a:t>
                      </a:r>
                      <a:b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</a:br>
                      <a: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(</a:t>
                      </a:r>
                      <a:r>
                        <a:rPr kumimoji="1" lang="en-US" altLang="ja-JP" sz="1050" b="1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Red</a:t>
                      </a:r>
                      <a: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: Spatial-integrated values will be also generated)</a:t>
                      </a: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200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Grid Spacing</a:t>
                      </a:r>
                      <a:endParaRPr lang="ja-JP" altLang="en-US" sz="1200" dirty="0"/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endParaRPr kumimoji="1" lang="ja-JP" altLang="en-US" sz="1200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File Unit</a:t>
                      </a:r>
                      <a:b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</a:br>
                      <a: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File Format</a:t>
                      </a:r>
                      <a:endParaRPr kumimoji="1" lang="ja-JP" altLang="en-US" sz="1050" b="1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50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Horizontal</a:t>
                      </a:r>
                      <a:endParaRPr kumimoji="1" lang="ja-JP" altLang="en-US" sz="1050" b="1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Vertical</a:t>
                      </a:r>
                      <a:endParaRPr kumimoji="1" lang="ja-JP" altLang="en-US" sz="1050" b="1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090">
                <a:tc rowSpan="3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CPR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L2a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100" b="1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Red R</a:t>
                      </a:r>
                      <a:endParaRPr kumimoji="1" lang="ja-JP" altLang="en-US" sz="1100" b="1" baseline="0" dirty="0">
                        <a:solidFill>
                          <a:srgbClr val="C00000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CPR One-sensor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Doppler Products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Doppler velocity correction value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(considering </a:t>
                      </a:r>
                      <a:r>
                        <a:rPr kumimoji="1" lang="en-US" altLang="ja-JP" sz="1050" baseline="0" dirty="0" err="1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inhomogeneity</a:t>
                      </a: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)</a:t>
                      </a:r>
                      <a:r>
                        <a:rPr kumimoji="1" lang="ja-JP" altLang="en-US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/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Doppler velocity unfolding Value</a:t>
                      </a:r>
                      <a:r>
                        <a:rPr kumimoji="1" lang="ja-JP" altLang="en-US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/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Radar Reflective Factor with Attenuation</a:t>
                      </a: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0.1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1/8</a:t>
                      </a:r>
                      <a:r>
                        <a:rPr kumimoji="1" lang="ja-JP" altLang="en-US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orbit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HDF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090">
                <a:tc vMerge="1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ER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CPR One-sensor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Rain and Snow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Products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Rain Water Content</a:t>
                      </a:r>
                      <a:r>
                        <a:rPr kumimoji="1" lang="ja-JP" altLang="en-US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/ Snow Water Content</a:t>
                      </a:r>
                      <a:r>
                        <a:rPr kumimoji="1" lang="ja-JP" altLang="en-US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/ Rain Rate</a:t>
                      </a:r>
                      <a:r>
                        <a:rPr kumimoji="1" lang="ja-JP" altLang="en-US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/ Snow Rate</a:t>
                      </a: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0.1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1/8</a:t>
                      </a:r>
                      <a:r>
                        <a:rPr kumimoji="1" lang="ja-JP" altLang="en-US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orbit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HDF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090">
                <a:tc vMerge="1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endParaRPr kumimoji="1" lang="ja-JP" altLang="en-US" sz="14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endParaRPr kumimoji="1" lang="ja-JP" altLang="en-US" sz="14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ER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CPR One-sensor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Vertical Velocity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Products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Vertical Air Motion</a:t>
                      </a:r>
                      <a:r>
                        <a:rPr kumimoji="1" lang="ja-JP" altLang="en-US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/ Sedimentation Velocity</a:t>
                      </a:r>
                      <a:endParaRPr kumimoji="1" lang="ja-JP" altLang="en-US" sz="1050" baseline="0" dirty="0">
                        <a:solidFill>
                          <a:srgbClr val="C00000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0.1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1/8</a:t>
                      </a:r>
                      <a:r>
                        <a:rPr kumimoji="1" lang="ja-JP" altLang="en-US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orbit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HDF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090"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ATLID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100" b="1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L2a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100" b="1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ER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ATLID One-sensor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Aerosol Extinction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Products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Aerosol Extinction Coefficient (Water Soluble)</a:t>
                      </a:r>
                      <a:r>
                        <a:rPr kumimoji="1" lang="ja-JP" altLang="en-US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/ Aerosol Extinction Coefficient (Dust) /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Aerosol Extinction Coefficient (Sea Salt) /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Aerosol Extinction Coefficient (Black Carbon)</a:t>
                      </a:r>
                      <a:endParaRPr kumimoji="1" lang="ja-JP" altLang="en-US" sz="1050" baseline="0" dirty="0">
                        <a:solidFill>
                          <a:srgbClr val="C00000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0.1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1/8</a:t>
                      </a:r>
                      <a:r>
                        <a:rPr kumimoji="1" lang="ja-JP" altLang="en-US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orbit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HDF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1551">
                <a:tc rowSpan="2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MSI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L2a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100" b="1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ER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MSI One-sensor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Ice Cloud Products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Optical Thickness of Ice Cloud with Reflection method / Effective Radius of Ice Cloud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(1.6 </a:t>
                      </a:r>
                      <a:r>
                        <a:rPr kumimoji="1" lang="en-US" altLang="ja-JP" sz="1050" baseline="0" dirty="0" err="1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μm</a:t>
                      </a:r>
                      <a:r>
                        <a:rPr kumimoji="1" lang="en-US" altLang="ja-JP" sz="1050" baseline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)</a:t>
                      </a:r>
                      <a:r>
                        <a:rPr kumimoji="1" lang="ja-JP" altLang="en-US" sz="1050" baseline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/ Effective </a:t>
                      </a:r>
                      <a:r>
                        <a:rPr kumimoji="1" lang="en-US" altLang="ja-JP" sz="1050" baseline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Radius of Ice Cloud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(2.2 </a:t>
                      </a:r>
                      <a:r>
                        <a:rPr kumimoji="1" lang="en-US" altLang="ja-JP" sz="1050" baseline="0" dirty="0" err="1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μm</a:t>
                      </a:r>
                      <a:r>
                        <a:rPr kumimoji="1" lang="en-US" altLang="ja-JP" sz="1050" baseline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)</a:t>
                      </a:r>
                      <a:r>
                        <a:rPr kumimoji="1" lang="ja-JP" altLang="en-US" sz="1050" baseline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/ </a:t>
                      </a:r>
                      <a:r>
                        <a:rPr kumimoji="1" lang="en-US" altLang="zh-TW" sz="1050" baseline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Ice Cloud Top Temperature</a:t>
                      </a:r>
                      <a:r>
                        <a:rPr kumimoji="1" lang="ja-JP" altLang="en-US" sz="1050" baseline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/ </a:t>
                      </a:r>
                      <a:r>
                        <a:rPr kumimoji="1" lang="en-US" altLang="zh-TW" sz="1050" baseline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Ice Cloud Top Pressure</a:t>
                      </a:r>
                      <a:r>
                        <a:rPr kumimoji="1" lang="ja-JP" altLang="en-US" sz="1050" baseline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/ </a:t>
                      </a:r>
                      <a:r>
                        <a:rPr kumimoji="1" lang="en-US" altLang="zh-TW" sz="1050" baseline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Ice Cloud Top Height</a:t>
                      </a:r>
                      <a:endParaRPr kumimoji="1" lang="ja-JP" altLang="en-US" sz="1050" baseline="0" dirty="0">
                        <a:solidFill>
                          <a:schemeClr val="tx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0.5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1/8</a:t>
                      </a:r>
                      <a:r>
                        <a:rPr kumimoji="1" lang="ja-JP" altLang="en-US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orbit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HDF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09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100" b="1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ER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MSI One-sensor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Aerosol Products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Aerosol Optical Thickness (Ocean)</a:t>
                      </a:r>
                      <a:r>
                        <a:rPr kumimoji="1" lang="ja-JP" altLang="en-US" sz="1050" baseline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/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Aerosol Optical Thickness(Land)</a:t>
                      </a:r>
                      <a:r>
                        <a:rPr kumimoji="1" lang="ja-JP" altLang="en-US" sz="1050" baseline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/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Angstrom Exponent (Ocean)</a:t>
                      </a:r>
                      <a:endParaRPr kumimoji="1" lang="ja-JP" altLang="en-US" sz="1050" baseline="0" dirty="0">
                        <a:solidFill>
                          <a:schemeClr val="tx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0.5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1/8</a:t>
                      </a:r>
                      <a:r>
                        <a:rPr kumimoji="1" lang="ja-JP" altLang="en-US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orbit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HDF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395536" y="6557792"/>
            <a:ext cx="8748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latin typeface="ＭＳ Ｐゴシック"/>
              </a:rPr>
              <a:t>“</a:t>
            </a:r>
            <a:r>
              <a:rPr lang="en-US" altLang="ja-JP" sz="800" dirty="0">
                <a:solidFill>
                  <a:srgbClr val="C00000"/>
                </a:solidFill>
                <a:latin typeface="ＭＳ Ｐゴシック"/>
              </a:rPr>
              <a:t>Red R</a:t>
            </a:r>
            <a:r>
              <a:rPr lang="en-US" altLang="ja-JP" sz="800" dirty="0">
                <a:latin typeface="ＭＳ Ｐゴシック"/>
              </a:rPr>
              <a:t>” = Research product, would be processed in JAXA EORC Research and Application System, and to be upgraded to standard after one year or later when the release accuracy is approved.</a:t>
            </a:r>
          </a:p>
          <a:p>
            <a:r>
              <a:rPr lang="en-US" altLang="ja-JP" sz="800" dirty="0">
                <a:latin typeface="ＭＳ Ｐゴシック"/>
              </a:rPr>
              <a:t>“ER” = Research product, would be processed in JAXA EORC Research and Application System.       “LR” = Research product, would be processed in Japanese Laboratories</a:t>
            </a:r>
          </a:p>
        </p:txBody>
      </p:sp>
      <p:sp>
        <p:nvSpPr>
          <p:cNvPr id="8" name="タイトル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20080"/>
          </a:xfrm>
        </p:spPr>
        <p:txBody>
          <a:bodyPr/>
          <a:lstStyle/>
          <a:p>
            <a:r>
              <a:rPr lang="en-US" altLang="ja-JP" sz="2400" dirty="0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accent5">
                        <a:lumMod val="75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 pitchFamily="34" charset="0"/>
              </a:rPr>
              <a:t>JAXA Research Products </a:t>
            </a:r>
            <a:r>
              <a:rPr lang="en-US" altLang="ja-JP" sz="1800" dirty="0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accent5">
                        <a:lumMod val="75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 pitchFamily="34" charset="0"/>
              </a:rPr>
              <a:t> (L2a:Stand-alone)</a:t>
            </a:r>
          </a:p>
        </p:txBody>
      </p:sp>
    </p:spTree>
    <p:extLst>
      <p:ext uri="{BB962C8B-B14F-4D97-AF65-F5344CB8AC3E}">
        <p14:creationId xmlns:p14="http://schemas.microsoft.com/office/powerpoint/2010/main" val="2985043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57028" y="6400800"/>
            <a:ext cx="986971" cy="457200"/>
          </a:xfrm>
          <a:noFill/>
        </p:spPr>
        <p:txBody>
          <a:bodyPr/>
          <a:lstStyle/>
          <a:p>
            <a:pPr algn="ctr"/>
            <a:fld id="{8BA0A7F2-CE03-445D-A5F1-1ECB7AA2A495}" type="slidenum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 algn="ctr"/>
              <a:t>21</a:t>
            </a:fld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395536" y="1142444"/>
          <a:ext cx="8424936" cy="5436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68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54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39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3000">
                <a:tc rowSpan="2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Sensor(s)</a:t>
                      </a:r>
                      <a:endParaRPr kumimoji="1" lang="ja-JP" altLang="en-US" sz="1050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Processing</a:t>
                      </a:r>
                    </a:p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Level</a:t>
                      </a:r>
                      <a:endParaRPr kumimoji="1" lang="ja-JP" altLang="en-US" sz="1050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Status</a:t>
                      </a:r>
                      <a:endParaRPr kumimoji="1" lang="ja-JP" altLang="en-US" sz="1050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Product Name</a:t>
                      </a:r>
                      <a:endParaRPr kumimoji="1" lang="ja-JP" altLang="en-US" sz="1050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Primary Parameter</a:t>
                      </a:r>
                      <a:b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</a:br>
                      <a: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(</a:t>
                      </a:r>
                      <a:r>
                        <a:rPr kumimoji="1" lang="en-US" altLang="ja-JP" sz="1050" b="1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Red</a:t>
                      </a:r>
                      <a: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: Spatial-integrated values will be also generated)</a:t>
                      </a: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Grid Spacing</a:t>
                      </a:r>
                      <a:endParaRPr kumimoji="1" lang="ja-JP" altLang="en-US" sz="1800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endParaRPr kumimoji="1" lang="ja-JP" altLang="en-US" sz="1200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File Unit</a:t>
                      </a:r>
                      <a:b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</a:br>
                      <a: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File Format</a:t>
                      </a:r>
                      <a:endParaRPr kumimoji="1" lang="ja-JP" altLang="en-US" sz="1050" b="1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4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Horizontal</a:t>
                      </a:r>
                      <a:endParaRPr kumimoji="1" lang="ja-JP" altLang="en-US" sz="1050" b="1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kumimoji="1" lang="en-US" altLang="ja-JP" sz="1050" b="1" baseline="0" dirty="0">
                          <a:solidFill>
                            <a:schemeClr val="bg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Vertical</a:t>
                      </a:r>
                      <a:endParaRPr kumimoji="1" lang="ja-JP" altLang="en-US" sz="1050" b="1" baseline="0" dirty="0">
                        <a:solidFill>
                          <a:schemeClr val="bg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875">
                <a:tc row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CPR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+ ATLID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L2a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ja-JP" sz="1100" b="1" baseline="0" dirty="0">
                          <a:solidFill>
                            <a:srgbClr val="FF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Red R</a:t>
                      </a:r>
                      <a:endParaRPr kumimoji="1" lang="ja-JP" altLang="en-US" sz="1100" b="1" baseline="0" dirty="0">
                        <a:solidFill>
                          <a:srgbClr val="FF0000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CPR-ATLID Synergy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Particle Mass Ratio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Products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Mass Ratio</a:t>
                      </a:r>
                      <a:r>
                        <a:rPr kumimoji="1" lang="ja-JP" altLang="en-US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　</a:t>
                      </a: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(2D_Ice/IWC)</a:t>
                      </a:r>
                      <a:endParaRPr kumimoji="1" lang="ja-JP" altLang="en-US" sz="1050" baseline="0" dirty="0">
                        <a:solidFill>
                          <a:srgbClr val="C00000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1/8</a:t>
                      </a:r>
                      <a:r>
                        <a:rPr kumimoji="1" lang="ja-JP" altLang="en-US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orbit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HDF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875">
                <a:tc vMerge="1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ER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CPR-ATLID Synergy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Rain &amp; Snow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Products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Rain Water Content</a:t>
                      </a:r>
                      <a:r>
                        <a:rPr kumimoji="1" lang="ja-JP" altLang="en-US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/ Snow Water Content</a:t>
                      </a:r>
                      <a:r>
                        <a:rPr kumimoji="1" lang="ja-JP" altLang="en-US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/ Rain Rate</a:t>
                      </a:r>
                      <a:r>
                        <a:rPr kumimoji="1" lang="ja-JP" altLang="en-US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/ Snow Rate</a:t>
                      </a: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0.1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1/8</a:t>
                      </a:r>
                      <a:r>
                        <a:rPr kumimoji="1" lang="ja-JP" altLang="en-US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orbit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HDF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875">
                <a:tc vMerge="1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endParaRPr kumimoji="1" lang="ja-JP" altLang="en-US" sz="14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endParaRPr kumimoji="1" lang="ja-JP" altLang="en-US" sz="14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ER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CPR-ATLID Synergy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Vertical Velocity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Products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Vertical Air Motion</a:t>
                      </a:r>
                      <a:r>
                        <a:rPr kumimoji="1" lang="ja-JP" altLang="en-US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/ Sedimentation Velocity</a:t>
                      </a:r>
                      <a:endParaRPr kumimoji="1" lang="ja-JP" altLang="en-US" sz="1050" baseline="0" dirty="0">
                        <a:solidFill>
                          <a:srgbClr val="C00000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0.1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1/8</a:t>
                      </a:r>
                      <a:r>
                        <a:rPr kumimoji="1" lang="ja-JP" altLang="en-US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orbit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HDF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34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ATLID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+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MSI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ja-JP" sz="1100" b="1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L2a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ja-JP" sz="1100" b="1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ER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ATLID-MSI synergy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Aerosol Components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Products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Aerosol Extinction Coefficient (Water Soluble)</a:t>
                      </a:r>
                      <a:r>
                        <a:rPr kumimoji="1" lang="ja-JP" altLang="en-US" sz="1050" baseline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／</a:t>
                      </a:r>
                      <a:r>
                        <a:rPr kumimoji="1" lang="en-US" altLang="ja-JP" sz="1050" baseline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Aerosol Extinction Coefficient (Dust)</a:t>
                      </a:r>
                      <a:r>
                        <a:rPr kumimoji="1" lang="ja-JP" altLang="en-US" sz="1050" baseline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／</a:t>
                      </a:r>
                      <a:endParaRPr kumimoji="1" lang="en-US" altLang="ja-JP" sz="1050" baseline="0" dirty="0">
                        <a:solidFill>
                          <a:schemeClr val="tx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Aerosol Extinction Coefficient (Sea Salt)</a:t>
                      </a:r>
                      <a:r>
                        <a:rPr kumimoji="1" lang="ja-JP" altLang="en-US" sz="1050" baseline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／</a:t>
                      </a:r>
                      <a:endParaRPr kumimoji="1" lang="en-US" altLang="ja-JP" sz="1050" baseline="0" dirty="0">
                        <a:solidFill>
                          <a:schemeClr val="tx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fr-FR" altLang="ja-JP" sz="1050" baseline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Aerosol Extinction Coefficient (Black Carbon)</a:t>
                      </a:r>
                      <a:r>
                        <a:rPr kumimoji="1" lang="ja-JP" altLang="en-US" sz="1050" baseline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／</a:t>
                      </a:r>
                      <a:r>
                        <a:rPr kumimoji="1" lang="en-US" altLang="ja-JP" sz="1050" baseline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Mode Radius</a:t>
                      </a:r>
                      <a:endParaRPr kumimoji="1" lang="ja-JP" altLang="en-US" sz="1050" baseline="0" dirty="0">
                        <a:solidFill>
                          <a:schemeClr val="tx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10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0.1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1/8</a:t>
                      </a:r>
                      <a:r>
                        <a:rPr kumimoji="1" lang="ja-JP" altLang="en-US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orbit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HDF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875">
                <a:tc rowSpan="5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CPR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 + ATLID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 +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MSI</a:t>
                      </a: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L2a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ja-JP" sz="1100" b="1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LR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CPR-ATLID-MSI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Synergy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Cloud Doppler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Products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Cloud Mask / Cloud Particle Type / 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Liquid Water Content / Ice Water Content / 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Effective Radius of Liquid Water Cloud / </a:t>
                      </a:r>
                      <a:b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</a:b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Effective Radius of Ice Water Cloud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(with Doppler)</a:t>
                      </a: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0.1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1/8</a:t>
                      </a:r>
                      <a:r>
                        <a:rPr kumimoji="1" lang="ja-JP" altLang="en-US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orbit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HDF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87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Optical Thickness</a:t>
                      </a:r>
                      <a:r>
                        <a:rPr kumimoji="1" lang="ja-JP" altLang="en-US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／</a:t>
                      </a:r>
                      <a:endParaRPr kumimoji="1" lang="en-US" altLang="ja-JP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Liquid Water Path</a:t>
                      </a:r>
                      <a:r>
                        <a:rPr kumimoji="1" lang="ja-JP" altLang="en-US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／</a:t>
                      </a: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Ice Water Path</a:t>
                      </a:r>
                      <a:endParaRPr kumimoji="1" lang="ja-JP" altLang="en-US" sz="1050" baseline="0" dirty="0">
                        <a:solidFill>
                          <a:srgbClr val="C00000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(with Doppler)</a:t>
                      </a: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1/8</a:t>
                      </a:r>
                      <a:r>
                        <a:rPr kumimoji="1" lang="ja-JP" altLang="en-US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orbit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HDF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87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ja-JP" sz="1100" b="1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LR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CPR-ATLID-MSI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Synergy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Rain and Snow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Products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Rain Water Content</a:t>
                      </a:r>
                      <a:r>
                        <a:rPr kumimoji="1" lang="ja-JP" altLang="en-US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/ Snow Water Content</a:t>
                      </a:r>
                      <a:r>
                        <a:rPr kumimoji="1" lang="ja-JP" altLang="en-US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/ Rain Rate</a:t>
                      </a:r>
                      <a:r>
                        <a:rPr kumimoji="1" lang="ja-JP" altLang="en-US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/ Snow Rate</a:t>
                      </a: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0.1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1/8</a:t>
                      </a:r>
                      <a:r>
                        <a:rPr kumimoji="1" lang="ja-JP" altLang="en-US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orbit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HDF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6875">
                <a:tc vMerge="1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ja-JP" sz="1100" b="1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LR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CPR-ATLID-MSI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Synergy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Vertical Velocity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Products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Vertical Air Motion</a:t>
                      </a:r>
                      <a:r>
                        <a:rPr kumimoji="1" lang="ja-JP" altLang="en-US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 dirty="0">
                          <a:solidFill>
                            <a:srgbClr val="C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/ Sedimentation Velocity</a:t>
                      </a:r>
                      <a:endParaRPr kumimoji="1" lang="ja-JP" altLang="en-US" sz="1050" baseline="0" dirty="0">
                        <a:solidFill>
                          <a:srgbClr val="C00000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0.1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1/8</a:t>
                      </a:r>
                      <a:r>
                        <a:rPr kumimoji="1" lang="ja-JP" altLang="en-US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orbit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>
                          <a:latin typeface="ＭＳ Ｐゴシック" pitchFamily="50" charset="-128"/>
                          <a:ea typeface="ＭＳ Ｐゴシック" pitchFamily="50" charset="-128"/>
                        </a:rPr>
                        <a:t>HDF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687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LR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CPR-ATLID-MSI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Synergy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Emission Method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1100" b="1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Products</a:t>
                      </a:r>
                      <a:endParaRPr kumimoji="1" lang="ja-JP" altLang="en-US" sz="1100" b="1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Effective Radius of Ice Cloud derived from Emission Method</a:t>
                      </a:r>
                      <a:r>
                        <a:rPr kumimoji="1" lang="ja-JP" altLang="en-US" sz="1050" baseline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／</a:t>
                      </a:r>
                      <a:r>
                        <a:rPr kumimoji="1" lang="en-US" altLang="ja-JP" sz="1050" baseline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Optical Thickness of Ice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1050" baseline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Cloud derived from Emission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0.5 km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-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1/8</a:t>
                      </a:r>
                      <a:r>
                        <a:rPr kumimoji="1" lang="ja-JP" altLang="en-US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orbit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50" baseline="0" dirty="0">
                          <a:latin typeface="ＭＳ Ｐゴシック" pitchFamily="50" charset="-128"/>
                          <a:ea typeface="ＭＳ Ｐゴシック" pitchFamily="50" charset="-128"/>
                        </a:rPr>
                        <a:t>HDF</a:t>
                      </a:r>
                      <a:endParaRPr kumimoji="1" lang="ja-JP" altLang="en-US" sz="1050" baseline="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395536" y="6557792"/>
            <a:ext cx="8748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latin typeface="ＭＳ Ｐゴシック"/>
              </a:rPr>
              <a:t>“</a:t>
            </a:r>
            <a:r>
              <a:rPr lang="en-US" altLang="ja-JP" sz="800" dirty="0">
                <a:solidFill>
                  <a:srgbClr val="C00000"/>
                </a:solidFill>
                <a:latin typeface="ＭＳ Ｐゴシック"/>
              </a:rPr>
              <a:t>Red R</a:t>
            </a:r>
            <a:r>
              <a:rPr lang="en-US" altLang="ja-JP" sz="800" dirty="0">
                <a:latin typeface="ＭＳ Ｐゴシック"/>
              </a:rPr>
              <a:t>” = Research product, would be processed in JAXA EORC Research and Application System, and to be upgraded to standard after one year or later when the release accuracy is approved.</a:t>
            </a:r>
          </a:p>
          <a:p>
            <a:r>
              <a:rPr lang="en-US" altLang="ja-JP" sz="800" dirty="0">
                <a:latin typeface="ＭＳ Ｐゴシック"/>
              </a:rPr>
              <a:t>“ER” = Research product, would be processed in JAXA EORC Research and Application System.       “LR” = Research product, would be processed in Japanese Laboratories</a:t>
            </a:r>
          </a:p>
        </p:txBody>
      </p:sp>
      <p:sp>
        <p:nvSpPr>
          <p:cNvPr id="8" name="タイトル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20080"/>
          </a:xfrm>
        </p:spPr>
        <p:txBody>
          <a:bodyPr/>
          <a:lstStyle/>
          <a:p>
            <a:r>
              <a:rPr lang="en-US" altLang="ja-JP" sz="2400" dirty="0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accent5">
                        <a:lumMod val="75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 pitchFamily="34" charset="0"/>
              </a:rPr>
              <a:t>JAXA Research Products </a:t>
            </a:r>
            <a:r>
              <a:rPr lang="en-US" altLang="ja-JP" sz="1800" dirty="0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accent5">
                        <a:lumMod val="75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 pitchFamily="34" charset="0"/>
              </a:rPr>
              <a:t> (L2b:Synergy)</a:t>
            </a:r>
          </a:p>
        </p:txBody>
      </p:sp>
    </p:spTree>
    <p:extLst>
      <p:ext uri="{BB962C8B-B14F-4D97-AF65-F5344CB8AC3E}">
        <p14:creationId xmlns:p14="http://schemas.microsoft.com/office/powerpoint/2010/main" val="1087848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角丸四角形 123"/>
          <p:cNvSpPr/>
          <p:nvPr/>
        </p:nvSpPr>
        <p:spPr>
          <a:xfrm>
            <a:off x="1" y="4053415"/>
            <a:ext cx="9144000" cy="138662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5" name="角丸四角形 114"/>
          <p:cNvSpPr/>
          <p:nvPr/>
        </p:nvSpPr>
        <p:spPr>
          <a:xfrm>
            <a:off x="1" y="5354744"/>
            <a:ext cx="9144000" cy="138662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5" name="正方形/長方形 124"/>
          <p:cNvSpPr/>
          <p:nvPr/>
        </p:nvSpPr>
        <p:spPr>
          <a:xfrm>
            <a:off x="0" y="2619672"/>
            <a:ext cx="9144000" cy="41216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5868144" y="5757950"/>
            <a:ext cx="1451956" cy="695386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3127552" y="5757950"/>
            <a:ext cx="2596576" cy="695386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46474" y="512552"/>
            <a:ext cx="8229600" cy="432048"/>
          </a:xfrm>
        </p:spPr>
        <p:txBody>
          <a:bodyPr/>
          <a:lstStyle/>
          <a:p>
            <a:r>
              <a:rPr lang="en-US" altLang="ja-JP" sz="2400" dirty="0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accent5">
                        <a:lumMod val="75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 pitchFamily="34" charset="0"/>
              </a:rPr>
              <a:t>Needs </a:t>
            </a:r>
            <a:r>
              <a:rPr lang="en-US" altLang="ja-JP" sz="2400" dirty="0" err="1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accent5">
                        <a:lumMod val="75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 pitchFamily="34" charset="0"/>
              </a:rPr>
              <a:t>vs</a:t>
            </a:r>
            <a:r>
              <a:rPr lang="en-US" altLang="ja-JP" sz="2400" dirty="0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accent5">
                        <a:lumMod val="75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 pitchFamily="34" charset="0"/>
              </a:rPr>
              <a:t> </a:t>
            </a:r>
            <a:r>
              <a:rPr lang="en-US" altLang="ja-JP" sz="2400" dirty="0" err="1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accent5">
                        <a:lumMod val="75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 pitchFamily="34" charset="0"/>
              </a:rPr>
              <a:t>EarthCARE</a:t>
            </a:r>
            <a:endParaRPr lang="en-US" altLang="ja-JP" sz="2400" dirty="0">
              <a:ln w="1905"/>
              <a:gradFill>
                <a:gsLst>
                  <a:gs pos="0">
                    <a:schemeClr val="tx2">
                      <a:lumMod val="75000"/>
                    </a:schemeClr>
                  </a:gs>
                  <a:gs pos="78000">
                    <a:schemeClr val="accent5">
                      <a:lumMod val="75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" pitchFamily="34" charset="0"/>
            </a:endParaRPr>
          </a:p>
        </p:txBody>
      </p:sp>
      <p:sp>
        <p:nvSpPr>
          <p:cNvPr id="15" name="Rectangle 2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57028" y="7076256"/>
            <a:ext cx="986971" cy="457200"/>
          </a:xfrm>
          <a:noFill/>
        </p:spPr>
        <p:txBody>
          <a:bodyPr/>
          <a:lstStyle/>
          <a:p>
            <a:pPr algn="ctr"/>
            <a:fld id="{8BA0A7F2-CE03-445D-A5F1-1ECB7AA2A495}" type="slidenum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 algn="ctr"/>
              <a:t>3</a:t>
            </a:fld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2008" y="2208591"/>
            <a:ext cx="112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i="1" dirty="0">
                <a:solidFill>
                  <a:prstClr val="black"/>
                </a:solidFill>
              </a:rPr>
              <a:t>Needs</a:t>
            </a:r>
            <a:endParaRPr lang="ja-JP" altLang="en-US" sz="2400" b="1" i="1" dirty="0">
              <a:solidFill>
                <a:prstClr val="black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-108520" y="4290925"/>
            <a:ext cx="1619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00" b="1" i="1" dirty="0">
                <a:solidFill>
                  <a:prstClr val="black"/>
                </a:solidFill>
              </a:rPr>
              <a:t>Techniques</a:t>
            </a:r>
            <a:endParaRPr lang="ja-JP" altLang="en-US" sz="2200" b="1" i="1" dirty="0">
              <a:solidFill>
                <a:prstClr val="black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-1016" y="5773273"/>
            <a:ext cx="1368152" cy="658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ja-JP" b="1" i="1" dirty="0">
                <a:solidFill>
                  <a:prstClr val="black"/>
                </a:solidFill>
              </a:rPr>
              <a:t>EarthCARE</a:t>
            </a:r>
          </a:p>
          <a:p>
            <a:pPr algn="ctr">
              <a:lnSpc>
                <a:spcPts val="2200"/>
              </a:lnSpc>
            </a:pPr>
            <a:r>
              <a:rPr lang="en-US" altLang="ja-JP" b="1" i="1" dirty="0">
                <a:solidFill>
                  <a:prstClr val="black"/>
                </a:solidFill>
              </a:rPr>
              <a:t>Instruments</a:t>
            </a:r>
            <a:endParaRPr lang="ja-JP" altLang="en-US" b="1" i="1" dirty="0">
              <a:solidFill>
                <a:prstClr val="black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928518" y="5833476"/>
            <a:ext cx="129614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altLang="ja-JP" sz="1600" b="1" dirty="0">
                <a:solidFill>
                  <a:prstClr val="white"/>
                </a:solidFill>
                <a:latin typeface="Arial Black" pitchFamily="34" charset="0"/>
              </a:rPr>
              <a:t>MSI</a:t>
            </a:r>
          </a:p>
          <a:p>
            <a:pPr algn="ctr">
              <a:spcAft>
                <a:spcPts val="300"/>
              </a:spcAft>
            </a:pPr>
            <a:r>
              <a:rPr lang="en-US" altLang="ja-JP" sz="1000" dirty="0">
                <a:solidFill>
                  <a:prstClr val="white"/>
                </a:solidFill>
              </a:rPr>
              <a:t>Multispectral Imager</a:t>
            </a:r>
            <a:endParaRPr lang="ja-JP" altLang="en-US" sz="1000" dirty="0">
              <a:solidFill>
                <a:prstClr val="white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528557" y="5833476"/>
            <a:ext cx="1759502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altLang="ja-JP" sz="1600" b="1" dirty="0">
                <a:solidFill>
                  <a:prstClr val="white"/>
                </a:solidFill>
                <a:latin typeface="Arial Black" pitchFamily="34" charset="0"/>
              </a:rPr>
              <a:t>CPR</a:t>
            </a:r>
          </a:p>
          <a:p>
            <a:pPr algn="ctr">
              <a:spcAft>
                <a:spcPts val="300"/>
              </a:spcAft>
            </a:pPr>
            <a:r>
              <a:rPr lang="en-US" altLang="ja-JP" sz="1000" dirty="0">
                <a:solidFill>
                  <a:prstClr val="white"/>
                </a:solidFill>
              </a:rPr>
              <a:t>Cloud Profiling Radar</a:t>
            </a:r>
            <a:endParaRPr lang="ja-JP" altLang="en-US" sz="1000" dirty="0">
              <a:solidFill>
                <a:prstClr val="white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7584540" y="5757950"/>
            <a:ext cx="1451956" cy="69538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619766" y="5833476"/>
            <a:ext cx="141673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altLang="ja-JP" sz="1600" b="1" dirty="0">
                <a:solidFill>
                  <a:prstClr val="white"/>
                </a:solidFill>
                <a:latin typeface="Arial Black" pitchFamily="34" charset="0"/>
              </a:rPr>
              <a:t>BBR</a:t>
            </a:r>
          </a:p>
          <a:p>
            <a:pPr algn="ctr">
              <a:spcAft>
                <a:spcPts val="300"/>
              </a:spcAft>
            </a:pPr>
            <a:r>
              <a:rPr lang="en-US" altLang="ja-JP" sz="1000" dirty="0">
                <a:solidFill>
                  <a:prstClr val="white"/>
                </a:solidFill>
              </a:rPr>
              <a:t>Broadband Radiometer</a:t>
            </a:r>
            <a:endParaRPr lang="ja-JP" altLang="en-US" sz="1000" dirty="0">
              <a:solidFill>
                <a:prstClr val="white"/>
              </a:solidFill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1467614" y="5757950"/>
            <a:ext cx="1451956" cy="695386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455980" y="5833476"/>
            <a:ext cx="144016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altLang="ja-JP" sz="1600" b="1" dirty="0">
                <a:solidFill>
                  <a:prstClr val="white"/>
                </a:solidFill>
                <a:latin typeface="Arial Black" pitchFamily="34" charset="0"/>
              </a:rPr>
              <a:t>ATLID</a:t>
            </a:r>
          </a:p>
          <a:p>
            <a:pPr algn="ctr">
              <a:spcAft>
                <a:spcPts val="300"/>
              </a:spcAft>
            </a:pPr>
            <a:r>
              <a:rPr lang="en-US" altLang="ja-JP" sz="1000" dirty="0">
                <a:solidFill>
                  <a:prstClr val="white"/>
                </a:solidFill>
              </a:rPr>
              <a:t>Atmospheric Lidar</a:t>
            </a:r>
            <a:endParaRPr lang="ja-JP" altLang="en-US" sz="1000" dirty="0">
              <a:solidFill>
                <a:prstClr val="white"/>
              </a:solidFill>
            </a:endParaRPr>
          </a:p>
        </p:txBody>
      </p:sp>
      <p:sp>
        <p:nvSpPr>
          <p:cNvPr id="34" name="下矢印 33"/>
          <p:cNvSpPr/>
          <p:nvPr/>
        </p:nvSpPr>
        <p:spPr>
          <a:xfrm>
            <a:off x="1973314" y="5205543"/>
            <a:ext cx="403244" cy="504056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" name="下矢印 34"/>
          <p:cNvSpPr/>
          <p:nvPr/>
        </p:nvSpPr>
        <p:spPr>
          <a:xfrm>
            <a:off x="3549121" y="5205543"/>
            <a:ext cx="403244" cy="50405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" name="下矢印 35"/>
          <p:cNvSpPr/>
          <p:nvPr/>
        </p:nvSpPr>
        <p:spPr>
          <a:xfrm>
            <a:off x="4882209" y="5205543"/>
            <a:ext cx="403244" cy="504056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" name="下矢印 37"/>
          <p:cNvSpPr/>
          <p:nvPr/>
        </p:nvSpPr>
        <p:spPr>
          <a:xfrm>
            <a:off x="6386602" y="5205543"/>
            <a:ext cx="403244" cy="504056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" name="下矢印 38"/>
          <p:cNvSpPr/>
          <p:nvPr/>
        </p:nvSpPr>
        <p:spPr>
          <a:xfrm>
            <a:off x="8072892" y="5205543"/>
            <a:ext cx="403244" cy="50405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56" name="直線矢印コネクタ 55"/>
          <p:cNvCxnSpPr>
            <a:cxnSpLocks/>
          </p:cNvCxnSpPr>
          <p:nvPr/>
        </p:nvCxnSpPr>
        <p:spPr>
          <a:xfrm flipH="1">
            <a:off x="2088665" y="3643359"/>
            <a:ext cx="1708" cy="770096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/>
          <p:cNvSpPr txBox="1"/>
          <p:nvPr/>
        </p:nvSpPr>
        <p:spPr>
          <a:xfrm>
            <a:off x="1436204" y="4215692"/>
            <a:ext cx="378512" cy="1384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altLang="ja-JP" sz="900" b="1" dirty="0">
                <a:solidFill>
                  <a:prstClr val="white"/>
                </a:solidFill>
              </a:rPr>
              <a:t>Active</a:t>
            </a:r>
            <a:endParaRPr lang="ja-JP" altLang="en-US" sz="900" b="1" dirty="0">
              <a:solidFill>
                <a:prstClr val="white"/>
              </a:solidFill>
            </a:endParaRPr>
          </a:p>
        </p:txBody>
      </p:sp>
      <p:cxnSp>
        <p:nvCxnSpPr>
          <p:cNvPr id="76" name="直線矢印コネクタ 75"/>
          <p:cNvCxnSpPr/>
          <p:nvPr/>
        </p:nvCxnSpPr>
        <p:spPr>
          <a:xfrm flipH="1">
            <a:off x="3779321" y="3643359"/>
            <a:ext cx="591" cy="729316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88"/>
          <p:cNvCxnSpPr/>
          <p:nvPr/>
        </p:nvCxnSpPr>
        <p:spPr>
          <a:xfrm>
            <a:off x="2404979" y="4114807"/>
            <a:ext cx="0" cy="276656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94"/>
          <p:cNvCxnSpPr>
            <a:cxnSpLocks/>
          </p:cNvCxnSpPr>
          <p:nvPr/>
        </p:nvCxnSpPr>
        <p:spPr>
          <a:xfrm>
            <a:off x="5042701" y="3643359"/>
            <a:ext cx="1118" cy="729316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矢印コネクタ 97"/>
          <p:cNvCxnSpPr/>
          <p:nvPr/>
        </p:nvCxnSpPr>
        <p:spPr>
          <a:xfrm>
            <a:off x="6584203" y="3643359"/>
            <a:ext cx="1118" cy="729316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矢印コネクタ 100"/>
          <p:cNvCxnSpPr/>
          <p:nvPr/>
        </p:nvCxnSpPr>
        <p:spPr>
          <a:xfrm>
            <a:off x="8312395" y="3643359"/>
            <a:ext cx="1118" cy="729316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/>
          <p:nvPr/>
        </p:nvCxnSpPr>
        <p:spPr>
          <a:xfrm>
            <a:off x="3343843" y="3693375"/>
            <a:ext cx="0" cy="14401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/>
          <p:cNvCxnSpPr/>
          <p:nvPr/>
        </p:nvCxnSpPr>
        <p:spPr>
          <a:xfrm flipV="1">
            <a:off x="2394295" y="3762910"/>
            <a:ext cx="962248" cy="35979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テキスト ボックス 117"/>
          <p:cNvSpPr txBox="1"/>
          <p:nvPr/>
        </p:nvSpPr>
        <p:spPr>
          <a:xfrm>
            <a:off x="3199827" y="4215692"/>
            <a:ext cx="378512" cy="1384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altLang="ja-JP" sz="900" b="1" dirty="0">
                <a:solidFill>
                  <a:prstClr val="white"/>
                </a:solidFill>
              </a:rPr>
              <a:t>Active</a:t>
            </a:r>
            <a:endParaRPr lang="ja-JP" altLang="en-US" sz="900" b="1" dirty="0">
              <a:solidFill>
                <a:prstClr val="white"/>
              </a:solidFill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4495971" y="4215692"/>
            <a:ext cx="378512" cy="1384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altLang="ja-JP" sz="900" b="1" dirty="0">
                <a:solidFill>
                  <a:prstClr val="white"/>
                </a:solidFill>
              </a:rPr>
              <a:t>Active</a:t>
            </a:r>
            <a:endParaRPr lang="ja-JP" altLang="en-US" sz="900" b="1" dirty="0">
              <a:solidFill>
                <a:prstClr val="white"/>
              </a:solidFill>
            </a:endParaRP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5936131" y="4215692"/>
            <a:ext cx="432048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altLang="ja-JP" sz="9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Passive</a:t>
            </a:r>
            <a:endParaRPr lang="ja-JP" altLang="en-US" sz="9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7626223" y="4215692"/>
            <a:ext cx="432048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altLang="ja-JP" sz="9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Passive</a:t>
            </a:r>
            <a:endParaRPr lang="ja-JP" altLang="en-US" sz="9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207242" y="4355736"/>
            <a:ext cx="103671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altLang="ja-JP" sz="1050" b="1" dirty="0">
                <a:solidFill>
                  <a:srgbClr val="4F81BD">
                    <a:lumMod val="75000"/>
                  </a:srgbClr>
                </a:solidFill>
                <a:latin typeface="Arial Black" pitchFamily="34" charset="0"/>
              </a:rPr>
              <a:t>Millimeter-wave</a:t>
            </a:r>
          </a:p>
          <a:p>
            <a:pPr algn="ctr">
              <a:spcAft>
                <a:spcPts val="300"/>
              </a:spcAft>
            </a:pPr>
            <a:r>
              <a:rPr lang="en-US" altLang="ja-JP" sz="1200" b="1" dirty="0">
                <a:solidFill>
                  <a:srgbClr val="4F81BD">
                    <a:lumMod val="75000"/>
                  </a:srgbClr>
                </a:solidFill>
                <a:latin typeface="Arial Black" pitchFamily="34" charset="0"/>
              </a:rPr>
              <a:t>RADAR</a:t>
            </a: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503386" y="4355266"/>
            <a:ext cx="1036712" cy="79732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altLang="ja-JP" sz="1200" b="1" dirty="0">
                <a:solidFill>
                  <a:srgbClr val="4BACC6">
                    <a:lumMod val="75000"/>
                  </a:srgbClr>
                </a:solidFill>
                <a:latin typeface="Arial Black" pitchFamily="34" charset="0"/>
              </a:rPr>
              <a:t>Doppler </a:t>
            </a:r>
          </a:p>
          <a:p>
            <a:pPr algn="ctr">
              <a:spcAft>
                <a:spcPts val="300"/>
              </a:spcAft>
            </a:pPr>
            <a:r>
              <a:rPr lang="en-US" altLang="ja-JP" sz="1200" b="1" dirty="0">
                <a:solidFill>
                  <a:srgbClr val="4BACC6">
                    <a:lumMod val="75000"/>
                  </a:srgbClr>
                </a:solidFill>
                <a:latin typeface="Arial Black" pitchFamily="34" charset="0"/>
              </a:rPr>
              <a:t>RADAR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7627122" y="4351807"/>
            <a:ext cx="1298538" cy="79654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altLang="ja-JP" sz="1200" b="1" dirty="0">
                <a:solidFill>
                  <a:srgbClr val="C0504D">
                    <a:lumMod val="75000"/>
                  </a:srgbClr>
                </a:solidFill>
                <a:latin typeface="Arial Black" pitchFamily="34" charset="0"/>
              </a:rPr>
              <a:t>Broadband Radiometer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936131" y="4351807"/>
            <a:ext cx="1261080" cy="79654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altLang="ja-JP" sz="1100" b="1" dirty="0" err="1">
                <a:solidFill>
                  <a:srgbClr val="9BBB59">
                    <a:lumMod val="75000"/>
                  </a:srgbClr>
                </a:solidFill>
                <a:latin typeface="Arial Black" pitchFamily="34" charset="0"/>
              </a:rPr>
              <a:t>Muiltispectral</a:t>
            </a:r>
            <a:r>
              <a:rPr lang="en-US" altLang="ja-JP" sz="1100" b="1" dirty="0">
                <a:solidFill>
                  <a:srgbClr val="9BBB59">
                    <a:lumMod val="75000"/>
                  </a:srgbClr>
                </a:solidFill>
                <a:latin typeface="Arial Black" pitchFamily="34" charset="0"/>
              </a:rPr>
              <a:t> Imager</a:t>
            </a: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1436571" y="4356399"/>
            <a:ext cx="1547232" cy="60016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altLang="ja-JP" sz="1100" b="1" dirty="0">
                <a:solidFill>
                  <a:srgbClr val="1F497D">
                    <a:lumMod val="75000"/>
                  </a:srgbClr>
                </a:solidFill>
                <a:latin typeface="Arial Black" pitchFamily="34" charset="0"/>
              </a:rPr>
              <a:t>High Spectral Resolution LIDAR</a:t>
            </a:r>
            <a:br>
              <a:rPr lang="en-US" altLang="ja-JP" sz="1100" b="1" dirty="0">
                <a:solidFill>
                  <a:srgbClr val="1F497D">
                    <a:lumMod val="75000"/>
                  </a:srgbClr>
                </a:solidFill>
                <a:latin typeface="Arial Black" pitchFamily="34" charset="0"/>
              </a:rPr>
            </a:br>
            <a:r>
              <a:rPr lang="en-US" altLang="ja-JP" sz="1100" b="1" dirty="0">
                <a:solidFill>
                  <a:srgbClr val="1F497D">
                    <a:lumMod val="75000"/>
                  </a:srgbClr>
                </a:solidFill>
                <a:latin typeface="Arial Black" pitchFamily="34" charset="0"/>
              </a:rPr>
              <a:t>(HSRL)</a:t>
            </a: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0" y="2577923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Observation Needs/Target</a:t>
            </a:r>
            <a:endParaRPr lang="ja-JP" altLang="en-US" sz="1000" dirty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-36512" y="4650965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Remote Sensing Techniques</a:t>
            </a:r>
            <a:endParaRPr lang="ja-JP" altLang="en-US" sz="1000" dirty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36" name="左中かっこ 135"/>
          <p:cNvSpPr/>
          <p:nvPr/>
        </p:nvSpPr>
        <p:spPr>
          <a:xfrm>
            <a:off x="1187623" y="1247584"/>
            <a:ext cx="261797" cy="2445792"/>
          </a:xfrm>
          <a:prstGeom prst="leftBrace">
            <a:avLst>
              <a:gd name="adj1" fmla="val 43056"/>
              <a:gd name="adj2" fmla="val 50000"/>
            </a:avLst>
          </a:prstGeom>
          <a:ln w="12700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2" name="Rectangle 24">
            <a:extLst>
              <a:ext uri="{FF2B5EF4-FFF2-40B4-BE49-F238E27FC236}">
                <a16:creationId xmlns:a16="http://schemas.microsoft.com/office/drawing/2014/main" id="{F5BE074B-D470-4C96-B3FC-7A9205DA1550}"/>
              </a:ext>
            </a:extLst>
          </p:cNvPr>
          <p:cNvSpPr txBox="1">
            <a:spLocks noChangeArrowheads="1"/>
          </p:cNvSpPr>
          <p:nvPr/>
        </p:nvSpPr>
        <p:spPr>
          <a:xfrm>
            <a:off x="8157459" y="6400800"/>
            <a:ext cx="986110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BA0A7F2-CE03-445D-A5F1-1ECB7AA2A495}" type="slidenum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 algn="ctr"/>
              <a:t>3</a:t>
            </a:fld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1437546" y="2596014"/>
            <a:ext cx="1305654" cy="106876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en-US" altLang="ja-JP" sz="1200" dirty="0">
                <a:solidFill>
                  <a:schemeClr val="tx2">
                    <a:lumMod val="75000"/>
                  </a:schemeClr>
                </a:solidFill>
              </a:rPr>
              <a:t>Vertical profiles of extinction and characteristics of aerosols</a:t>
            </a:r>
            <a:endParaRPr lang="ja-JP" altLang="en-US" sz="12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2843808" y="2596014"/>
            <a:ext cx="1517466" cy="106876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en-US" altLang="ja-JP" sz="1200" dirty="0">
                <a:solidFill>
                  <a:schemeClr val="tx2">
                    <a:lumMod val="75000"/>
                  </a:schemeClr>
                </a:solidFill>
              </a:rPr>
              <a:t>Vertical profiles of liquid, </a:t>
            </a:r>
            <a:r>
              <a:rPr lang="en-US" altLang="ja-JP" sz="1200" dirty="0" err="1">
                <a:solidFill>
                  <a:schemeClr val="tx2">
                    <a:lumMod val="75000"/>
                  </a:schemeClr>
                </a:solidFill>
              </a:rPr>
              <a:t>supercooled</a:t>
            </a:r>
            <a:r>
              <a:rPr lang="en-US" altLang="ja-JP" sz="1200" dirty="0">
                <a:solidFill>
                  <a:schemeClr val="tx2">
                    <a:lumMod val="75000"/>
                  </a:schemeClr>
                </a:solidFill>
              </a:rPr>
              <a:t> and ice water, cloud overlap, particle size and extinction</a:t>
            </a:r>
            <a:endParaRPr lang="ja-JP" alt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4572000" y="2596014"/>
            <a:ext cx="966980" cy="106876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en-US" altLang="ja-JP" sz="1400" dirty="0">
                <a:solidFill>
                  <a:schemeClr val="tx2">
                    <a:lumMod val="75000"/>
                  </a:schemeClr>
                </a:solidFill>
              </a:rPr>
              <a:t>Convective updraft and ice fall speed</a:t>
            </a:r>
            <a:endParaRPr lang="ja-JP" alt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6013436" y="2596014"/>
            <a:ext cx="1104025" cy="106876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en-US" altLang="ja-JP" sz="1400" dirty="0">
                <a:solidFill>
                  <a:schemeClr val="tx2">
                    <a:lumMod val="75000"/>
                  </a:schemeClr>
                </a:solidFill>
              </a:rPr>
              <a:t>Horizontal structure of clouds and aerosols</a:t>
            </a:r>
            <a:endParaRPr lang="ja-JP" alt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7573842" y="2596014"/>
            <a:ext cx="1410767" cy="106876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en-US" altLang="ja-JP" sz="1400" dirty="0">
                <a:solidFill>
                  <a:schemeClr val="tx2">
                    <a:lumMod val="75000"/>
                  </a:schemeClr>
                </a:solidFill>
              </a:rPr>
              <a:t>Shortwave and longwave fluxes at Top of Atmosphere</a:t>
            </a:r>
            <a:endParaRPr lang="ja-JP" alt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4" name="角丸四角形 134">
            <a:extLst>
              <a:ext uri="{FF2B5EF4-FFF2-40B4-BE49-F238E27FC236}">
                <a16:creationId xmlns:a16="http://schemas.microsoft.com/office/drawing/2014/main" id="{0334C535-4335-4314-A0AC-AFB18E14C016}"/>
              </a:ext>
            </a:extLst>
          </p:cNvPr>
          <p:cNvSpPr/>
          <p:nvPr/>
        </p:nvSpPr>
        <p:spPr>
          <a:xfrm>
            <a:off x="1470594" y="2041312"/>
            <a:ext cx="7488832" cy="52359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altLang="ja-JP" sz="1400" dirty="0">
                <a:solidFill>
                  <a:srgbClr val="C00000"/>
                </a:solidFill>
              </a:rPr>
              <a:t>Mission objectives: Improving the understanding of cloud-aerosol-radiation interactions so as to include them correctly and reliably in climate and numerical weather prediction models. </a:t>
            </a:r>
            <a:endParaRPr lang="en-US" altLang="ja-JP" sz="1200" b="1" dirty="0">
              <a:solidFill>
                <a:srgbClr val="C00000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F6E5BB5-4F52-4152-8C36-5D869023A0F4}"/>
              </a:ext>
            </a:extLst>
          </p:cNvPr>
          <p:cNvSpPr/>
          <p:nvPr/>
        </p:nvSpPr>
        <p:spPr>
          <a:xfrm>
            <a:off x="1476372" y="1322089"/>
            <a:ext cx="7449288" cy="656302"/>
          </a:xfrm>
          <a:prstGeom prst="rect">
            <a:avLst/>
          </a:prstGeom>
          <a:ln w="12700">
            <a:solidFill>
              <a:srgbClr val="002060"/>
            </a:solidFill>
            <a:tailEnd type="non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/>
              <a:t>C</a:t>
            </a:r>
            <a:r>
              <a:rPr kumimoji="1" lang="en-US" altLang="ja-JP" sz="1400" dirty="0"/>
              <a:t>louds and Aerosols continue to contribute the two largest sources of uncertainty in current climate predictions.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400" dirty="0"/>
              <a:t>The need for reliable information on the vertical structure of clouds and aerosol layers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18" grpId="0"/>
      <p:bldP spid="25" grpId="0"/>
      <p:bldP spid="26" grpId="0"/>
      <p:bldP spid="23" grpId="0"/>
      <p:bldP spid="27" grpId="0"/>
      <p:bldP spid="30" grpId="0" animBg="1"/>
      <p:bldP spid="31" grpId="0"/>
      <p:bldP spid="32" grpId="0" animBg="1"/>
      <p:bldP spid="33" grpId="0"/>
      <p:bldP spid="34" grpId="0" animBg="1"/>
      <p:bldP spid="35" grpId="0" animBg="1"/>
      <p:bldP spid="36" grpId="0" animBg="1"/>
      <p:bldP spid="38" grpId="0" animBg="1"/>
      <p:bldP spid="39" grpId="0" animBg="1"/>
      <p:bldP spid="67" grpId="0" animBg="1"/>
      <p:bldP spid="118" grpId="0" animBg="1"/>
      <p:bldP spid="119" grpId="0" animBg="1"/>
      <p:bldP spid="120" grpId="0" animBg="1"/>
      <p:bldP spid="121" grpId="0" animBg="1"/>
      <p:bldP spid="50" grpId="0" animBg="1"/>
      <p:bldP spid="51" grpId="0" animBg="1"/>
      <p:bldP spid="53" grpId="0" animBg="1"/>
      <p:bldP spid="37" grpId="0" animBg="1"/>
      <p:bldP spid="117" grpId="0" animBg="1"/>
      <p:bldP spid="131" grpId="0"/>
      <p:bldP spid="132" grpId="0"/>
      <p:bldP spid="136" grpId="0" animBg="1"/>
      <p:bldP spid="42" grpId="0" animBg="1"/>
      <p:bldP spid="40" grpId="0" animBg="1"/>
      <p:bldP spid="41" grpId="0" animBg="1"/>
      <p:bldP spid="47" grpId="0" animBg="1"/>
      <p:bldP spid="49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432048"/>
          </a:xfrm>
        </p:spPr>
        <p:txBody>
          <a:bodyPr/>
          <a:lstStyle/>
          <a:p>
            <a:r>
              <a:rPr lang="en-US" altLang="ja-JP" sz="2400" dirty="0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accent5">
                        <a:lumMod val="75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 pitchFamily="34" charset="0"/>
              </a:rPr>
              <a:t>Strategy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57028" y="6400800"/>
            <a:ext cx="986971" cy="457200"/>
          </a:xfrm>
          <a:noFill/>
        </p:spPr>
        <p:txBody>
          <a:bodyPr/>
          <a:lstStyle/>
          <a:p>
            <a:pPr algn="ctr"/>
            <a:fld id="{8BA0A7F2-CE03-445D-A5F1-1ECB7AA2A495}" type="slidenum">
              <a:rPr lang="en-US" altLang="ja-JP" smtClean="0">
                <a:latin typeface="+mj-lt"/>
              </a:rPr>
              <a:pPr algn="ctr"/>
              <a:t>4</a:t>
            </a:fld>
            <a:endParaRPr lang="en-US" altLang="ja-JP" dirty="0">
              <a:latin typeface="+mj-lt"/>
            </a:endParaRPr>
          </a:p>
        </p:txBody>
      </p:sp>
      <p:pic>
        <p:nvPicPr>
          <p:cNvPr id="7" name="Picture 5" descr="EarthCARE Observation Concept - Viewing Geometr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6123594" cy="3528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正方形/長方形 7"/>
          <p:cNvSpPr/>
          <p:nvPr/>
        </p:nvSpPr>
        <p:spPr>
          <a:xfrm>
            <a:off x="1331640" y="5517232"/>
            <a:ext cx="71450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Global </a:t>
            </a:r>
            <a:r>
              <a:rPr lang="en-US" altLang="ja-JP" sz="11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simultaneous</a:t>
            </a:r>
            <a:r>
              <a:rPr lang="en-US" altLang="ja-JP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 observations of </a:t>
            </a:r>
          </a:p>
          <a:p>
            <a:pPr lvl="1"/>
            <a:r>
              <a:rPr lang="en-US" altLang="ja-JP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- Cloud &amp; aerosol profiles, 3D structure, with vertical motions</a:t>
            </a:r>
          </a:p>
          <a:p>
            <a:pPr lvl="1"/>
            <a:r>
              <a:rPr lang="en-US" altLang="ja-JP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- Radiation flux at Top of Atmosphere (TOA)</a:t>
            </a:r>
          </a:p>
          <a:p>
            <a:pPr lvl="1"/>
            <a:r>
              <a:rPr lang="en-US" altLang="ja-JP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- Aerosol-Cloud-Radiation interaction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179512" y="5013176"/>
            <a:ext cx="5472608" cy="1440160"/>
          </a:xfrm>
          <a:prstGeom prst="roundRect">
            <a:avLst>
              <a:gd name="adj" fmla="val 19576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kumimoji="1" lang="en-US" altLang="ja-JP" b="1" dirty="0">
                <a:solidFill>
                  <a:schemeClr val="accent2">
                    <a:lumMod val="50000"/>
                  </a:schemeClr>
                </a:solidFill>
              </a:rPr>
              <a:t>Synergetic Observation by 4 Sensors on Global Scale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kumimoji="1" lang="en-US" altLang="ja-JP" sz="1400" dirty="0">
                <a:solidFill>
                  <a:schemeClr val="accent2">
                    <a:lumMod val="50000"/>
                  </a:schemeClr>
                </a:solidFill>
              </a:rPr>
              <a:t>3-dimentional structure</a:t>
            </a:r>
            <a:r>
              <a:rPr lang="ja-JP" altLang="en-US" sz="1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ja-JP" sz="1400" dirty="0">
                <a:solidFill>
                  <a:schemeClr val="accent2">
                    <a:lumMod val="50000"/>
                  </a:schemeClr>
                </a:solidFill>
              </a:rPr>
              <a:t>of aerosol and cloud </a:t>
            </a:r>
            <a:r>
              <a:rPr kumimoji="1" lang="en-US" altLang="ja-JP" sz="1400" dirty="0">
                <a:solidFill>
                  <a:schemeClr val="accent2">
                    <a:lumMod val="50000"/>
                  </a:schemeClr>
                </a:solidFill>
              </a:rPr>
              <a:t>including vertical motion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sz="1400" dirty="0">
                <a:solidFill>
                  <a:schemeClr val="accent2">
                    <a:lumMod val="50000"/>
                  </a:schemeClr>
                </a:solidFill>
              </a:rPr>
              <a:t>Radiation flux at top of atmosphere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sz="1400" dirty="0">
                <a:solidFill>
                  <a:schemeClr val="accent2">
                    <a:lumMod val="50000"/>
                  </a:schemeClr>
                </a:solidFill>
              </a:rPr>
              <a:t>Aerosol – cloud – radiation interactions</a:t>
            </a:r>
            <a:endParaRPr kumimoji="1" lang="en-US" altLang="ja-JP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Picture 2" descr="F:\EarthCARE\計画・スケジュール\2009\20090903_パンフレット\EarthCARE200909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3007144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14B6D8-CDEA-4D32-89DE-3249D6142631}"/>
              </a:ext>
            </a:extLst>
          </p:cNvPr>
          <p:cNvSpPr txBox="1"/>
          <p:nvPr/>
        </p:nvSpPr>
        <p:spPr>
          <a:xfrm>
            <a:off x="6444208" y="1628800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Observation of 4 sensors (movie)</a:t>
            </a:r>
            <a:endParaRPr lang="en-US" altLang="ja-JP" dirty="0">
              <a:hlinkClick r:id="rId4"/>
            </a:endParaRPr>
          </a:p>
          <a:p>
            <a:r>
              <a:rPr lang="en-US" altLang="ja-JP" dirty="0">
                <a:hlinkClick r:id="rId4"/>
              </a:rPr>
              <a:t>https://www.eorc.jaxa.jp/EARTHCARE/museum/movie_gallary.html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5876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>
                <a:latin typeface="Helvetica" panose="020B0604020202020204" pitchFamily="34" charset="0"/>
                <a:cs typeface="Helvetica" panose="020B0604020202020204" pitchFamily="34" charset="0"/>
              </a:rPr>
              <a:t>EarthCARE</a:t>
            </a:r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 Orbit &amp; Data latency</a:t>
            </a:r>
            <a:endParaRPr kumimoji="1" lang="ja-JP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コンテンツ プレースホルダ 4"/>
          <p:cNvSpPr txBox="1">
            <a:spLocks/>
          </p:cNvSpPr>
          <p:nvPr/>
        </p:nvSpPr>
        <p:spPr>
          <a:xfrm>
            <a:off x="467544" y="5661248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ja-JP" alt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1180075"/>
            <a:ext cx="510896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Mean Local Time : Approx. 14:00 (Descending)</a:t>
            </a:r>
          </a:p>
          <a:p>
            <a:r>
              <a:rPr lang="en-US" altLang="ja-JP" sz="2000" b="1" dirty="0"/>
              <a:t>			    </a:t>
            </a:r>
            <a:r>
              <a:rPr kumimoji="1" lang="en-US" altLang="ja-JP" sz="2000" b="1" dirty="0"/>
              <a:t>2:00 (Ascending)</a:t>
            </a:r>
            <a:endParaRPr kumimoji="1" lang="ja-JP" altLang="en-US" sz="20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5" b="2824"/>
          <a:stretch/>
        </p:blipFill>
        <p:spPr bwMode="auto">
          <a:xfrm>
            <a:off x="5486036" y="1661960"/>
            <a:ext cx="3334436" cy="22959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Rectangle 2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57028" y="6400800"/>
            <a:ext cx="986971" cy="457200"/>
          </a:xfrm>
          <a:noFill/>
        </p:spPr>
        <p:txBody>
          <a:bodyPr/>
          <a:lstStyle/>
          <a:p>
            <a:pPr algn="ctr"/>
            <a:fld id="{8BA0A7F2-CE03-445D-A5F1-1ECB7AA2A495}" type="slidenum">
              <a:rPr lang="en-US" altLang="ja-JP" smtClean="0">
                <a:latin typeface="+mj-lt"/>
              </a:rPr>
              <a:pPr algn="ctr"/>
              <a:t>5</a:t>
            </a:fld>
            <a:endParaRPr lang="en-US" altLang="ja-JP" dirty="0">
              <a:latin typeface="+mj-lt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5" t="7840" r="4523" b="1413"/>
          <a:stretch/>
        </p:blipFill>
        <p:spPr bwMode="auto">
          <a:xfrm>
            <a:off x="3086291" y="1983070"/>
            <a:ext cx="2003900" cy="19345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7114" b="3252"/>
          <a:stretch/>
        </p:blipFill>
        <p:spPr bwMode="auto">
          <a:xfrm>
            <a:off x="189789" y="1950386"/>
            <a:ext cx="2373656" cy="1990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917981" y="1950386"/>
            <a:ext cx="576064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</a:rPr>
              <a:t>Japan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494321" y="1983070"/>
            <a:ext cx="576064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</a:rPr>
              <a:t>USA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100864" y="1662904"/>
            <a:ext cx="653008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</a:rPr>
              <a:t>Europe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E65E33E-1917-4486-A483-7282B0F36B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5434" y="4220325"/>
            <a:ext cx="2554569" cy="2506603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446C77E-F6EC-4B2E-8432-B18B57E7BF6B}"/>
              </a:ext>
            </a:extLst>
          </p:cNvPr>
          <p:cNvSpPr/>
          <p:nvPr/>
        </p:nvSpPr>
        <p:spPr>
          <a:xfrm>
            <a:off x="543997" y="4255149"/>
            <a:ext cx="5084587" cy="24006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ja-JP" b="1" dirty="0">
                <a:latin typeface="Verdana" panose="020B0604030504040204" pitchFamily="34" charset="0"/>
              </a:rPr>
              <a:t>Stations:</a:t>
            </a:r>
          </a:p>
          <a:p>
            <a:pPr marL="720725" lvl="1" indent="-342900">
              <a:buFont typeface="Arial" panose="020B0604020202020204" pitchFamily="34" charset="0"/>
              <a:buChar char="•"/>
            </a:pPr>
            <a:r>
              <a:rPr lang="en-US" altLang="ja-JP" sz="1400" b="1" dirty="0" err="1">
                <a:latin typeface="Verdana" panose="020B0604030504040204" pitchFamily="34" charset="0"/>
              </a:rPr>
              <a:t>Esrange</a:t>
            </a:r>
            <a:r>
              <a:rPr lang="en-US" altLang="ja-JP" sz="1400" b="1" dirty="0">
                <a:latin typeface="Verdana" panose="020B0604030504040204" pitchFamily="34" charset="0"/>
              </a:rPr>
              <a:t>/Kiruna &amp; Inuvik (SSC)</a:t>
            </a:r>
          </a:p>
          <a:p>
            <a:pPr marL="720725" lvl="1" indent="-342900">
              <a:buFont typeface="Arial" panose="020B0604020202020204" pitchFamily="34" charset="0"/>
              <a:buChar char="•"/>
            </a:pPr>
            <a:r>
              <a:rPr lang="en-US" altLang="ja-JP" sz="1400" b="1" dirty="0">
                <a:latin typeface="Verdana" panose="020B0604030504040204" pitchFamily="34" charset="0"/>
              </a:rPr>
              <a:t>Two 13-m antenna at each GS location</a:t>
            </a:r>
          </a:p>
          <a:p>
            <a:pPr lvl="1" indent="0"/>
            <a:endParaRPr lang="en-US" altLang="ja-JP" sz="1400" b="1" dirty="0">
              <a:latin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ja-JP" b="1" dirty="0">
                <a:latin typeface="Verdana" panose="020B0604030504040204" pitchFamily="34" charset="0"/>
              </a:rPr>
              <a:t>Data latency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b="1" dirty="0">
                <a:latin typeface="Verdana" panose="020B0604030504040204" pitchFamily="34" charset="0"/>
              </a:rPr>
              <a:t>a. Nominal (60% of data) : max. 93 minutes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b="1" dirty="0">
                <a:latin typeface="Verdana" panose="020B0604030504040204" pitchFamily="34" charset="0"/>
              </a:rPr>
              <a:t>b. Worst case (blind orbits): 203 minutes max</a:t>
            </a:r>
            <a:endParaRPr lang="en-US" altLang="ja-JP" sz="2000" b="1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213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432048"/>
          </a:xfrm>
        </p:spPr>
        <p:txBody>
          <a:bodyPr/>
          <a:lstStyle/>
          <a:p>
            <a:r>
              <a:rPr lang="en-US" altLang="ja-JP" sz="2400" dirty="0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accent5">
                        <a:lumMod val="75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 pitchFamily="34" charset="0"/>
              </a:rPr>
              <a:t>Sensors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57028" y="6400800"/>
            <a:ext cx="986971" cy="457200"/>
          </a:xfrm>
          <a:noFill/>
        </p:spPr>
        <p:txBody>
          <a:bodyPr/>
          <a:lstStyle/>
          <a:p>
            <a:pPr algn="ctr"/>
            <a:fld id="{8BA0A7F2-CE03-445D-A5F1-1ECB7AA2A495}" type="slidenum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 algn="ctr"/>
              <a:t>6</a:t>
            </a:fld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7" name="Group 2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553347"/>
              </p:ext>
            </p:extLst>
          </p:nvPr>
        </p:nvGraphicFramePr>
        <p:xfrm>
          <a:off x="395536" y="2420888"/>
          <a:ext cx="4104456" cy="2150332"/>
        </p:xfrm>
        <a:graphic>
          <a:graphicData uri="http://schemas.openxmlformats.org/drawingml/2006/table">
            <a:tbl>
              <a:tblPr/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Times New Roman" pitchFamily="18" charset="0"/>
                        </a:rPr>
                        <a:t>Instrument</a:t>
                      </a:r>
                    </a:p>
                  </a:txBody>
                  <a:tcPr marL="36000" marR="36000" marT="1800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Times New Roman" pitchFamily="18" charset="0"/>
                        </a:rPr>
                        <a:t>94 GHz</a:t>
                      </a: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Times New Roman" pitchFamily="18" charset="0"/>
                        </a:rPr>
                        <a:t> （</a:t>
                      </a: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Times New Roman" pitchFamily="18" charset="0"/>
                        </a:rPr>
                        <a:t>W-band) Doppler Radar</a:t>
                      </a:r>
                      <a:endParaRPr kumimoji="1" lang="ja-JP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36000" marR="36000" marT="1800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Times New Roman" pitchFamily="18" charset="0"/>
                        </a:rPr>
                        <a:t>Center Frequency</a:t>
                      </a:r>
                    </a:p>
                  </a:txBody>
                  <a:tcPr marL="36000" marR="36000" marT="1800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Times New Roman" pitchFamily="18" charset="0"/>
                        </a:rPr>
                        <a:t> 94.05 GHz</a:t>
                      </a:r>
                    </a:p>
                  </a:txBody>
                  <a:tcPr marL="36000" marR="36000" marT="1800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Times New Roman" pitchFamily="18" charset="0"/>
                        </a:rPr>
                        <a:t>Sampling</a:t>
                      </a:r>
                    </a:p>
                  </a:txBody>
                  <a:tcPr marL="36000" marR="36000" marT="1800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Times New Roman" pitchFamily="18" charset="0"/>
                        </a:rPr>
                        <a:t> Horizontal : 500 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Times New Roman" pitchFamily="18" charset="0"/>
                        </a:rPr>
                        <a:t> Vertical : 500m   (Oversampling</a:t>
                      </a: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Times New Roman" pitchFamily="18" charset="0"/>
                        </a:rPr>
                        <a:t>　</a:t>
                      </a: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Times New Roman" pitchFamily="18" charset="0"/>
                        </a:rPr>
                        <a:t>100m)</a:t>
                      </a:r>
                    </a:p>
                  </a:txBody>
                  <a:tcPr marL="36000" marR="36000" marT="1800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Times New Roman" pitchFamily="18" charset="0"/>
                        </a:rPr>
                        <a:t>Footprint</a:t>
                      </a:r>
                    </a:p>
                  </a:txBody>
                  <a:tcPr marL="36000" marR="36000" marT="1800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Times New Roman" pitchFamily="18" charset="0"/>
                        </a:rPr>
                        <a:t> Approx. 800m</a:t>
                      </a: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Times New Roman" pitchFamily="18" charset="0"/>
                        </a:rPr>
                        <a:t>　（</a:t>
                      </a: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Times New Roman" pitchFamily="18" charset="0"/>
                        </a:rPr>
                        <a:t>Horizontal</a:t>
                      </a: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Times New Roman" pitchFamily="18" charset="0"/>
                        </a:rPr>
                        <a:t>）</a:t>
                      </a:r>
                      <a:endParaRPr kumimoji="1" lang="en-US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36000" marR="36000" marT="1800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Times New Roman" pitchFamily="18" charset="0"/>
                        </a:rPr>
                        <a:t>Pulse Repetition Frequency</a:t>
                      </a:r>
                    </a:p>
                  </a:txBody>
                  <a:tcPr marL="36000" marR="36000" marT="1800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Times New Roman" pitchFamily="18" charset="0"/>
                        </a:rPr>
                        <a:t> 6100 </a:t>
                      </a: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Times New Roman" pitchFamily="18" charset="0"/>
                        </a:rPr>
                        <a:t>～</a:t>
                      </a: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Times New Roman" pitchFamily="18" charset="0"/>
                        </a:rPr>
                        <a:t> 7500 Hz (Variable PRF)</a:t>
                      </a:r>
                    </a:p>
                  </a:txBody>
                  <a:tcPr marL="36000" marR="36000" marT="1800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Times New Roman" pitchFamily="18" charset="0"/>
                        </a:rPr>
                        <a:t>Observation Height Range</a:t>
                      </a:r>
                    </a:p>
                  </a:txBody>
                  <a:tcPr marL="36000" marR="36000" marT="1800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Times New Roman" pitchFamily="18" charset="0"/>
                        </a:rPr>
                        <a:t>Surface to 20km (low latitude), 18km, 16km, (high latitude)</a:t>
                      </a:r>
                    </a:p>
                  </a:txBody>
                  <a:tcPr marL="36000" marR="36000" marT="1800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" name="タイトル 3"/>
          <p:cNvSpPr txBox="1">
            <a:spLocks/>
          </p:cNvSpPr>
          <p:nvPr/>
        </p:nvSpPr>
        <p:spPr>
          <a:xfrm>
            <a:off x="323528" y="1340768"/>
            <a:ext cx="4635146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ja-JP" sz="4000" b="1" spc="140" dirty="0">
                <a:solidFill>
                  <a:prstClr val="white">
                    <a:lumMod val="50000"/>
                  </a:prstClr>
                </a:solidFill>
                <a:latin typeface="Times New Roman" pitchFamily="18" charset="0"/>
              </a:rPr>
              <a:t>CPR</a:t>
            </a:r>
          </a:p>
          <a:p>
            <a:pPr>
              <a:spcBef>
                <a:spcPct val="0"/>
              </a:spcBef>
            </a:pPr>
            <a:r>
              <a:rPr lang="en-US" altLang="ja-JP" b="1" spc="14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</a:rPr>
              <a:t>Cloud Profiling Radar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ja-JP" altLang="en-US" sz="1600" b="1" spc="140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30" name="タイトル 3"/>
          <p:cNvSpPr txBox="1">
            <a:spLocks/>
          </p:cNvSpPr>
          <p:nvPr/>
        </p:nvSpPr>
        <p:spPr>
          <a:xfrm>
            <a:off x="6201896" y="1510220"/>
            <a:ext cx="1008112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ja-JP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18" charset="0"/>
              </a:rPr>
              <a:t>CPR</a:t>
            </a:r>
            <a:endParaRPr lang="ja-JP" altLang="en-US" sz="1400" b="1" dirty="0">
              <a:solidFill>
                <a:prstClr val="black">
                  <a:lumMod val="65000"/>
                  <a:lumOff val="35000"/>
                </a:prstClr>
              </a:solidFill>
              <a:latin typeface="Times New Roman" pitchFamily="18" charset="0"/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6290956" y="1763580"/>
            <a:ext cx="1177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H="1">
            <a:off x="7475180" y="1558258"/>
            <a:ext cx="94233" cy="19943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タイトル 3"/>
          <p:cNvSpPr txBox="1">
            <a:spLocks/>
          </p:cNvSpPr>
          <p:nvPr/>
        </p:nvSpPr>
        <p:spPr>
          <a:xfrm>
            <a:off x="35496" y="4869160"/>
            <a:ext cx="2880320" cy="3600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ja-JP" sz="1600" b="1" dirty="0">
                <a:solidFill>
                  <a:srgbClr val="4BACC6">
                    <a:lumMod val="50000"/>
                  </a:srgbClr>
                </a:solidFill>
              </a:rPr>
              <a:t>Observable Parameters</a:t>
            </a:r>
          </a:p>
        </p:txBody>
      </p:sp>
      <p:grpSp>
        <p:nvGrpSpPr>
          <p:cNvPr id="46" name="グループ化 45"/>
          <p:cNvGrpSpPr/>
          <p:nvPr/>
        </p:nvGrpSpPr>
        <p:grpSpPr>
          <a:xfrm>
            <a:off x="107503" y="5229200"/>
            <a:ext cx="3240361" cy="1397454"/>
            <a:chOff x="4477159" y="4077072"/>
            <a:chExt cx="3498243" cy="1368152"/>
          </a:xfrm>
        </p:grpSpPr>
        <p:sp>
          <p:nvSpPr>
            <p:cNvPr id="56" name="角丸四角形 55"/>
            <p:cNvSpPr/>
            <p:nvPr/>
          </p:nvSpPr>
          <p:spPr>
            <a:xfrm>
              <a:off x="4477159" y="4077072"/>
              <a:ext cx="1836813" cy="1368152"/>
            </a:xfrm>
            <a:prstGeom prst="roundRect">
              <a:avLst>
                <a:gd name="adj" fmla="val 819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ja-JP" sz="1100" b="1" dirty="0">
                  <a:solidFill>
                    <a:srgbClr val="4BACC6">
                      <a:lumMod val="50000"/>
                    </a:srgbClr>
                  </a:solidFill>
                </a:rPr>
                <a:t>Radar Reflectivity</a:t>
              </a:r>
            </a:p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ja-JP" sz="1100" b="1" dirty="0">
                  <a:solidFill>
                    <a:srgbClr val="4BACC6">
                      <a:lumMod val="50000"/>
                    </a:srgbClr>
                  </a:solidFill>
                </a:rPr>
                <a:t>Doppler Velocity</a:t>
              </a:r>
            </a:p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ja-JP" sz="1100" b="1" dirty="0">
                  <a:solidFill>
                    <a:srgbClr val="4BACC6">
                      <a:lumMod val="50000"/>
                    </a:srgbClr>
                  </a:solidFill>
                </a:rPr>
                <a:t>Gas Attenuation Factor</a:t>
              </a:r>
            </a:p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ja-JP" sz="1100" b="1" dirty="0">
                  <a:solidFill>
                    <a:srgbClr val="4BACC6">
                      <a:lumMod val="50000"/>
                    </a:srgbClr>
                  </a:solidFill>
                </a:rPr>
                <a:t>Cloud Mask</a:t>
              </a:r>
            </a:p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ja-JP" sz="1100" b="1" dirty="0">
                  <a:solidFill>
                    <a:srgbClr val="4BACC6">
                      <a:lumMod val="50000"/>
                    </a:srgbClr>
                  </a:solidFill>
                </a:rPr>
                <a:t>Cloud Particle Type</a:t>
              </a:r>
            </a:p>
          </p:txBody>
        </p:sp>
        <p:sp>
          <p:nvSpPr>
            <p:cNvPr id="57" name="角丸四角形 56"/>
            <p:cNvSpPr/>
            <p:nvPr/>
          </p:nvSpPr>
          <p:spPr>
            <a:xfrm>
              <a:off x="6278450" y="4077072"/>
              <a:ext cx="1696952" cy="1368152"/>
            </a:xfrm>
            <a:prstGeom prst="roundRect">
              <a:avLst>
                <a:gd name="adj" fmla="val 819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ja-JP" sz="1100" b="1" dirty="0">
                  <a:solidFill>
                    <a:srgbClr val="4BACC6">
                      <a:lumMod val="50000"/>
                    </a:srgbClr>
                  </a:solidFill>
                </a:rPr>
                <a:t>Liquid Water Content</a:t>
              </a:r>
            </a:p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ja-JP" sz="1100" b="1" dirty="0">
                  <a:solidFill>
                    <a:srgbClr val="4BACC6">
                      <a:lumMod val="50000"/>
                    </a:srgbClr>
                  </a:solidFill>
                </a:rPr>
                <a:t>Ice Water Content</a:t>
              </a:r>
            </a:p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ja-JP" sz="1100" b="1" dirty="0">
                  <a:solidFill>
                    <a:srgbClr val="4BACC6">
                      <a:lumMod val="50000"/>
                    </a:srgbClr>
                  </a:solidFill>
                </a:rPr>
                <a:t>Liquid Effective Radius</a:t>
              </a:r>
            </a:p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ja-JP" sz="1100" b="1" dirty="0">
                  <a:solidFill>
                    <a:srgbClr val="4BACC6">
                      <a:lumMod val="50000"/>
                    </a:srgbClr>
                  </a:solidFill>
                </a:rPr>
                <a:t>Ice Effective Radius</a:t>
              </a:r>
            </a:p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ja-JP" sz="1100" b="1" dirty="0">
                  <a:solidFill>
                    <a:srgbClr val="4BACC6">
                      <a:lumMod val="50000"/>
                    </a:srgbClr>
                  </a:solidFill>
                </a:rPr>
                <a:t>Optical Thickness</a:t>
              </a:r>
            </a:p>
          </p:txBody>
        </p:sp>
        <p:sp>
          <p:nvSpPr>
            <p:cNvPr id="58" name="角丸四角形 57"/>
            <p:cNvSpPr/>
            <p:nvPr/>
          </p:nvSpPr>
          <p:spPr>
            <a:xfrm>
              <a:off x="6178289" y="4090988"/>
              <a:ext cx="212055" cy="1340320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endParaRPr lang="en-US" altLang="ja-JP" sz="1200" b="1" dirty="0">
                <a:solidFill>
                  <a:srgbClr val="4BACC6">
                    <a:lumMod val="50000"/>
                  </a:srgbClr>
                </a:solidFill>
              </a:endParaRPr>
            </a:p>
          </p:txBody>
        </p:sp>
      </p:grpSp>
      <p:sp>
        <p:nvSpPr>
          <p:cNvPr id="59" name="正方形/長方形 58"/>
          <p:cNvSpPr/>
          <p:nvPr/>
        </p:nvSpPr>
        <p:spPr>
          <a:xfrm>
            <a:off x="3530932" y="6002960"/>
            <a:ext cx="1828776" cy="623694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ln w="381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0" name="フリーフォーム 59"/>
          <p:cNvSpPr/>
          <p:nvPr/>
        </p:nvSpPr>
        <p:spPr>
          <a:xfrm rot="2104264">
            <a:off x="3698617" y="5486266"/>
            <a:ext cx="1487774" cy="1038585"/>
          </a:xfrm>
          <a:custGeom>
            <a:avLst/>
            <a:gdLst>
              <a:gd name="connsiteX0" fmla="*/ 0 w 649705"/>
              <a:gd name="connsiteY0" fmla="*/ 517357 h 517357"/>
              <a:gd name="connsiteX1" fmla="*/ 649705 w 649705"/>
              <a:gd name="connsiteY1" fmla="*/ 0 h 51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9705" h="517357">
                <a:moveTo>
                  <a:pt x="0" y="517357"/>
                </a:moveTo>
                <a:cubicBezTo>
                  <a:pt x="213560" y="321844"/>
                  <a:pt x="427121" y="126331"/>
                  <a:pt x="649705" y="0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cxnSp>
        <p:nvCxnSpPr>
          <p:cNvPr id="61" name="直線コネクタ 60"/>
          <p:cNvCxnSpPr/>
          <p:nvPr/>
        </p:nvCxnSpPr>
        <p:spPr>
          <a:xfrm>
            <a:off x="4289705" y="5258502"/>
            <a:ext cx="0" cy="1062633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フリーフォーム 61"/>
          <p:cNvSpPr/>
          <p:nvPr/>
        </p:nvSpPr>
        <p:spPr>
          <a:xfrm rot="900000">
            <a:off x="4477800" y="5057604"/>
            <a:ext cx="133490" cy="126138"/>
          </a:xfrm>
          <a:custGeom>
            <a:avLst/>
            <a:gdLst>
              <a:gd name="connsiteX0" fmla="*/ 0 w 649705"/>
              <a:gd name="connsiteY0" fmla="*/ 517357 h 517357"/>
              <a:gd name="connsiteX1" fmla="*/ 649705 w 649705"/>
              <a:gd name="connsiteY1" fmla="*/ 0 h 51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9705" h="517357">
                <a:moveTo>
                  <a:pt x="0" y="517357"/>
                </a:moveTo>
                <a:cubicBezTo>
                  <a:pt x="213560" y="321844"/>
                  <a:pt x="427121" y="126331"/>
                  <a:pt x="649705" y="0"/>
                </a:cubicBezTo>
              </a:path>
            </a:pathLst>
          </a:cu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3" name="フリーフォーム 62"/>
          <p:cNvSpPr/>
          <p:nvPr/>
        </p:nvSpPr>
        <p:spPr>
          <a:xfrm rot="900000">
            <a:off x="4518190" y="5976818"/>
            <a:ext cx="133490" cy="126138"/>
          </a:xfrm>
          <a:custGeom>
            <a:avLst/>
            <a:gdLst>
              <a:gd name="connsiteX0" fmla="*/ 0 w 649705"/>
              <a:gd name="connsiteY0" fmla="*/ 517357 h 517357"/>
              <a:gd name="connsiteX1" fmla="*/ 649705 w 649705"/>
              <a:gd name="connsiteY1" fmla="*/ 0 h 51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9705" h="517357">
                <a:moveTo>
                  <a:pt x="0" y="517357"/>
                </a:moveTo>
                <a:cubicBezTo>
                  <a:pt x="213560" y="321844"/>
                  <a:pt x="427121" y="126331"/>
                  <a:pt x="649705" y="0"/>
                </a:cubicBezTo>
              </a:path>
            </a:pathLst>
          </a:cu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5" name="タイトル 3"/>
          <p:cNvSpPr txBox="1">
            <a:spLocks/>
          </p:cNvSpPr>
          <p:nvPr/>
        </p:nvSpPr>
        <p:spPr>
          <a:xfrm>
            <a:off x="3995936" y="4826454"/>
            <a:ext cx="1735051" cy="2880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ja-JP" sz="1000" dirty="0">
                <a:solidFill>
                  <a:srgbClr val="F79646">
                    <a:lumMod val="75000"/>
                  </a:srgbClr>
                </a:solidFill>
              </a:rPr>
              <a:t>Satellite Flight Direction</a:t>
            </a:r>
          </a:p>
        </p:txBody>
      </p:sp>
      <p:sp>
        <p:nvSpPr>
          <p:cNvPr id="66" name="フリーフォーム 65"/>
          <p:cNvSpPr/>
          <p:nvPr/>
        </p:nvSpPr>
        <p:spPr>
          <a:xfrm rot="419557">
            <a:off x="3881756" y="5904792"/>
            <a:ext cx="901578" cy="851918"/>
          </a:xfrm>
          <a:custGeom>
            <a:avLst/>
            <a:gdLst>
              <a:gd name="connsiteX0" fmla="*/ 0 w 649705"/>
              <a:gd name="connsiteY0" fmla="*/ 517357 h 517357"/>
              <a:gd name="connsiteX1" fmla="*/ 649705 w 649705"/>
              <a:gd name="connsiteY1" fmla="*/ 0 h 51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9705" h="517357">
                <a:moveTo>
                  <a:pt x="0" y="517357"/>
                </a:moveTo>
                <a:cubicBezTo>
                  <a:pt x="213560" y="321844"/>
                  <a:pt x="427121" y="126331"/>
                  <a:pt x="649705" y="0"/>
                </a:cubicBezTo>
              </a:path>
            </a:pathLst>
          </a:custGeom>
          <a:ln w="95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4202813" y="6284522"/>
            <a:ext cx="144016" cy="72008"/>
          </a:xfrm>
          <a:prstGeom prst="ellipse">
            <a:avLst/>
          </a:prstGeom>
          <a:solidFill>
            <a:srgbClr val="61FFA8"/>
          </a:solidFill>
          <a:ln w="95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cxnSp>
        <p:nvCxnSpPr>
          <p:cNvPr id="68" name="直線コネクタ 67"/>
          <p:cNvCxnSpPr/>
          <p:nvPr/>
        </p:nvCxnSpPr>
        <p:spPr>
          <a:xfrm>
            <a:off x="4271651" y="5258502"/>
            <a:ext cx="3581" cy="1060946"/>
          </a:xfrm>
          <a:prstGeom prst="line">
            <a:avLst/>
          </a:prstGeom>
          <a:ln w="28575">
            <a:solidFill>
              <a:srgbClr val="00B05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タイトル 3"/>
          <p:cNvSpPr txBox="1">
            <a:spLocks/>
          </p:cNvSpPr>
          <p:nvPr/>
        </p:nvSpPr>
        <p:spPr>
          <a:xfrm>
            <a:off x="3335546" y="5229200"/>
            <a:ext cx="1008112" cy="2880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ja-JP" sz="800" b="1" dirty="0">
                <a:solidFill>
                  <a:srgbClr val="00B050"/>
                </a:solidFill>
                <a:latin typeface="ＭＳ Ｐゴシック"/>
              </a:rPr>
              <a:t>CPR Observation Direction</a:t>
            </a:r>
          </a:p>
        </p:txBody>
      </p:sp>
      <p:pic>
        <p:nvPicPr>
          <p:cNvPr id="71" name="Picture 2" descr="D:\doc\業務フォルダ\JAXA業務\EarthCARE利用研究\パネルとポスター\パーツ\EarthCare-02-HR_ss_透明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873352"/>
            <a:ext cx="638546" cy="504451"/>
          </a:xfrm>
          <a:prstGeom prst="rect">
            <a:avLst/>
          </a:prstGeom>
          <a:noFill/>
        </p:spPr>
      </p:pic>
      <p:sp>
        <p:nvSpPr>
          <p:cNvPr id="73" name="タイトル 3"/>
          <p:cNvSpPr txBox="1">
            <a:spLocks/>
          </p:cNvSpPr>
          <p:nvPr/>
        </p:nvSpPr>
        <p:spPr>
          <a:xfrm>
            <a:off x="4274442" y="6381328"/>
            <a:ext cx="1449686" cy="2160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ja-JP" sz="800" b="1" dirty="0">
                <a:solidFill>
                  <a:srgbClr val="C00000"/>
                </a:solidFill>
                <a:latin typeface="ＭＳ Ｐゴシック"/>
              </a:rPr>
              <a:t>Horizontal Sampling</a:t>
            </a:r>
            <a:r>
              <a:rPr lang="ja-JP" altLang="en-US" sz="800" b="1" dirty="0">
                <a:solidFill>
                  <a:srgbClr val="C00000"/>
                </a:solidFill>
                <a:latin typeface="ＭＳ Ｐゴシック"/>
              </a:rPr>
              <a:t>　</a:t>
            </a:r>
            <a:r>
              <a:rPr lang="en-US" altLang="ja-JP" sz="800" b="1" dirty="0">
                <a:solidFill>
                  <a:srgbClr val="C00000"/>
                </a:solidFill>
                <a:latin typeface="ＭＳ Ｐゴシック"/>
              </a:rPr>
              <a:t>500m</a:t>
            </a:r>
          </a:p>
        </p:txBody>
      </p:sp>
      <p:sp>
        <p:nvSpPr>
          <p:cNvPr id="74" name="円/楕円 73"/>
          <p:cNvSpPr/>
          <p:nvPr/>
        </p:nvSpPr>
        <p:spPr>
          <a:xfrm>
            <a:off x="4205961" y="6184635"/>
            <a:ext cx="144016" cy="72008"/>
          </a:xfrm>
          <a:prstGeom prst="ellipse">
            <a:avLst/>
          </a:prstGeom>
          <a:solidFill>
            <a:srgbClr val="61FFA8"/>
          </a:solidFill>
          <a:ln w="95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4204547" y="6083581"/>
            <a:ext cx="144016" cy="72008"/>
          </a:xfrm>
          <a:prstGeom prst="ellipse">
            <a:avLst/>
          </a:prstGeom>
          <a:solidFill>
            <a:srgbClr val="61FFA8"/>
          </a:solidFill>
          <a:ln w="95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8" name="タイトル 3"/>
          <p:cNvSpPr txBox="1">
            <a:spLocks/>
          </p:cNvSpPr>
          <p:nvPr/>
        </p:nvSpPr>
        <p:spPr>
          <a:xfrm>
            <a:off x="3419872" y="6237312"/>
            <a:ext cx="792088" cy="2160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ja-JP" sz="800" b="1" dirty="0">
                <a:solidFill>
                  <a:srgbClr val="00B050"/>
                </a:solidFill>
                <a:latin typeface="ＭＳ Ｐゴシック"/>
              </a:rPr>
              <a:t>Footprint  800m</a:t>
            </a:r>
          </a:p>
        </p:txBody>
      </p:sp>
      <p:sp>
        <p:nvSpPr>
          <p:cNvPr id="82" name="タイトル 3"/>
          <p:cNvSpPr txBox="1">
            <a:spLocks/>
          </p:cNvSpPr>
          <p:nvPr/>
        </p:nvSpPr>
        <p:spPr>
          <a:xfrm>
            <a:off x="3491880" y="5517232"/>
            <a:ext cx="1152128" cy="2880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ja-JP" sz="800" dirty="0">
                <a:solidFill>
                  <a:prstClr val="black"/>
                </a:solidFill>
              </a:rPr>
              <a:t>Nadir Direction</a:t>
            </a:r>
          </a:p>
        </p:txBody>
      </p:sp>
      <p:sp>
        <p:nvSpPr>
          <p:cNvPr id="87" name="タイトル 3"/>
          <p:cNvSpPr txBox="1">
            <a:spLocks/>
          </p:cNvSpPr>
          <p:nvPr/>
        </p:nvSpPr>
        <p:spPr>
          <a:xfrm>
            <a:off x="5580112" y="2708920"/>
            <a:ext cx="3384376" cy="28803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ja-JP" sz="1200" dirty="0">
                <a:solidFill>
                  <a:prstClr val="black"/>
                </a:solidFill>
              </a:rPr>
              <a:t>CPR is a </a:t>
            </a:r>
            <a:r>
              <a:rPr lang="en-US" altLang="ja-JP" sz="1200" b="1" dirty="0">
                <a:solidFill>
                  <a:srgbClr val="C00000"/>
                </a:solidFill>
              </a:rPr>
              <a:t>94 GHz (W-band) Doppler Radar </a:t>
            </a:r>
            <a:r>
              <a:rPr lang="en-US" altLang="ja-JP" sz="1200" dirty="0">
                <a:solidFill>
                  <a:prstClr val="black"/>
                </a:solidFill>
              </a:rPr>
              <a:t>jointly developed by Japan Aerospace Exploration Agency (JAXA) and National Institute of Information and Communications Technology (NICT).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ja-JP" sz="1200" dirty="0">
                <a:solidFill>
                  <a:prstClr val="black"/>
                </a:solidFill>
              </a:rPr>
              <a:t>From its millimeter radar signal, it has the capability to observe </a:t>
            </a:r>
            <a:r>
              <a:rPr lang="en-US" altLang="ja-JP" sz="1200" b="1" dirty="0">
                <a:solidFill>
                  <a:srgbClr val="C00000"/>
                </a:solidFill>
              </a:rPr>
              <a:t>vertical distribution</a:t>
            </a:r>
            <a:r>
              <a:rPr lang="en-US" altLang="ja-JP" sz="1200" dirty="0">
                <a:solidFill>
                  <a:prstClr val="black"/>
                </a:solidFill>
              </a:rPr>
              <a:t> and </a:t>
            </a:r>
            <a:r>
              <a:rPr lang="en-US" altLang="ja-JP" sz="1200" b="1" dirty="0">
                <a:solidFill>
                  <a:srgbClr val="C00000"/>
                </a:solidFill>
              </a:rPr>
              <a:t>physical characteristics </a:t>
            </a:r>
            <a:r>
              <a:rPr lang="en-US" altLang="ja-JP" sz="1200" dirty="0">
                <a:solidFill>
                  <a:prstClr val="black"/>
                </a:solidFill>
              </a:rPr>
              <a:t>of </a:t>
            </a:r>
            <a:r>
              <a:rPr lang="en-US" altLang="ja-JP" sz="1200" b="1" dirty="0">
                <a:solidFill>
                  <a:srgbClr val="C00000"/>
                </a:solidFill>
              </a:rPr>
              <a:t>cloud</a:t>
            </a:r>
            <a:r>
              <a:rPr lang="en-US" altLang="ja-JP" sz="1200" dirty="0">
                <a:solidFill>
                  <a:prstClr val="black"/>
                </a:solidFill>
              </a:rPr>
              <a:t> and </a:t>
            </a:r>
            <a:r>
              <a:rPr lang="en-US" altLang="ja-JP" sz="1200" b="1" dirty="0">
                <a:solidFill>
                  <a:srgbClr val="C00000"/>
                </a:solidFill>
              </a:rPr>
              <a:t>drizzle</a:t>
            </a:r>
            <a:r>
              <a:rPr lang="en-US" altLang="ja-JP" sz="1200" dirty="0">
                <a:solidFill>
                  <a:prstClr val="black"/>
                </a:solidFill>
              </a:rPr>
              <a:t>. 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ja-JP" sz="1200" dirty="0">
                <a:solidFill>
                  <a:prstClr val="black"/>
                </a:solidFill>
              </a:rPr>
              <a:t>In addition, information on the </a:t>
            </a:r>
            <a:r>
              <a:rPr lang="en-US" altLang="ja-JP" sz="1200" b="1" dirty="0">
                <a:solidFill>
                  <a:srgbClr val="C00000"/>
                </a:solidFill>
              </a:rPr>
              <a:t>in-cloud vertical motion </a:t>
            </a:r>
            <a:r>
              <a:rPr lang="en-US" altLang="ja-JP" sz="1200" dirty="0">
                <a:solidFill>
                  <a:prstClr val="black"/>
                </a:solidFill>
              </a:rPr>
              <a:t>by </a:t>
            </a:r>
            <a:r>
              <a:rPr lang="en-US" altLang="ja-JP" sz="1200" b="1" dirty="0">
                <a:solidFill>
                  <a:srgbClr val="C00000"/>
                </a:solidFill>
              </a:rPr>
              <a:t>Doppler measurement function </a:t>
            </a:r>
            <a:r>
              <a:rPr lang="en-US" altLang="ja-JP" sz="1200" dirty="0">
                <a:solidFill>
                  <a:prstClr val="black"/>
                </a:solidFill>
              </a:rPr>
              <a:t>has the potential to contribute to the understanding of cloud and precipitation process.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ja-JP" sz="1200" dirty="0" err="1">
                <a:solidFill>
                  <a:prstClr val="black"/>
                </a:solidFill>
              </a:rPr>
              <a:t>EarthCARE</a:t>
            </a:r>
            <a:r>
              <a:rPr lang="en-US" altLang="ja-JP" sz="1200" dirty="0">
                <a:solidFill>
                  <a:prstClr val="black"/>
                </a:solidFill>
              </a:rPr>
              <a:t> CPR has approximately </a:t>
            </a:r>
            <a:r>
              <a:rPr lang="en-US" altLang="ja-JP" sz="1200" b="1" dirty="0">
                <a:solidFill>
                  <a:srgbClr val="C00000"/>
                </a:solidFill>
              </a:rPr>
              <a:t>10 times higher sensitivity </a:t>
            </a:r>
            <a:r>
              <a:rPr lang="en-US" altLang="ja-JP" sz="1200" dirty="0">
                <a:solidFill>
                  <a:prstClr val="black"/>
                </a:solidFill>
              </a:rPr>
              <a:t>compared to </a:t>
            </a:r>
            <a:r>
              <a:rPr lang="en-US" altLang="ja-JP" sz="1200" dirty="0" err="1">
                <a:solidFill>
                  <a:prstClr val="black"/>
                </a:solidFill>
              </a:rPr>
              <a:t>CloudSat</a:t>
            </a:r>
            <a:r>
              <a:rPr lang="en-US" altLang="ja-JP" sz="1200" dirty="0">
                <a:solidFill>
                  <a:prstClr val="black"/>
                </a:solidFill>
              </a:rPr>
              <a:t> CPR onboard in the A-Train Constellation.</a:t>
            </a:r>
          </a:p>
        </p:txBody>
      </p:sp>
      <p:sp>
        <p:nvSpPr>
          <p:cNvPr id="88" name="タイトル 3"/>
          <p:cNvSpPr txBox="1">
            <a:spLocks/>
          </p:cNvSpPr>
          <p:nvPr/>
        </p:nvSpPr>
        <p:spPr>
          <a:xfrm>
            <a:off x="5580112" y="1916832"/>
            <a:ext cx="3384376" cy="72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ja-JP" spc="40" dirty="0">
                <a:solidFill>
                  <a:prstClr val="black"/>
                </a:solidFill>
                <a:latin typeface="HGS明朝E" pitchFamily="18" charset="-128"/>
                <a:ea typeface="HGS明朝E" pitchFamily="18" charset="-128"/>
              </a:rPr>
              <a:t>The World’s First Satellite-borne Doppler Cloud Radar</a:t>
            </a:r>
            <a:endParaRPr lang="ja-JP" altLang="en-US" spc="40" dirty="0">
              <a:solidFill>
                <a:prstClr val="black"/>
              </a:solidFill>
              <a:latin typeface="HGS明朝E" pitchFamily="18" charset="-128"/>
              <a:ea typeface="HGS明朝E" pitchFamily="18" charset="-128"/>
            </a:endParaRPr>
          </a:p>
        </p:txBody>
      </p:sp>
      <p:sp>
        <p:nvSpPr>
          <p:cNvPr id="37" name="タイトル 3"/>
          <p:cNvSpPr txBox="1">
            <a:spLocks/>
          </p:cNvSpPr>
          <p:nvPr/>
        </p:nvSpPr>
        <p:spPr>
          <a:xfrm>
            <a:off x="4322068" y="6093296"/>
            <a:ext cx="1512168" cy="2880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ja-JP" sz="800" b="1" dirty="0">
                <a:solidFill>
                  <a:srgbClr val="C00000"/>
                </a:solidFill>
                <a:latin typeface="ＭＳ Ｐゴシック"/>
              </a:rPr>
              <a:t>Vertical  Sampling</a:t>
            </a:r>
            <a:r>
              <a:rPr lang="ja-JP" altLang="en-US" sz="800" b="1" dirty="0">
                <a:solidFill>
                  <a:srgbClr val="C00000"/>
                </a:solidFill>
                <a:latin typeface="ＭＳ Ｐゴシック"/>
              </a:rPr>
              <a:t> </a:t>
            </a:r>
            <a:r>
              <a:rPr lang="en-US" altLang="ja-JP" sz="800" b="1" dirty="0">
                <a:solidFill>
                  <a:srgbClr val="C00000"/>
                </a:solidFill>
                <a:latin typeface="ＭＳ Ｐゴシック"/>
              </a:rPr>
              <a:t>500m</a:t>
            </a:r>
          </a:p>
        </p:txBody>
      </p:sp>
      <p:sp>
        <p:nvSpPr>
          <p:cNvPr id="2" name="角丸四角形 1"/>
          <p:cNvSpPr/>
          <p:nvPr/>
        </p:nvSpPr>
        <p:spPr>
          <a:xfrm>
            <a:off x="107504" y="5229200"/>
            <a:ext cx="3240360" cy="1397454"/>
          </a:xfrm>
          <a:prstGeom prst="roundRect">
            <a:avLst>
              <a:gd name="adj" fmla="val 7618"/>
            </a:avLst>
          </a:prstGeom>
          <a:ln w="25400">
            <a:solidFill>
              <a:schemeClr val="accent5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99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DFFFE06E-BE00-49DA-9EED-B24433C94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48680"/>
            <a:ext cx="5544616" cy="432048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Photo of the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EarthCARE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/CPR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28E94C5-F37F-4105-86EE-7E9DA75F3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256036"/>
            <a:ext cx="3360344" cy="505328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9F79572-47EE-4746-B4C2-47862A05887B}"/>
              </a:ext>
            </a:extLst>
          </p:cNvPr>
          <p:cNvSpPr txBox="1"/>
          <p:nvPr/>
        </p:nvSpPr>
        <p:spPr>
          <a:xfrm>
            <a:off x="5526372" y="6331783"/>
            <a:ext cx="2736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EarthCARE</a:t>
            </a:r>
            <a:r>
              <a:rPr lang="en-US" altLang="ja-JP" sz="1400" dirty="0" err="1">
                <a:solidFill>
                  <a:srgbClr val="000000"/>
                </a:solidFill>
                <a:latin typeface="ＭＳg.副..."/>
              </a:rPr>
              <a:t>@</a:t>
            </a:r>
            <a:r>
              <a:rPr lang="en-US" altLang="ja-JP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Airbus</a:t>
            </a:r>
            <a:r>
              <a:rPr lang="ja-JP" altLang="en-US" sz="1400" b="0" i="0" u="none" strike="noStrike" baseline="0" dirty="0">
                <a:solidFill>
                  <a:srgbClr val="000000"/>
                </a:solidFill>
                <a:latin typeface="ＭＳg.副..."/>
              </a:rPr>
              <a:t>（</a:t>
            </a:r>
            <a:r>
              <a:rPr lang="en-US" altLang="ja-JP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April.2021)</a:t>
            </a:r>
          </a:p>
          <a:p>
            <a:pPr algn="ctr"/>
            <a:r>
              <a:rPr lang="en-US" altLang="ja-JP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©Airbus</a:t>
            </a:r>
            <a:endParaRPr lang="en-US" altLang="ja-JP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BF09FCF-20BB-4AC6-B412-8A1CC90A9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00" y="1256037"/>
            <a:ext cx="3778387" cy="505328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0DF69DA-1495-44D3-B9E4-B4DDFBC42896}"/>
              </a:ext>
            </a:extLst>
          </p:cNvPr>
          <p:cNvSpPr txBox="1"/>
          <p:nvPr/>
        </p:nvSpPr>
        <p:spPr>
          <a:xfrm>
            <a:off x="1201469" y="6089738"/>
            <a:ext cx="3273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ja-JP" altLang="en-US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81560" algn="l"/>
            <a:r>
              <a:rPr lang="en-US" altLang="ja-JP" sz="1400" b="0" i="0" u="none" strike="noStrike" baseline="0" dirty="0">
                <a:latin typeface="Arial" panose="020B0604020202020204" pitchFamily="34" charset="0"/>
              </a:rPr>
              <a:t>CPR instrument @ JAXA Tsukuba Space center (Sep. 2015)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0961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645" y="285506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2400" dirty="0">
                <a:latin typeface="Arial" pitchFamily="34" charset="0"/>
                <a:cs typeface="Arial" pitchFamily="34" charset="0"/>
              </a:rPr>
              <a:t>CPR Observation </a:t>
            </a:r>
            <a:r>
              <a:rPr lang="en-US" altLang="ja-JP" sz="2400" dirty="0">
                <a:latin typeface="Arial" pitchFamily="34" charset="0"/>
                <a:cs typeface="Arial" pitchFamily="34" charset="0"/>
              </a:rPr>
              <a:t>(by NASA </a:t>
            </a:r>
            <a:r>
              <a:rPr lang="en-US" altLang="ja-JP" sz="2400" dirty="0" err="1">
                <a:latin typeface="Arial" pitchFamily="34" charset="0"/>
                <a:cs typeface="Arial" pitchFamily="34" charset="0"/>
              </a:rPr>
              <a:t>CloudSat</a:t>
            </a:r>
            <a:r>
              <a:rPr lang="en-US" altLang="ja-JP" sz="2400" dirty="0">
                <a:latin typeface="Arial" pitchFamily="34" charset="0"/>
                <a:cs typeface="Arial" pitchFamily="34" charset="0"/>
              </a:rPr>
              <a:t>)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33706"/>
            <a:ext cx="6188690" cy="49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0" y="4985331"/>
            <a:ext cx="2742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Cloud profiling radar (CPR) reflectivity by </a:t>
            </a:r>
            <a:r>
              <a:rPr lang="en-US" altLang="ja-JP" sz="2000" dirty="0" err="1"/>
              <a:t>CloudSat</a:t>
            </a:r>
            <a:r>
              <a:rPr lang="en-US" altLang="ja-JP" sz="2000" dirty="0"/>
              <a:t> satellite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645" y="1569305"/>
            <a:ext cx="3114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A orbit on 20 May 2006 (</a:t>
            </a:r>
            <a:r>
              <a:rPr lang="en-US" altLang="ja-JP" dirty="0" err="1"/>
              <a:t>Stephans</a:t>
            </a:r>
            <a:r>
              <a:rPr lang="en-US" altLang="ja-JP" dirty="0"/>
              <a:t> et al. 2008)</a:t>
            </a:r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4270" y="2499033"/>
            <a:ext cx="285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A MODIS image of a warm frontal system</a:t>
            </a:r>
            <a:endParaRPr kumimoji="1" lang="ja-JP" altLang="en-US" sz="2000" dirty="0"/>
          </a:p>
        </p:txBody>
      </p:sp>
      <p:sp>
        <p:nvSpPr>
          <p:cNvPr id="3" name="角丸四角形 2"/>
          <p:cNvSpPr/>
          <p:nvPr/>
        </p:nvSpPr>
        <p:spPr>
          <a:xfrm>
            <a:off x="6300192" y="2231368"/>
            <a:ext cx="2742506" cy="28524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Features of </a:t>
            </a:r>
            <a:r>
              <a:rPr kumimoji="1" lang="en-US" altLang="ja-JP" b="1" dirty="0" err="1"/>
              <a:t>EarthCARE</a:t>
            </a:r>
            <a:r>
              <a:rPr kumimoji="1" lang="en-US" altLang="ja-JP" b="1" dirty="0"/>
              <a:t>/CPR </a:t>
            </a:r>
            <a:r>
              <a:rPr kumimoji="1" lang="en-US" altLang="ja-JP" dirty="0"/>
              <a:t>: 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C00000"/>
                </a:solidFill>
              </a:rPr>
              <a:t>More sensitivity </a:t>
            </a:r>
            <a:r>
              <a:rPr lang="en-US" altLang="ja-JP" dirty="0"/>
              <a:t>than </a:t>
            </a:r>
            <a:r>
              <a:rPr lang="en-US" altLang="ja-JP" dirty="0" err="1"/>
              <a:t>CloudSat</a:t>
            </a:r>
            <a:r>
              <a:rPr lang="en-US" altLang="ja-JP" dirty="0"/>
              <a:t>/CPR</a:t>
            </a:r>
          </a:p>
          <a:p>
            <a:r>
              <a:rPr kumimoji="1" lang="en-US" altLang="ja-JP" dirty="0"/>
              <a:t> by larger antenna size </a:t>
            </a:r>
            <a:r>
              <a:rPr lang="en-US" altLang="ja-JP" sz="1600" dirty="0"/>
              <a:t>(</a:t>
            </a:r>
            <a:r>
              <a:rPr lang="en-US" altLang="ja-JP" sz="1600" b="1" dirty="0"/>
              <a:t>2.5 m</a:t>
            </a:r>
            <a:r>
              <a:rPr lang="en-US" altLang="ja-JP" sz="1600" dirty="0"/>
              <a:t> diameter) </a:t>
            </a:r>
            <a:r>
              <a:rPr kumimoji="1" lang="en-US" altLang="ja-JP" dirty="0"/>
              <a:t> that is,  -29dBZ</a:t>
            </a:r>
            <a:r>
              <a:rPr kumimoji="1" lang="en-US" altLang="ja-JP" dirty="0">
                <a:sym typeface="Wingdings" panose="05000000000000000000" pitchFamily="2" charset="2"/>
              </a:rPr>
              <a:t>-35dBZ</a:t>
            </a:r>
            <a:r>
              <a:rPr lang="en-US" altLang="ja-JP" dirty="0">
                <a:sym typeface="Wingdings" panose="05000000000000000000" pitchFamily="2" charset="2"/>
              </a:rPr>
              <a:t>.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Capability of the </a:t>
            </a:r>
            <a:r>
              <a:rPr lang="en-US" altLang="ja-JP" dirty="0">
                <a:solidFill>
                  <a:srgbClr val="C00000"/>
                </a:solidFill>
              </a:rPr>
              <a:t>doppler velocity measurement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14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ja-JP" sz="3400" dirty="0" err="1">
                <a:latin typeface="Helvetica" panose="020B0604020202020204" pitchFamily="34" charset="0"/>
                <a:cs typeface="Helvetica" panose="020B0604020202020204" pitchFamily="34" charset="0"/>
              </a:rPr>
              <a:t>EarthCARE</a:t>
            </a:r>
            <a:r>
              <a:rPr lang="en-US" altLang="ja-JP" sz="3400" dirty="0">
                <a:latin typeface="Helvetica" panose="020B0604020202020204" pitchFamily="34" charset="0"/>
                <a:cs typeface="Helvetica" panose="020B0604020202020204" pitchFamily="34" charset="0"/>
              </a:rPr>
              <a:t> JAXA Product</a:t>
            </a:r>
          </a:p>
        </p:txBody>
      </p:sp>
      <p:sp>
        <p:nvSpPr>
          <p:cNvPr id="10241" name="Rectangle 24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ctr"/>
            <a:fld id="{8BA0A7F2-CE03-445D-A5F1-1ECB7AA2A495}" type="slidenum">
              <a:rPr lang="en-US" altLang="ja-JP" smtClean="0">
                <a:latin typeface="+mj-lt"/>
              </a:rPr>
              <a:pPr algn="ctr"/>
              <a:t>9</a:t>
            </a:fld>
            <a:endParaRPr lang="en-US" altLang="ja-JP" dirty="0">
              <a:latin typeface="+mj-lt"/>
            </a:endParaRPr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323528" y="1417638"/>
            <a:ext cx="8619893" cy="489797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altLang="ja-JP" sz="2000" kern="0" dirty="0">
                <a:cs typeface="ＭＳ Ｐゴシック" pitchFamily="65" charset="-128"/>
              </a:rPr>
              <a:t>Level 1 product will be developed by sensor provider agencies.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altLang="ja-JP" sz="2000" kern="0" dirty="0">
                <a:cs typeface="ＭＳ Ｐゴシック" pitchFamily="65" charset="-128"/>
              </a:rPr>
              <a:t>i.e. JAXA will provide CPR Level 1 product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altLang="ja-JP" sz="2000" kern="0" dirty="0">
                <a:cs typeface="ＭＳ Ｐゴシック" pitchFamily="65" charset="-128"/>
              </a:rPr>
              <a:t>JAXA and ESA develop Level 2 geophysical products individually, under the framework of the Joint Mission Advisory Group (JMAG).</a:t>
            </a:r>
            <a:r>
              <a:rPr lang="en-US" altLang="ja-JP" sz="2000" kern="0" dirty="0">
                <a:solidFill>
                  <a:srgbClr val="FF0000"/>
                </a:solidFill>
                <a:cs typeface="ＭＳ Ｐゴシック" pitchFamily="65" charset="-128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altLang="ja-JP" sz="2000" kern="0" dirty="0">
                <a:solidFill>
                  <a:srgbClr val="FF0000"/>
                </a:solidFill>
                <a:cs typeface="ＭＳ Ｐゴシック" pitchFamily="65" charset="-128"/>
              </a:rPr>
              <a:t>JAXA and ESA products will be distributed by both agencies.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altLang="ja-JP" sz="2000" kern="0" dirty="0">
              <a:cs typeface="ＭＳ Ｐゴシック" pitchFamily="65" charset="-128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altLang="ja-JP" sz="2000" kern="0" dirty="0">
                <a:cs typeface="ＭＳ Ｐゴシック" pitchFamily="65" charset="-128"/>
              </a:rPr>
              <a:t>For JAXA Level 2 Products, it is consisted by two categories;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anose="05000000000000000000" pitchFamily="2" charset="2"/>
              <a:buChar char="p"/>
            </a:pPr>
            <a:r>
              <a:rPr lang="en-US" altLang="ja-JP" b="1" kern="0" dirty="0">
                <a:solidFill>
                  <a:schemeClr val="accent2"/>
                </a:solidFill>
                <a:cs typeface="ＭＳ Ｐゴシック" pitchFamily="65" charset="-128"/>
              </a:rPr>
              <a:t>Standard Products</a:t>
            </a:r>
          </a:p>
          <a:p>
            <a:pPr marL="1257300" lvl="2" indent="-342900" eaLnBrk="0" hangingPunct="0">
              <a:spcBef>
                <a:spcPct val="20000"/>
              </a:spcBef>
              <a:buFont typeface="Times New Roman" pitchFamily="18" charset="0"/>
              <a:buChar char="–"/>
            </a:pPr>
            <a:r>
              <a:rPr lang="en-US" altLang="ja-JP" kern="0" dirty="0">
                <a:cs typeface="ＭＳ Ｐゴシック" pitchFamily="65" charset="-128"/>
              </a:rPr>
              <a:t>strongly promoted to be developed and released</a:t>
            </a:r>
          </a:p>
          <a:p>
            <a:pPr marL="1257300" lvl="2" indent="-342900" eaLnBrk="0" hangingPunct="0">
              <a:spcBef>
                <a:spcPct val="20000"/>
              </a:spcBef>
              <a:buFont typeface="Times New Roman" pitchFamily="18" charset="0"/>
              <a:buChar char="–"/>
            </a:pPr>
            <a:r>
              <a:rPr lang="en-US" altLang="ja-JP" kern="0" dirty="0">
                <a:cs typeface="ＭＳ Ｐゴシック" pitchFamily="65" charset="-128"/>
              </a:rPr>
              <a:t>processed and released from </a:t>
            </a:r>
            <a:r>
              <a:rPr lang="en-US" altLang="ja-JP" kern="0" dirty="0">
                <a:solidFill>
                  <a:schemeClr val="accent2"/>
                </a:solidFill>
                <a:cs typeface="ＭＳ Ｐゴシック" pitchFamily="65" charset="-128"/>
              </a:rPr>
              <a:t>JAXA G-Portal</a:t>
            </a:r>
          </a:p>
          <a:p>
            <a:pPr marL="1257300" lvl="2" indent="-342900" eaLnBrk="0" hangingPunct="0">
              <a:spcBef>
                <a:spcPct val="20000"/>
              </a:spcBef>
              <a:buFont typeface="Times New Roman" pitchFamily="18" charset="0"/>
              <a:buChar char="–"/>
            </a:pPr>
            <a:r>
              <a:rPr lang="en-US" altLang="ja-JP" kern="0" dirty="0">
                <a:cs typeface="ＭＳ Ｐゴシック" pitchFamily="65" charset="-128"/>
              </a:rPr>
              <a:t>all data will be able to be sent to ESA when produced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anose="05000000000000000000" pitchFamily="2" charset="2"/>
              <a:buChar char="p"/>
            </a:pPr>
            <a:r>
              <a:rPr lang="en-US" altLang="ja-JP" b="1" kern="0" dirty="0">
                <a:solidFill>
                  <a:schemeClr val="accent2"/>
                </a:solidFill>
                <a:cs typeface="ＭＳ Ｐゴシック" pitchFamily="65" charset="-128"/>
              </a:rPr>
              <a:t>Research Products</a:t>
            </a:r>
          </a:p>
          <a:p>
            <a:pPr marL="1257300" lvl="2" indent="-342900" eaLnBrk="0" hangingPunct="0">
              <a:spcBef>
                <a:spcPct val="20000"/>
              </a:spcBef>
              <a:buFont typeface="Times New Roman" pitchFamily="18" charset="0"/>
              <a:buChar char="–"/>
            </a:pPr>
            <a:r>
              <a:rPr lang="en-US" altLang="ja-JP" kern="0" dirty="0">
                <a:cs typeface="ＭＳ Ｐゴシック" pitchFamily="65" charset="-128"/>
              </a:rPr>
              <a:t>promoted to be developed</a:t>
            </a:r>
          </a:p>
          <a:p>
            <a:pPr marL="1257300" lvl="2" indent="-342900" eaLnBrk="0" hangingPunct="0">
              <a:spcBef>
                <a:spcPct val="20000"/>
              </a:spcBef>
              <a:buFont typeface="Times New Roman" pitchFamily="18" charset="0"/>
              <a:buChar char="–"/>
            </a:pPr>
            <a:r>
              <a:rPr lang="en-US" altLang="ja-JP" kern="0" dirty="0">
                <a:cs typeface="ＭＳ Ｐゴシック" pitchFamily="65" charset="-128"/>
              </a:rPr>
              <a:t>released from </a:t>
            </a:r>
            <a:r>
              <a:rPr lang="en-US" altLang="ja-JP" kern="0" dirty="0">
                <a:solidFill>
                  <a:schemeClr val="accent2"/>
                </a:solidFill>
                <a:cs typeface="ＭＳ Ｐゴシック" pitchFamily="65" charset="-128"/>
              </a:rPr>
              <a:t>JAXA Earth Observation Research Center(EORC)</a:t>
            </a:r>
          </a:p>
          <a:p>
            <a:pPr marL="1257300" lvl="2" indent="-342900" eaLnBrk="0" hangingPunct="0">
              <a:spcBef>
                <a:spcPct val="20000"/>
              </a:spcBef>
              <a:buFont typeface="Times New Roman" pitchFamily="18" charset="0"/>
              <a:buChar char="–"/>
            </a:pPr>
            <a:r>
              <a:rPr lang="en-US" altLang="ja-JP" kern="0" dirty="0">
                <a:cs typeface="ＭＳ Ｐゴシック" pitchFamily="65" charset="-128"/>
              </a:rPr>
              <a:t>some are planned to be upgraded to standard products</a:t>
            </a:r>
          </a:p>
        </p:txBody>
      </p:sp>
    </p:spTree>
    <p:extLst>
      <p:ext uri="{BB962C8B-B14F-4D97-AF65-F5344CB8AC3E}">
        <p14:creationId xmlns:p14="http://schemas.microsoft.com/office/powerpoint/2010/main" val="121170819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chemeClr val="tx1">
              <a:lumMod val="50000"/>
              <a:lumOff val="50000"/>
            </a:schemeClr>
          </a:solidFill>
          <a:tailEnd type="none"/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38100">
          <a:solidFill>
            <a:schemeClr val="tx1">
              <a:lumMod val="50000"/>
              <a:lumOff val="50000"/>
            </a:schemeClr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chemeClr val="tx1">
              <a:lumMod val="50000"/>
              <a:lumOff val="50000"/>
            </a:schemeClr>
          </a:solidFill>
          <a:tailEnd type="none"/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38100">
          <a:solidFill>
            <a:schemeClr val="tx1">
              <a:lumMod val="50000"/>
              <a:lumOff val="50000"/>
            </a:schemeClr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3399</Words>
  <Application>Microsoft Office PowerPoint</Application>
  <PresentationFormat>画面に合わせる (4:3)</PresentationFormat>
  <Paragraphs>828</Paragraphs>
  <Slides>21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21</vt:i4>
      </vt:variant>
    </vt:vector>
  </HeadingPairs>
  <TitlesOfParts>
    <vt:vector size="36" baseType="lpstr">
      <vt:lpstr>Arial Unicode MS</vt:lpstr>
      <vt:lpstr>HGS明朝E</vt:lpstr>
      <vt:lpstr>HG丸ｺﾞｼｯｸM-PRO</vt:lpstr>
      <vt:lpstr>ＭＳ Ｐゴシック</vt:lpstr>
      <vt:lpstr>ＭＳg.副...</vt:lpstr>
      <vt:lpstr>Arial</vt:lpstr>
      <vt:lpstr>Arial Black</vt:lpstr>
      <vt:lpstr>Calibri</vt:lpstr>
      <vt:lpstr>Helvetica</vt:lpstr>
      <vt:lpstr>Symbol</vt:lpstr>
      <vt:lpstr>Times New Roman</vt:lpstr>
      <vt:lpstr>Verdana</vt:lpstr>
      <vt:lpstr>Wingdings</vt:lpstr>
      <vt:lpstr>1_Office テーマ</vt:lpstr>
      <vt:lpstr>Office テーマ</vt:lpstr>
      <vt:lpstr>PowerPoint プレゼンテーション</vt:lpstr>
      <vt:lpstr>EarthCARE Satellite</vt:lpstr>
      <vt:lpstr>Needs vs EarthCARE</vt:lpstr>
      <vt:lpstr>Strategy</vt:lpstr>
      <vt:lpstr>EarthCARE Orbit &amp; Data latency</vt:lpstr>
      <vt:lpstr>Sensors</vt:lpstr>
      <vt:lpstr>Photo of the EarthCARE/CPR</vt:lpstr>
      <vt:lpstr>CPR Observation (by NASA CloudSat)</vt:lpstr>
      <vt:lpstr>EarthCARE JAXA Product</vt:lpstr>
      <vt:lpstr>JAXA &amp; ESA Level 1 Product  &amp; JAXA Standard Level 2 Product</vt:lpstr>
      <vt:lpstr>PowerPoint プレゼンテーション</vt:lpstr>
      <vt:lpstr>JAXA Algorithm development with the Joint-Simulator L1 synthetic data </vt:lpstr>
      <vt:lpstr>JAXA A-Train Product for EarthCARE</vt:lpstr>
      <vt:lpstr>Promotion for weather/climate model communities</vt:lpstr>
      <vt:lpstr>Summary</vt:lpstr>
      <vt:lpstr>Appendix:  JAXA EarthCARE Product list</vt:lpstr>
      <vt:lpstr>EarthCARE Products</vt:lpstr>
      <vt:lpstr>JAXA Standard Products  (L2a:Stand-alone)</vt:lpstr>
      <vt:lpstr>JAXA Standard Products  (L2b:Synergy)</vt:lpstr>
      <vt:lpstr>JAXA Research Products  (L2a:Stand-alone)</vt:lpstr>
      <vt:lpstr>JAXA Research Products  (L2b:Synergy)</vt:lpstr>
    </vt:vector>
  </TitlesOfParts>
  <Company>宇宙航空研究開発機構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JAXA EarthCARE Mission!</dc:title>
  <dc:creator>Takuji Kubota (JAXA)</dc:creator>
  <cp:lastModifiedBy>久保田　拓志</cp:lastModifiedBy>
  <cp:revision>114</cp:revision>
  <dcterms:created xsi:type="dcterms:W3CDTF">2013-04-10T05:02:02Z</dcterms:created>
  <dcterms:modified xsi:type="dcterms:W3CDTF">2022-02-16T06:22:16Z</dcterms:modified>
</cp:coreProperties>
</file>