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743" r:id="rId3"/>
    <p:sldId id="741" r:id="rId4"/>
    <p:sldId id="271" r:id="rId5"/>
    <p:sldId id="735" r:id="rId6"/>
    <p:sldId id="736" r:id="rId7"/>
    <p:sldId id="257" r:id="rId8"/>
    <p:sldId id="275" r:id="rId9"/>
    <p:sldId id="278" r:id="rId10"/>
    <p:sldId id="276" r:id="rId11"/>
    <p:sldId id="728" r:id="rId12"/>
    <p:sldId id="742" r:id="rId13"/>
    <p:sldId id="272" r:id="rId14"/>
    <p:sldId id="737" r:id="rId15"/>
    <p:sldId id="739" r:id="rId16"/>
    <p:sldId id="7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9D7"/>
    <a:srgbClr val="006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3"/>
    <p:restoredTop sz="87350"/>
  </p:normalViewPr>
  <p:slideViewPr>
    <p:cSldViewPr snapToGrid="0" snapToObjects="1">
      <p:cViewPr varScale="1">
        <p:scale>
          <a:sx n="114" d="100"/>
          <a:sy n="114" d="100"/>
        </p:scale>
        <p:origin x="1384" y="168"/>
      </p:cViewPr>
      <p:guideLst/>
    </p:cSldViewPr>
  </p:slideViewPr>
  <p:notesTextViewPr>
    <p:cViewPr>
      <p:scale>
        <a:sx n="229" d="100"/>
        <a:sy n="229"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E00F6-5446-E548-B960-FEDEE0851614}" type="datetimeFigureOut">
              <a:rPr lang="en-US" smtClean="0"/>
              <a:t>2/17/22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40AEF-19BA-DE46-A244-E192E0A03E6E}" type="slidenum">
              <a:rPr lang="en-US" smtClean="0"/>
              <a:t>‹#›</a:t>
            </a:fld>
            <a:endParaRPr lang="en-US"/>
          </a:p>
        </p:txBody>
      </p:sp>
    </p:spTree>
    <p:extLst>
      <p:ext uri="{BB962C8B-B14F-4D97-AF65-F5344CB8AC3E}">
        <p14:creationId xmlns:p14="http://schemas.microsoft.com/office/powerpoint/2010/main" val="383207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it is clear that a major component of </a:t>
            </a:r>
            <a:r>
              <a:rPr lang="en-US" dirty="0" err="1"/>
              <a:t>EarthCare</a:t>
            </a:r>
            <a:r>
              <a:rPr lang="en-US" dirty="0"/>
              <a:t> – besides its advanced instrumentation on a single platform – is that it will be ably supported by a number of important components -  the so-called </a:t>
            </a:r>
            <a:r>
              <a:rPr lang="en-US" dirty="0" err="1"/>
              <a:t>PoR</a:t>
            </a:r>
            <a:r>
              <a:rPr lang="en-US" dirty="0"/>
              <a:t> - as well as other analysis tools.</a:t>
            </a:r>
          </a:p>
          <a:p>
            <a:endParaRPr lang="en-US" dirty="0"/>
          </a:p>
        </p:txBody>
      </p:sp>
      <p:sp>
        <p:nvSpPr>
          <p:cNvPr id="4" name="Slide Number Placeholder 3"/>
          <p:cNvSpPr>
            <a:spLocks noGrp="1"/>
          </p:cNvSpPr>
          <p:nvPr>
            <p:ph type="sldNum" sz="quarter" idx="5"/>
          </p:nvPr>
        </p:nvSpPr>
        <p:spPr/>
        <p:txBody>
          <a:bodyPr/>
          <a:lstStyle/>
          <a:p>
            <a:fld id="{BD640AEF-19BA-DE46-A244-E192E0A03E6E}" type="slidenum">
              <a:rPr lang="en-US" smtClean="0"/>
              <a:t>2</a:t>
            </a:fld>
            <a:endParaRPr lang="en-US"/>
          </a:p>
        </p:txBody>
      </p:sp>
    </p:spTree>
    <p:extLst>
      <p:ext uri="{BB962C8B-B14F-4D97-AF65-F5344CB8AC3E}">
        <p14:creationId xmlns:p14="http://schemas.microsoft.com/office/powerpoint/2010/main" val="406053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Emphasise</a:t>
            </a:r>
            <a:r>
              <a:rPr lang="en-US" dirty="0"/>
              <a:t> that LES (and analytical approaches like MLM theory) help to connect to Processes</a:t>
            </a:r>
          </a:p>
        </p:txBody>
      </p:sp>
      <p:sp>
        <p:nvSpPr>
          <p:cNvPr id="4" name="Slide Number Placeholder 3"/>
          <p:cNvSpPr>
            <a:spLocks noGrp="1"/>
          </p:cNvSpPr>
          <p:nvPr>
            <p:ph type="sldNum" sz="quarter" idx="5"/>
          </p:nvPr>
        </p:nvSpPr>
        <p:spPr/>
        <p:txBody>
          <a:bodyPr/>
          <a:lstStyle/>
          <a:p>
            <a:fld id="{BD640AEF-19BA-DE46-A244-E192E0A03E6E}" type="slidenum">
              <a:rPr lang="en-US" smtClean="0"/>
              <a:t>14</a:t>
            </a:fld>
            <a:endParaRPr lang="en-US"/>
          </a:p>
        </p:txBody>
      </p:sp>
    </p:spTree>
    <p:extLst>
      <p:ext uri="{BB962C8B-B14F-4D97-AF65-F5344CB8AC3E}">
        <p14:creationId xmlns:p14="http://schemas.microsoft.com/office/powerpoint/2010/main" val="2637926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40AEF-19BA-DE46-A244-E192E0A03E6E}" type="slidenum">
              <a:rPr lang="en-US" smtClean="0"/>
              <a:t>15</a:t>
            </a:fld>
            <a:endParaRPr lang="en-US"/>
          </a:p>
        </p:txBody>
      </p:sp>
    </p:spTree>
    <p:extLst>
      <p:ext uri="{BB962C8B-B14F-4D97-AF65-F5344CB8AC3E}">
        <p14:creationId xmlns:p14="http://schemas.microsoft.com/office/powerpoint/2010/main" val="37514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face of equifinality, how can we determine which models will have the most predictive power?” It would appear that analyses of as many orthogonal components of the system as possible, including higher- order statistics, would be the best path. </a:t>
            </a:r>
            <a:endParaRPr lang="en-US" dirty="0"/>
          </a:p>
          <a:p>
            <a:endParaRPr lang="en-US" dirty="0"/>
          </a:p>
        </p:txBody>
      </p:sp>
      <p:sp>
        <p:nvSpPr>
          <p:cNvPr id="4" name="Slide Number Placeholder 3"/>
          <p:cNvSpPr>
            <a:spLocks noGrp="1"/>
          </p:cNvSpPr>
          <p:nvPr>
            <p:ph type="sldNum" sz="quarter" idx="5"/>
          </p:nvPr>
        </p:nvSpPr>
        <p:spPr/>
        <p:txBody>
          <a:bodyPr/>
          <a:lstStyle/>
          <a:p>
            <a:fld id="{BD640AEF-19BA-DE46-A244-E192E0A03E6E}" type="slidenum">
              <a:rPr lang="en-US" smtClean="0"/>
              <a:t>16</a:t>
            </a:fld>
            <a:endParaRPr lang="en-US"/>
          </a:p>
        </p:txBody>
      </p:sp>
    </p:spTree>
    <p:extLst>
      <p:ext uri="{BB962C8B-B14F-4D97-AF65-F5344CB8AC3E}">
        <p14:creationId xmlns:p14="http://schemas.microsoft.com/office/powerpoint/2010/main" val="312699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40AEF-19BA-DE46-A244-E192E0A03E6E}" type="slidenum">
              <a:rPr lang="en-US" smtClean="0"/>
              <a:t>3</a:t>
            </a:fld>
            <a:endParaRPr lang="en-US"/>
          </a:p>
        </p:txBody>
      </p:sp>
    </p:spTree>
    <p:extLst>
      <p:ext uri="{BB962C8B-B14F-4D97-AF65-F5344CB8AC3E}">
        <p14:creationId xmlns:p14="http://schemas.microsoft.com/office/powerpoint/2010/main" val="205611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40AEF-19BA-DE46-A244-E192E0A03E6E}" type="slidenum">
              <a:rPr lang="en-US" smtClean="0"/>
              <a:t>4</a:t>
            </a:fld>
            <a:endParaRPr lang="en-US"/>
          </a:p>
        </p:txBody>
      </p:sp>
    </p:spTree>
    <p:extLst>
      <p:ext uri="{BB962C8B-B14F-4D97-AF65-F5344CB8AC3E}">
        <p14:creationId xmlns:p14="http://schemas.microsoft.com/office/powerpoint/2010/main" val="400045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40AEF-19BA-DE46-A244-E192E0A03E6E}" type="slidenum">
              <a:rPr lang="en-US" smtClean="0"/>
              <a:t>5</a:t>
            </a:fld>
            <a:endParaRPr lang="en-US"/>
          </a:p>
        </p:txBody>
      </p:sp>
    </p:spTree>
    <p:extLst>
      <p:ext uri="{BB962C8B-B14F-4D97-AF65-F5344CB8AC3E}">
        <p14:creationId xmlns:p14="http://schemas.microsoft.com/office/powerpoint/2010/main" val="378016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themes: to some extent address all 4 of the </a:t>
            </a:r>
          </a:p>
        </p:txBody>
      </p:sp>
      <p:sp>
        <p:nvSpPr>
          <p:cNvPr id="4" name="Slide Number Placeholder 3"/>
          <p:cNvSpPr>
            <a:spLocks noGrp="1"/>
          </p:cNvSpPr>
          <p:nvPr>
            <p:ph type="sldNum" sz="quarter" idx="5"/>
          </p:nvPr>
        </p:nvSpPr>
        <p:spPr/>
        <p:txBody>
          <a:bodyPr/>
          <a:lstStyle/>
          <a:p>
            <a:fld id="{BD640AEF-19BA-DE46-A244-E192E0A03E6E}" type="slidenum">
              <a:rPr lang="en-US" smtClean="0"/>
              <a:t>7</a:t>
            </a:fld>
            <a:endParaRPr lang="en-US"/>
          </a:p>
        </p:txBody>
      </p:sp>
    </p:spTree>
    <p:extLst>
      <p:ext uri="{BB962C8B-B14F-4D97-AF65-F5344CB8AC3E}">
        <p14:creationId xmlns:p14="http://schemas.microsoft.com/office/powerpoint/2010/main" val="349923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Diurnal cycle information is important because of the absorption of SW radiation by smoke</a:t>
            </a:r>
          </a:p>
          <a:p>
            <a:r>
              <a:rPr lang="en-US" u="sng" dirty="0"/>
              <a:t>Understand co-variability of meteorology and aerosol</a:t>
            </a:r>
          </a:p>
        </p:txBody>
      </p:sp>
      <p:sp>
        <p:nvSpPr>
          <p:cNvPr id="4" name="Slide Number Placeholder 3"/>
          <p:cNvSpPr>
            <a:spLocks noGrp="1"/>
          </p:cNvSpPr>
          <p:nvPr>
            <p:ph type="sldNum" sz="quarter" idx="5"/>
          </p:nvPr>
        </p:nvSpPr>
        <p:spPr/>
        <p:txBody>
          <a:bodyPr/>
          <a:lstStyle/>
          <a:p>
            <a:fld id="{BD640AEF-19BA-DE46-A244-E192E0A03E6E}" type="slidenum">
              <a:rPr lang="en-US" smtClean="0"/>
              <a:t>9</a:t>
            </a:fld>
            <a:endParaRPr lang="en-US"/>
          </a:p>
        </p:txBody>
      </p:sp>
    </p:spTree>
    <p:extLst>
      <p:ext uri="{BB962C8B-B14F-4D97-AF65-F5344CB8AC3E}">
        <p14:creationId xmlns:p14="http://schemas.microsoft.com/office/powerpoint/2010/main" val="169149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40AEF-19BA-DE46-A244-E192E0A03E6E}" type="slidenum">
              <a:rPr lang="en-US" smtClean="0"/>
              <a:t>10</a:t>
            </a:fld>
            <a:endParaRPr lang="en-US"/>
          </a:p>
        </p:txBody>
      </p:sp>
    </p:spTree>
    <p:extLst>
      <p:ext uri="{BB962C8B-B14F-4D97-AF65-F5344CB8AC3E}">
        <p14:creationId xmlns:p14="http://schemas.microsoft.com/office/powerpoint/2010/main" val="16307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Lidar + radar + imager for LWP</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D640AEF-19BA-DE46-A244-E192E0A03E6E}" type="slidenum">
              <a:rPr lang="en-US" smtClean="0"/>
              <a:t>12</a:t>
            </a:fld>
            <a:endParaRPr lang="en-US"/>
          </a:p>
        </p:txBody>
      </p:sp>
    </p:spTree>
    <p:extLst>
      <p:ext uri="{BB962C8B-B14F-4D97-AF65-F5344CB8AC3E}">
        <p14:creationId xmlns:p14="http://schemas.microsoft.com/office/powerpoint/2010/main" val="2190452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is to infer process from snapshots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 allows us to connect to Processes</a:t>
            </a:r>
          </a:p>
          <a:p>
            <a:endParaRPr lang="en-US" dirty="0"/>
          </a:p>
        </p:txBody>
      </p:sp>
      <p:sp>
        <p:nvSpPr>
          <p:cNvPr id="4" name="Slide Number Placeholder 3"/>
          <p:cNvSpPr>
            <a:spLocks noGrp="1"/>
          </p:cNvSpPr>
          <p:nvPr>
            <p:ph type="sldNum" sz="quarter" idx="5"/>
          </p:nvPr>
        </p:nvSpPr>
        <p:spPr/>
        <p:txBody>
          <a:bodyPr/>
          <a:lstStyle/>
          <a:p>
            <a:fld id="{BD640AEF-19BA-DE46-A244-E192E0A03E6E}" type="slidenum">
              <a:rPr lang="en-US" smtClean="0"/>
              <a:t>13</a:t>
            </a:fld>
            <a:endParaRPr lang="en-US"/>
          </a:p>
        </p:txBody>
      </p:sp>
    </p:spTree>
    <p:extLst>
      <p:ext uri="{BB962C8B-B14F-4D97-AF65-F5344CB8AC3E}">
        <p14:creationId xmlns:p14="http://schemas.microsoft.com/office/powerpoint/2010/main" val="159383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50D0-C938-8D43-81C6-EFD6677CD1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F35421-0C0C-7E40-ACF0-2A3EB60EF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0BBE2E-EB7D-354C-AEFD-730DBC612BDB}"/>
              </a:ext>
            </a:extLst>
          </p:cNvPr>
          <p:cNvSpPr>
            <a:spLocks noGrp="1"/>
          </p:cNvSpPr>
          <p:nvPr>
            <p:ph type="dt" sz="half" idx="10"/>
          </p:nvPr>
        </p:nvSpPr>
        <p:spPr/>
        <p:txBody>
          <a:bodyPr/>
          <a:lstStyle/>
          <a:p>
            <a:fld id="{E9E6D255-427C-C143-AB90-F83D7B2D0CD7}" type="datetimeFigureOut">
              <a:rPr lang="en-US" smtClean="0"/>
              <a:t>2/17/22</a:t>
            </a:fld>
            <a:endParaRPr lang="en-US"/>
          </a:p>
        </p:txBody>
      </p:sp>
      <p:sp>
        <p:nvSpPr>
          <p:cNvPr id="5" name="Footer Placeholder 4">
            <a:extLst>
              <a:ext uri="{FF2B5EF4-FFF2-40B4-BE49-F238E27FC236}">
                <a16:creationId xmlns:a16="http://schemas.microsoft.com/office/drawing/2014/main" id="{A2D04861-65CD-7D47-90E8-2584B8126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D7F3E-F70D-614F-9C94-48FA9711C2F1}"/>
              </a:ext>
            </a:extLst>
          </p:cNvPr>
          <p:cNvSpPr>
            <a:spLocks noGrp="1"/>
          </p:cNvSpPr>
          <p:nvPr>
            <p:ph type="sldNum" sz="quarter" idx="12"/>
          </p:nvPr>
        </p:nvSpPr>
        <p:spPr/>
        <p:txBody>
          <a:bodyPr/>
          <a:lstStyle/>
          <a:p>
            <a:fld id="{8FA32683-3520-F742-A35F-5CA20884337B}" type="slidenum">
              <a:rPr lang="en-US" smtClean="0"/>
              <a:t>‹#›</a:t>
            </a:fld>
            <a:endParaRPr lang="en-US"/>
          </a:p>
        </p:txBody>
      </p:sp>
    </p:spTree>
    <p:extLst>
      <p:ext uri="{BB962C8B-B14F-4D97-AF65-F5344CB8AC3E}">
        <p14:creationId xmlns:p14="http://schemas.microsoft.com/office/powerpoint/2010/main" val="108528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8794-7993-724F-A988-E1E8EB377F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FC510D-71C8-6843-BB66-7466362F63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00EC8-A855-CB46-88DF-1F781DBEA348}"/>
              </a:ext>
            </a:extLst>
          </p:cNvPr>
          <p:cNvSpPr>
            <a:spLocks noGrp="1"/>
          </p:cNvSpPr>
          <p:nvPr>
            <p:ph type="dt" sz="half" idx="10"/>
          </p:nvPr>
        </p:nvSpPr>
        <p:spPr/>
        <p:txBody>
          <a:bodyPr/>
          <a:lstStyle/>
          <a:p>
            <a:fld id="{E9E6D255-427C-C143-AB90-F83D7B2D0CD7}" type="datetimeFigureOut">
              <a:rPr lang="en-US" smtClean="0"/>
              <a:t>2/17/22</a:t>
            </a:fld>
            <a:endParaRPr lang="en-US"/>
          </a:p>
        </p:txBody>
      </p:sp>
      <p:sp>
        <p:nvSpPr>
          <p:cNvPr id="5" name="Footer Placeholder 4">
            <a:extLst>
              <a:ext uri="{FF2B5EF4-FFF2-40B4-BE49-F238E27FC236}">
                <a16:creationId xmlns:a16="http://schemas.microsoft.com/office/drawing/2014/main" id="{7F9DA379-D3B0-674A-A25E-4B7B06998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2BABF-8DB5-7C46-881F-BB39B1E978E2}"/>
              </a:ext>
            </a:extLst>
          </p:cNvPr>
          <p:cNvSpPr>
            <a:spLocks noGrp="1"/>
          </p:cNvSpPr>
          <p:nvPr>
            <p:ph type="sldNum" sz="quarter" idx="12"/>
          </p:nvPr>
        </p:nvSpPr>
        <p:spPr/>
        <p:txBody>
          <a:bodyPr/>
          <a:lstStyle/>
          <a:p>
            <a:fld id="{8FA32683-3520-F742-A35F-5CA20884337B}" type="slidenum">
              <a:rPr lang="en-US" smtClean="0"/>
              <a:t>‹#›</a:t>
            </a:fld>
            <a:endParaRPr lang="en-US"/>
          </a:p>
        </p:txBody>
      </p:sp>
    </p:spTree>
    <p:extLst>
      <p:ext uri="{BB962C8B-B14F-4D97-AF65-F5344CB8AC3E}">
        <p14:creationId xmlns:p14="http://schemas.microsoft.com/office/powerpoint/2010/main" val="162977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47CC82-523D-3645-901E-179919F11A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41680-F9EE-8649-BD9E-A2EA854D19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826C7-9B8C-6B4E-BA2C-7FAC1D275F74}"/>
              </a:ext>
            </a:extLst>
          </p:cNvPr>
          <p:cNvSpPr>
            <a:spLocks noGrp="1"/>
          </p:cNvSpPr>
          <p:nvPr>
            <p:ph type="dt" sz="half" idx="10"/>
          </p:nvPr>
        </p:nvSpPr>
        <p:spPr/>
        <p:txBody>
          <a:bodyPr/>
          <a:lstStyle/>
          <a:p>
            <a:fld id="{E9E6D255-427C-C143-AB90-F83D7B2D0CD7}" type="datetimeFigureOut">
              <a:rPr lang="en-US" smtClean="0"/>
              <a:t>2/17/22</a:t>
            </a:fld>
            <a:endParaRPr lang="en-US"/>
          </a:p>
        </p:txBody>
      </p:sp>
      <p:sp>
        <p:nvSpPr>
          <p:cNvPr id="5" name="Footer Placeholder 4">
            <a:extLst>
              <a:ext uri="{FF2B5EF4-FFF2-40B4-BE49-F238E27FC236}">
                <a16:creationId xmlns:a16="http://schemas.microsoft.com/office/drawing/2014/main" id="{BBA3490E-A0CF-6643-BDAB-833037534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A7DD6-DB8A-324E-88A0-756357368FCD}"/>
              </a:ext>
            </a:extLst>
          </p:cNvPr>
          <p:cNvSpPr>
            <a:spLocks noGrp="1"/>
          </p:cNvSpPr>
          <p:nvPr>
            <p:ph type="sldNum" sz="quarter" idx="12"/>
          </p:nvPr>
        </p:nvSpPr>
        <p:spPr/>
        <p:txBody>
          <a:bodyPr/>
          <a:lstStyle/>
          <a:p>
            <a:fld id="{8FA32683-3520-F742-A35F-5CA20884337B}" type="slidenum">
              <a:rPr lang="en-US" smtClean="0"/>
              <a:t>‹#›</a:t>
            </a:fld>
            <a:endParaRPr lang="en-US"/>
          </a:p>
        </p:txBody>
      </p:sp>
    </p:spTree>
    <p:extLst>
      <p:ext uri="{BB962C8B-B14F-4D97-AF65-F5344CB8AC3E}">
        <p14:creationId xmlns:p14="http://schemas.microsoft.com/office/powerpoint/2010/main" val="308811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DD72-68A9-1D48-A65B-C8931EC6D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5464F-90AE-534A-819D-B1B5EE35FD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E9B12-65C7-1245-AE36-DDDE3824203F}"/>
              </a:ext>
            </a:extLst>
          </p:cNvPr>
          <p:cNvSpPr>
            <a:spLocks noGrp="1"/>
          </p:cNvSpPr>
          <p:nvPr>
            <p:ph type="dt" sz="half" idx="10"/>
          </p:nvPr>
        </p:nvSpPr>
        <p:spPr/>
        <p:txBody>
          <a:bodyPr/>
          <a:lstStyle/>
          <a:p>
            <a:fld id="{E9E6D255-427C-C143-AB90-F83D7B2D0CD7}" type="datetimeFigureOut">
              <a:rPr lang="en-US" smtClean="0"/>
              <a:t>2/17/22</a:t>
            </a:fld>
            <a:endParaRPr lang="en-US"/>
          </a:p>
        </p:txBody>
      </p:sp>
      <p:sp>
        <p:nvSpPr>
          <p:cNvPr id="5" name="Footer Placeholder 4">
            <a:extLst>
              <a:ext uri="{FF2B5EF4-FFF2-40B4-BE49-F238E27FC236}">
                <a16:creationId xmlns:a16="http://schemas.microsoft.com/office/drawing/2014/main" id="{DB7467FC-22EB-D346-A422-697EB1F10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6CBB0-EB99-2E48-A750-A8A17354EB47}"/>
              </a:ext>
            </a:extLst>
          </p:cNvPr>
          <p:cNvSpPr>
            <a:spLocks noGrp="1"/>
          </p:cNvSpPr>
          <p:nvPr>
            <p:ph type="sldNum" sz="quarter" idx="12"/>
          </p:nvPr>
        </p:nvSpPr>
        <p:spPr/>
        <p:txBody>
          <a:bodyPr/>
          <a:lstStyle/>
          <a:p>
            <a:fld id="{8FA32683-3520-F742-A35F-5CA20884337B}" type="slidenum">
              <a:rPr lang="en-US" smtClean="0"/>
              <a:t>‹#›</a:t>
            </a:fld>
            <a:endParaRPr lang="en-US"/>
          </a:p>
        </p:txBody>
      </p:sp>
    </p:spTree>
    <p:extLst>
      <p:ext uri="{BB962C8B-B14F-4D97-AF65-F5344CB8AC3E}">
        <p14:creationId xmlns:p14="http://schemas.microsoft.com/office/powerpoint/2010/main" val="2302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32B4-7C00-324D-880D-5E123835C9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AD048E-16A6-0F40-874A-B660F4EC9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926E50-3A3F-B34F-B1D5-F7A42F3296D3}"/>
              </a:ext>
            </a:extLst>
          </p:cNvPr>
          <p:cNvSpPr>
            <a:spLocks noGrp="1"/>
          </p:cNvSpPr>
          <p:nvPr>
            <p:ph type="dt" sz="half" idx="10"/>
          </p:nvPr>
        </p:nvSpPr>
        <p:spPr/>
        <p:txBody>
          <a:bodyPr/>
          <a:lstStyle/>
          <a:p>
            <a:fld id="{E9E6D255-427C-C143-AB90-F83D7B2D0CD7}" type="datetimeFigureOut">
              <a:rPr lang="en-US" smtClean="0"/>
              <a:t>2/17/22</a:t>
            </a:fld>
            <a:endParaRPr lang="en-US"/>
          </a:p>
        </p:txBody>
      </p:sp>
      <p:sp>
        <p:nvSpPr>
          <p:cNvPr id="5" name="Footer Placeholder 4">
            <a:extLst>
              <a:ext uri="{FF2B5EF4-FFF2-40B4-BE49-F238E27FC236}">
                <a16:creationId xmlns:a16="http://schemas.microsoft.com/office/drawing/2014/main" id="{BE086B49-C34E-C646-ABFF-15219643F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7C48C-5061-4246-B959-C9B11E1CD805}"/>
              </a:ext>
            </a:extLst>
          </p:cNvPr>
          <p:cNvSpPr>
            <a:spLocks noGrp="1"/>
          </p:cNvSpPr>
          <p:nvPr>
            <p:ph type="sldNum" sz="quarter" idx="12"/>
          </p:nvPr>
        </p:nvSpPr>
        <p:spPr/>
        <p:txBody>
          <a:bodyPr/>
          <a:lstStyle/>
          <a:p>
            <a:fld id="{8FA32683-3520-F742-A35F-5CA20884337B}" type="slidenum">
              <a:rPr lang="en-US" smtClean="0"/>
              <a:t>‹#›</a:t>
            </a:fld>
            <a:endParaRPr lang="en-US"/>
          </a:p>
        </p:txBody>
      </p:sp>
    </p:spTree>
    <p:extLst>
      <p:ext uri="{BB962C8B-B14F-4D97-AF65-F5344CB8AC3E}">
        <p14:creationId xmlns:p14="http://schemas.microsoft.com/office/powerpoint/2010/main" val="217228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3A3E-8E4C-AB47-B186-C5AF8C4E4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BFC9F-3869-F24F-BB42-E2393E3553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99497F-1F11-0B44-956F-ED92C67C01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D05A36-DBED-4B43-BF87-40A72458455C}"/>
              </a:ext>
            </a:extLst>
          </p:cNvPr>
          <p:cNvSpPr>
            <a:spLocks noGrp="1"/>
          </p:cNvSpPr>
          <p:nvPr>
            <p:ph type="dt" sz="half" idx="10"/>
          </p:nvPr>
        </p:nvSpPr>
        <p:spPr/>
        <p:txBody>
          <a:bodyPr/>
          <a:lstStyle/>
          <a:p>
            <a:fld id="{E9E6D255-427C-C143-AB90-F83D7B2D0CD7}" type="datetimeFigureOut">
              <a:rPr lang="en-US" smtClean="0"/>
              <a:t>2/17/22</a:t>
            </a:fld>
            <a:endParaRPr lang="en-US"/>
          </a:p>
        </p:txBody>
      </p:sp>
      <p:sp>
        <p:nvSpPr>
          <p:cNvPr id="6" name="Footer Placeholder 5">
            <a:extLst>
              <a:ext uri="{FF2B5EF4-FFF2-40B4-BE49-F238E27FC236}">
                <a16:creationId xmlns:a16="http://schemas.microsoft.com/office/drawing/2014/main" id="{C067D447-11CA-EA43-874A-5006D42BC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48F1C-465E-4747-B48F-E3664088B1D1}"/>
              </a:ext>
            </a:extLst>
          </p:cNvPr>
          <p:cNvSpPr>
            <a:spLocks noGrp="1"/>
          </p:cNvSpPr>
          <p:nvPr>
            <p:ph type="sldNum" sz="quarter" idx="12"/>
          </p:nvPr>
        </p:nvSpPr>
        <p:spPr/>
        <p:txBody>
          <a:bodyPr/>
          <a:lstStyle/>
          <a:p>
            <a:fld id="{8FA32683-3520-F742-A35F-5CA20884337B}" type="slidenum">
              <a:rPr lang="en-US" smtClean="0"/>
              <a:t>‹#›</a:t>
            </a:fld>
            <a:endParaRPr lang="en-US"/>
          </a:p>
        </p:txBody>
      </p:sp>
    </p:spTree>
    <p:extLst>
      <p:ext uri="{BB962C8B-B14F-4D97-AF65-F5344CB8AC3E}">
        <p14:creationId xmlns:p14="http://schemas.microsoft.com/office/powerpoint/2010/main" val="60138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995B-3BF3-8340-97B8-3D98F0BC00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AF5BC-03BF-E14A-A437-E8243865A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080752-04B0-EC40-85B2-690A3FBAD2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2B962A-B5BE-D741-82D8-9677035D35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016E58-DB6F-BE40-B5AB-0FA9B4032C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5861C6-57AF-264F-A46E-8B9FFADFF39A}"/>
              </a:ext>
            </a:extLst>
          </p:cNvPr>
          <p:cNvSpPr>
            <a:spLocks noGrp="1"/>
          </p:cNvSpPr>
          <p:nvPr>
            <p:ph type="dt" sz="half" idx="10"/>
          </p:nvPr>
        </p:nvSpPr>
        <p:spPr/>
        <p:txBody>
          <a:bodyPr/>
          <a:lstStyle/>
          <a:p>
            <a:fld id="{E9E6D255-427C-C143-AB90-F83D7B2D0CD7}" type="datetimeFigureOut">
              <a:rPr lang="en-US" smtClean="0"/>
              <a:t>2/17/22</a:t>
            </a:fld>
            <a:endParaRPr lang="en-US"/>
          </a:p>
        </p:txBody>
      </p:sp>
      <p:sp>
        <p:nvSpPr>
          <p:cNvPr id="8" name="Footer Placeholder 7">
            <a:extLst>
              <a:ext uri="{FF2B5EF4-FFF2-40B4-BE49-F238E27FC236}">
                <a16:creationId xmlns:a16="http://schemas.microsoft.com/office/drawing/2014/main" id="{44D7062D-1EC6-1D46-9F68-974D005D56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456DE7-C6AE-8442-BBF9-A23D3FFBAF3F}"/>
              </a:ext>
            </a:extLst>
          </p:cNvPr>
          <p:cNvSpPr>
            <a:spLocks noGrp="1"/>
          </p:cNvSpPr>
          <p:nvPr>
            <p:ph type="sldNum" sz="quarter" idx="12"/>
          </p:nvPr>
        </p:nvSpPr>
        <p:spPr/>
        <p:txBody>
          <a:bodyPr/>
          <a:lstStyle/>
          <a:p>
            <a:fld id="{8FA32683-3520-F742-A35F-5CA20884337B}" type="slidenum">
              <a:rPr lang="en-US" smtClean="0"/>
              <a:t>‹#›</a:t>
            </a:fld>
            <a:endParaRPr lang="en-US"/>
          </a:p>
        </p:txBody>
      </p:sp>
    </p:spTree>
    <p:extLst>
      <p:ext uri="{BB962C8B-B14F-4D97-AF65-F5344CB8AC3E}">
        <p14:creationId xmlns:p14="http://schemas.microsoft.com/office/powerpoint/2010/main" val="2459617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E7FB-C2FD-D54A-803E-31ED265B9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4CF337-9B31-9F45-8B21-BF08BC53ECC7}"/>
              </a:ext>
            </a:extLst>
          </p:cNvPr>
          <p:cNvSpPr>
            <a:spLocks noGrp="1"/>
          </p:cNvSpPr>
          <p:nvPr>
            <p:ph type="dt" sz="half" idx="10"/>
          </p:nvPr>
        </p:nvSpPr>
        <p:spPr/>
        <p:txBody>
          <a:bodyPr/>
          <a:lstStyle/>
          <a:p>
            <a:fld id="{E9E6D255-427C-C143-AB90-F83D7B2D0CD7}" type="datetimeFigureOut">
              <a:rPr lang="en-US" smtClean="0"/>
              <a:t>2/17/22</a:t>
            </a:fld>
            <a:endParaRPr lang="en-US"/>
          </a:p>
        </p:txBody>
      </p:sp>
      <p:sp>
        <p:nvSpPr>
          <p:cNvPr id="4" name="Footer Placeholder 3">
            <a:extLst>
              <a:ext uri="{FF2B5EF4-FFF2-40B4-BE49-F238E27FC236}">
                <a16:creationId xmlns:a16="http://schemas.microsoft.com/office/drawing/2014/main" id="{5BF542E0-9C51-A243-AF86-19C92203DF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F08478-DDF7-CB4C-A367-011B553BC487}"/>
              </a:ext>
            </a:extLst>
          </p:cNvPr>
          <p:cNvSpPr>
            <a:spLocks noGrp="1"/>
          </p:cNvSpPr>
          <p:nvPr>
            <p:ph type="sldNum" sz="quarter" idx="12"/>
          </p:nvPr>
        </p:nvSpPr>
        <p:spPr/>
        <p:txBody>
          <a:bodyPr/>
          <a:lstStyle/>
          <a:p>
            <a:fld id="{8FA32683-3520-F742-A35F-5CA20884337B}" type="slidenum">
              <a:rPr lang="en-US" smtClean="0"/>
              <a:t>‹#›</a:t>
            </a:fld>
            <a:endParaRPr lang="en-US"/>
          </a:p>
        </p:txBody>
      </p:sp>
    </p:spTree>
    <p:extLst>
      <p:ext uri="{BB962C8B-B14F-4D97-AF65-F5344CB8AC3E}">
        <p14:creationId xmlns:p14="http://schemas.microsoft.com/office/powerpoint/2010/main" val="292393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5F800-8B13-0647-A8D2-32F4A12D1476}"/>
              </a:ext>
            </a:extLst>
          </p:cNvPr>
          <p:cNvSpPr>
            <a:spLocks noGrp="1"/>
          </p:cNvSpPr>
          <p:nvPr>
            <p:ph type="dt" sz="half" idx="10"/>
          </p:nvPr>
        </p:nvSpPr>
        <p:spPr/>
        <p:txBody>
          <a:bodyPr/>
          <a:lstStyle/>
          <a:p>
            <a:fld id="{E9E6D255-427C-C143-AB90-F83D7B2D0CD7}" type="datetimeFigureOut">
              <a:rPr lang="en-US" smtClean="0"/>
              <a:t>2/17/22</a:t>
            </a:fld>
            <a:endParaRPr lang="en-US"/>
          </a:p>
        </p:txBody>
      </p:sp>
      <p:sp>
        <p:nvSpPr>
          <p:cNvPr id="3" name="Footer Placeholder 2">
            <a:extLst>
              <a:ext uri="{FF2B5EF4-FFF2-40B4-BE49-F238E27FC236}">
                <a16:creationId xmlns:a16="http://schemas.microsoft.com/office/drawing/2014/main" id="{FC909E52-AEA1-6C45-A36B-ABE7946A0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9AF53F-7C9A-A542-A9E3-CD39F46FF704}"/>
              </a:ext>
            </a:extLst>
          </p:cNvPr>
          <p:cNvSpPr>
            <a:spLocks noGrp="1"/>
          </p:cNvSpPr>
          <p:nvPr>
            <p:ph type="sldNum" sz="quarter" idx="12"/>
          </p:nvPr>
        </p:nvSpPr>
        <p:spPr/>
        <p:txBody>
          <a:bodyPr/>
          <a:lstStyle/>
          <a:p>
            <a:fld id="{8FA32683-3520-F742-A35F-5CA20884337B}" type="slidenum">
              <a:rPr lang="en-US" smtClean="0"/>
              <a:t>‹#›</a:t>
            </a:fld>
            <a:endParaRPr lang="en-US"/>
          </a:p>
        </p:txBody>
      </p:sp>
    </p:spTree>
    <p:extLst>
      <p:ext uri="{BB962C8B-B14F-4D97-AF65-F5344CB8AC3E}">
        <p14:creationId xmlns:p14="http://schemas.microsoft.com/office/powerpoint/2010/main" val="15524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3139-5D77-154D-9C23-47BC8F8F6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8CE255-1756-C349-BFDE-1510BFAC4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98D3F-295B-744C-86D5-0E3C44556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774FF-6520-B14F-88B0-C94FBAB9AE24}"/>
              </a:ext>
            </a:extLst>
          </p:cNvPr>
          <p:cNvSpPr>
            <a:spLocks noGrp="1"/>
          </p:cNvSpPr>
          <p:nvPr>
            <p:ph type="dt" sz="half" idx="10"/>
          </p:nvPr>
        </p:nvSpPr>
        <p:spPr/>
        <p:txBody>
          <a:bodyPr/>
          <a:lstStyle/>
          <a:p>
            <a:fld id="{E9E6D255-427C-C143-AB90-F83D7B2D0CD7}" type="datetimeFigureOut">
              <a:rPr lang="en-US" smtClean="0"/>
              <a:t>2/17/22</a:t>
            </a:fld>
            <a:endParaRPr lang="en-US"/>
          </a:p>
        </p:txBody>
      </p:sp>
      <p:sp>
        <p:nvSpPr>
          <p:cNvPr id="6" name="Footer Placeholder 5">
            <a:extLst>
              <a:ext uri="{FF2B5EF4-FFF2-40B4-BE49-F238E27FC236}">
                <a16:creationId xmlns:a16="http://schemas.microsoft.com/office/drawing/2014/main" id="{E9FB4FE4-C905-4D4E-8598-773D5D376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19A36-B91A-2741-975E-3C83274996B3}"/>
              </a:ext>
            </a:extLst>
          </p:cNvPr>
          <p:cNvSpPr>
            <a:spLocks noGrp="1"/>
          </p:cNvSpPr>
          <p:nvPr>
            <p:ph type="sldNum" sz="quarter" idx="12"/>
          </p:nvPr>
        </p:nvSpPr>
        <p:spPr/>
        <p:txBody>
          <a:bodyPr/>
          <a:lstStyle/>
          <a:p>
            <a:fld id="{8FA32683-3520-F742-A35F-5CA20884337B}" type="slidenum">
              <a:rPr lang="en-US" smtClean="0"/>
              <a:t>‹#›</a:t>
            </a:fld>
            <a:endParaRPr lang="en-US"/>
          </a:p>
        </p:txBody>
      </p:sp>
    </p:spTree>
    <p:extLst>
      <p:ext uri="{BB962C8B-B14F-4D97-AF65-F5344CB8AC3E}">
        <p14:creationId xmlns:p14="http://schemas.microsoft.com/office/powerpoint/2010/main" val="148321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8B86-C969-F14D-93DE-3750EAE84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48B0E7-DFFE-5A40-9679-975C0EDE6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3C5601-1E1D-BF47-8D07-6E9269EEF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A7705-E43F-6D48-8EAF-D1B84D7593A7}"/>
              </a:ext>
            </a:extLst>
          </p:cNvPr>
          <p:cNvSpPr>
            <a:spLocks noGrp="1"/>
          </p:cNvSpPr>
          <p:nvPr>
            <p:ph type="dt" sz="half" idx="10"/>
          </p:nvPr>
        </p:nvSpPr>
        <p:spPr/>
        <p:txBody>
          <a:bodyPr/>
          <a:lstStyle/>
          <a:p>
            <a:fld id="{E9E6D255-427C-C143-AB90-F83D7B2D0CD7}" type="datetimeFigureOut">
              <a:rPr lang="en-US" smtClean="0"/>
              <a:t>2/17/22</a:t>
            </a:fld>
            <a:endParaRPr lang="en-US"/>
          </a:p>
        </p:txBody>
      </p:sp>
      <p:sp>
        <p:nvSpPr>
          <p:cNvPr id="6" name="Footer Placeholder 5">
            <a:extLst>
              <a:ext uri="{FF2B5EF4-FFF2-40B4-BE49-F238E27FC236}">
                <a16:creationId xmlns:a16="http://schemas.microsoft.com/office/drawing/2014/main" id="{883B317C-CD8B-644E-8BCE-986A4F741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946B7-9BDA-5543-A3DD-208DF5077F1E}"/>
              </a:ext>
            </a:extLst>
          </p:cNvPr>
          <p:cNvSpPr>
            <a:spLocks noGrp="1"/>
          </p:cNvSpPr>
          <p:nvPr>
            <p:ph type="sldNum" sz="quarter" idx="12"/>
          </p:nvPr>
        </p:nvSpPr>
        <p:spPr/>
        <p:txBody>
          <a:bodyPr/>
          <a:lstStyle/>
          <a:p>
            <a:fld id="{8FA32683-3520-F742-A35F-5CA20884337B}" type="slidenum">
              <a:rPr lang="en-US" smtClean="0"/>
              <a:t>‹#›</a:t>
            </a:fld>
            <a:endParaRPr lang="en-US"/>
          </a:p>
        </p:txBody>
      </p:sp>
    </p:spTree>
    <p:extLst>
      <p:ext uri="{BB962C8B-B14F-4D97-AF65-F5344CB8AC3E}">
        <p14:creationId xmlns:p14="http://schemas.microsoft.com/office/powerpoint/2010/main" val="265594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62E39-5CE6-1241-A1D4-198C9E4725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0BF188-9166-DE48-8FDD-D7DEBE6CE5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B3EA9-3A37-F245-BF2D-B5632D49E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6D255-427C-C143-AB90-F83D7B2D0CD7}" type="datetimeFigureOut">
              <a:rPr lang="en-US" smtClean="0"/>
              <a:t>2/17/22</a:t>
            </a:fld>
            <a:endParaRPr lang="en-US"/>
          </a:p>
        </p:txBody>
      </p:sp>
      <p:sp>
        <p:nvSpPr>
          <p:cNvPr id="5" name="Footer Placeholder 4">
            <a:extLst>
              <a:ext uri="{FF2B5EF4-FFF2-40B4-BE49-F238E27FC236}">
                <a16:creationId xmlns:a16="http://schemas.microsoft.com/office/drawing/2014/main" id="{CDBC7D60-AECF-D749-A227-4FFD4FBBA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D21ABC-83E0-4349-8FE3-8EF62949D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32683-3520-F742-A35F-5CA20884337B}" type="slidenum">
              <a:rPr lang="en-US" smtClean="0"/>
              <a:t>‹#›</a:t>
            </a:fld>
            <a:endParaRPr lang="en-US"/>
          </a:p>
        </p:txBody>
      </p:sp>
    </p:spTree>
    <p:extLst>
      <p:ext uri="{BB962C8B-B14F-4D97-AF65-F5344CB8AC3E}">
        <p14:creationId xmlns:p14="http://schemas.microsoft.com/office/powerpoint/2010/main" val="1084855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15A6-AB48-2B48-9242-2DB8405757D1}"/>
              </a:ext>
            </a:extLst>
          </p:cNvPr>
          <p:cNvSpPr>
            <a:spLocks noGrp="1"/>
          </p:cNvSpPr>
          <p:nvPr>
            <p:ph type="ctrTitle"/>
          </p:nvPr>
        </p:nvSpPr>
        <p:spPr>
          <a:xfrm>
            <a:off x="1524000" y="176645"/>
            <a:ext cx="9144000" cy="3161046"/>
          </a:xfrm>
        </p:spPr>
        <p:txBody>
          <a:bodyPr>
            <a:normAutofit/>
          </a:bodyPr>
          <a:lstStyle/>
          <a:p>
            <a:pPr algn="l"/>
            <a:r>
              <a:rPr lang="en-US" dirty="0"/>
              <a:t>Anticipated new insights into warm clouds from the </a:t>
            </a:r>
            <a:r>
              <a:rPr lang="en-US" dirty="0" err="1"/>
              <a:t>EarthCare</a:t>
            </a:r>
            <a:r>
              <a:rPr lang="en-US" dirty="0"/>
              <a:t> mission</a:t>
            </a:r>
          </a:p>
        </p:txBody>
      </p:sp>
      <p:sp>
        <p:nvSpPr>
          <p:cNvPr id="3" name="Subtitle 2">
            <a:extLst>
              <a:ext uri="{FF2B5EF4-FFF2-40B4-BE49-F238E27FC236}">
                <a16:creationId xmlns:a16="http://schemas.microsoft.com/office/drawing/2014/main" id="{1308A54B-ADBA-804D-9E0A-08381D219540}"/>
              </a:ext>
            </a:extLst>
          </p:cNvPr>
          <p:cNvSpPr>
            <a:spLocks noGrp="1"/>
          </p:cNvSpPr>
          <p:nvPr>
            <p:ph type="subTitle" idx="1"/>
          </p:nvPr>
        </p:nvSpPr>
        <p:spPr>
          <a:xfrm>
            <a:off x="1523999" y="3740008"/>
            <a:ext cx="9675377" cy="3041117"/>
          </a:xfrm>
        </p:spPr>
        <p:txBody>
          <a:bodyPr>
            <a:normAutofit fontScale="92500" lnSpcReduction="10000"/>
          </a:bodyPr>
          <a:lstStyle/>
          <a:p>
            <a:pPr algn="l"/>
            <a:r>
              <a:rPr lang="en-US" dirty="0"/>
              <a:t>Graham Feingold</a:t>
            </a:r>
            <a:r>
              <a:rPr lang="en-US" baseline="30000" dirty="0"/>
              <a:t>1</a:t>
            </a:r>
          </a:p>
          <a:p>
            <a:pPr algn="l"/>
            <a:r>
              <a:rPr lang="en-US" dirty="0" err="1"/>
              <a:t>Tak</a:t>
            </a:r>
            <a:r>
              <a:rPr lang="en-US" dirty="0"/>
              <a:t> Yamaguchi</a:t>
            </a:r>
            <a:r>
              <a:rPr lang="en-US" baseline="30000" dirty="0"/>
              <a:t>1,2</a:t>
            </a:r>
            <a:r>
              <a:rPr lang="en-US" dirty="0"/>
              <a:t>, Franziska Glassmeier</a:t>
            </a:r>
            <a:r>
              <a:rPr lang="en-US" baseline="30000" dirty="0"/>
              <a:t>3</a:t>
            </a:r>
            <a:r>
              <a:rPr lang="en-US" dirty="0"/>
              <a:t>, Fabian Hoffmann</a:t>
            </a:r>
            <a:r>
              <a:rPr lang="en-US" baseline="30000" dirty="0"/>
              <a:t>4</a:t>
            </a:r>
            <a:r>
              <a:rPr lang="en-US" dirty="0"/>
              <a:t>, Tom Goren</a:t>
            </a:r>
            <a:r>
              <a:rPr lang="en-US" baseline="30000" dirty="0"/>
              <a:t>5</a:t>
            </a:r>
            <a:r>
              <a:rPr lang="en-US" dirty="0"/>
              <a:t>, Jan Kazil</a:t>
            </a:r>
            <a:r>
              <a:rPr lang="en-US" baseline="30000" dirty="0"/>
              <a:t>1,2 </a:t>
            </a:r>
          </a:p>
          <a:p>
            <a:pPr algn="l"/>
            <a:endParaRPr lang="en-US" dirty="0"/>
          </a:p>
          <a:p>
            <a:pPr algn="l"/>
            <a:r>
              <a:rPr lang="en-US" sz="2100" baseline="30000" dirty="0"/>
              <a:t>1</a:t>
            </a:r>
            <a:r>
              <a:rPr lang="en-US" sz="2100" dirty="0"/>
              <a:t>NOAA Chemical Sciences Laboratory Boulder Colorado</a:t>
            </a:r>
          </a:p>
          <a:p>
            <a:pPr algn="l"/>
            <a:r>
              <a:rPr lang="en-US" sz="2100" baseline="30000" dirty="0"/>
              <a:t>2</a:t>
            </a:r>
            <a:r>
              <a:rPr lang="en-US" sz="2100" dirty="0"/>
              <a:t>CIRES, U. of Colorado, Boulder</a:t>
            </a:r>
          </a:p>
          <a:p>
            <a:pPr algn="l"/>
            <a:r>
              <a:rPr lang="en-US" sz="2100" baseline="30000" dirty="0"/>
              <a:t>3</a:t>
            </a:r>
            <a:r>
              <a:rPr lang="en-US" sz="2100" dirty="0"/>
              <a:t>TU Delft, Netherlands</a:t>
            </a:r>
          </a:p>
          <a:p>
            <a:pPr algn="l"/>
            <a:r>
              <a:rPr lang="en-US" sz="2100" baseline="30000" dirty="0"/>
              <a:t>4</a:t>
            </a:r>
            <a:r>
              <a:rPr lang="en-US" sz="2100" dirty="0"/>
              <a:t>LMU, Munich, Germany</a:t>
            </a:r>
          </a:p>
          <a:p>
            <a:pPr algn="l"/>
            <a:r>
              <a:rPr lang="en-US" sz="2100" baseline="30000" dirty="0"/>
              <a:t>5</a:t>
            </a:r>
            <a:r>
              <a:rPr lang="en-US" sz="2100" dirty="0"/>
              <a:t>U. of Leipzig, Germany</a:t>
            </a:r>
          </a:p>
          <a:p>
            <a:pPr algn="l"/>
            <a:endParaRPr lang="en-US" sz="2100" dirty="0"/>
          </a:p>
          <a:p>
            <a:endParaRPr lang="en-US" dirty="0"/>
          </a:p>
        </p:txBody>
      </p:sp>
      <p:pic>
        <p:nvPicPr>
          <p:cNvPr id="4" name="Picture 3" descr="noaa_logo">
            <a:extLst>
              <a:ext uri="{FF2B5EF4-FFF2-40B4-BE49-F238E27FC236}">
                <a16:creationId xmlns:a16="http://schemas.microsoft.com/office/drawing/2014/main" id="{D87DBB1A-0AD1-F740-9D82-635F9F956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9944" y="5489237"/>
            <a:ext cx="979296" cy="979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2669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E4F6-875F-BE43-80A3-11513A8F830F}"/>
              </a:ext>
            </a:extLst>
          </p:cNvPr>
          <p:cNvSpPr>
            <a:spLocks noGrp="1"/>
          </p:cNvSpPr>
          <p:nvPr>
            <p:ph type="title"/>
          </p:nvPr>
        </p:nvSpPr>
        <p:spPr>
          <a:xfrm>
            <a:off x="1476345" y="592669"/>
            <a:ext cx="10515600" cy="1325563"/>
          </a:xfrm>
        </p:spPr>
        <p:txBody>
          <a:bodyPr>
            <a:normAutofit/>
          </a:bodyPr>
          <a:lstStyle/>
          <a:p>
            <a:r>
              <a:rPr lang="en-US" sz="2400" dirty="0">
                <a:latin typeface="+mn-lt"/>
              </a:rPr>
              <a:t>Role of Drizzle </a:t>
            </a:r>
          </a:p>
        </p:txBody>
      </p:sp>
      <p:pic>
        <p:nvPicPr>
          <p:cNvPr id="5" name="Picture 4">
            <a:extLst>
              <a:ext uri="{FF2B5EF4-FFF2-40B4-BE49-F238E27FC236}">
                <a16:creationId xmlns:a16="http://schemas.microsoft.com/office/drawing/2014/main" id="{AA3731F8-673C-F146-93D1-C1A0651CB6E6}"/>
              </a:ext>
            </a:extLst>
          </p:cNvPr>
          <p:cNvPicPr>
            <a:picLocks noChangeAspect="1"/>
          </p:cNvPicPr>
          <p:nvPr/>
        </p:nvPicPr>
        <p:blipFill>
          <a:blip r:embed="rId3"/>
          <a:stretch>
            <a:fillRect/>
          </a:stretch>
        </p:blipFill>
        <p:spPr>
          <a:xfrm>
            <a:off x="441158" y="4295775"/>
            <a:ext cx="5486400" cy="2197100"/>
          </a:xfrm>
          <a:prstGeom prst="rect">
            <a:avLst/>
          </a:prstGeom>
        </p:spPr>
      </p:pic>
      <p:pic>
        <p:nvPicPr>
          <p:cNvPr id="7" name="Picture 6">
            <a:extLst>
              <a:ext uri="{FF2B5EF4-FFF2-40B4-BE49-F238E27FC236}">
                <a16:creationId xmlns:a16="http://schemas.microsoft.com/office/drawing/2014/main" id="{70229026-8B09-3E4D-A40B-87B9645A71CD}"/>
              </a:ext>
            </a:extLst>
          </p:cNvPr>
          <p:cNvPicPr>
            <a:picLocks noChangeAspect="1"/>
          </p:cNvPicPr>
          <p:nvPr/>
        </p:nvPicPr>
        <p:blipFill>
          <a:blip r:embed="rId4"/>
          <a:stretch>
            <a:fillRect/>
          </a:stretch>
        </p:blipFill>
        <p:spPr>
          <a:xfrm>
            <a:off x="441158" y="1690688"/>
            <a:ext cx="5575300" cy="2578100"/>
          </a:xfrm>
          <a:prstGeom prst="rect">
            <a:avLst/>
          </a:prstGeom>
          <a:noFill/>
        </p:spPr>
      </p:pic>
      <p:sp>
        <p:nvSpPr>
          <p:cNvPr id="8" name="TextBox 7">
            <a:extLst>
              <a:ext uri="{FF2B5EF4-FFF2-40B4-BE49-F238E27FC236}">
                <a16:creationId xmlns:a16="http://schemas.microsoft.com/office/drawing/2014/main" id="{9DA7FD85-726C-2D4D-BA82-42FDA4E45DC3}"/>
              </a:ext>
            </a:extLst>
          </p:cNvPr>
          <p:cNvSpPr txBox="1"/>
          <p:nvPr/>
        </p:nvSpPr>
        <p:spPr>
          <a:xfrm>
            <a:off x="3380874" y="1552074"/>
            <a:ext cx="881973" cy="369332"/>
          </a:xfrm>
          <a:prstGeom prst="rect">
            <a:avLst/>
          </a:prstGeom>
          <a:noFill/>
        </p:spPr>
        <p:txBody>
          <a:bodyPr wrap="none" rtlCol="0">
            <a:spAutoFit/>
          </a:bodyPr>
          <a:lstStyle/>
          <a:p>
            <a:r>
              <a:rPr lang="en-US" dirty="0"/>
              <a:t>Time, h</a:t>
            </a:r>
          </a:p>
        </p:txBody>
      </p:sp>
      <p:sp>
        <p:nvSpPr>
          <p:cNvPr id="10" name="TextBox 9">
            <a:extLst>
              <a:ext uri="{FF2B5EF4-FFF2-40B4-BE49-F238E27FC236}">
                <a16:creationId xmlns:a16="http://schemas.microsoft.com/office/drawing/2014/main" id="{92937EB0-404E-8647-A06A-E9C19CAAAD89}"/>
              </a:ext>
            </a:extLst>
          </p:cNvPr>
          <p:cNvSpPr txBox="1"/>
          <p:nvPr/>
        </p:nvSpPr>
        <p:spPr>
          <a:xfrm>
            <a:off x="6797843" y="2394284"/>
            <a:ext cx="4848726" cy="4154984"/>
          </a:xfrm>
          <a:prstGeom prst="rect">
            <a:avLst/>
          </a:prstGeom>
          <a:noFill/>
        </p:spPr>
        <p:txBody>
          <a:bodyPr wrap="square" rtlCol="0">
            <a:spAutoFit/>
          </a:bodyPr>
          <a:lstStyle/>
          <a:p>
            <a:r>
              <a:rPr lang="en-US" sz="2400" dirty="0"/>
              <a:t>LES suggests a potentially important role for drizzle induced transition due to local scavenging of aerosol. </a:t>
            </a:r>
            <a:br>
              <a:rPr lang="en-US" sz="2400" dirty="0"/>
            </a:br>
            <a:r>
              <a:rPr lang="en-US" sz="2400" i="1" dirty="0"/>
              <a:t>Is their observational evidence?</a:t>
            </a:r>
          </a:p>
          <a:p>
            <a:endParaRPr lang="en-US" sz="2400" dirty="0"/>
          </a:p>
          <a:p>
            <a:r>
              <a:rPr lang="en-US" sz="2400" u="sng" dirty="0"/>
              <a:t>Approach:</a:t>
            </a:r>
          </a:p>
          <a:p>
            <a:pPr marL="342900" indent="-342900">
              <a:buFontTx/>
              <a:buChar char="-"/>
            </a:pPr>
            <a:r>
              <a:rPr lang="en-US" sz="2400" i="1" dirty="0"/>
              <a:t>Geo to identify transitions</a:t>
            </a:r>
          </a:p>
          <a:p>
            <a:pPr marL="342900" indent="-342900">
              <a:buFontTx/>
              <a:buChar char="-"/>
            </a:pPr>
            <a:r>
              <a:rPr lang="en-US" sz="2400" i="1" dirty="0" err="1"/>
              <a:t>ECare</a:t>
            </a:r>
            <a:r>
              <a:rPr lang="en-US" sz="2400" i="1" dirty="0"/>
              <a:t>: drizzle + CF, </a:t>
            </a:r>
            <a:r>
              <a:rPr lang="en-US" sz="2400" i="1" dirty="0">
                <a:latin typeface="Symbol" pitchFamily="2" charset="2"/>
              </a:rPr>
              <a:t>t</a:t>
            </a:r>
            <a:r>
              <a:rPr lang="en-US" sz="2400" i="1" dirty="0"/>
              <a:t>, r</a:t>
            </a:r>
            <a:r>
              <a:rPr lang="en-US" sz="2400" i="1" baseline="-25000" dirty="0"/>
              <a:t>e </a:t>
            </a:r>
            <a:r>
              <a:rPr lang="en-US" sz="2400" i="1" dirty="0"/>
              <a:t>, </a:t>
            </a:r>
            <a:r>
              <a:rPr lang="en-US" sz="2400" i="1" dirty="0">
                <a:latin typeface="Times" pitchFamily="2" charset="0"/>
              </a:rPr>
              <a:t>w</a:t>
            </a:r>
            <a:r>
              <a:rPr lang="en-US" sz="2400" i="1" dirty="0"/>
              <a:t>, aerosol profiles</a:t>
            </a:r>
          </a:p>
          <a:p>
            <a:pPr marL="342900" indent="-342900">
              <a:buFontTx/>
              <a:buChar char="-"/>
            </a:pPr>
            <a:r>
              <a:rPr lang="en-US" sz="2400" i="1" dirty="0"/>
              <a:t>Compositing based on ERA-5</a:t>
            </a:r>
          </a:p>
          <a:p>
            <a:pPr marL="342900" indent="-342900">
              <a:buFontTx/>
              <a:buChar char="-"/>
            </a:pPr>
            <a:r>
              <a:rPr lang="en-US" sz="2400" i="1" dirty="0" err="1"/>
              <a:t>Lagrangian</a:t>
            </a:r>
            <a:r>
              <a:rPr lang="en-US" sz="2400" i="1" dirty="0"/>
              <a:t> LES</a:t>
            </a:r>
          </a:p>
        </p:txBody>
      </p:sp>
      <p:sp>
        <p:nvSpPr>
          <p:cNvPr id="11" name="TextBox 10">
            <a:extLst>
              <a:ext uri="{FF2B5EF4-FFF2-40B4-BE49-F238E27FC236}">
                <a16:creationId xmlns:a16="http://schemas.microsoft.com/office/drawing/2014/main" id="{E3BEE05A-E204-BF4D-AF15-BA3C0BEC3A23}"/>
              </a:ext>
            </a:extLst>
          </p:cNvPr>
          <p:cNvSpPr txBox="1"/>
          <p:nvPr/>
        </p:nvSpPr>
        <p:spPr>
          <a:xfrm>
            <a:off x="1684421" y="6519862"/>
            <a:ext cx="3809761" cy="369332"/>
          </a:xfrm>
          <a:prstGeom prst="rect">
            <a:avLst/>
          </a:prstGeom>
          <a:noFill/>
        </p:spPr>
        <p:txBody>
          <a:bodyPr wrap="none" rtlCol="0">
            <a:spAutoFit/>
          </a:bodyPr>
          <a:lstStyle/>
          <a:p>
            <a:r>
              <a:rPr lang="en-US" dirty="0"/>
              <a:t>Yamaguchi et al. (2017) </a:t>
            </a:r>
            <a:r>
              <a:rPr lang="en-US" dirty="0" err="1"/>
              <a:t>Lagrangian</a:t>
            </a:r>
            <a:r>
              <a:rPr lang="en-US" dirty="0"/>
              <a:t> LES</a:t>
            </a:r>
          </a:p>
        </p:txBody>
      </p:sp>
      <p:sp>
        <p:nvSpPr>
          <p:cNvPr id="18" name="TextBox 17">
            <a:extLst>
              <a:ext uri="{FF2B5EF4-FFF2-40B4-BE49-F238E27FC236}">
                <a16:creationId xmlns:a16="http://schemas.microsoft.com/office/drawing/2014/main" id="{0C20B2A9-004A-624C-A563-F477018CC734}"/>
              </a:ext>
            </a:extLst>
          </p:cNvPr>
          <p:cNvSpPr txBox="1"/>
          <p:nvPr/>
        </p:nvSpPr>
        <p:spPr>
          <a:xfrm rot="16200000">
            <a:off x="10907931" y="1371072"/>
            <a:ext cx="2168029" cy="400110"/>
          </a:xfrm>
          <a:prstGeom prst="rect">
            <a:avLst/>
          </a:prstGeom>
          <a:noFill/>
        </p:spPr>
        <p:txBody>
          <a:bodyPr wrap="none" rtlCol="0">
            <a:spAutoFit/>
          </a:bodyPr>
          <a:lstStyle/>
          <a:p>
            <a:r>
              <a:rPr lang="en-US" sz="2000" b="1" dirty="0">
                <a:solidFill>
                  <a:schemeClr val="bg1">
                    <a:lumMod val="65000"/>
                  </a:schemeClr>
                </a:solidFill>
              </a:rPr>
              <a:t>Sc </a:t>
            </a:r>
            <a:r>
              <a:rPr lang="en-US" sz="2000" b="1" dirty="0">
                <a:solidFill>
                  <a:schemeClr val="bg1">
                    <a:lumMod val="65000"/>
                  </a:schemeClr>
                </a:solidFill>
                <a:sym typeface="Wingdings" pitchFamily="2" charset="2"/>
              </a:rPr>
              <a:t> Cu Transition</a:t>
            </a:r>
            <a:endParaRPr lang="en-US" sz="2000" b="1" dirty="0">
              <a:solidFill>
                <a:schemeClr val="bg1">
                  <a:lumMod val="65000"/>
                </a:schemeClr>
              </a:solidFill>
            </a:endParaRPr>
          </a:p>
        </p:txBody>
      </p:sp>
      <p:sp>
        <p:nvSpPr>
          <p:cNvPr id="3" name="TextBox 2">
            <a:extLst>
              <a:ext uri="{FF2B5EF4-FFF2-40B4-BE49-F238E27FC236}">
                <a16:creationId xmlns:a16="http://schemas.microsoft.com/office/drawing/2014/main" id="{FE4F7FBE-7BF9-524D-A674-AC98F9073123}"/>
              </a:ext>
            </a:extLst>
          </p:cNvPr>
          <p:cNvSpPr txBox="1"/>
          <p:nvPr/>
        </p:nvSpPr>
        <p:spPr>
          <a:xfrm rot="16200000">
            <a:off x="236996" y="2993482"/>
            <a:ext cx="1507207" cy="369332"/>
          </a:xfrm>
          <a:prstGeom prst="rect">
            <a:avLst/>
          </a:prstGeom>
          <a:solidFill>
            <a:schemeClr val="bg1"/>
          </a:solidFill>
        </p:spPr>
        <p:txBody>
          <a:bodyPr wrap="none" rtlCol="0">
            <a:spAutoFit/>
          </a:bodyPr>
          <a:lstStyle/>
          <a:p>
            <a:r>
              <a:rPr lang="en-US" dirty="0"/>
              <a:t>Cloud fraction</a:t>
            </a:r>
          </a:p>
        </p:txBody>
      </p:sp>
      <p:sp>
        <p:nvSpPr>
          <p:cNvPr id="12" name="TextBox 11">
            <a:extLst>
              <a:ext uri="{FF2B5EF4-FFF2-40B4-BE49-F238E27FC236}">
                <a16:creationId xmlns:a16="http://schemas.microsoft.com/office/drawing/2014/main" id="{610157CB-8100-2B41-9D66-60063D4BD95C}"/>
              </a:ext>
            </a:extLst>
          </p:cNvPr>
          <p:cNvSpPr txBox="1"/>
          <p:nvPr/>
        </p:nvSpPr>
        <p:spPr>
          <a:xfrm rot="16200000">
            <a:off x="79416" y="5078926"/>
            <a:ext cx="1670970" cy="646331"/>
          </a:xfrm>
          <a:prstGeom prst="rect">
            <a:avLst/>
          </a:prstGeom>
          <a:solidFill>
            <a:schemeClr val="bg1"/>
          </a:solidFill>
        </p:spPr>
        <p:txBody>
          <a:bodyPr wrap="none" rtlCol="0">
            <a:spAutoFit/>
          </a:bodyPr>
          <a:lstStyle/>
          <a:p>
            <a:pPr algn="ctr"/>
            <a:r>
              <a:rPr lang="en-US" dirty="0"/>
              <a:t>Rain water path</a:t>
            </a:r>
          </a:p>
          <a:p>
            <a:pPr algn="ctr"/>
            <a:r>
              <a:rPr lang="en-US" dirty="0"/>
              <a:t>g m</a:t>
            </a:r>
            <a:r>
              <a:rPr lang="en-US" baseline="30000" dirty="0"/>
              <a:t>-2</a:t>
            </a:r>
          </a:p>
        </p:txBody>
      </p:sp>
      <p:sp>
        <p:nvSpPr>
          <p:cNvPr id="13" name="Title 1">
            <a:extLst>
              <a:ext uri="{FF2B5EF4-FFF2-40B4-BE49-F238E27FC236}">
                <a16:creationId xmlns:a16="http://schemas.microsoft.com/office/drawing/2014/main" id="{0F69D83A-5E9A-A642-93CC-CE89D57A9BF2}"/>
              </a:ext>
            </a:extLst>
          </p:cNvPr>
          <p:cNvSpPr txBox="1">
            <a:spLocks/>
          </p:cNvSpPr>
          <p:nvPr/>
        </p:nvSpPr>
        <p:spPr>
          <a:xfrm>
            <a:off x="990600" y="45278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1. ACI and Mesoscale Organization: SCT</a:t>
            </a:r>
            <a:endParaRPr lang="en-US" sz="3800" dirty="0"/>
          </a:p>
        </p:txBody>
      </p:sp>
      <p:sp>
        <p:nvSpPr>
          <p:cNvPr id="14" name="Rectangle 13">
            <a:extLst>
              <a:ext uri="{FF2B5EF4-FFF2-40B4-BE49-F238E27FC236}">
                <a16:creationId xmlns:a16="http://schemas.microsoft.com/office/drawing/2014/main" id="{DD20B975-4AD6-1945-B3E9-50FA9F2DF19C}"/>
              </a:ext>
            </a:extLst>
          </p:cNvPr>
          <p:cNvSpPr/>
          <p:nvPr/>
        </p:nvSpPr>
        <p:spPr>
          <a:xfrm>
            <a:off x="1820398" y="4859814"/>
            <a:ext cx="1363960" cy="61499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86942F-A0F6-F74E-87B2-FBB2956529ED}"/>
              </a:ext>
            </a:extLst>
          </p:cNvPr>
          <p:cNvSpPr/>
          <p:nvPr/>
        </p:nvSpPr>
        <p:spPr>
          <a:xfrm>
            <a:off x="3875837" y="2876371"/>
            <a:ext cx="645974" cy="690612"/>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78111F2-B939-2943-99B1-4520CC96762D}"/>
              </a:ext>
            </a:extLst>
          </p:cNvPr>
          <p:cNvSpPr txBox="1"/>
          <p:nvPr/>
        </p:nvSpPr>
        <p:spPr>
          <a:xfrm>
            <a:off x="2667269" y="2945792"/>
            <a:ext cx="1427210" cy="523220"/>
          </a:xfrm>
          <a:prstGeom prst="rect">
            <a:avLst/>
          </a:prstGeom>
          <a:noFill/>
        </p:spPr>
        <p:txBody>
          <a:bodyPr wrap="square" rtlCol="0">
            <a:spAutoFit/>
          </a:bodyPr>
          <a:lstStyle/>
          <a:p>
            <a:r>
              <a:rPr lang="en-US" sz="1400" dirty="0"/>
              <a:t>Earlier breakup in raining cases</a:t>
            </a:r>
          </a:p>
        </p:txBody>
      </p:sp>
    </p:spTree>
    <p:extLst>
      <p:ext uri="{BB962C8B-B14F-4D97-AF65-F5344CB8AC3E}">
        <p14:creationId xmlns:p14="http://schemas.microsoft.com/office/powerpoint/2010/main" val="199974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0211-40E1-5B43-BF4B-77E7AB612856}"/>
              </a:ext>
            </a:extLst>
          </p:cNvPr>
          <p:cNvSpPr>
            <a:spLocks noGrp="1"/>
          </p:cNvSpPr>
          <p:nvPr>
            <p:ph type="title"/>
          </p:nvPr>
        </p:nvSpPr>
        <p:spPr>
          <a:xfrm>
            <a:off x="990600" y="1205448"/>
            <a:ext cx="10880558" cy="1325563"/>
          </a:xfrm>
        </p:spPr>
        <p:txBody>
          <a:bodyPr>
            <a:normAutofit/>
          </a:bodyPr>
          <a:lstStyle/>
          <a:p>
            <a:pPr marL="514350" indent="-514350"/>
            <a:r>
              <a:rPr lang="en-US" sz="2400" dirty="0">
                <a:latin typeface="+mn-lt"/>
              </a:rPr>
              <a:t>Pocket of open cells </a:t>
            </a:r>
          </a:p>
        </p:txBody>
      </p:sp>
      <p:sp>
        <p:nvSpPr>
          <p:cNvPr id="4" name="TextBox 3">
            <a:extLst>
              <a:ext uri="{FF2B5EF4-FFF2-40B4-BE49-F238E27FC236}">
                <a16:creationId xmlns:a16="http://schemas.microsoft.com/office/drawing/2014/main" id="{A5CC5B46-FCCA-2A4D-BAA6-0CDC29AB716B}"/>
              </a:ext>
            </a:extLst>
          </p:cNvPr>
          <p:cNvSpPr txBox="1"/>
          <p:nvPr/>
        </p:nvSpPr>
        <p:spPr>
          <a:xfrm>
            <a:off x="6044099" y="1428144"/>
            <a:ext cx="5581843" cy="3662541"/>
          </a:xfrm>
          <a:prstGeom prst="rect">
            <a:avLst/>
          </a:prstGeom>
          <a:noFill/>
        </p:spPr>
        <p:txBody>
          <a:bodyPr wrap="square" rtlCol="0">
            <a:spAutoFit/>
          </a:bodyPr>
          <a:lstStyle/>
          <a:p>
            <a:r>
              <a:rPr lang="en-US" sz="2400" dirty="0"/>
              <a:t>Strong role for drizzle-induced transition due to local scavenging of aerosol</a:t>
            </a:r>
          </a:p>
          <a:p>
            <a:endParaRPr lang="en-US" sz="2400" dirty="0"/>
          </a:p>
          <a:p>
            <a:r>
              <a:rPr lang="en-US" sz="2400" u="sng" dirty="0"/>
              <a:t>Approach:</a:t>
            </a:r>
          </a:p>
          <a:p>
            <a:pPr marL="342900" indent="-342900">
              <a:buFontTx/>
              <a:buChar char="-"/>
            </a:pPr>
            <a:r>
              <a:rPr lang="en-US" sz="2400" dirty="0"/>
              <a:t>Geo to identify transitions</a:t>
            </a:r>
          </a:p>
          <a:p>
            <a:pPr marL="342900" indent="-342900">
              <a:buFontTx/>
              <a:buChar char="-"/>
            </a:pPr>
            <a:r>
              <a:rPr lang="en-US" sz="2400" dirty="0" err="1"/>
              <a:t>ECare</a:t>
            </a:r>
            <a:r>
              <a:rPr lang="en-US" sz="2400" dirty="0"/>
              <a:t>: drizzle + CF, </a:t>
            </a:r>
            <a:r>
              <a:rPr lang="en-US" sz="2400" dirty="0">
                <a:latin typeface="Symbol" pitchFamily="2" charset="2"/>
              </a:rPr>
              <a:t>t</a:t>
            </a:r>
            <a:r>
              <a:rPr lang="en-US" sz="2400" dirty="0"/>
              <a:t>, r</a:t>
            </a:r>
            <a:r>
              <a:rPr lang="en-US" sz="2400" baseline="-25000" dirty="0"/>
              <a:t>e </a:t>
            </a:r>
            <a:r>
              <a:rPr lang="en-US" sz="2400" dirty="0"/>
              <a:t>, </a:t>
            </a:r>
            <a:r>
              <a:rPr lang="en-US" sz="2400" i="1" dirty="0">
                <a:latin typeface="Times" pitchFamily="2" charset="0"/>
              </a:rPr>
              <a:t>w</a:t>
            </a:r>
            <a:r>
              <a:rPr lang="en-US" sz="2400" i="1" dirty="0"/>
              <a:t> in cell walls</a:t>
            </a:r>
            <a:r>
              <a:rPr lang="en-US" sz="2400" dirty="0"/>
              <a:t>, </a:t>
            </a:r>
            <a:r>
              <a:rPr lang="en-US" sz="2400" i="1" dirty="0"/>
              <a:t>aerosol</a:t>
            </a:r>
            <a:r>
              <a:rPr lang="en-US" sz="2400" dirty="0"/>
              <a:t> profiles in POC</a:t>
            </a:r>
          </a:p>
          <a:p>
            <a:pPr marL="342900" indent="-342900">
              <a:buFontTx/>
              <a:buChar char="-"/>
            </a:pPr>
            <a:r>
              <a:rPr lang="en-US" sz="2400" dirty="0"/>
              <a:t>Compositing based on ERA-5</a:t>
            </a:r>
          </a:p>
          <a:p>
            <a:pPr marL="342900" indent="-342900">
              <a:buFontTx/>
              <a:buChar char="-"/>
            </a:pPr>
            <a:r>
              <a:rPr lang="en-US" sz="2400" dirty="0"/>
              <a:t>LES</a:t>
            </a:r>
            <a:endParaRPr lang="en-US" sz="2400" i="1" dirty="0"/>
          </a:p>
          <a:p>
            <a:endParaRPr lang="en-US" sz="2400" i="1" baseline="-25000" dirty="0"/>
          </a:p>
        </p:txBody>
      </p:sp>
      <p:sp>
        <p:nvSpPr>
          <p:cNvPr id="7" name="TextBox 6">
            <a:extLst>
              <a:ext uri="{FF2B5EF4-FFF2-40B4-BE49-F238E27FC236}">
                <a16:creationId xmlns:a16="http://schemas.microsoft.com/office/drawing/2014/main" id="{12AFF44E-A23E-0549-8D3C-A723AFFFB06B}"/>
              </a:ext>
            </a:extLst>
          </p:cNvPr>
          <p:cNvSpPr txBox="1"/>
          <p:nvPr/>
        </p:nvSpPr>
        <p:spPr>
          <a:xfrm>
            <a:off x="847434" y="6017309"/>
            <a:ext cx="3632469" cy="646331"/>
          </a:xfrm>
          <a:prstGeom prst="rect">
            <a:avLst/>
          </a:prstGeom>
          <a:noFill/>
        </p:spPr>
        <p:txBody>
          <a:bodyPr wrap="none" rtlCol="0">
            <a:spAutoFit/>
          </a:bodyPr>
          <a:lstStyle/>
          <a:p>
            <a:r>
              <a:rPr lang="en-US" dirty="0"/>
              <a:t>SE Atlantic</a:t>
            </a:r>
          </a:p>
          <a:p>
            <a:r>
              <a:rPr lang="en-US" dirty="0"/>
              <a:t>SEVIRI 2017-09-04 (</a:t>
            </a:r>
            <a:r>
              <a:rPr lang="en-US" dirty="0" err="1"/>
              <a:t>Kazil</a:t>
            </a:r>
            <a:r>
              <a:rPr lang="en-US" dirty="0"/>
              <a:t> et al. 2021)</a:t>
            </a:r>
          </a:p>
        </p:txBody>
      </p:sp>
      <p:sp>
        <p:nvSpPr>
          <p:cNvPr id="8" name="TextBox 7">
            <a:extLst>
              <a:ext uri="{FF2B5EF4-FFF2-40B4-BE49-F238E27FC236}">
                <a16:creationId xmlns:a16="http://schemas.microsoft.com/office/drawing/2014/main" id="{A0EDBB2C-EF5A-274E-90B1-F103D976B132}"/>
              </a:ext>
            </a:extLst>
          </p:cNvPr>
          <p:cNvSpPr txBox="1"/>
          <p:nvPr/>
        </p:nvSpPr>
        <p:spPr>
          <a:xfrm rot="16200000">
            <a:off x="11217537" y="1371072"/>
            <a:ext cx="1548822" cy="400110"/>
          </a:xfrm>
          <a:prstGeom prst="rect">
            <a:avLst/>
          </a:prstGeom>
          <a:noFill/>
        </p:spPr>
        <p:txBody>
          <a:bodyPr wrap="none" rtlCol="0">
            <a:spAutoFit/>
          </a:bodyPr>
          <a:lstStyle/>
          <a:p>
            <a:r>
              <a:rPr lang="en-US" sz="2000" b="1" dirty="0">
                <a:solidFill>
                  <a:schemeClr val="bg1">
                    <a:lumMod val="65000"/>
                  </a:schemeClr>
                </a:solidFill>
              </a:rPr>
              <a:t>Closed-Open</a:t>
            </a:r>
          </a:p>
        </p:txBody>
      </p:sp>
      <p:pic>
        <p:nvPicPr>
          <p:cNvPr id="5" name="Picture 4">
            <a:extLst>
              <a:ext uri="{FF2B5EF4-FFF2-40B4-BE49-F238E27FC236}">
                <a16:creationId xmlns:a16="http://schemas.microsoft.com/office/drawing/2014/main" id="{EB03168B-2ADC-A445-BC8D-1120208EFBEF}"/>
              </a:ext>
            </a:extLst>
          </p:cNvPr>
          <p:cNvPicPr>
            <a:picLocks noChangeAspect="1"/>
          </p:cNvPicPr>
          <p:nvPr/>
        </p:nvPicPr>
        <p:blipFill>
          <a:blip r:embed="rId2"/>
          <a:stretch>
            <a:fillRect/>
          </a:stretch>
        </p:blipFill>
        <p:spPr>
          <a:xfrm>
            <a:off x="383331" y="2068724"/>
            <a:ext cx="4017703" cy="3858707"/>
          </a:xfrm>
          <a:prstGeom prst="rect">
            <a:avLst/>
          </a:prstGeom>
        </p:spPr>
      </p:pic>
      <p:sp>
        <p:nvSpPr>
          <p:cNvPr id="10" name="Oval 9">
            <a:extLst>
              <a:ext uri="{FF2B5EF4-FFF2-40B4-BE49-F238E27FC236}">
                <a16:creationId xmlns:a16="http://schemas.microsoft.com/office/drawing/2014/main" id="{5B436812-28DF-E241-87A9-8F53625DCEA6}"/>
              </a:ext>
            </a:extLst>
          </p:cNvPr>
          <p:cNvSpPr/>
          <p:nvPr/>
        </p:nvSpPr>
        <p:spPr>
          <a:xfrm>
            <a:off x="2942310" y="3892492"/>
            <a:ext cx="832736" cy="1062396"/>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845C38B-0649-144F-9E80-A40924046377}"/>
              </a:ext>
            </a:extLst>
          </p:cNvPr>
          <p:cNvSpPr txBox="1">
            <a:spLocks/>
          </p:cNvSpPr>
          <p:nvPr/>
        </p:nvSpPr>
        <p:spPr>
          <a:xfrm>
            <a:off x="990600" y="45278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1. ACI and Mesoscale Organization: </a:t>
            </a:r>
            <a:r>
              <a:rPr lang="en-US" sz="2800" dirty="0"/>
              <a:t>Pockets of Open Cells</a:t>
            </a:r>
          </a:p>
        </p:txBody>
      </p:sp>
    </p:spTree>
    <p:extLst>
      <p:ext uri="{BB962C8B-B14F-4D97-AF65-F5344CB8AC3E}">
        <p14:creationId xmlns:p14="http://schemas.microsoft.com/office/powerpoint/2010/main" val="106364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389B1B-DF84-544E-AF66-DA8D36DD570D}"/>
              </a:ext>
            </a:extLst>
          </p:cNvPr>
          <p:cNvPicPr>
            <a:picLocks noChangeAspect="1"/>
          </p:cNvPicPr>
          <p:nvPr/>
        </p:nvPicPr>
        <p:blipFill>
          <a:blip r:embed="rId3"/>
          <a:stretch>
            <a:fillRect/>
          </a:stretch>
        </p:blipFill>
        <p:spPr>
          <a:xfrm>
            <a:off x="792345" y="2136297"/>
            <a:ext cx="3446937" cy="3977235"/>
          </a:xfrm>
          <a:prstGeom prst="rect">
            <a:avLst/>
          </a:prstGeom>
        </p:spPr>
      </p:pic>
      <p:sp>
        <p:nvSpPr>
          <p:cNvPr id="6" name="TextBox 5">
            <a:extLst>
              <a:ext uri="{FF2B5EF4-FFF2-40B4-BE49-F238E27FC236}">
                <a16:creationId xmlns:a16="http://schemas.microsoft.com/office/drawing/2014/main" id="{8CAD6933-F1DC-894F-AFFC-34451463F210}"/>
              </a:ext>
            </a:extLst>
          </p:cNvPr>
          <p:cNvSpPr txBox="1"/>
          <p:nvPr/>
        </p:nvSpPr>
        <p:spPr>
          <a:xfrm>
            <a:off x="1426155" y="6308209"/>
            <a:ext cx="2089546" cy="369332"/>
          </a:xfrm>
          <a:prstGeom prst="rect">
            <a:avLst/>
          </a:prstGeom>
          <a:noFill/>
        </p:spPr>
        <p:txBody>
          <a:bodyPr wrap="none" rtlCol="0">
            <a:spAutoFit/>
          </a:bodyPr>
          <a:lstStyle/>
          <a:p>
            <a:r>
              <a:rPr lang="en-US" dirty="0"/>
              <a:t>Smalley et al. (2021)</a:t>
            </a:r>
          </a:p>
        </p:txBody>
      </p:sp>
      <p:sp>
        <p:nvSpPr>
          <p:cNvPr id="7" name="TextBox 6">
            <a:extLst>
              <a:ext uri="{FF2B5EF4-FFF2-40B4-BE49-F238E27FC236}">
                <a16:creationId xmlns:a16="http://schemas.microsoft.com/office/drawing/2014/main" id="{FBFE9401-4424-C342-97FF-38C0B14AA81B}"/>
              </a:ext>
            </a:extLst>
          </p:cNvPr>
          <p:cNvSpPr txBox="1"/>
          <p:nvPr/>
        </p:nvSpPr>
        <p:spPr>
          <a:xfrm>
            <a:off x="543092" y="5802318"/>
            <a:ext cx="3945439" cy="430887"/>
          </a:xfrm>
          <a:prstGeom prst="rect">
            <a:avLst/>
          </a:prstGeom>
          <a:solidFill>
            <a:schemeClr val="bg1"/>
          </a:solidFill>
        </p:spPr>
        <p:txBody>
          <a:bodyPr wrap="none" rtlCol="0">
            <a:spAutoFit/>
          </a:bodyPr>
          <a:lstStyle/>
          <a:p>
            <a:r>
              <a:rPr lang="en-US" sz="2200" dirty="0"/>
              <a:t>GOES + AMSR-2 rain rates (color)</a:t>
            </a:r>
          </a:p>
        </p:txBody>
      </p:sp>
      <p:pic>
        <p:nvPicPr>
          <p:cNvPr id="9" name="Picture 8">
            <a:extLst>
              <a:ext uri="{FF2B5EF4-FFF2-40B4-BE49-F238E27FC236}">
                <a16:creationId xmlns:a16="http://schemas.microsoft.com/office/drawing/2014/main" id="{3E1CA2DB-7FC4-9541-86A0-947B128C3C84}"/>
              </a:ext>
            </a:extLst>
          </p:cNvPr>
          <p:cNvPicPr>
            <a:picLocks noChangeAspect="1"/>
          </p:cNvPicPr>
          <p:nvPr/>
        </p:nvPicPr>
        <p:blipFill rotWithShape="1">
          <a:blip r:embed="rId4"/>
          <a:srcRect t="10983"/>
          <a:stretch/>
        </p:blipFill>
        <p:spPr>
          <a:xfrm>
            <a:off x="4741932" y="2896948"/>
            <a:ext cx="7061650" cy="2074619"/>
          </a:xfrm>
          <a:prstGeom prst="rect">
            <a:avLst/>
          </a:prstGeom>
        </p:spPr>
      </p:pic>
      <p:sp>
        <p:nvSpPr>
          <p:cNvPr id="10" name="TextBox 9">
            <a:extLst>
              <a:ext uri="{FF2B5EF4-FFF2-40B4-BE49-F238E27FC236}">
                <a16:creationId xmlns:a16="http://schemas.microsoft.com/office/drawing/2014/main" id="{CA9D5E51-6CAB-E943-BEFA-607863049777}"/>
              </a:ext>
            </a:extLst>
          </p:cNvPr>
          <p:cNvSpPr txBox="1"/>
          <p:nvPr/>
        </p:nvSpPr>
        <p:spPr>
          <a:xfrm>
            <a:off x="5440323" y="2197299"/>
            <a:ext cx="6007542" cy="430887"/>
          </a:xfrm>
          <a:prstGeom prst="rect">
            <a:avLst/>
          </a:prstGeom>
          <a:noFill/>
        </p:spPr>
        <p:txBody>
          <a:bodyPr wrap="none" rtlCol="0">
            <a:spAutoFit/>
          </a:bodyPr>
          <a:lstStyle/>
          <a:p>
            <a:r>
              <a:rPr lang="en-US" sz="2200" u="sng" dirty="0"/>
              <a:t>LES:</a:t>
            </a:r>
            <a:r>
              <a:rPr lang="en-US" sz="2200" dirty="0"/>
              <a:t> Highest LWP, rain rate, and TKE at edge of POC</a:t>
            </a:r>
          </a:p>
        </p:txBody>
      </p:sp>
      <p:sp>
        <p:nvSpPr>
          <p:cNvPr id="11" name="TextBox 10">
            <a:extLst>
              <a:ext uri="{FF2B5EF4-FFF2-40B4-BE49-F238E27FC236}">
                <a16:creationId xmlns:a16="http://schemas.microsoft.com/office/drawing/2014/main" id="{53C7ABDF-5D76-124F-9088-237D8E6CBA3D}"/>
              </a:ext>
            </a:extLst>
          </p:cNvPr>
          <p:cNvSpPr txBox="1"/>
          <p:nvPr/>
        </p:nvSpPr>
        <p:spPr>
          <a:xfrm>
            <a:off x="8586530" y="6308209"/>
            <a:ext cx="2641877" cy="369332"/>
          </a:xfrm>
          <a:prstGeom prst="rect">
            <a:avLst/>
          </a:prstGeom>
          <a:noFill/>
        </p:spPr>
        <p:txBody>
          <a:bodyPr wrap="none" rtlCol="0">
            <a:spAutoFit/>
          </a:bodyPr>
          <a:lstStyle/>
          <a:p>
            <a:r>
              <a:rPr lang="en-US" dirty="0"/>
              <a:t>Wang and Feingold (2009)</a:t>
            </a:r>
          </a:p>
        </p:txBody>
      </p:sp>
      <p:sp>
        <p:nvSpPr>
          <p:cNvPr id="12" name="TextBox 11">
            <a:extLst>
              <a:ext uri="{FF2B5EF4-FFF2-40B4-BE49-F238E27FC236}">
                <a16:creationId xmlns:a16="http://schemas.microsoft.com/office/drawing/2014/main" id="{5959C0B0-29B8-A748-8DB5-2CB61B2126CF}"/>
              </a:ext>
            </a:extLst>
          </p:cNvPr>
          <p:cNvSpPr txBox="1"/>
          <p:nvPr/>
        </p:nvSpPr>
        <p:spPr>
          <a:xfrm>
            <a:off x="5683188" y="5027532"/>
            <a:ext cx="2269532" cy="923330"/>
          </a:xfrm>
          <a:prstGeom prst="rect">
            <a:avLst/>
          </a:prstGeom>
          <a:noFill/>
        </p:spPr>
        <p:txBody>
          <a:bodyPr wrap="none" rtlCol="0">
            <a:spAutoFit/>
          </a:bodyPr>
          <a:lstStyle/>
          <a:p>
            <a:r>
              <a:rPr lang="en-US" dirty="0"/>
              <a:t>Color contour: rain</a:t>
            </a:r>
          </a:p>
          <a:p>
            <a:r>
              <a:rPr lang="en-US" dirty="0"/>
              <a:t>Red line: LWP</a:t>
            </a:r>
          </a:p>
          <a:p>
            <a:r>
              <a:rPr lang="en-US" dirty="0"/>
              <a:t>Line contours: u-wind</a:t>
            </a:r>
          </a:p>
        </p:txBody>
      </p:sp>
      <p:sp>
        <p:nvSpPr>
          <p:cNvPr id="13" name="TextBox 12">
            <a:extLst>
              <a:ext uri="{FF2B5EF4-FFF2-40B4-BE49-F238E27FC236}">
                <a16:creationId xmlns:a16="http://schemas.microsoft.com/office/drawing/2014/main" id="{A4447AFD-5561-B84A-8C7B-227E3B27801A}"/>
              </a:ext>
            </a:extLst>
          </p:cNvPr>
          <p:cNvSpPr txBox="1"/>
          <p:nvPr/>
        </p:nvSpPr>
        <p:spPr>
          <a:xfrm>
            <a:off x="8626565" y="5000916"/>
            <a:ext cx="3020955" cy="646331"/>
          </a:xfrm>
          <a:prstGeom prst="rect">
            <a:avLst/>
          </a:prstGeom>
          <a:noFill/>
        </p:spPr>
        <p:txBody>
          <a:bodyPr wrap="none" rtlCol="0">
            <a:spAutoFit/>
          </a:bodyPr>
          <a:lstStyle/>
          <a:p>
            <a:r>
              <a:rPr lang="en-US" dirty="0"/>
              <a:t>High TKE re-circulation zone</a:t>
            </a:r>
          </a:p>
          <a:p>
            <a:r>
              <a:rPr lang="en-US" i="1" dirty="0"/>
              <a:t>Use of </a:t>
            </a:r>
            <a:r>
              <a:rPr lang="en-US" i="1" dirty="0" err="1"/>
              <a:t>ECare</a:t>
            </a:r>
            <a:r>
              <a:rPr lang="en-US" i="1" dirty="0"/>
              <a:t> </a:t>
            </a:r>
            <a:r>
              <a:rPr lang="en-US" i="1" dirty="0">
                <a:latin typeface="Times New Roman" panose="02020603050405020304" pitchFamily="18" charset="0"/>
                <a:cs typeface="Times New Roman" panose="02020603050405020304" pitchFamily="18" charset="0"/>
              </a:rPr>
              <a:t>w</a:t>
            </a:r>
            <a:r>
              <a:rPr lang="en-US" i="1" dirty="0"/>
              <a:t> measurements</a:t>
            </a:r>
          </a:p>
        </p:txBody>
      </p:sp>
      <p:cxnSp>
        <p:nvCxnSpPr>
          <p:cNvPr id="15" name="Straight Arrow Connector 14">
            <a:extLst>
              <a:ext uri="{FF2B5EF4-FFF2-40B4-BE49-F238E27FC236}">
                <a16:creationId xmlns:a16="http://schemas.microsoft.com/office/drawing/2014/main" id="{E97F9EDC-B242-924E-8E7A-B084058F721C}"/>
              </a:ext>
            </a:extLst>
          </p:cNvPr>
          <p:cNvCxnSpPr/>
          <p:nvPr/>
        </p:nvCxnSpPr>
        <p:spPr>
          <a:xfrm flipH="1" flipV="1">
            <a:off x="8444094" y="3881075"/>
            <a:ext cx="602802" cy="114645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EB728AC-3861-8346-969D-F2C335C1297D}"/>
              </a:ext>
            </a:extLst>
          </p:cNvPr>
          <p:cNvSpPr txBox="1"/>
          <p:nvPr/>
        </p:nvSpPr>
        <p:spPr>
          <a:xfrm>
            <a:off x="2055399" y="1461911"/>
            <a:ext cx="2469576" cy="707886"/>
          </a:xfrm>
          <a:prstGeom prst="rect">
            <a:avLst/>
          </a:prstGeom>
          <a:solidFill>
            <a:schemeClr val="bg1"/>
          </a:solidFill>
        </p:spPr>
        <p:txBody>
          <a:bodyPr wrap="square" rtlCol="0">
            <a:spAutoFit/>
          </a:bodyPr>
          <a:lstStyle/>
          <a:p>
            <a:r>
              <a:rPr lang="en-US" sz="2000" dirty="0"/>
              <a:t>Highest rain rate at edge of POC</a:t>
            </a:r>
          </a:p>
        </p:txBody>
      </p:sp>
      <p:cxnSp>
        <p:nvCxnSpPr>
          <p:cNvPr id="17" name="Straight Arrow Connector 16">
            <a:extLst>
              <a:ext uri="{FF2B5EF4-FFF2-40B4-BE49-F238E27FC236}">
                <a16:creationId xmlns:a16="http://schemas.microsoft.com/office/drawing/2014/main" id="{5C8E5444-9DEC-E94A-ACEF-B7BBF4129A25}"/>
              </a:ext>
            </a:extLst>
          </p:cNvPr>
          <p:cNvCxnSpPr>
            <a:cxnSpLocks/>
          </p:cNvCxnSpPr>
          <p:nvPr/>
        </p:nvCxnSpPr>
        <p:spPr>
          <a:xfrm flipH="1">
            <a:off x="2864581" y="2141843"/>
            <a:ext cx="137564" cy="5234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2AC7BC1-0E8A-FE42-9933-AA223E57B0CA}"/>
              </a:ext>
            </a:extLst>
          </p:cNvPr>
          <p:cNvSpPr txBox="1">
            <a:spLocks/>
          </p:cNvSpPr>
          <p:nvPr/>
        </p:nvSpPr>
        <p:spPr>
          <a:xfrm>
            <a:off x="990600" y="45278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1. ACI and Mesoscale Organization: </a:t>
            </a:r>
            <a:r>
              <a:rPr lang="en-US" sz="3200" dirty="0"/>
              <a:t>Closed-Open Cells</a:t>
            </a:r>
          </a:p>
        </p:txBody>
      </p:sp>
      <p:sp>
        <p:nvSpPr>
          <p:cNvPr id="19" name="TextBox 18">
            <a:extLst>
              <a:ext uri="{FF2B5EF4-FFF2-40B4-BE49-F238E27FC236}">
                <a16:creationId xmlns:a16="http://schemas.microsoft.com/office/drawing/2014/main" id="{B662C72E-74FE-944B-B5E9-A9301B1EB23F}"/>
              </a:ext>
            </a:extLst>
          </p:cNvPr>
          <p:cNvSpPr txBox="1"/>
          <p:nvPr/>
        </p:nvSpPr>
        <p:spPr>
          <a:xfrm rot="16200000">
            <a:off x="11217537" y="1371072"/>
            <a:ext cx="1548822" cy="400110"/>
          </a:xfrm>
          <a:prstGeom prst="rect">
            <a:avLst/>
          </a:prstGeom>
          <a:noFill/>
        </p:spPr>
        <p:txBody>
          <a:bodyPr wrap="none" rtlCol="0">
            <a:spAutoFit/>
          </a:bodyPr>
          <a:lstStyle/>
          <a:p>
            <a:r>
              <a:rPr lang="en-US" sz="2000" b="1" dirty="0">
                <a:solidFill>
                  <a:schemeClr val="bg1">
                    <a:lumMod val="65000"/>
                  </a:schemeClr>
                </a:solidFill>
              </a:rPr>
              <a:t>Closed-Open</a:t>
            </a:r>
          </a:p>
        </p:txBody>
      </p:sp>
    </p:spTree>
    <p:extLst>
      <p:ext uri="{BB962C8B-B14F-4D97-AF65-F5344CB8AC3E}">
        <p14:creationId xmlns:p14="http://schemas.microsoft.com/office/powerpoint/2010/main" val="379880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F49DED-351A-FE4E-8022-3D8F81259E6B}"/>
              </a:ext>
            </a:extLst>
          </p:cNvPr>
          <p:cNvSpPr txBox="1"/>
          <p:nvPr/>
        </p:nvSpPr>
        <p:spPr>
          <a:xfrm>
            <a:off x="933175" y="1229640"/>
            <a:ext cx="2579296" cy="461665"/>
          </a:xfrm>
          <a:prstGeom prst="rect">
            <a:avLst/>
          </a:prstGeom>
          <a:noFill/>
        </p:spPr>
        <p:txBody>
          <a:bodyPr wrap="none" rtlCol="0">
            <a:spAutoFit/>
          </a:bodyPr>
          <a:lstStyle/>
          <a:p>
            <a:r>
              <a:rPr lang="en-US" sz="2400" u="sng" dirty="0"/>
              <a:t>A-Train</a:t>
            </a:r>
            <a:r>
              <a:rPr lang="en-US" sz="2400" dirty="0"/>
              <a:t> (snapshots)</a:t>
            </a:r>
          </a:p>
        </p:txBody>
      </p:sp>
      <p:pic>
        <p:nvPicPr>
          <p:cNvPr id="14" name="Picture 13">
            <a:extLst>
              <a:ext uri="{FF2B5EF4-FFF2-40B4-BE49-F238E27FC236}">
                <a16:creationId xmlns:a16="http://schemas.microsoft.com/office/drawing/2014/main" id="{BF9C608D-1C2B-4747-A866-AFD3043C0002}"/>
              </a:ext>
            </a:extLst>
          </p:cNvPr>
          <p:cNvPicPr>
            <a:picLocks noChangeAspect="1"/>
          </p:cNvPicPr>
          <p:nvPr/>
        </p:nvPicPr>
        <p:blipFill rotWithShape="1">
          <a:blip r:embed="rId3"/>
          <a:srcRect l="13781" t="832" b="13659"/>
          <a:stretch/>
        </p:blipFill>
        <p:spPr>
          <a:xfrm>
            <a:off x="0" y="2017933"/>
            <a:ext cx="4069090" cy="3715711"/>
          </a:xfrm>
          <a:prstGeom prst="rect">
            <a:avLst/>
          </a:prstGeom>
        </p:spPr>
      </p:pic>
      <p:sp>
        <p:nvSpPr>
          <p:cNvPr id="10" name="TextBox 9">
            <a:extLst>
              <a:ext uri="{FF2B5EF4-FFF2-40B4-BE49-F238E27FC236}">
                <a16:creationId xmlns:a16="http://schemas.microsoft.com/office/drawing/2014/main" id="{D60647AA-7C0D-8748-9752-CF14287C0161}"/>
              </a:ext>
            </a:extLst>
          </p:cNvPr>
          <p:cNvSpPr txBox="1"/>
          <p:nvPr/>
        </p:nvSpPr>
        <p:spPr>
          <a:xfrm>
            <a:off x="1391664" y="6538155"/>
            <a:ext cx="2412327" cy="369332"/>
          </a:xfrm>
          <a:prstGeom prst="rect">
            <a:avLst/>
          </a:prstGeom>
          <a:noFill/>
        </p:spPr>
        <p:txBody>
          <a:bodyPr wrap="none" rtlCol="0">
            <a:spAutoFit/>
          </a:bodyPr>
          <a:lstStyle/>
          <a:p>
            <a:r>
              <a:rPr lang="en-US" dirty="0" err="1"/>
              <a:t>Gryspeerdt</a:t>
            </a:r>
            <a:r>
              <a:rPr lang="en-US" dirty="0"/>
              <a:t> et al. (2019)</a:t>
            </a:r>
          </a:p>
        </p:txBody>
      </p:sp>
      <p:sp>
        <p:nvSpPr>
          <p:cNvPr id="17" name="TextBox 16">
            <a:extLst>
              <a:ext uri="{FF2B5EF4-FFF2-40B4-BE49-F238E27FC236}">
                <a16:creationId xmlns:a16="http://schemas.microsoft.com/office/drawing/2014/main" id="{EC3F6190-AB51-944B-B327-1C01BF98869B}"/>
              </a:ext>
            </a:extLst>
          </p:cNvPr>
          <p:cNvSpPr txBox="1"/>
          <p:nvPr/>
        </p:nvSpPr>
        <p:spPr>
          <a:xfrm>
            <a:off x="2208222" y="5791383"/>
            <a:ext cx="1098378" cy="430887"/>
          </a:xfrm>
          <a:prstGeom prst="rect">
            <a:avLst/>
          </a:prstGeom>
          <a:noFill/>
        </p:spPr>
        <p:txBody>
          <a:bodyPr wrap="none" rtlCol="0">
            <a:spAutoFit/>
          </a:bodyPr>
          <a:lstStyle/>
          <a:p>
            <a:r>
              <a:rPr lang="en-US" sz="2200" dirty="0"/>
              <a:t>N</a:t>
            </a:r>
            <a:r>
              <a:rPr lang="en-US" sz="2200" baseline="-25000" dirty="0"/>
              <a:t>d</a:t>
            </a:r>
            <a:r>
              <a:rPr lang="en-US" sz="2200" dirty="0"/>
              <a:t>, cm</a:t>
            </a:r>
            <a:r>
              <a:rPr lang="en-US" sz="2200" baseline="30000" dirty="0"/>
              <a:t>-3</a:t>
            </a:r>
          </a:p>
        </p:txBody>
      </p:sp>
      <p:sp>
        <p:nvSpPr>
          <p:cNvPr id="13" name="TextBox 12">
            <a:extLst>
              <a:ext uri="{FF2B5EF4-FFF2-40B4-BE49-F238E27FC236}">
                <a16:creationId xmlns:a16="http://schemas.microsoft.com/office/drawing/2014/main" id="{69533A75-CB59-9A4E-8C4E-60DBC7216C6D}"/>
              </a:ext>
            </a:extLst>
          </p:cNvPr>
          <p:cNvSpPr txBox="1"/>
          <p:nvPr/>
        </p:nvSpPr>
        <p:spPr>
          <a:xfrm rot="16200000">
            <a:off x="10977151" y="804780"/>
            <a:ext cx="2026196" cy="400110"/>
          </a:xfrm>
          <a:prstGeom prst="rect">
            <a:avLst/>
          </a:prstGeom>
          <a:noFill/>
        </p:spPr>
        <p:txBody>
          <a:bodyPr wrap="none" rtlCol="0">
            <a:spAutoFit/>
          </a:bodyPr>
          <a:lstStyle/>
          <a:p>
            <a:r>
              <a:rPr lang="en-US" sz="2000" b="1" dirty="0">
                <a:solidFill>
                  <a:schemeClr val="bg1">
                    <a:lumMod val="65000"/>
                  </a:schemeClr>
                </a:solidFill>
              </a:rPr>
              <a:t>LWP adjustments</a:t>
            </a:r>
          </a:p>
        </p:txBody>
      </p:sp>
      <p:sp>
        <p:nvSpPr>
          <p:cNvPr id="18" name="Title 1">
            <a:extLst>
              <a:ext uri="{FF2B5EF4-FFF2-40B4-BE49-F238E27FC236}">
                <a16:creationId xmlns:a16="http://schemas.microsoft.com/office/drawing/2014/main" id="{90BF7D61-2F3F-F549-AE5F-2907C6B69BAB}"/>
              </a:ext>
            </a:extLst>
          </p:cNvPr>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2. LWP Adjustments </a:t>
            </a:r>
            <a:r>
              <a:rPr lang="en-US" sz="4000" dirty="0" err="1"/>
              <a:t>dLWP</a:t>
            </a:r>
            <a:r>
              <a:rPr lang="en-US" sz="4000" dirty="0"/>
              <a:t>/</a:t>
            </a:r>
            <a:r>
              <a:rPr lang="en-US" sz="4000" dirty="0" err="1"/>
              <a:t>dN</a:t>
            </a:r>
            <a:r>
              <a:rPr lang="en-US" sz="4000" dirty="0"/>
              <a:t>: non-monotonicity</a:t>
            </a:r>
            <a:endParaRPr lang="en-US" sz="3800" dirty="0"/>
          </a:p>
        </p:txBody>
      </p:sp>
      <p:sp>
        <p:nvSpPr>
          <p:cNvPr id="15" name="TextBox 14">
            <a:extLst>
              <a:ext uri="{FF2B5EF4-FFF2-40B4-BE49-F238E27FC236}">
                <a16:creationId xmlns:a16="http://schemas.microsoft.com/office/drawing/2014/main" id="{1422C83E-6007-D44E-A720-3997EF4E24CD}"/>
              </a:ext>
            </a:extLst>
          </p:cNvPr>
          <p:cNvSpPr txBox="1"/>
          <p:nvPr/>
        </p:nvSpPr>
        <p:spPr>
          <a:xfrm>
            <a:off x="9013993" y="1853238"/>
            <a:ext cx="2894447" cy="2677656"/>
          </a:xfrm>
          <a:prstGeom prst="rect">
            <a:avLst/>
          </a:prstGeom>
          <a:noFill/>
        </p:spPr>
        <p:txBody>
          <a:bodyPr wrap="square" rtlCol="0">
            <a:spAutoFit/>
          </a:bodyPr>
          <a:lstStyle/>
          <a:p>
            <a:r>
              <a:rPr lang="en-US" sz="2400" u="sng" dirty="0"/>
              <a:t>Approach:</a:t>
            </a:r>
          </a:p>
          <a:p>
            <a:r>
              <a:rPr lang="en-US" sz="2400" dirty="0" err="1"/>
              <a:t>ECare</a:t>
            </a:r>
            <a:r>
              <a:rPr lang="en-US" sz="2400" dirty="0"/>
              <a:t> + Geo</a:t>
            </a:r>
          </a:p>
          <a:p>
            <a:pPr marL="342900" indent="-342900">
              <a:buFontTx/>
              <a:buChar char="-"/>
            </a:pPr>
            <a:r>
              <a:rPr lang="en-US" sz="2400" dirty="0"/>
              <a:t>Compositing based on ERA-5/diurnal cycle</a:t>
            </a:r>
          </a:p>
          <a:p>
            <a:pPr marL="342900" indent="-342900">
              <a:buFontTx/>
              <a:buChar char="-"/>
            </a:pPr>
            <a:r>
              <a:rPr lang="en-US" sz="2400" dirty="0"/>
              <a:t>LES connects to processes</a:t>
            </a:r>
          </a:p>
        </p:txBody>
      </p:sp>
      <p:sp>
        <p:nvSpPr>
          <p:cNvPr id="2" name="TextBox 1">
            <a:extLst>
              <a:ext uri="{FF2B5EF4-FFF2-40B4-BE49-F238E27FC236}">
                <a16:creationId xmlns:a16="http://schemas.microsoft.com/office/drawing/2014/main" id="{AEB6E5D1-D3D7-644C-A54B-E400714C1F8B}"/>
              </a:ext>
            </a:extLst>
          </p:cNvPr>
          <p:cNvSpPr txBox="1"/>
          <p:nvPr/>
        </p:nvSpPr>
        <p:spPr>
          <a:xfrm>
            <a:off x="3404312" y="2071207"/>
            <a:ext cx="338747" cy="369332"/>
          </a:xfrm>
          <a:prstGeom prst="rect">
            <a:avLst/>
          </a:prstGeom>
          <a:noFill/>
        </p:spPr>
        <p:txBody>
          <a:bodyPr wrap="none" rtlCol="0">
            <a:spAutoFit/>
          </a:bodyPr>
          <a:lstStyle/>
          <a:p>
            <a:r>
              <a:rPr lang="en-US" dirty="0"/>
              <a:t>r</a:t>
            </a:r>
            <a:r>
              <a:rPr lang="en-US" baseline="-25000" dirty="0"/>
              <a:t>e</a:t>
            </a:r>
          </a:p>
        </p:txBody>
      </p:sp>
      <p:sp>
        <p:nvSpPr>
          <p:cNvPr id="3" name="Rectangle 2">
            <a:extLst>
              <a:ext uri="{FF2B5EF4-FFF2-40B4-BE49-F238E27FC236}">
                <a16:creationId xmlns:a16="http://schemas.microsoft.com/office/drawing/2014/main" id="{A5FF9157-A545-424D-8B0B-09D58443B7AD}"/>
              </a:ext>
            </a:extLst>
          </p:cNvPr>
          <p:cNvSpPr/>
          <p:nvPr/>
        </p:nvSpPr>
        <p:spPr>
          <a:xfrm>
            <a:off x="1139873" y="2071207"/>
            <a:ext cx="1956021"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Content Placeholder 4">
            <a:extLst>
              <a:ext uri="{FF2B5EF4-FFF2-40B4-BE49-F238E27FC236}">
                <a16:creationId xmlns:a16="http://schemas.microsoft.com/office/drawing/2014/main" id="{EB85A577-CC8B-9C49-A34A-3BA82BCA4780}"/>
              </a:ext>
            </a:extLst>
          </p:cNvPr>
          <p:cNvPicPr>
            <a:picLocks noGrp="1" noChangeAspect="1"/>
          </p:cNvPicPr>
          <p:nvPr>
            <p:ph idx="1"/>
          </p:nvPr>
        </p:nvPicPr>
        <p:blipFill>
          <a:blip r:embed="rId4"/>
          <a:stretch>
            <a:fillRect/>
          </a:stretch>
        </p:blipFill>
        <p:spPr>
          <a:xfrm>
            <a:off x="4499647" y="1957555"/>
            <a:ext cx="3939799" cy="3715711"/>
          </a:xfrm>
        </p:spPr>
      </p:pic>
      <p:sp>
        <p:nvSpPr>
          <p:cNvPr id="41" name="TextBox 40">
            <a:extLst>
              <a:ext uri="{FF2B5EF4-FFF2-40B4-BE49-F238E27FC236}">
                <a16:creationId xmlns:a16="http://schemas.microsoft.com/office/drawing/2014/main" id="{984EB3CE-5A6B-2342-8502-0763AB0C682F}"/>
              </a:ext>
            </a:extLst>
          </p:cNvPr>
          <p:cNvSpPr txBox="1"/>
          <p:nvPr/>
        </p:nvSpPr>
        <p:spPr>
          <a:xfrm>
            <a:off x="5044975" y="1253486"/>
            <a:ext cx="3677820" cy="830997"/>
          </a:xfrm>
          <a:prstGeom prst="rect">
            <a:avLst/>
          </a:prstGeom>
          <a:noFill/>
        </p:spPr>
        <p:txBody>
          <a:bodyPr wrap="square" rtlCol="0">
            <a:spAutoFit/>
          </a:bodyPr>
          <a:lstStyle/>
          <a:p>
            <a:r>
              <a:rPr lang="en-US" sz="2400" u="sng" dirty="0"/>
              <a:t>Large ensemble of LES:</a:t>
            </a:r>
            <a:r>
              <a:rPr lang="en-US" sz="2400" dirty="0"/>
              <a:t> evolution of individual runs</a:t>
            </a:r>
          </a:p>
        </p:txBody>
      </p:sp>
      <p:sp>
        <p:nvSpPr>
          <p:cNvPr id="42" name="TextBox 41">
            <a:extLst>
              <a:ext uri="{FF2B5EF4-FFF2-40B4-BE49-F238E27FC236}">
                <a16:creationId xmlns:a16="http://schemas.microsoft.com/office/drawing/2014/main" id="{5FAEDAC8-6035-8349-933B-F4764DF4E756}"/>
              </a:ext>
            </a:extLst>
          </p:cNvPr>
          <p:cNvSpPr txBox="1"/>
          <p:nvPr/>
        </p:nvSpPr>
        <p:spPr>
          <a:xfrm>
            <a:off x="4907597" y="6377335"/>
            <a:ext cx="2402004" cy="369332"/>
          </a:xfrm>
          <a:prstGeom prst="rect">
            <a:avLst/>
          </a:prstGeom>
          <a:noFill/>
        </p:spPr>
        <p:txBody>
          <a:bodyPr wrap="none" rtlCol="0">
            <a:spAutoFit/>
          </a:bodyPr>
          <a:lstStyle/>
          <a:p>
            <a:r>
              <a:rPr lang="en-US" dirty="0" err="1"/>
              <a:t>Glassmeier</a:t>
            </a:r>
            <a:r>
              <a:rPr lang="en-US" dirty="0"/>
              <a:t> et al. (2021)</a:t>
            </a:r>
          </a:p>
        </p:txBody>
      </p:sp>
      <p:sp>
        <p:nvSpPr>
          <p:cNvPr id="43" name="TextBox 42">
            <a:extLst>
              <a:ext uri="{FF2B5EF4-FFF2-40B4-BE49-F238E27FC236}">
                <a16:creationId xmlns:a16="http://schemas.microsoft.com/office/drawing/2014/main" id="{D3F7EB24-2BF1-634E-9858-AC1789F97ECC}"/>
              </a:ext>
            </a:extLst>
          </p:cNvPr>
          <p:cNvSpPr txBox="1"/>
          <p:nvPr/>
        </p:nvSpPr>
        <p:spPr>
          <a:xfrm rot="16200000">
            <a:off x="4035258" y="3383725"/>
            <a:ext cx="1359668" cy="430887"/>
          </a:xfrm>
          <a:prstGeom prst="rect">
            <a:avLst/>
          </a:prstGeom>
          <a:solidFill>
            <a:schemeClr val="bg1"/>
          </a:solidFill>
        </p:spPr>
        <p:txBody>
          <a:bodyPr wrap="none" rtlCol="0">
            <a:spAutoFit/>
          </a:bodyPr>
          <a:lstStyle/>
          <a:p>
            <a:r>
              <a:rPr lang="en-US" sz="2200" dirty="0"/>
              <a:t>LWP, g m</a:t>
            </a:r>
            <a:r>
              <a:rPr lang="en-US" sz="2200" baseline="30000" dirty="0"/>
              <a:t>-2</a:t>
            </a:r>
          </a:p>
        </p:txBody>
      </p:sp>
      <p:sp>
        <p:nvSpPr>
          <p:cNvPr id="44" name="TextBox 43">
            <a:extLst>
              <a:ext uri="{FF2B5EF4-FFF2-40B4-BE49-F238E27FC236}">
                <a16:creationId xmlns:a16="http://schemas.microsoft.com/office/drawing/2014/main" id="{BA9C34D4-CB0B-9A4C-8C39-2435FCE74D86}"/>
              </a:ext>
            </a:extLst>
          </p:cNvPr>
          <p:cNvSpPr txBox="1"/>
          <p:nvPr/>
        </p:nvSpPr>
        <p:spPr>
          <a:xfrm>
            <a:off x="6211223" y="5434186"/>
            <a:ext cx="1098378" cy="430887"/>
          </a:xfrm>
          <a:prstGeom prst="rect">
            <a:avLst/>
          </a:prstGeom>
          <a:solidFill>
            <a:schemeClr val="bg1"/>
          </a:solidFill>
        </p:spPr>
        <p:txBody>
          <a:bodyPr wrap="none" rtlCol="0">
            <a:spAutoFit/>
          </a:bodyPr>
          <a:lstStyle/>
          <a:p>
            <a:r>
              <a:rPr lang="en-US" sz="2200" dirty="0"/>
              <a:t>N</a:t>
            </a:r>
            <a:r>
              <a:rPr lang="en-US" sz="2200" baseline="-25000" dirty="0"/>
              <a:t>d</a:t>
            </a:r>
            <a:r>
              <a:rPr lang="en-US" sz="2200" dirty="0"/>
              <a:t>, cm</a:t>
            </a:r>
            <a:r>
              <a:rPr lang="en-US" sz="2200" baseline="30000" dirty="0"/>
              <a:t>-3</a:t>
            </a:r>
          </a:p>
        </p:txBody>
      </p:sp>
      <p:grpSp>
        <p:nvGrpSpPr>
          <p:cNvPr id="45" name="Group 44">
            <a:extLst>
              <a:ext uri="{FF2B5EF4-FFF2-40B4-BE49-F238E27FC236}">
                <a16:creationId xmlns:a16="http://schemas.microsoft.com/office/drawing/2014/main" id="{554F1919-5102-D34B-8F85-13CFE4470F3A}"/>
              </a:ext>
            </a:extLst>
          </p:cNvPr>
          <p:cNvGrpSpPr/>
          <p:nvPr/>
        </p:nvGrpSpPr>
        <p:grpSpPr>
          <a:xfrm>
            <a:off x="7529586" y="5938721"/>
            <a:ext cx="1819719" cy="383304"/>
            <a:chOff x="71562" y="5696538"/>
            <a:chExt cx="1819719" cy="383304"/>
          </a:xfrm>
        </p:grpSpPr>
        <p:cxnSp>
          <p:nvCxnSpPr>
            <p:cNvPr id="46" name="Straight Connector 45">
              <a:extLst>
                <a:ext uri="{FF2B5EF4-FFF2-40B4-BE49-F238E27FC236}">
                  <a16:creationId xmlns:a16="http://schemas.microsoft.com/office/drawing/2014/main" id="{99A7E69F-3F96-5D41-9BE4-A81B2D071EDC}"/>
                </a:ext>
              </a:extLst>
            </p:cNvPr>
            <p:cNvCxnSpPr/>
            <p:nvPr/>
          </p:nvCxnSpPr>
          <p:spPr>
            <a:xfrm>
              <a:off x="744732" y="5895176"/>
              <a:ext cx="55154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82E28984-F0D3-534E-BEAF-B5792C94D381}"/>
                </a:ext>
              </a:extLst>
            </p:cNvPr>
            <p:cNvSpPr/>
            <p:nvPr/>
          </p:nvSpPr>
          <p:spPr>
            <a:xfrm>
              <a:off x="737475" y="5852517"/>
              <a:ext cx="94343" cy="94329"/>
            </a:xfrm>
            <a:prstGeom prst="ellipse">
              <a:avLst/>
            </a:prstGeom>
            <a:solidFill>
              <a:srgbClr val="FF8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47F5FC8-F278-8449-8758-E6BFE4C23B7C}"/>
                </a:ext>
              </a:extLst>
            </p:cNvPr>
            <p:cNvSpPr/>
            <p:nvPr/>
          </p:nvSpPr>
          <p:spPr>
            <a:xfrm>
              <a:off x="1245473" y="5859777"/>
              <a:ext cx="94343" cy="9432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F31DE32-0AB3-6042-BDF6-E2E89E0207F3}"/>
                </a:ext>
              </a:extLst>
            </p:cNvPr>
            <p:cNvSpPr txBox="1"/>
            <p:nvPr/>
          </p:nvSpPr>
          <p:spPr>
            <a:xfrm>
              <a:off x="170952" y="5710510"/>
              <a:ext cx="613694" cy="369332"/>
            </a:xfrm>
            <a:prstGeom prst="rect">
              <a:avLst/>
            </a:prstGeom>
            <a:noFill/>
          </p:spPr>
          <p:txBody>
            <a:bodyPr wrap="none" rtlCol="0">
              <a:spAutoFit/>
            </a:bodyPr>
            <a:lstStyle/>
            <a:p>
              <a:r>
                <a:rPr lang="en-US" dirty="0"/>
                <a:t>start</a:t>
              </a:r>
            </a:p>
          </p:txBody>
        </p:sp>
        <p:sp>
          <p:nvSpPr>
            <p:cNvPr id="50" name="TextBox 49">
              <a:extLst>
                <a:ext uri="{FF2B5EF4-FFF2-40B4-BE49-F238E27FC236}">
                  <a16:creationId xmlns:a16="http://schemas.microsoft.com/office/drawing/2014/main" id="{F5280C88-1DFE-7649-BAA4-C2E0656086BB}"/>
                </a:ext>
              </a:extLst>
            </p:cNvPr>
            <p:cNvSpPr txBox="1"/>
            <p:nvPr/>
          </p:nvSpPr>
          <p:spPr>
            <a:xfrm>
              <a:off x="1347542" y="5696538"/>
              <a:ext cx="543739" cy="369332"/>
            </a:xfrm>
            <a:prstGeom prst="rect">
              <a:avLst/>
            </a:prstGeom>
            <a:noFill/>
          </p:spPr>
          <p:txBody>
            <a:bodyPr wrap="none" rtlCol="0">
              <a:spAutoFit/>
            </a:bodyPr>
            <a:lstStyle/>
            <a:p>
              <a:r>
                <a:rPr lang="en-US" dirty="0"/>
                <a:t>end</a:t>
              </a:r>
            </a:p>
          </p:txBody>
        </p:sp>
        <p:sp>
          <p:nvSpPr>
            <p:cNvPr id="51" name="Rectangle 50">
              <a:extLst>
                <a:ext uri="{FF2B5EF4-FFF2-40B4-BE49-F238E27FC236}">
                  <a16:creationId xmlns:a16="http://schemas.microsoft.com/office/drawing/2014/main" id="{5766F00A-9B70-4741-83F3-EDD00152AD7C}"/>
                </a:ext>
              </a:extLst>
            </p:cNvPr>
            <p:cNvSpPr/>
            <p:nvPr/>
          </p:nvSpPr>
          <p:spPr>
            <a:xfrm>
              <a:off x="71562" y="5696538"/>
              <a:ext cx="1819719" cy="383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929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F49DED-351A-FE4E-8022-3D8F81259E6B}"/>
              </a:ext>
            </a:extLst>
          </p:cNvPr>
          <p:cNvSpPr txBox="1"/>
          <p:nvPr/>
        </p:nvSpPr>
        <p:spPr>
          <a:xfrm>
            <a:off x="731518" y="1927452"/>
            <a:ext cx="3435749" cy="461665"/>
          </a:xfrm>
          <a:prstGeom prst="rect">
            <a:avLst/>
          </a:prstGeom>
          <a:noFill/>
        </p:spPr>
        <p:txBody>
          <a:bodyPr wrap="none" rtlCol="0">
            <a:spAutoFit/>
          </a:bodyPr>
          <a:lstStyle/>
          <a:p>
            <a:r>
              <a:rPr lang="en-US" sz="2400" dirty="0"/>
              <a:t>Satellite-based (</a:t>
            </a:r>
            <a:r>
              <a:rPr lang="en-US" sz="2400" i="1" dirty="0"/>
              <a:t>flow field</a:t>
            </a:r>
            <a:r>
              <a:rPr lang="en-US" sz="2400" dirty="0"/>
              <a:t>)</a:t>
            </a:r>
          </a:p>
        </p:txBody>
      </p:sp>
      <p:pic>
        <p:nvPicPr>
          <p:cNvPr id="14" name="Picture 13">
            <a:extLst>
              <a:ext uri="{FF2B5EF4-FFF2-40B4-BE49-F238E27FC236}">
                <a16:creationId xmlns:a16="http://schemas.microsoft.com/office/drawing/2014/main" id="{BF9C608D-1C2B-4747-A866-AFD3043C0002}"/>
              </a:ext>
            </a:extLst>
          </p:cNvPr>
          <p:cNvPicPr>
            <a:picLocks noChangeAspect="1"/>
          </p:cNvPicPr>
          <p:nvPr/>
        </p:nvPicPr>
        <p:blipFill rotWithShape="1">
          <a:blip r:embed="rId3"/>
          <a:srcRect l="13781" t="832" b="13659"/>
          <a:stretch/>
        </p:blipFill>
        <p:spPr>
          <a:xfrm>
            <a:off x="49804" y="2446856"/>
            <a:ext cx="4069090" cy="3715711"/>
          </a:xfrm>
          <a:prstGeom prst="rect">
            <a:avLst/>
          </a:prstGeom>
        </p:spPr>
      </p:pic>
      <p:sp>
        <p:nvSpPr>
          <p:cNvPr id="17" name="TextBox 16">
            <a:extLst>
              <a:ext uri="{FF2B5EF4-FFF2-40B4-BE49-F238E27FC236}">
                <a16:creationId xmlns:a16="http://schemas.microsoft.com/office/drawing/2014/main" id="{EC3F6190-AB51-944B-B327-1C01BF98869B}"/>
              </a:ext>
            </a:extLst>
          </p:cNvPr>
          <p:cNvSpPr txBox="1"/>
          <p:nvPr/>
        </p:nvSpPr>
        <p:spPr>
          <a:xfrm>
            <a:off x="2258026" y="6220306"/>
            <a:ext cx="1098378" cy="430887"/>
          </a:xfrm>
          <a:prstGeom prst="rect">
            <a:avLst/>
          </a:prstGeom>
          <a:noFill/>
        </p:spPr>
        <p:txBody>
          <a:bodyPr wrap="none" rtlCol="0">
            <a:spAutoFit/>
          </a:bodyPr>
          <a:lstStyle/>
          <a:p>
            <a:r>
              <a:rPr lang="en-US" sz="2200" dirty="0"/>
              <a:t>N</a:t>
            </a:r>
            <a:r>
              <a:rPr lang="en-US" sz="2200" baseline="-25000" dirty="0"/>
              <a:t>d</a:t>
            </a:r>
            <a:r>
              <a:rPr lang="en-US" sz="2200" dirty="0"/>
              <a:t>, cm</a:t>
            </a:r>
            <a:r>
              <a:rPr lang="en-US" sz="2200" baseline="30000" dirty="0"/>
              <a:t>-3</a:t>
            </a:r>
          </a:p>
        </p:txBody>
      </p:sp>
      <p:sp>
        <p:nvSpPr>
          <p:cNvPr id="18" name="Title 1">
            <a:extLst>
              <a:ext uri="{FF2B5EF4-FFF2-40B4-BE49-F238E27FC236}">
                <a16:creationId xmlns:a16="http://schemas.microsoft.com/office/drawing/2014/main" id="{90BF7D61-2F3F-F549-AE5F-2907C6B69BAB}"/>
              </a:ext>
            </a:extLst>
          </p:cNvPr>
          <p:cNvSpPr txBox="1">
            <a:spLocks/>
          </p:cNvSpPr>
          <p:nvPr/>
        </p:nvSpPr>
        <p:spPr>
          <a:xfrm>
            <a:off x="990599" y="517525"/>
            <a:ext cx="1080678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2. LWP Adjustments: Satellite and LES flow fields </a:t>
            </a:r>
            <a:endParaRPr lang="en-US" sz="3800" dirty="0"/>
          </a:p>
        </p:txBody>
      </p:sp>
      <p:sp>
        <p:nvSpPr>
          <p:cNvPr id="7" name="Rectangle 6">
            <a:extLst>
              <a:ext uri="{FF2B5EF4-FFF2-40B4-BE49-F238E27FC236}">
                <a16:creationId xmlns:a16="http://schemas.microsoft.com/office/drawing/2014/main" id="{CCE5A5EC-C39D-E04B-8017-B665771165A7}"/>
              </a:ext>
            </a:extLst>
          </p:cNvPr>
          <p:cNvSpPr/>
          <p:nvPr/>
        </p:nvSpPr>
        <p:spPr>
          <a:xfrm>
            <a:off x="1105137" y="2485753"/>
            <a:ext cx="2827283" cy="3033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24" name="TextBox 23">
            <a:extLst>
              <a:ext uri="{FF2B5EF4-FFF2-40B4-BE49-F238E27FC236}">
                <a16:creationId xmlns:a16="http://schemas.microsoft.com/office/drawing/2014/main" id="{17386B75-C9AA-E946-8846-EA2C0809CF95}"/>
              </a:ext>
            </a:extLst>
          </p:cNvPr>
          <p:cNvSpPr txBox="1"/>
          <p:nvPr/>
        </p:nvSpPr>
        <p:spPr>
          <a:xfrm>
            <a:off x="1849107" y="3798227"/>
            <a:ext cx="1339341" cy="430887"/>
          </a:xfrm>
          <a:prstGeom prst="rect">
            <a:avLst/>
          </a:prstGeom>
          <a:noFill/>
        </p:spPr>
        <p:txBody>
          <a:bodyPr wrap="none" rtlCol="0">
            <a:spAutoFit/>
          </a:bodyPr>
          <a:lstStyle/>
          <a:p>
            <a:r>
              <a:rPr lang="en-US" sz="2200" dirty="0"/>
              <a:t>Flow Field</a:t>
            </a:r>
          </a:p>
        </p:txBody>
      </p:sp>
      <p:sp>
        <p:nvSpPr>
          <p:cNvPr id="23" name="TextBox 22">
            <a:extLst>
              <a:ext uri="{FF2B5EF4-FFF2-40B4-BE49-F238E27FC236}">
                <a16:creationId xmlns:a16="http://schemas.microsoft.com/office/drawing/2014/main" id="{7C41BDB5-2DD7-B243-B49F-B7B65B925437}"/>
              </a:ext>
            </a:extLst>
          </p:cNvPr>
          <p:cNvSpPr txBox="1"/>
          <p:nvPr/>
        </p:nvSpPr>
        <p:spPr>
          <a:xfrm rot="16200000">
            <a:off x="10977151" y="804780"/>
            <a:ext cx="2026196" cy="400110"/>
          </a:xfrm>
          <a:prstGeom prst="rect">
            <a:avLst/>
          </a:prstGeom>
          <a:noFill/>
        </p:spPr>
        <p:txBody>
          <a:bodyPr wrap="none" rtlCol="0">
            <a:spAutoFit/>
          </a:bodyPr>
          <a:lstStyle/>
          <a:p>
            <a:r>
              <a:rPr lang="en-US" sz="2000" b="1" dirty="0">
                <a:solidFill>
                  <a:schemeClr val="bg1">
                    <a:lumMod val="65000"/>
                  </a:schemeClr>
                </a:solidFill>
              </a:rPr>
              <a:t>LWP adjustments</a:t>
            </a:r>
          </a:p>
        </p:txBody>
      </p:sp>
      <p:sp>
        <p:nvSpPr>
          <p:cNvPr id="25" name="TextBox 24">
            <a:extLst>
              <a:ext uri="{FF2B5EF4-FFF2-40B4-BE49-F238E27FC236}">
                <a16:creationId xmlns:a16="http://schemas.microsoft.com/office/drawing/2014/main" id="{8ABA7FEB-43D4-194B-891B-EC74DF39BD1E}"/>
              </a:ext>
            </a:extLst>
          </p:cNvPr>
          <p:cNvSpPr txBox="1"/>
          <p:nvPr/>
        </p:nvSpPr>
        <p:spPr>
          <a:xfrm>
            <a:off x="9013993" y="1853238"/>
            <a:ext cx="2894447" cy="2677656"/>
          </a:xfrm>
          <a:prstGeom prst="rect">
            <a:avLst/>
          </a:prstGeom>
          <a:noFill/>
        </p:spPr>
        <p:txBody>
          <a:bodyPr wrap="square" rtlCol="0">
            <a:spAutoFit/>
          </a:bodyPr>
          <a:lstStyle/>
          <a:p>
            <a:r>
              <a:rPr lang="en-US" sz="2400" u="sng" dirty="0"/>
              <a:t>Approach:</a:t>
            </a:r>
          </a:p>
          <a:p>
            <a:r>
              <a:rPr lang="en-US" sz="2400" dirty="0" err="1"/>
              <a:t>ECare</a:t>
            </a:r>
            <a:r>
              <a:rPr lang="en-US" sz="2400" dirty="0"/>
              <a:t> + Geo</a:t>
            </a:r>
          </a:p>
          <a:p>
            <a:pPr marL="342900" indent="-342900">
              <a:buFontTx/>
              <a:buChar char="-"/>
            </a:pPr>
            <a:r>
              <a:rPr lang="en-US" sz="2400" dirty="0"/>
              <a:t>Compositing based on ERA-5/diurnal cycle</a:t>
            </a:r>
          </a:p>
          <a:p>
            <a:pPr marL="342900" indent="-342900">
              <a:buFontTx/>
              <a:buChar char="-"/>
            </a:pPr>
            <a:r>
              <a:rPr lang="en-US" sz="2400" dirty="0"/>
              <a:t>Explore timescales of </a:t>
            </a:r>
            <a:r>
              <a:rPr lang="en-US" sz="2400" dirty="0" err="1"/>
              <a:t>dLWP</a:t>
            </a:r>
            <a:r>
              <a:rPr lang="en-US" sz="2400" dirty="0"/>
              <a:t>/</a:t>
            </a:r>
            <a:r>
              <a:rPr lang="en-US" sz="2400" dirty="0" err="1"/>
              <a:t>dN</a:t>
            </a:r>
            <a:r>
              <a:rPr lang="en-US" sz="2400" dirty="0"/>
              <a:t> </a:t>
            </a:r>
          </a:p>
        </p:txBody>
      </p:sp>
      <p:pic>
        <p:nvPicPr>
          <p:cNvPr id="19" name="Picture 18">
            <a:extLst>
              <a:ext uri="{FF2B5EF4-FFF2-40B4-BE49-F238E27FC236}">
                <a16:creationId xmlns:a16="http://schemas.microsoft.com/office/drawing/2014/main" id="{8AB56865-3109-A445-BC2B-1E66AA26B9CF}"/>
              </a:ext>
            </a:extLst>
          </p:cNvPr>
          <p:cNvPicPr>
            <a:picLocks noChangeAspect="1"/>
          </p:cNvPicPr>
          <p:nvPr/>
        </p:nvPicPr>
        <p:blipFill>
          <a:blip r:embed="rId4"/>
          <a:stretch>
            <a:fillRect/>
          </a:stretch>
        </p:blipFill>
        <p:spPr>
          <a:xfrm>
            <a:off x="4532221" y="2334834"/>
            <a:ext cx="3939799" cy="3788559"/>
          </a:xfrm>
          <a:prstGeom prst="rect">
            <a:avLst/>
          </a:prstGeom>
        </p:spPr>
      </p:pic>
      <p:sp>
        <p:nvSpPr>
          <p:cNvPr id="26" name="TextBox 25">
            <a:extLst>
              <a:ext uri="{FF2B5EF4-FFF2-40B4-BE49-F238E27FC236}">
                <a16:creationId xmlns:a16="http://schemas.microsoft.com/office/drawing/2014/main" id="{CC9F84B3-1402-004D-AAF7-CEC7D1CB90D2}"/>
              </a:ext>
            </a:extLst>
          </p:cNvPr>
          <p:cNvSpPr txBox="1"/>
          <p:nvPr/>
        </p:nvSpPr>
        <p:spPr>
          <a:xfrm>
            <a:off x="4532220" y="1894458"/>
            <a:ext cx="4373514" cy="461665"/>
          </a:xfrm>
          <a:prstGeom prst="rect">
            <a:avLst/>
          </a:prstGeom>
          <a:noFill/>
        </p:spPr>
        <p:txBody>
          <a:bodyPr wrap="square" rtlCol="0">
            <a:spAutoFit/>
          </a:bodyPr>
          <a:lstStyle/>
          <a:p>
            <a:r>
              <a:rPr lang="en-US" sz="2400" dirty="0"/>
              <a:t>LES emulator: </a:t>
            </a:r>
            <a:r>
              <a:rPr lang="en-US" sz="2400" dirty="0" err="1"/>
              <a:t>dLWP</a:t>
            </a:r>
            <a:r>
              <a:rPr lang="en-US" sz="2400" dirty="0"/>
              <a:t>/</a:t>
            </a:r>
            <a:r>
              <a:rPr lang="en-US" sz="2400" dirty="0" err="1"/>
              <a:t>dN</a:t>
            </a:r>
            <a:r>
              <a:rPr lang="en-US" sz="2400" dirty="0"/>
              <a:t> </a:t>
            </a:r>
            <a:r>
              <a:rPr lang="en-US" sz="2400" i="1" dirty="0"/>
              <a:t>flow field</a:t>
            </a:r>
          </a:p>
        </p:txBody>
      </p:sp>
      <p:sp>
        <p:nvSpPr>
          <p:cNvPr id="27" name="TextBox 26">
            <a:extLst>
              <a:ext uri="{FF2B5EF4-FFF2-40B4-BE49-F238E27FC236}">
                <a16:creationId xmlns:a16="http://schemas.microsoft.com/office/drawing/2014/main" id="{CC18E3A8-F493-5A48-A008-077E5BBF01F2}"/>
              </a:ext>
            </a:extLst>
          </p:cNvPr>
          <p:cNvSpPr txBox="1"/>
          <p:nvPr/>
        </p:nvSpPr>
        <p:spPr>
          <a:xfrm>
            <a:off x="4940171" y="6380703"/>
            <a:ext cx="2402004" cy="369332"/>
          </a:xfrm>
          <a:prstGeom prst="rect">
            <a:avLst/>
          </a:prstGeom>
          <a:noFill/>
        </p:spPr>
        <p:txBody>
          <a:bodyPr wrap="none" rtlCol="0">
            <a:spAutoFit/>
          </a:bodyPr>
          <a:lstStyle/>
          <a:p>
            <a:r>
              <a:rPr lang="en-US" dirty="0" err="1"/>
              <a:t>Glassmeier</a:t>
            </a:r>
            <a:r>
              <a:rPr lang="en-US" dirty="0"/>
              <a:t> et al. (2021)</a:t>
            </a:r>
          </a:p>
        </p:txBody>
      </p:sp>
      <p:sp>
        <p:nvSpPr>
          <p:cNvPr id="28" name="TextBox 27">
            <a:extLst>
              <a:ext uri="{FF2B5EF4-FFF2-40B4-BE49-F238E27FC236}">
                <a16:creationId xmlns:a16="http://schemas.microsoft.com/office/drawing/2014/main" id="{42F6C288-E7D0-B14A-8920-D923658171D0}"/>
              </a:ext>
            </a:extLst>
          </p:cNvPr>
          <p:cNvSpPr txBox="1"/>
          <p:nvPr/>
        </p:nvSpPr>
        <p:spPr>
          <a:xfrm>
            <a:off x="6243797" y="5773880"/>
            <a:ext cx="1098378" cy="430887"/>
          </a:xfrm>
          <a:prstGeom prst="rect">
            <a:avLst/>
          </a:prstGeom>
          <a:solidFill>
            <a:schemeClr val="bg1"/>
          </a:solidFill>
        </p:spPr>
        <p:txBody>
          <a:bodyPr wrap="none" rtlCol="0">
            <a:spAutoFit/>
          </a:bodyPr>
          <a:lstStyle/>
          <a:p>
            <a:r>
              <a:rPr lang="en-US" sz="2200" dirty="0"/>
              <a:t>N</a:t>
            </a:r>
            <a:r>
              <a:rPr lang="en-US" sz="2200" baseline="-25000" dirty="0"/>
              <a:t>d</a:t>
            </a:r>
            <a:r>
              <a:rPr lang="en-US" sz="2200" dirty="0"/>
              <a:t>, cm</a:t>
            </a:r>
            <a:r>
              <a:rPr lang="en-US" sz="2200" baseline="30000" dirty="0"/>
              <a:t>-3</a:t>
            </a:r>
          </a:p>
        </p:txBody>
      </p:sp>
      <p:cxnSp>
        <p:nvCxnSpPr>
          <p:cNvPr id="29" name="Straight Connector 28">
            <a:extLst>
              <a:ext uri="{FF2B5EF4-FFF2-40B4-BE49-F238E27FC236}">
                <a16:creationId xmlns:a16="http://schemas.microsoft.com/office/drawing/2014/main" id="{7C285DA0-5FE5-6749-94D4-084ED1067C2E}"/>
              </a:ext>
            </a:extLst>
          </p:cNvPr>
          <p:cNvCxnSpPr/>
          <p:nvPr/>
        </p:nvCxnSpPr>
        <p:spPr>
          <a:xfrm flipH="1">
            <a:off x="5215535" y="5597711"/>
            <a:ext cx="31425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587390-B774-7E43-92E1-14ED87E0EFBB}"/>
              </a:ext>
            </a:extLst>
          </p:cNvPr>
          <p:cNvCxnSpPr>
            <a:cxnSpLocks/>
          </p:cNvCxnSpPr>
          <p:nvPr/>
        </p:nvCxnSpPr>
        <p:spPr>
          <a:xfrm>
            <a:off x="5226045" y="2500353"/>
            <a:ext cx="0" cy="31084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C8FF080-472E-134A-B647-1F86EA636565}"/>
              </a:ext>
            </a:extLst>
          </p:cNvPr>
          <p:cNvSpPr txBox="1"/>
          <p:nvPr/>
        </p:nvSpPr>
        <p:spPr>
          <a:xfrm rot="16200000">
            <a:off x="4044894" y="3839139"/>
            <a:ext cx="1359668" cy="430887"/>
          </a:xfrm>
          <a:prstGeom prst="rect">
            <a:avLst/>
          </a:prstGeom>
          <a:solidFill>
            <a:schemeClr val="bg1"/>
          </a:solidFill>
        </p:spPr>
        <p:txBody>
          <a:bodyPr wrap="none" rtlCol="0">
            <a:spAutoFit/>
          </a:bodyPr>
          <a:lstStyle/>
          <a:p>
            <a:r>
              <a:rPr lang="en-US" sz="2200" dirty="0"/>
              <a:t>LWP, g m</a:t>
            </a:r>
            <a:r>
              <a:rPr lang="en-US" sz="2200" baseline="30000" dirty="0"/>
              <a:t>-2</a:t>
            </a:r>
          </a:p>
        </p:txBody>
      </p:sp>
    </p:spTree>
    <p:extLst>
      <p:ext uri="{BB962C8B-B14F-4D97-AF65-F5344CB8AC3E}">
        <p14:creationId xmlns:p14="http://schemas.microsoft.com/office/powerpoint/2010/main" val="134495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abin.eps">
            <a:extLst>
              <a:ext uri="{FF2B5EF4-FFF2-40B4-BE49-F238E27FC236}">
                <a16:creationId xmlns:a16="http://schemas.microsoft.com/office/drawing/2014/main" id="{AB402E4D-AF2F-8746-8690-52FA664F5193}"/>
              </a:ext>
            </a:extLst>
          </p:cNvPr>
          <p:cNvPicPr>
            <a:picLocks noChangeAspect="1"/>
          </p:cNvPicPr>
          <p:nvPr/>
        </p:nvPicPr>
        <p:blipFill rotWithShape="1">
          <a:blip r:embed="rId3">
            <a:extLst>
              <a:ext uri="{28A0092B-C50C-407E-A947-70E740481C1C}">
                <a14:useLocalDpi xmlns:a14="http://schemas.microsoft.com/office/drawing/2010/main" val="0"/>
              </a:ext>
            </a:extLst>
          </a:blip>
          <a:srcRect l="19823" t="48240" r="27073" b="13052"/>
          <a:stretch/>
        </p:blipFill>
        <p:spPr>
          <a:xfrm>
            <a:off x="6980660" y="3901257"/>
            <a:ext cx="2676561" cy="1673671"/>
          </a:xfrm>
          <a:prstGeom prst="rect">
            <a:avLst/>
          </a:prstGeom>
        </p:spPr>
      </p:pic>
      <p:sp>
        <p:nvSpPr>
          <p:cNvPr id="2" name="Title 1">
            <a:extLst>
              <a:ext uri="{FF2B5EF4-FFF2-40B4-BE49-F238E27FC236}">
                <a16:creationId xmlns:a16="http://schemas.microsoft.com/office/drawing/2014/main" id="{FEB6A294-2155-2540-896C-5130D93D4B5B}"/>
              </a:ext>
            </a:extLst>
          </p:cNvPr>
          <p:cNvSpPr>
            <a:spLocks noGrp="1"/>
          </p:cNvSpPr>
          <p:nvPr>
            <p:ph type="title"/>
          </p:nvPr>
        </p:nvSpPr>
        <p:spPr>
          <a:xfrm>
            <a:off x="838198" y="89298"/>
            <a:ext cx="10515600" cy="1325563"/>
          </a:xfrm>
        </p:spPr>
        <p:txBody>
          <a:bodyPr/>
          <a:lstStyle/>
          <a:p>
            <a:r>
              <a:rPr lang="en-US" dirty="0"/>
              <a:t>3. Albedo - Cloud Fraction</a:t>
            </a:r>
          </a:p>
        </p:txBody>
      </p:sp>
      <p:grpSp>
        <p:nvGrpSpPr>
          <p:cNvPr id="6" name="Group 5">
            <a:extLst>
              <a:ext uri="{FF2B5EF4-FFF2-40B4-BE49-F238E27FC236}">
                <a16:creationId xmlns:a16="http://schemas.microsoft.com/office/drawing/2014/main" id="{D2EEDA3B-E244-D940-A23E-4D03E6E62134}"/>
              </a:ext>
            </a:extLst>
          </p:cNvPr>
          <p:cNvGrpSpPr/>
          <p:nvPr/>
        </p:nvGrpSpPr>
        <p:grpSpPr>
          <a:xfrm>
            <a:off x="1036406" y="2825180"/>
            <a:ext cx="3560143" cy="3953057"/>
            <a:chOff x="4012966" y="3710208"/>
            <a:chExt cx="2783111" cy="3189836"/>
          </a:xfrm>
        </p:grpSpPr>
        <p:pic>
          <p:nvPicPr>
            <p:cNvPr id="7" name="Picture 6">
              <a:extLst>
                <a:ext uri="{FF2B5EF4-FFF2-40B4-BE49-F238E27FC236}">
                  <a16:creationId xmlns:a16="http://schemas.microsoft.com/office/drawing/2014/main" id="{7944DBAD-C35D-2B46-AE4D-53007FC3D696}"/>
                </a:ext>
              </a:extLst>
            </p:cNvPr>
            <p:cNvPicPr>
              <a:picLocks noChangeAspect="1"/>
            </p:cNvPicPr>
            <p:nvPr/>
          </p:nvPicPr>
          <p:blipFill>
            <a:blip r:embed="rId4"/>
            <a:stretch>
              <a:fillRect/>
            </a:stretch>
          </p:blipFill>
          <p:spPr>
            <a:xfrm>
              <a:off x="4012966" y="3710208"/>
              <a:ext cx="2783111" cy="2648443"/>
            </a:xfrm>
            <a:prstGeom prst="rect">
              <a:avLst/>
            </a:prstGeom>
          </p:spPr>
        </p:pic>
        <p:sp>
          <p:nvSpPr>
            <p:cNvPr id="8" name="TextBox 7">
              <a:extLst>
                <a:ext uri="{FF2B5EF4-FFF2-40B4-BE49-F238E27FC236}">
                  <a16:creationId xmlns:a16="http://schemas.microsoft.com/office/drawing/2014/main" id="{291018B8-36DD-DA4D-8B02-35F44C42F551}"/>
                </a:ext>
              </a:extLst>
            </p:cNvPr>
            <p:cNvSpPr txBox="1"/>
            <p:nvPr/>
          </p:nvSpPr>
          <p:spPr>
            <a:xfrm>
              <a:off x="4850250" y="6626855"/>
              <a:ext cx="1582708" cy="273189"/>
            </a:xfrm>
            <a:prstGeom prst="rect">
              <a:avLst/>
            </a:prstGeom>
            <a:noFill/>
          </p:spPr>
          <p:txBody>
            <a:bodyPr wrap="none" rtlCol="0">
              <a:spAutoFit/>
            </a:bodyPr>
            <a:lstStyle/>
            <a:p>
              <a:r>
                <a:rPr lang="en-US" sz="1600" dirty="0"/>
                <a:t>Engstrom et al. (2015)</a:t>
              </a:r>
            </a:p>
          </p:txBody>
        </p:sp>
        <p:sp>
          <p:nvSpPr>
            <p:cNvPr id="9" name="TextBox 8">
              <a:extLst>
                <a:ext uri="{FF2B5EF4-FFF2-40B4-BE49-F238E27FC236}">
                  <a16:creationId xmlns:a16="http://schemas.microsoft.com/office/drawing/2014/main" id="{AEF6881C-DE63-BB4C-91FF-FD526E25CB23}"/>
                </a:ext>
              </a:extLst>
            </p:cNvPr>
            <p:cNvSpPr txBox="1"/>
            <p:nvPr/>
          </p:nvSpPr>
          <p:spPr>
            <a:xfrm>
              <a:off x="4583432" y="3931484"/>
              <a:ext cx="1599700" cy="298025"/>
            </a:xfrm>
            <a:prstGeom prst="rect">
              <a:avLst/>
            </a:prstGeom>
            <a:noFill/>
          </p:spPr>
          <p:txBody>
            <a:bodyPr wrap="none" rtlCol="0">
              <a:spAutoFit/>
            </a:bodyPr>
            <a:lstStyle/>
            <a:p>
              <a:r>
                <a:rPr lang="en-US" dirty="0"/>
                <a:t>Scene Albedo vs. CF</a:t>
              </a:r>
            </a:p>
          </p:txBody>
        </p:sp>
      </p:grpSp>
      <p:sp>
        <p:nvSpPr>
          <p:cNvPr id="19" name="TextBox 18">
            <a:extLst>
              <a:ext uri="{FF2B5EF4-FFF2-40B4-BE49-F238E27FC236}">
                <a16:creationId xmlns:a16="http://schemas.microsoft.com/office/drawing/2014/main" id="{B2D22421-207A-4140-A0AD-FE180E532DA9}"/>
              </a:ext>
            </a:extLst>
          </p:cNvPr>
          <p:cNvSpPr txBox="1"/>
          <p:nvPr/>
        </p:nvSpPr>
        <p:spPr>
          <a:xfrm>
            <a:off x="2107456" y="2592958"/>
            <a:ext cx="1853113" cy="369332"/>
          </a:xfrm>
          <a:prstGeom prst="rect">
            <a:avLst/>
          </a:prstGeom>
          <a:noFill/>
        </p:spPr>
        <p:txBody>
          <a:bodyPr wrap="square" rtlCol="0">
            <a:spAutoFit/>
          </a:bodyPr>
          <a:lstStyle/>
          <a:p>
            <a:r>
              <a:rPr lang="en-US" dirty="0"/>
              <a:t>Satellite (MODIS)</a:t>
            </a:r>
          </a:p>
        </p:txBody>
      </p:sp>
      <p:sp>
        <p:nvSpPr>
          <p:cNvPr id="21" name="TextBox 20">
            <a:extLst>
              <a:ext uri="{FF2B5EF4-FFF2-40B4-BE49-F238E27FC236}">
                <a16:creationId xmlns:a16="http://schemas.microsoft.com/office/drawing/2014/main" id="{C7D89A0B-57A1-5B48-A978-C139A7209589}"/>
              </a:ext>
            </a:extLst>
          </p:cNvPr>
          <p:cNvSpPr txBox="1"/>
          <p:nvPr/>
        </p:nvSpPr>
        <p:spPr>
          <a:xfrm>
            <a:off x="1382033" y="1361177"/>
            <a:ext cx="7269529" cy="830997"/>
          </a:xfrm>
          <a:prstGeom prst="rect">
            <a:avLst/>
          </a:prstGeom>
          <a:noFill/>
          <a:ln>
            <a:solidFill>
              <a:schemeClr val="accent1">
                <a:shade val="50000"/>
              </a:schemeClr>
            </a:solidFill>
          </a:ln>
        </p:spPr>
        <p:txBody>
          <a:bodyPr wrap="square" rtlCol="0">
            <a:spAutoFit/>
          </a:bodyPr>
          <a:lstStyle/>
          <a:p>
            <a:r>
              <a:rPr lang="en-US" sz="2400" i="1" dirty="0"/>
              <a:t>Shape of these traces encodes micro/macrophysics</a:t>
            </a:r>
          </a:p>
          <a:p>
            <a:r>
              <a:rPr lang="en-US" sz="2400" i="1" dirty="0"/>
              <a:t>Rate of opening/closing of POCs using </a:t>
            </a:r>
            <a:r>
              <a:rPr lang="en-US" sz="2400" i="1" dirty="0" err="1"/>
              <a:t>ECare</a:t>
            </a:r>
            <a:r>
              <a:rPr lang="en-US" sz="2400" i="1" dirty="0"/>
              <a:t> + Geo + Met</a:t>
            </a:r>
          </a:p>
        </p:txBody>
      </p:sp>
      <p:pic>
        <p:nvPicPr>
          <p:cNvPr id="22" name="Picture 21" descr="avscf_n.eps">
            <a:extLst>
              <a:ext uri="{FF2B5EF4-FFF2-40B4-BE49-F238E27FC236}">
                <a16:creationId xmlns:a16="http://schemas.microsoft.com/office/drawing/2014/main" id="{1D137AA7-7574-0549-A07A-551E5DE60143}"/>
              </a:ext>
            </a:extLst>
          </p:cNvPr>
          <p:cNvPicPr>
            <a:picLocks noChangeAspect="1"/>
          </p:cNvPicPr>
          <p:nvPr/>
        </p:nvPicPr>
        <p:blipFill rotWithShape="1">
          <a:blip r:embed="rId5">
            <a:extLst>
              <a:ext uri="{28A0092B-C50C-407E-A947-70E740481C1C}">
                <a14:useLocalDpi xmlns:a14="http://schemas.microsoft.com/office/drawing/2010/main" val="0"/>
              </a:ext>
            </a:extLst>
          </a:blip>
          <a:srcRect l="6376" t="31232" r="21848" b="1758"/>
          <a:stretch/>
        </p:blipFill>
        <p:spPr>
          <a:xfrm>
            <a:off x="6310986" y="2825180"/>
            <a:ext cx="3470300" cy="3282127"/>
          </a:xfrm>
          <a:prstGeom prst="rect">
            <a:avLst/>
          </a:prstGeom>
        </p:spPr>
      </p:pic>
      <p:sp>
        <p:nvSpPr>
          <p:cNvPr id="23" name="Oval 22">
            <a:extLst>
              <a:ext uri="{FF2B5EF4-FFF2-40B4-BE49-F238E27FC236}">
                <a16:creationId xmlns:a16="http://schemas.microsoft.com/office/drawing/2014/main" id="{A4B1DC97-1A0A-D446-81E3-A3A5EA580AC0}"/>
              </a:ext>
            </a:extLst>
          </p:cNvPr>
          <p:cNvSpPr/>
          <p:nvPr/>
        </p:nvSpPr>
        <p:spPr>
          <a:xfrm rot="878851">
            <a:off x="9219043" y="2727365"/>
            <a:ext cx="565350" cy="2213428"/>
          </a:xfrm>
          <a:prstGeom prst="ellipse">
            <a:avLst/>
          </a:prstGeom>
          <a:noFill/>
          <a:ln w="127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3">
            <a:extLst>
              <a:ext uri="{FF2B5EF4-FFF2-40B4-BE49-F238E27FC236}">
                <a16:creationId xmlns:a16="http://schemas.microsoft.com/office/drawing/2014/main" id="{3387CCE8-0FAE-9C47-AAE1-9C372B17D8F7}"/>
              </a:ext>
            </a:extLst>
          </p:cNvPr>
          <p:cNvSpPr/>
          <p:nvPr/>
        </p:nvSpPr>
        <p:spPr>
          <a:xfrm rot="4457135">
            <a:off x="7441961" y="4615900"/>
            <a:ext cx="379773" cy="1233642"/>
          </a:xfrm>
          <a:prstGeom prst="ellipse">
            <a:avLst/>
          </a:prstGeom>
          <a:noFill/>
          <a:ln w="127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TextBox 24">
            <a:extLst>
              <a:ext uri="{FF2B5EF4-FFF2-40B4-BE49-F238E27FC236}">
                <a16:creationId xmlns:a16="http://schemas.microsoft.com/office/drawing/2014/main" id="{D7E01C70-E8EF-044E-AE41-B27715D2BED4}"/>
              </a:ext>
            </a:extLst>
          </p:cNvPr>
          <p:cNvSpPr txBox="1"/>
          <p:nvPr/>
        </p:nvSpPr>
        <p:spPr>
          <a:xfrm>
            <a:off x="5107460" y="4978051"/>
            <a:ext cx="1315834" cy="646331"/>
          </a:xfrm>
          <a:prstGeom prst="rect">
            <a:avLst/>
          </a:prstGeom>
          <a:noFill/>
          <a:ln>
            <a:solidFill>
              <a:srgbClr val="000000"/>
            </a:solidFill>
          </a:ln>
        </p:spPr>
        <p:txBody>
          <a:bodyPr wrap="square" rtlCol="0">
            <a:spAutoFit/>
          </a:bodyPr>
          <a:lstStyle/>
          <a:p>
            <a:r>
              <a:rPr lang="en-US" dirty="0">
                <a:latin typeface="Calibri" panose="020F0502020204030204" pitchFamily="34" charset="0"/>
              </a:rPr>
              <a:t>Low N, rain,</a:t>
            </a:r>
          </a:p>
          <a:p>
            <a:r>
              <a:rPr lang="en-US" dirty="0">
                <a:latin typeface="Calibri" panose="020F0502020204030204" pitchFamily="34" charset="0"/>
              </a:rPr>
              <a:t>open cells</a:t>
            </a:r>
          </a:p>
        </p:txBody>
      </p:sp>
      <p:sp>
        <p:nvSpPr>
          <p:cNvPr id="26" name="TextBox 25">
            <a:extLst>
              <a:ext uri="{FF2B5EF4-FFF2-40B4-BE49-F238E27FC236}">
                <a16:creationId xmlns:a16="http://schemas.microsoft.com/office/drawing/2014/main" id="{E2426752-55A9-1049-B180-3283DFD84396}"/>
              </a:ext>
            </a:extLst>
          </p:cNvPr>
          <p:cNvSpPr txBox="1"/>
          <p:nvPr/>
        </p:nvSpPr>
        <p:spPr>
          <a:xfrm>
            <a:off x="10371698" y="2404244"/>
            <a:ext cx="1556206" cy="646331"/>
          </a:xfrm>
          <a:prstGeom prst="rect">
            <a:avLst/>
          </a:prstGeom>
          <a:noFill/>
          <a:ln>
            <a:solidFill>
              <a:schemeClr val="tx1"/>
            </a:solidFill>
          </a:ln>
        </p:spPr>
        <p:txBody>
          <a:bodyPr wrap="square" rtlCol="0">
            <a:spAutoFit/>
          </a:bodyPr>
          <a:lstStyle/>
          <a:p>
            <a:r>
              <a:rPr lang="en-US" dirty="0">
                <a:latin typeface="Calibri" panose="020F0502020204030204" pitchFamily="34" charset="0"/>
              </a:rPr>
              <a:t>Non-drizzling,</a:t>
            </a:r>
          </a:p>
          <a:p>
            <a:r>
              <a:rPr lang="en-US" dirty="0">
                <a:latin typeface="Calibri" panose="020F0502020204030204" pitchFamily="34" charset="0"/>
              </a:rPr>
              <a:t>closed cells</a:t>
            </a:r>
          </a:p>
        </p:txBody>
      </p:sp>
      <p:cxnSp>
        <p:nvCxnSpPr>
          <p:cNvPr id="27" name="Straight Arrow Connector 26">
            <a:extLst>
              <a:ext uri="{FF2B5EF4-FFF2-40B4-BE49-F238E27FC236}">
                <a16:creationId xmlns:a16="http://schemas.microsoft.com/office/drawing/2014/main" id="{44FA4B2A-6048-DB4B-A8EC-B7AA79462B9D}"/>
              </a:ext>
            </a:extLst>
          </p:cNvPr>
          <p:cNvCxnSpPr>
            <a:cxnSpLocks/>
          </p:cNvCxnSpPr>
          <p:nvPr/>
        </p:nvCxnSpPr>
        <p:spPr>
          <a:xfrm flipH="1">
            <a:off x="9902596" y="2812266"/>
            <a:ext cx="383561" cy="238309"/>
          </a:xfrm>
          <a:prstGeom prst="straightConnector1">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2745A2A-3108-D049-9695-678F8731AFD4}"/>
              </a:ext>
            </a:extLst>
          </p:cNvPr>
          <p:cNvSpPr txBox="1"/>
          <p:nvPr/>
        </p:nvSpPr>
        <p:spPr>
          <a:xfrm>
            <a:off x="10326895" y="4738092"/>
            <a:ext cx="1655120" cy="369332"/>
          </a:xfrm>
          <a:prstGeom prst="rect">
            <a:avLst/>
          </a:prstGeom>
          <a:solidFill>
            <a:srgbClr val="FFFFFF"/>
          </a:solidFill>
          <a:ln>
            <a:solidFill>
              <a:srgbClr val="000000"/>
            </a:solidFill>
          </a:ln>
        </p:spPr>
        <p:txBody>
          <a:bodyPr wrap="square" rtlCol="0">
            <a:spAutoFit/>
          </a:bodyPr>
          <a:lstStyle/>
          <a:p>
            <a:r>
              <a:rPr lang="en-US" dirty="0">
                <a:latin typeface="Calibri" panose="020F0502020204030204" pitchFamily="34" charset="0"/>
              </a:rPr>
              <a:t>Low N, no rain</a:t>
            </a:r>
          </a:p>
        </p:txBody>
      </p:sp>
      <p:cxnSp>
        <p:nvCxnSpPr>
          <p:cNvPr id="29" name="Straight Arrow Connector 28">
            <a:extLst>
              <a:ext uri="{FF2B5EF4-FFF2-40B4-BE49-F238E27FC236}">
                <a16:creationId xmlns:a16="http://schemas.microsoft.com/office/drawing/2014/main" id="{8D66F197-F293-3C43-9F51-F5A28BAE5144}"/>
              </a:ext>
            </a:extLst>
          </p:cNvPr>
          <p:cNvCxnSpPr>
            <a:cxnSpLocks/>
          </p:cNvCxnSpPr>
          <p:nvPr/>
        </p:nvCxnSpPr>
        <p:spPr>
          <a:xfrm flipH="1" flipV="1">
            <a:off x="9536697" y="4376016"/>
            <a:ext cx="790198" cy="362076"/>
          </a:xfrm>
          <a:prstGeom prst="straightConnector1">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B381275F-CCE0-BB4D-B7B2-553A82900D3C}"/>
              </a:ext>
            </a:extLst>
          </p:cNvPr>
          <p:cNvSpPr txBox="1"/>
          <p:nvPr/>
        </p:nvSpPr>
        <p:spPr>
          <a:xfrm>
            <a:off x="6796107" y="2957012"/>
            <a:ext cx="2029723" cy="369332"/>
          </a:xfrm>
          <a:prstGeom prst="rect">
            <a:avLst/>
          </a:prstGeom>
          <a:noFill/>
        </p:spPr>
        <p:txBody>
          <a:bodyPr wrap="none" rtlCol="0">
            <a:spAutoFit/>
          </a:bodyPr>
          <a:lstStyle/>
          <a:p>
            <a:r>
              <a:rPr lang="en-US" dirty="0">
                <a:latin typeface="Calibri" panose="020F0502020204030204" pitchFamily="34" charset="0"/>
              </a:rPr>
              <a:t>Points colored by N</a:t>
            </a:r>
          </a:p>
        </p:txBody>
      </p:sp>
      <p:cxnSp>
        <p:nvCxnSpPr>
          <p:cNvPr id="31" name="Straight Arrow Connector 30">
            <a:extLst>
              <a:ext uri="{FF2B5EF4-FFF2-40B4-BE49-F238E27FC236}">
                <a16:creationId xmlns:a16="http://schemas.microsoft.com/office/drawing/2014/main" id="{7E862503-FD71-FE44-BD42-33E047232961}"/>
              </a:ext>
            </a:extLst>
          </p:cNvPr>
          <p:cNvCxnSpPr>
            <a:cxnSpLocks/>
          </p:cNvCxnSpPr>
          <p:nvPr/>
        </p:nvCxnSpPr>
        <p:spPr>
          <a:xfrm>
            <a:off x="6435051" y="5301216"/>
            <a:ext cx="823505" cy="112727"/>
          </a:xfrm>
          <a:prstGeom prst="straightConnector1">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5A4EF5F9-6D3C-694D-80A1-BAD65B2061AA}"/>
              </a:ext>
            </a:extLst>
          </p:cNvPr>
          <p:cNvSpPr txBox="1"/>
          <p:nvPr/>
        </p:nvSpPr>
        <p:spPr>
          <a:xfrm rot="16200000">
            <a:off x="5834353" y="3972675"/>
            <a:ext cx="860257" cy="369332"/>
          </a:xfrm>
          <a:prstGeom prst="rect">
            <a:avLst/>
          </a:prstGeom>
          <a:solidFill>
            <a:srgbClr val="FFFFFF"/>
          </a:solidFill>
        </p:spPr>
        <p:txBody>
          <a:bodyPr wrap="none" rtlCol="0">
            <a:spAutoFit/>
          </a:bodyPr>
          <a:lstStyle/>
          <a:p>
            <a:r>
              <a:rPr lang="en-US" dirty="0">
                <a:latin typeface="Calibri" panose="020F0502020204030204" pitchFamily="34" charset="0"/>
              </a:rPr>
              <a:t>Albedo</a:t>
            </a:r>
          </a:p>
        </p:txBody>
      </p:sp>
      <p:sp>
        <p:nvSpPr>
          <p:cNvPr id="33" name="TextBox 32">
            <a:extLst>
              <a:ext uri="{FF2B5EF4-FFF2-40B4-BE49-F238E27FC236}">
                <a16:creationId xmlns:a16="http://schemas.microsoft.com/office/drawing/2014/main" id="{12D55118-1C18-0D47-B0E9-0021093E2A62}"/>
              </a:ext>
            </a:extLst>
          </p:cNvPr>
          <p:cNvSpPr txBox="1"/>
          <p:nvPr/>
        </p:nvSpPr>
        <p:spPr>
          <a:xfrm>
            <a:off x="7441485" y="5907278"/>
            <a:ext cx="1542272" cy="369332"/>
          </a:xfrm>
          <a:prstGeom prst="rect">
            <a:avLst/>
          </a:prstGeom>
          <a:solidFill>
            <a:schemeClr val="bg1"/>
          </a:solidFill>
        </p:spPr>
        <p:txBody>
          <a:bodyPr wrap="none" rtlCol="0">
            <a:spAutoFit/>
          </a:bodyPr>
          <a:lstStyle/>
          <a:p>
            <a:r>
              <a:rPr lang="en-US" dirty="0">
                <a:latin typeface="Calibri" panose="020F0502020204030204" pitchFamily="34" charset="0"/>
              </a:rPr>
              <a:t>Cloud fraction</a:t>
            </a:r>
          </a:p>
        </p:txBody>
      </p:sp>
      <p:sp>
        <p:nvSpPr>
          <p:cNvPr id="43" name="TextBox 42">
            <a:extLst>
              <a:ext uri="{FF2B5EF4-FFF2-40B4-BE49-F238E27FC236}">
                <a16:creationId xmlns:a16="http://schemas.microsoft.com/office/drawing/2014/main" id="{9E8A97AF-E7BA-8C4F-AA27-0FDE4FC8DCF4}"/>
              </a:ext>
            </a:extLst>
          </p:cNvPr>
          <p:cNvSpPr txBox="1"/>
          <p:nvPr/>
        </p:nvSpPr>
        <p:spPr>
          <a:xfrm>
            <a:off x="8147221" y="5167767"/>
            <a:ext cx="1322670" cy="307777"/>
          </a:xfrm>
          <a:prstGeom prst="rect">
            <a:avLst/>
          </a:prstGeom>
          <a:noFill/>
        </p:spPr>
        <p:txBody>
          <a:bodyPr wrap="none" rtlCol="0">
            <a:spAutoFit/>
          </a:bodyPr>
          <a:lstStyle/>
          <a:p>
            <a:r>
              <a:rPr lang="en-US" sz="1400" dirty="0"/>
              <a:t>Engstrom curve</a:t>
            </a:r>
            <a:endParaRPr lang="en-US" sz="1600" dirty="0"/>
          </a:p>
        </p:txBody>
      </p:sp>
      <p:cxnSp>
        <p:nvCxnSpPr>
          <p:cNvPr id="45" name="Straight Arrow Connector 44">
            <a:extLst>
              <a:ext uri="{FF2B5EF4-FFF2-40B4-BE49-F238E27FC236}">
                <a16:creationId xmlns:a16="http://schemas.microsoft.com/office/drawing/2014/main" id="{C2D8383E-AECC-FC44-A435-8DDEE531C175}"/>
              </a:ext>
            </a:extLst>
          </p:cNvPr>
          <p:cNvCxnSpPr/>
          <p:nvPr/>
        </p:nvCxnSpPr>
        <p:spPr>
          <a:xfrm flipH="1" flipV="1">
            <a:off x="8305341" y="5037888"/>
            <a:ext cx="199875"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F163100-2784-1C4E-9E22-395DFF5E7D47}"/>
              </a:ext>
            </a:extLst>
          </p:cNvPr>
          <p:cNvSpPr txBox="1"/>
          <p:nvPr/>
        </p:nvSpPr>
        <p:spPr>
          <a:xfrm rot="16200000">
            <a:off x="11186574" y="804780"/>
            <a:ext cx="1607363" cy="400110"/>
          </a:xfrm>
          <a:prstGeom prst="rect">
            <a:avLst/>
          </a:prstGeom>
          <a:noFill/>
        </p:spPr>
        <p:txBody>
          <a:bodyPr wrap="none" rtlCol="0">
            <a:spAutoFit/>
          </a:bodyPr>
          <a:lstStyle/>
          <a:p>
            <a:r>
              <a:rPr lang="en-US" sz="2000" b="1" dirty="0">
                <a:solidFill>
                  <a:schemeClr val="bg1">
                    <a:lumMod val="65000"/>
                  </a:schemeClr>
                </a:solidFill>
              </a:rPr>
              <a:t>Albedo vs. CF</a:t>
            </a:r>
          </a:p>
        </p:txBody>
      </p:sp>
      <p:sp>
        <p:nvSpPr>
          <p:cNvPr id="47" name="TextBox 46">
            <a:extLst>
              <a:ext uri="{FF2B5EF4-FFF2-40B4-BE49-F238E27FC236}">
                <a16:creationId xmlns:a16="http://schemas.microsoft.com/office/drawing/2014/main" id="{1E89D7EE-9BF6-274C-B074-A3D721B55659}"/>
              </a:ext>
            </a:extLst>
          </p:cNvPr>
          <p:cNvSpPr txBox="1"/>
          <p:nvPr/>
        </p:nvSpPr>
        <p:spPr>
          <a:xfrm>
            <a:off x="7148769" y="2496464"/>
            <a:ext cx="2757784" cy="369332"/>
          </a:xfrm>
          <a:prstGeom prst="rect">
            <a:avLst/>
          </a:prstGeom>
          <a:noFill/>
        </p:spPr>
        <p:txBody>
          <a:bodyPr wrap="square" rtlCol="0">
            <a:spAutoFit/>
          </a:bodyPr>
          <a:lstStyle/>
          <a:p>
            <a:r>
              <a:rPr lang="en-US" dirty="0"/>
              <a:t>Large Ensemble of LES</a:t>
            </a:r>
          </a:p>
        </p:txBody>
      </p:sp>
      <p:sp>
        <p:nvSpPr>
          <p:cNvPr id="35" name="TextBox 34">
            <a:extLst>
              <a:ext uri="{FF2B5EF4-FFF2-40B4-BE49-F238E27FC236}">
                <a16:creationId xmlns:a16="http://schemas.microsoft.com/office/drawing/2014/main" id="{5CE33202-97DB-EA44-9CF3-8F40A2A8AB03}"/>
              </a:ext>
            </a:extLst>
          </p:cNvPr>
          <p:cNvSpPr txBox="1"/>
          <p:nvPr/>
        </p:nvSpPr>
        <p:spPr>
          <a:xfrm>
            <a:off x="6639785" y="6439683"/>
            <a:ext cx="3141501" cy="338554"/>
          </a:xfrm>
          <a:prstGeom prst="rect">
            <a:avLst/>
          </a:prstGeom>
          <a:noFill/>
        </p:spPr>
        <p:txBody>
          <a:bodyPr wrap="none" rtlCol="0">
            <a:spAutoFit/>
          </a:bodyPr>
          <a:lstStyle/>
          <a:p>
            <a:r>
              <a:rPr lang="en-US" sz="1600" dirty="0"/>
              <a:t>Adapted from Feingold et al. (2016)</a:t>
            </a:r>
          </a:p>
        </p:txBody>
      </p:sp>
      <p:cxnSp>
        <p:nvCxnSpPr>
          <p:cNvPr id="4" name="Straight Arrow Connector 3">
            <a:extLst>
              <a:ext uri="{FF2B5EF4-FFF2-40B4-BE49-F238E27FC236}">
                <a16:creationId xmlns:a16="http://schemas.microsoft.com/office/drawing/2014/main" id="{B71BD6C4-D1BE-D247-9CDF-AEC4477113F4}"/>
              </a:ext>
            </a:extLst>
          </p:cNvPr>
          <p:cNvCxnSpPr>
            <a:cxnSpLocks/>
          </p:cNvCxnSpPr>
          <p:nvPr/>
        </p:nvCxnSpPr>
        <p:spPr>
          <a:xfrm flipH="1">
            <a:off x="8559610" y="4532184"/>
            <a:ext cx="348552" cy="211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A499FC5-5EDC-2E42-8EAD-97EE1AD8BEFF}"/>
              </a:ext>
            </a:extLst>
          </p:cNvPr>
          <p:cNvCxnSpPr>
            <a:cxnSpLocks/>
          </p:cNvCxnSpPr>
          <p:nvPr/>
        </p:nvCxnSpPr>
        <p:spPr>
          <a:xfrm flipV="1">
            <a:off x="8651562" y="4668645"/>
            <a:ext cx="336195" cy="203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90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1C7E69-56AA-0949-BAE5-B9EF2F1A58FF}"/>
              </a:ext>
            </a:extLst>
          </p:cNvPr>
          <p:cNvPicPr>
            <a:picLocks noGrp="1" noChangeAspect="1"/>
          </p:cNvPicPr>
          <p:nvPr>
            <p:ph idx="1"/>
          </p:nvPr>
        </p:nvPicPr>
        <p:blipFill>
          <a:blip r:embed="rId3"/>
          <a:stretch>
            <a:fillRect/>
          </a:stretch>
        </p:blipFill>
        <p:spPr>
          <a:xfrm>
            <a:off x="2238934" y="2143009"/>
            <a:ext cx="7735712" cy="4351338"/>
          </a:xfrm>
        </p:spPr>
      </p:pic>
      <p:sp>
        <p:nvSpPr>
          <p:cNvPr id="6" name="TextBox 5">
            <a:extLst>
              <a:ext uri="{FF2B5EF4-FFF2-40B4-BE49-F238E27FC236}">
                <a16:creationId xmlns:a16="http://schemas.microsoft.com/office/drawing/2014/main" id="{A0CC69E3-E26C-AE45-9C8F-2E83D692CBAB}"/>
              </a:ext>
            </a:extLst>
          </p:cNvPr>
          <p:cNvSpPr txBox="1"/>
          <p:nvPr/>
        </p:nvSpPr>
        <p:spPr>
          <a:xfrm>
            <a:off x="990600" y="2406385"/>
            <a:ext cx="4255588" cy="3354765"/>
          </a:xfrm>
          <a:prstGeom prst="rect">
            <a:avLst/>
          </a:prstGeom>
          <a:noFill/>
        </p:spPr>
        <p:txBody>
          <a:bodyPr wrap="square" rtlCol="0">
            <a:spAutoFit/>
          </a:bodyPr>
          <a:lstStyle/>
          <a:p>
            <a:endParaRPr lang="en-US" sz="2200" dirty="0"/>
          </a:p>
          <a:p>
            <a:pPr marL="457200" indent="-457200">
              <a:buAutoNum type="arabicPeriod"/>
            </a:pPr>
            <a:r>
              <a:rPr lang="en-US" sz="2400" dirty="0"/>
              <a:t>New instruments</a:t>
            </a:r>
          </a:p>
          <a:p>
            <a:pPr marL="457200" indent="-457200">
              <a:buAutoNum type="arabicPeriod"/>
            </a:pPr>
            <a:r>
              <a:rPr lang="en-US" sz="2400" dirty="0"/>
              <a:t>New Geophysical Variables (GVs)</a:t>
            </a:r>
          </a:p>
          <a:p>
            <a:pPr marL="457200" indent="-457200">
              <a:buAutoNum type="arabicPeriod"/>
            </a:pPr>
            <a:r>
              <a:rPr lang="en-US" sz="2400" dirty="0"/>
              <a:t>Better aerosol, drizzle</a:t>
            </a:r>
          </a:p>
          <a:p>
            <a:pPr marL="457200" indent="-457200">
              <a:buFontTx/>
              <a:buAutoNum type="arabicPeriod"/>
            </a:pPr>
            <a:r>
              <a:rPr lang="en-US" sz="2400" dirty="0"/>
              <a:t>Conditional sampling by </a:t>
            </a:r>
            <a:r>
              <a:rPr lang="en-US" sz="2400" i="1" dirty="0">
                <a:latin typeface="Times New Roman" panose="02020603050405020304" pitchFamily="18" charset="0"/>
                <a:cs typeface="Times New Roman" panose="02020603050405020304" pitchFamily="18" charset="0"/>
              </a:rPr>
              <a:t>w</a:t>
            </a:r>
            <a:endParaRPr lang="en-US" sz="2400" dirty="0"/>
          </a:p>
          <a:p>
            <a:pPr marL="457200" indent="-457200">
              <a:buAutoNum type="arabicPeriod"/>
            </a:pPr>
            <a:r>
              <a:rPr lang="en-US" sz="2400" i="1" dirty="0"/>
              <a:t>System wide constraints using multiple GVs</a:t>
            </a:r>
          </a:p>
          <a:p>
            <a:endParaRPr lang="en-US" sz="2200" dirty="0"/>
          </a:p>
        </p:txBody>
      </p:sp>
      <p:sp>
        <p:nvSpPr>
          <p:cNvPr id="9" name="TextBox 8">
            <a:extLst>
              <a:ext uri="{FF2B5EF4-FFF2-40B4-BE49-F238E27FC236}">
                <a16:creationId xmlns:a16="http://schemas.microsoft.com/office/drawing/2014/main" id="{D5A09484-05BE-F943-B155-9B6F63CD9E87}"/>
              </a:ext>
            </a:extLst>
          </p:cNvPr>
          <p:cNvSpPr txBox="1"/>
          <p:nvPr/>
        </p:nvSpPr>
        <p:spPr>
          <a:xfrm rot="16200000">
            <a:off x="11389188" y="804780"/>
            <a:ext cx="1202124" cy="400110"/>
          </a:xfrm>
          <a:prstGeom prst="rect">
            <a:avLst/>
          </a:prstGeom>
          <a:noFill/>
        </p:spPr>
        <p:txBody>
          <a:bodyPr wrap="none" rtlCol="0">
            <a:spAutoFit/>
          </a:bodyPr>
          <a:lstStyle/>
          <a:p>
            <a:r>
              <a:rPr lang="en-US" sz="2000" b="1" dirty="0">
                <a:solidFill>
                  <a:schemeClr val="bg1">
                    <a:lumMod val="65000"/>
                  </a:schemeClr>
                </a:solidFill>
              </a:rPr>
              <a:t>Summary</a:t>
            </a:r>
          </a:p>
        </p:txBody>
      </p:sp>
      <p:sp>
        <p:nvSpPr>
          <p:cNvPr id="10" name="Title 1">
            <a:extLst>
              <a:ext uri="{FF2B5EF4-FFF2-40B4-BE49-F238E27FC236}">
                <a16:creationId xmlns:a16="http://schemas.microsoft.com/office/drawing/2014/main" id="{2A0D719A-0414-BA41-93E3-6B0906C7D79C}"/>
              </a:ext>
            </a:extLst>
          </p:cNvPr>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Summary Points</a:t>
            </a:r>
            <a:endParaRPr lang="en-US" sz="3800" dirty="0"/>
          </a:p>
        </p:txBody>
      </p:sp>
      <p:sp>
        <p:nvSpPr>
          <p:cNvPr id="7" name="TextBox 6">
            <a:extLst>
              <a:ext uri="{FF2B5EF4-FFF2-40B4-BE49-F238E27FC236}">
                <a16:creationId xmlns:a16="http://schemas.microsoft.com/office/drawing/2014/main" id="{AABEFA9C-67BB-2B4D-9480-622FD57A4A31}"/>
              </a:ext>
            </a:extLst>
          </p:cNvPr>
          <p:cNvSpPr txBox="1"/>
          <p:nvPr/>
        </p:nvSpPr>
        <p:spPr>
          <a:xfrm>
            <a:off x="7124336" y="2404234"/>
            <a:ext cx="5024518" cy="3385542"/>
          </a:xfrm>
          <a:prstGeom prst="rect">
            <a:avLst/>
          </a:prstGeom>
          <a:noFill/>
        </p:spPr>
        <p:txBody>
          <a:bodyPr wrap="square" rtlCol="0">
            <a:spAutoFit/>
          </a:bodyPr>
          <a:lstStyle/>
          <a:p>
            <a:endParaRPr lang="en-US" sz="2200" dirty="0"/>
          </a:p>
          <a:p>
            <a:pPr marL="457200" indent="-457200">
              <a:buAutoNum type="arabicPeriod"/>
            </a:pPr>
            <a:r>
              <a:rPr lang="en-US" sz="2400" dirty="0"/>
              <a:t>Geo for high </a:t>
            </a:r>
            <a:r>
              <a:rPr lang="en-US" sz="2400" dirty="0">
                <a:latin typeface="Symbol" pitchFamily="2" charset="2"/>
              </a:rPr>
              <a:t>D</a:t>
            </a:r>
            <a:r>
              <a:rPr lang="en-US" sz="2400" dirty="0"/>
              <a:t>t temporal resolution</a:t>
            </a:r>
          </a:p>
          <a:p>
            <a:pPr marL="457200" indent="-457200">
              <a:buFontTx/>
              <a:buAutoNum type="arabicPeriod"/>
            </a:pPr>
            <a:r>
              <a:rPr lang="en-US" sz="2400" dirty="0"/>
              <a:t>ERA-5 meteorology</a:t>
            </a:r>
          </a:p>
          <a:p>
            <a:pPr marL="457200" indent="-457200">
              <a:buFontTx/>
              <a:buAutoNum type="arabicPeriod"/>
            </a:pPr>
            <a:r>
              <a:rPr lang="en-US" sz="2400" dirty="0"/>
              <a:t>Compositing</a:t>
            </a:r>
          </a:p>
          <a:p>
            <a:pPr marL="457200" indent="-457200">
              <a:buFontTx/>
              <a:buAutoNum type="arabicPeriod"/>
            </a:pPr>
            <a:r>
              <a:rPr lang="en-US" sz="2400" i="1" dirty="0"/>
              <a:t>LES, Global Cloud Resolving, </a:t>
            </a:r>
            <a:r>
              <a:rPr lang="en-US" sz="2400" i="1" dirty="0">
                <a:sym typeface="Wingdings" pitchFamily="2" charset="2"/>
              </a:rPr>
              <a:t>Climate </a:t>
            </a:r>
            <a:r>
              <a:rPr lang="en-US" sz="2400" i="1" dirty="0"/>
              <a:t>Model evaluation in GV spaces of interest</a:t>
            </a:r>
          </a:p>
          <a:p>
            <a:pPr marL="457200" indent="-457200">
              <a:buAutoNum type="arabicPeriod"/>
            </a:pPr>
            <a:endParaRPr lang="en-US" sz="2400" dirty="0"/>
          </a:p>
        </p:txBody>
      </p:sp>
      <p:sp>
        <p:nvSpPr>
          <p:cNvPr id="2" name="TextBox 1">
            <a:extLst>
              <a:ext uri="{FF2B5EF4-FFF2-40B4-BE49-F238E27FC236}">
                <a16:creationId xmlns:a16="http://schemas.microsoft.com/office/drawing/2014/main" id="{385E230E-8713-B346-AC94-81DDDF17DC68}"/>
              </a:ext>
            </a:extLst>
          </p:cNvPr>
          <p:cNvSpPr txBox="1"/>
          <p:nvPr/>
        </p:nvSpPr>
        <p:spPr>
          <a:xfrm>
            <a:off x="3779249" y="1376228"/>
            <a:ext cx="4192814" cy="861774"/>
          </a:xfrm>
          <a:prstGeom prst="rect">
            <a:avLst/>
          </a:prstGeom>
          <a:noFill/>
        </p:spPr>
        <p:txBody>
          <a:bodyPr wrap="none" rtlCol="0">
            <a:spAutoFit/>
          </a:bodyPr>
          <a:lstStyle/>
          <a:p>
            <a:r>
              <a:rPr lang="en-US" sz="3200" dirty="0" err="1"/>
              <a:t>EarthCare</a:t>
            </a:r>
            <a:r>
              <a:rPr lang="en-US" sz="3200" dirty="0"/>
              <a:t> opportunities</a:t>
            </a:r>
          </a:p>
          <a:p>
            <a:endParaRPr lang="en-US" dirty="0"/>
          </a:p>
        </p:txBody>
      </p:sp>
      <p:sp>
        <p:nvSpPr>
          <p:cNvPr id="3" name="Left-Right Arrow 2">
            <a:extLst>
              <a:ext uri="{FF2B5EF4-FFF2-40B4-BE49-F238E27FC236}">
                <a16:creationId xmlns:a16="http://schemas.microsoft.com/office/drawing/2014/main" id="{D2715B2B-63E8-2044-B79B-166F2D491AD0}"/>
              </a:ext>
            </a:extLst>
          </p:cNvPr>
          <p:cNvSpPr/>
          <p:nvPr/>
        </p:nvSpPr>
        <p:spPr>
          <a:xfrm>
            <a:off x="5267580" y="363375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0EFF63-13D4-3149-B6B5-FBAE66CAED75}"/>
              </a:ext>
            </a:extLst>
          </p:cNvPr>
          <p:cNvSpPr txBox="1"/>
          <p:nvPr/>
        </p:nvSpPr>
        <p:spPr>
          <a:xfrm>
            <a:off x="2866938" y="5929533"/>
            <a:ext cx="7572586" cy="1200329"/>
          </a:xfrm>
          <a:prstGeom prst="rect">
            <a:avLst/>
          </a:prstGeom>
          <a:noFill/>
        </p:spPr>
        <p:txBody>
          <a:bodyPr wrap="none" rtlCol="0">
            <a:spAutoFit/>
          </a:bodyPr>
          <a:lstStyle/>
          <a:p>
            <a:pPr marL="342900" indent="-342900">
              <a:buFontTx/>
              <a:buChar char="-"/>
            </a:pPr>
            <a:r>
              <a:rPr lang="en-US" sz="2400" dirty="0"/>
              <a:t>Improved Process Understanding</a:t>
            </a:r>
          </a:p>
          <a:p>
            <a:pPr marL="342900" indent="-342900">
              <a:buFontTx/>
              <a:buChar char="-"/>
            </a:pPr>
            <a:r>
              <a:rPr lang="en-US" sz="2400" dirty="0"/>
              <a:t>Improved Earth System Predictability at a range of scales</a:t>
            </a:r>
          </a:p>
          <a:p>
            <a:pPr marL="342900" indent="-342900">
              <a:buFontTx/>
              <a:buChar char="-"/>
            </a:pPr>
            <a:endParaRPr lang="en-US" sz="2400" dirty="0"/>
          </a:p>
        </p:txBody>
      </p:sp>
      <p:sp>
        <p:nvSpPr>
          <p:cNvPr id="8" name="Down Arrow 7">
            <a:extLst>
              <a:ext uri="{FF2B5EF4-FFF2-40B4-BE49-F238E27FC236}">
                <a16:creationId xmlns:a16="http://schemas.microsoft.com/office/drawing/2014/main" id="{6F89BFA0-CE48-BE41-9DE8-5772E73D444C}"/>
              </a:ext>
            </a:extLst>
          </p:cNvPr>
          <p:cNvSpPr/>
          <p:nvPr/>
        </p:nvSpPr>
        <p:spPr>
          <a:xfrm>
            <a:off x="5633340" y="5287107"/>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F15BBE-AA7A-EA4C-A084-CF0F08A7C3CE}"/>
              </a:ext>
            </a:extLst>
          </p:cNvPr>
          <p:cNvSpPr txBox="1"/>
          <p:nvPr/>
        </p:nvSpPr>
        <p:spPr>
          <a:xfrm>
            <a:off x="1885444" y="2175551"/>
            <a:ext cx="1417824" cy="461665"/>
          </a:xfrm>
          <a:prstGeom prst="rect">
            <a:avLst/>
          </a:prstGeom>
          <a:noFill/>
        </p:spPr>
        <p:txBody>
          <a:bodyPr wrap="none" rtlCol="0">
            <a:spAutoFit/>
          </a:bodyPr>
          <a:lstStyle/>
          <a:p>
            <a:r>
              <a:rPr lang="en-US" sz="2400" u="sng" dirty="0" err="1"/>
              <a:t>EarthCare</a:t>
            </a:r>
            <a:endParaRPr lang="en-US" sz="2400" u="sng" dirty="0"/>
          </a:p>
        </p:txBody>
      </p:sp>
      <p:sp>
        <p:nvSpPr>
          <p:cNvPr id="12" name="TextBox 11">
            <a:extLst>
              <a:ext uri="{FF2B5EF4-FFF2-40B4-BE49-F238E27FC236}">
                <a16:creationId xmlns:a16="http://schemas.microsoft.com/office/drawing/2014/main" id="{709D96F2-461B-4A4B-9F25-64773D936C58}"/>
              </a:ext>
            </a:extLst>
          </p:cNvPr>
          <p:cNvSpPr txBox="1"/>
          <p:nvPr/>
        </p:nvSpPr>
        <p:spPr>
          <a:xfrm>
            <a:off x="7246251" y="2175552"/>
            <a:ext cx="4259949" cy="461665"/>
          </a:xfrm>
          <a:prstGeom prst="rect">
            <a:avLst/>
          </a:prstGeom>
          <a:noFill/>
        </p:spPr>
        <p:txBody>
          <a:bodyPr wrap="none" rtlCol="0">
            <a:spAutoFit/>
          </a:bodyPr>
          <a:lstStyle/>
          <a:p>
            <a:r>
              <a:rPr lang="en-US" sz="2400" u="sng" dirty="0"/>
              <a:t>Geostationary, reanalysis, other..</a:t>
            </a:r>
          </a:p>
        </p:txBody>
      </p:sp>
    </p:spTree>
    <p:extLst>
      <p:ext uri="{BB962C8B-B14F-4D97-AF65-F5344CB8AC3E}">
        <p14:creationId xmlns:p14="http://schemas.microsoft.com/office/powerpoint/2010/main" val="237225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DD3152-273F-0E4B-9FFD-E470088144B4}"/>
              </a:ext>
            </a:extLst>
          </p:cNvPr>
          <p:cNvSpPr txBox="1"/>
          <p:nvPr/>
        </p:nvSpPr>
        <p:spPr>
          <a:xfrm>
            <a:off x="2787587" y="3216712"/>
            <a:ext cx="3180175" cy="461665"/>
          </a:xfrm>
          <a:prstGeom prst="rect">
            <a:avLst/>
          </a:prstGeom>
          <a:noFill/>
        </p:spPr>
        <p:txBody>
          <a:bodyPr wrap="square" rtlCol="0">
            <a:spAutoFit/>
          </a:bodyPr>
          <a:lstStyle/>
          <a:p>
            <a:pPr lvl="1"/>
            <a:r>
              <a:rPr lang="en-US" sz="2400" dirty="0"/>
              <a:t>Geostationary (Geo)</a:t>
            </a:r>
          </a:p>
        </p:txBody>
      </p:sp>
      <p:sp>
        <p:nvSpPr>
          <p:cNvPr id="7" name="TextBox 6">
            <a:extLst>
              <a:ext uri="{FF2B5EF4-FFF2-40B4-BE49-F238E27FC236}">
                <a16:creationId xmlns:a16="http://schemas.microsoft.com/office/drawing/2014/main" id="{F5C0F1E8-6249-1A42-B5C3-19235F9C0939}"/>
              </a:ext>
            </a:extLst>
          </p:cNvPr>
          <p:cNvSpPr txBox="1"/>
          <p:nvPr/>
        </p:nvSpPr>
        <p:spPr>
          <a:xfrm>
            <a:off x="2783534" y="3773600"/>
            <a:ext cx="2608643" cy="830997"/>
          </a:xfrm>
          <a:prstGeom prst="rect">
            <a:avLst/>
          </a:prstGeom>
          <a:noFill/>
        </p:spPr>
        <p:txBody>
          <a:bodyPr wrap="square" rtlCol="0">
            <a:spAutoFit/>
          </a:bodyPr>
          <a:lstStyle/>
          <a:p>
            <a:pPr lvl="1"/>
            <a:r>
              <a:rPr lang="en-US" sz="2400" dirty="0"/>
              <a:t>Meteorological Reanalysis</a:t>
            </a:r>
          </a:p>
        </p:txBody>
      </p:sp>
      <p:sp>
        <p:nvSpPr>
          <p:cNvPr id="8" name="TextBox 7">
            <a:extLst>
              <a:ext uri="{FF2B5EF4-FFF2-40B4-BE49-F238E27FC236}">
                <a16:creationId xmlns:a16="http://schemas.microsoft.com/office/drawing/2014/main" id="{B6D8FA4F-46A6-6F44-A1E7-195C4418B17C}"/>
              </a:ext>
            </a:extLst>
          </p:cNvPr>
          <p:cNvSpPr txBox="1"/>
          <p:nvPr/>
        </p:nvSpPr>
        <p:spPr>
          <a:xfrm>
            <a:off x="6002137" y="3219603"/>
            <a:ext cx="3921965" cy="1200329"/>
          </a:xfrm>
          <a:prstGeom prst="rect">
            <a:avLst/>
          </a:prstGeom>
          <a:noFill/>
        </p:spPr>
        <p:txBody>
          <a:bodyPr wrap="square" rtlCol="0">
            <a:spAutoFit/>
          </a:bodyPr>
          <a:lstStyle/>
          <a:p>
            <a:pPr lvl="1"/>
            <a:r>
              <a:rPr lang="en-US" sz="2400" dirty="0"/>
              <a:t>Multi-Dimensional </a:t>
            </a:r>
          </a:p>
          <a:p>
            <a:pPr lvl="1"/>
            <a:r>
              <a:rPr lang="en-US" sz="2400" dirty="0"/>
              <a:t>Geophysical Variable ‘Maps’</a:t>
            </a:r>
          </a:p>
        </p:txBody>
      </p:sp>
      <p:sp>
        <p:nvSpPr>
          <p:cNvPr id="10" name="TextBox 9">
            <a:extLst>
              <a:ext uri="{FF2B5EF4-FFF2-40B4-BE49-F238E27FC236}">
                <a16:creationId xmlns:a16="http://schemas.microsoft.com/office/drawing/2014/main" id="{CB69F3AC-B2F7-E743-92FA-B5A954089AB6}"/>
              </a:ext>
            </a:extLst>
          </p:cNvPr>
          <p:cNvSpPr txBox="1"/>
          <p:nvPr/>
        </p:nvSpPr>
        <p:spPr>
          <a:xfrm>
            <a:off x="9724725" y="3262878"/>
            <a:ext cx="2224732" cy="461665"/>
          </a:xfrm>
          <a:prstGeom prst="rect">
            <a:avLst/>
          </a:prstGeom>
          <a:noFill/>
        </p:spPr>
        <p:txBody>
          <a:bodyPr wrap="square" rtlCol="0">
            <a:spAutoFit/>
          </a:bodyPr>
          <a:lstStyle/>
          <a:p>
            <a:pPr lvl="1"/>
            <a:r>
              <a:rPr lang="en-US" sz="2400" dirty="0"/>
              <a:t>LES</a:t>
            </a:r>
          </a:p>
        </p:txBody>
      </p:sp>
      <p:sp>
        <p:nvSpPr>
          <p:cNvPr id="3" name="TextBox 2">
            <a:extLst>
              <a:ext uri="{FF2B5EF4-FFF2-40B4-BE49-F238E27FC236}">
                <a16:creationId xmlns:a16="http://schemas.microsoft.com/office/drawing/2014/main" id="{4CC9D80D-67D6-2D4B-89EB-B47E7F05E4B2}"/>
              </a:ext>
            </a:extLst>
          </p:cNvPr>
          <p:cNvSpPr txBox="1"/>
          <p:nvPr/>
        </p:nvSpPr>
        <p:spPr>
          <a:xfrm>
            <a:off x="332778" y="3219603"/>
            <a:ext cx="2392934" cy="1200329"/>
          </a:xfrm>
          <a:prstGeom prst="rect">
            <a:avLst/>
          </a:prstGeom>
          <a:noFill/>
        </p:spPr>
        <p:txBody>
          <a:bodyPr wrap="square" rtlCol="0">
            <a:spAutoFit/>
          </a:bodyPr>
          <a:lstStyle/>
          <a:p>
            <a:r>
              <a:rPr lang="en-US" sz="2400" dirty="0"/>
              <a:t>Active and Passive </a:t>
            </a:r>
          </a:p>
          <a:p>
            <a:r>
              <a:rPr lang="en-US" sz="2400" dirty="0"/>
              <a:t>Remote Sensing</a:t>
            </a:r>
          </a:p>
        </p:txBody>
      </p:sp>
      <p:sp>
        <p:nvSpPr>
          <p:cNvPr id="16" name="TextBox 15">
            <a:extLst>
              <a:ext uri="{FF2B5EF4-FFF2-40B4-BE49-F238E27FC236}">
                <a16:creationId xmlns:a16="http://schemas.microsoft.com/office/drawing/2014/main" id="{E2A59C6A-60F8-3B42-971E-9E8CD7DCFBB7}"/>
              </a:ext>
            </a:extLst>
          </p:cNvPr>
          <p:cNvSpPr txBox="1"/>
          <p:nvPr/>
        </p:nvSpPr>
        <p:spPr>
          <a:xfrm>
            <a:off x="9724725" y="3773675"/>
            <a:ext cx="2646314" cy="461665"/>
          </a:xfrm>
          <a:prstGeom prst="rect">
            <a:avLst/>
          </a:prstGeom>
          <a:noFill/>
        </p:spPr>
        <p:txBody>
          <a:bodyPr wrap="square" rtlCol="0">
            <a:spAutoFit/>
          </a:bodyPr>
          <a:lstStyle/>
          <a:p>
            <a:pPr lvl="1"/>
            <a:r>
              <a:rPr lang="en-US" sz="2400" dirty="0"/>
              <a:t>Global CRMs</a:t>
            </a:r>
          </a:p>
        </p:txBody>
      </p:sp>
      <p:sp>
        <p:nvSpPr>
          <p:cNvPr id="17" name="Title 1">
            <a:extLst>
              <a:ext uri="{FF2B5EF4-FFF2-40B4-BE49-F238E27FC236}">
                <a16:creationId xmlns:a16="http://schemas.microsoft.com/office/drawing/2014/main" id="{0BD49616-F078-B94B-AD8C-5FC170EB7FB3}"/>
              </a:ext>
            </a:extLst>
          </p:cNvPr>
          <p:cNvSpPr>
            <a:spLocks noGrp="1"/>
          </p:cNvSpPr>
          <p:nvPr>
            <p:ph type="title"/>
          </p:nvPr>
        </p:nvSpPr>
        <p:spPr>
          <a:xfrm>
            <a:off x="838200" y="365125"/>
            <a:ext cx="10515600" cy="1325563"/>
          </a:xfrm>
        </p:spPr>
        <p:txBody>
          <a:bodyPr/>
          <a:lstStyle/>
          <a:p>
            <a:r>
              <a:rPr lang="en-US" dirty="0"/>
              <a:t>Leveraging </a:t>
            </a:r>
            <a:r>
              <a:rPr lang="en-US" dirty="0" err="1"/>
              <a:t>EarthCare</a:t>
            </a:r>
            <a:r>
              <a:rPr lang="en-US" dirty="0"/>
              <a:t> with other assets</a:t>
            </a:r>
          </a:p>
        </p:txBody>
      </p:sp>
      <p:sp>
        <p:nvSpPr>
          <p:cNvPr id="4" name="TextBox 3">
            <a:extLst>
              <a:ext uri="{FF2B5EF4-FFF2-40B4-BE49-F238E27FC236}">
                <a16:creationId xmlns:a16="http://schemas.microsoft.com/office/drawing/2014/main" id="{6A3F5C79-3089-2146-813A-6EC11DD73C4F}"/>
              </a:ext>
            </a:extLst>
          </p:cNvPr>
          <p:cNvSpPr txBox="1"/>
          <p:nvPr/>
        </p:nvSpPr>
        <p:spPr>
          <a:xfrm>
            <a:off x="421866" y="2527205"/>
            <a:ext cx="1417824" cy="461665"/>
          </a:xfrm>
          <a:prstGeom prst="rect">
            <a:avLst/>
          </a:prstGeom>
          <a:noFill/>
          <a:ln>
            <a:solidFill>
              <a:schemeClr val="tx1"/>
            </a:solidFill>
          </a:ln>
        </p:spPr>
        <p:txBody>
          <a:bodyPr wrap="none" rtlCol="0">
            <a:spAutoFit/>
          </a:bodyPr>
          <a:lstStyle/>
          <a:p>
            <a:r>
              <a:rPr lang="en-US" sz="2400" dirty="0" err="1">
                <a:latin typeface="+mj-lt"/>
              </a:rPr>
              <a:t>EarthCare</a:t>
            </a:r>
            <a:endParaRPr lang="en-US" sz="2400" dirty="0">
              <a:latin typeface="+mj-lt"/>
            </a:endParaRPr>
          </a:p>
        </p:txBody>
      </p:sp>
      <p:sp>
        <p:nvSpPr>
          <p:cNvPr id="18" name="TextBox 17">
            <a:extLst>
              <a:ext uri="{FF2B5EF4-FFF2-40B4-BE49-F238E27FC236}">
                <a16:creationId xmlns:a16="http://schemas.microsoft.com/office/drawing/2014/main" id="{A68F9232-EB91-654E-95C8-588583B1CC6D}"/>
              </a:ext>
            </a:extLst>
          </p:cNvPr>
          <p:cNvSpPr txBox="1"/>
          <p:nvPr/>
        </p:nvSpPr>
        <p:spPr>
          <a:xfrm>
            <a:off x="3356821" y="2521248"/>
            <a:ext cx="1462067" cy="461665"/>
          </a:xfrm>
          <a:prstGeom prst="rect">
            <a:avLst/>
          </a:prstGeom>
          <a:noFill/>
          <a:ln>
            <a:solidFill>
              <a:schemeClr val="tx1"/>
            </a:solidFill>
          </a:ln>
        </p:spPr>
        <p:txBody>
          <a:bodyPr wrap="none" rtlCol="0">
            <a:spAutoFit/>
          </a:bodyPr>
          <a:lstStyle/>
          <a:p>
            <a:r>
              <a:rPr lang="en-US" sz="2400" dirty="0" err="1">
                <a:latin typeface="+mj-lt"/>
              </a:rPr>
              <a:t>PoR</a:t>
            </a:r>
            <a:r>
              <a:rPr lang="en-US" sz="2400" dirty="0">
                <a:latin typeface="+mj-lt"/>
              </a:rPr>
              <a:t> + Met</a:t>
            </a:r>
          </a:p>
        </p:txBody>
      </p:sp>
      <p:sp>
        <p:nvSpPr>
          <p:cNvPr id="19" name="TextBox 18">
            <a:extLst>
              <a:ext uri="{FF2B5EF4-FFF2-40B4-BE49-F238E27FC236}">
                <a16:creationId xmlns:a16="http://schemas.microsoft.com/office/drawing/2014/main" id="{417AE449-EA7E-EA4F-84F9-D3DA60ECEC9E}"/>
              </a:ext>
            </a:extLst>
          </p:cNvPr>
          <p:cNvSpPr txBox="1"/>
          <p:nvPr/>
        </p:nvSpPr>
        <p:spPr>
          <a:xfrm>
            <a:off x="6533578" y="2521248"/>
            <a:ext cx="1863459" cy="461665"/>
          </a:xfrm>
          <a:prstGeom prst="rect">
            <a:avLst/>
          </a:prstGeom>
          <a:noFill/>
          <a:ln>
            <a:solidFill>
              <a:schemeClr val="tx1"/>
            </a:solidFill>
          </a:ln>
        </p:spPr>
        <p:txBody>
          <a:bodyPr wrap="none" rtlCol="0">
            <a:spAutoFit/>
          </a:bodyPr>
          <a:lstStyle/>
          <a:p>
            <a:r>
              <a:rPr lang="en-US" sz="2400" dirty="0">
                <a:latin typeface="+mj-lt"/>
              </a:rPr>
              <a:t>Analysis Tools</a:t>
            </a:r>
          </a:p>
        </p:txBody>
      </p:sp>
      <p:sp>
        <p:nvSpPr>
          <p:cNvPr id="20" name="TextBox 19">
            <a:extLst>
              <a:ext uri="{FF2B5EF4-FFF2-40B4-BE49-F238E27FC236}">
                <a16:creationId xmlns:a16="http://schemas.microsoft.com/office/drawing/2014/main" id="{E5440CBE-8446-0542-8231-5B7A9F4B3BC0}"/>
              </a:ext>
            </a:extLst>
          </p:cNvPr>
          <p:cNvSpPr txBox="1"/>
          <p:nvPr/>
        </p:nvSpPr>
        <p:spPr>
          <a:xfrm>
            <a:off x="10226703" y="2521248"/>
            <a:ext cx="1103187" cy="461665"/>
          </a:xfrm>
          <a:prstGeom prst="rect">
            <a:avLst/>
          </a:prstGeom>
          <a:noFill/>
          <a:ln>
            <a:solidFill>
              <a:schemeClr val="tx1"/>
            </a:solidFill>
          </a:ln>
        </p:spPr>
        <p:txBody>
          <a:bodyPr wrap="none" rtlCol="0">
            <a:spAutoFit/>
          </a:bodyPr>
          <a:lstStyle/>
          <a:p>
            <a:r>
              <a:rPr lang="en-US" sz="2400" dirty="0">
                <a:latin typeface="+mj-lt"/>
              </a:rPr>
              <a:t>Models</a:t>
            </a:r>
          </a:p>
        </p:txBody>
      </p:sp>
      <p:sp>
        <p:nvSpPr>
          <p:cNvPr id="21" name="TextBox 20">
            <a:extLst>
              <a:ext uri="{FF2B5EF4-FFF2-40B4-BE49-F238E27FC236}">
                <a16:creationId xmlns:a16="http://schemas.microsoft.com/office/drawing/2014/main" id="{2E4AEF77-ED29-F64C-A961-47E92CE40683}"/>
              </a:ext>
            </a:extLst>
          </p:cNvPr>
          <p:cNvSpPr txBox="1"/>
          <p:nvPr/>
        </p:nvSpPr>
        <p:spPr>
          <a:xfrm>
            <a:off x="9748788" y="4275139"/>
            <a:ext cx="2646314" cy="461665"/>
          </a:xfrm>
          <a:prstGeom prst="rect">
            <a:avLst/>
          </a:prstGeom>
          <a:noFill/>
        </p:spPr>
        <p:txBody>
          <a:bodyPr wrap="square" rtlCol="0">
            <a:spAutoFit/>
          </a:bodyPr>
          <a:lstStyle/>
          <a:p>
            <a:pPr lvl="1"/>
            <a:r>
              <a:rPr lang="en-US" sz="2400" dirty="0"/>
              <a:t>GCMs</a:t>
            </a:r>
          </a:p>
        </p:txBody>
      </p:sp>
      <p:sp>
        <p:nvSpPr>
          <p:cNvPr id="22" name="TextBox 21">
            <a:extLst>
              <a:ext uri="{FF2B5EF4-FFF2-40B4-BE49-F238E27FC236}">
                <a16:creationId xmlns:a16="http://schemas.microsoft.com/office/drawing/2014/main" id="{60869320-1729-8A4B-AF7B-09AFDB1B137D}"/>
              </a:ext>
            </a:extLst>
          </p:cNvPr>
          <p:cNvSpPr txBox="1"/>
          <p:nvPr/>
        </p:nvSpPr>
        <p:spPr>
          <a:xfrm>
            <a:off x="6053821" y="4435639"/>
            <a:ext cx="2392934" cy="461665"/>
          </a:xfrm>
          <a:prstGeom prst="rect">
            <a:avLst/>
          </a:prstGeom>
          <a:noFill/>
        </p:spPr>
        <p:txBody>
          <a:bodyPr wrap="square" rtlCol="0">
            <a:spAutoFit/>
          </a:bodyPr>
          <a:lstStyle/>
          <a:p>
            <a:pPr lvl="1"/>
            <a:r>
              <a:rPr lang="en-US" sz="2400" dirty="0"/>
              <a:t>Compositing</a:t>
            </a:r>
          </a:p>
        </p:txBody>
      </p:sp>
      <p:sp>
        <p:nvSpPr>
          <p:cNvPr id="23" name="TextBox 22">
            <a:extLst>
              <a:ext uri="{FF2B5EF4-FFF2-40B4-BE49-F238E27FC236}">
                <a16:creationId xmlns:a16="http://schemas.microsoft.com/office/drawing/2014/main" id="{ED3F589B-13DA-4846-BB22-7E95DD364C55}"/>
              </a:ext>
            </a:extLst>
          </p:cNvPr>
          <p:cNvSpPr txBox="1"/>
          <p:nvPr/>
        </p:nvSpPr>
        <p:spPr>
          <a:xfrm>
            <a:off x="6053821" y="4985202"/>
            <a:ext cx="2392934" cy="461665"/>
          </a:xfrm>
          <a:prstGeom prst="rect">
            <a:avLst/>
          </a:prstGeom>
          <a:noFill/>
        </p:spPr>
        <p:txBody>
          <a:bodyPr wrap="square" rtlCol="0">
            <a:spAutoFit/>
          </a:bodyPr>
          <a:lstStyle/>
          <a:p>
            <a:pPr lvl="1"/>
            <a:r>
              <a:rPr lang="en-US" sz="2400" dirty="0"/>
              <a:t>Simulators</a:t>
            </a:r>
          </a:p>
        </p:txBody>
      </p:sp>
    </p:spTree>
    <p:extLst>
      <p:ext uri="{BB962C8B-B14F-4D97-AF65-F5344CB8AC3E}">
        <p14:creationId xmlns:p14="http://schemas.microsoft.com/office/powerpoint/2010/main" val="172123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1DB7-A9CC-664F-B4C5-E94310FB3A50}"/>
              </a:ext>
            </a:extLst>
          </p:cNvPr>
          <p:cNvSpPr>
            <a:spLocks noGrp="1"/>
          </p:cNvSpPr>
          <p:nvPr>
            <p:ph type="title"/>
          </p:nvPr>
        </p:nvSpPr>
        <p:spPr/>
        <p:txBody>
          <a:bodyPr/>
          <a:lstStyle/>
          <a:p>
            <a:r>
              <a:rPr lang="en-US" dirty="0" err="1"/>
              <a:t>EarthCare</a:t>
            </a:r>
            <a:r>
              <a:rPr lang="en-US" dirty="0"/>
              <a:t> + Geostationary: </a:t>
            </a:r>
            <a:br>
              <a:rPr lang="en-US" dirty="0"/>
            </a:br>
            <a:r>
              <a:rPr lang="en-US" sz="3200" dirty="0"/>
              <a:t>Extending </a:t>
            </a:r>
            <a:r>
              <a:rPr lang="en-US" sz="3200" dirty="0" err="1"/>
              <a:t>EarthCare’s</a:t>
            </a:r>
            <a:r>
              <a:rPr lang="en-US" sz="3200" dirty="0"/>
              <a:t> time resolution</a:t>
            </a:r>
          </a:p>
        </p:txBody>
      </p:sp>
      <p:pic>
        <p:nvPicPr>
          <p:cNvPr id="5" name="Content Placeholder 4">
            <a:extLst>
              <a:ext uri="{FF2B5EF4-FFF2-40B4-BE49-F238E27FC236}">
                <a16:creationId xmlns:a16="http://schemas.microsoft.com/office/drawing/2014/main" id="{3323E01F-956C-FF47-AA55-F0D12EB3A363}"/>
              </a:ext>
            </a:extLst>
          </p:cNvPr>
          <p:cNvPicPr>
            <a:picLocks noGrp="1" noChangeAspect="1"/>
          </p:cNvPicPr>
          <p:nvPr>
            <p:ph idx="1"/>
          </p:nvPr>
        </p:nvPicPr>
        <p:blipFill>
          <a:blip r:embed="rId3"/>
          <a:stretch>
            <a:fillRect/>
          </a:stretch>
        </p:blipFill>
        <p:spPr>
          <a:xfrm>
            <a:off x="285101" y="3132691"/>
            <a:ext cx="5755135" cy="3113434"/>
          </a:xfrm>
        </p:spPr>
      </p:pic>
      <p:sp>
        <p:nvSpPr>
          <p:cNvPr id="6" name="Oval 5">
            <a:extLst>
              <a:ext uri="{FF2B5EF4-FFF2-40B4-BE49-F238E27FC236}">
                <a16:creationId xmlns:a16="http://schemas.microsoft.com/office/drawing/2014/main" id="{C454DC61-5222-3144-9A4D-01839CCE0A6E}"/>
              </a:ext>
            </a:extLst>
          </p:cNvPr>
          <p:cNvSpPr/>
          <p:nvPr/>
        </p:nvSpPr>
        <p:spPr>
          <a:xfrm>
            <a:off x="2961437" y="4532191"/>
            <a:ext cx="645974" cy="6906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9CA166B-A5A1-2944-AF72-8A6BAFCE5227}"/>
              </a:ext>
            </a:extLst>
          </p:cNvPr>
          <p:cNvSpPr/>
          <p:nvPr/>
        </p:nvSpPr>
        <p:spPr>
          <a:xfrm>
            <a:off x="1174586" y="5066266"/>
            <a:ext cx="645974" cy="6906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0D16F2F-3552-4643-A8E5-63C999A78853}"/>
              </a:ext>
            </a:extLst>
          </p:cNvPr>
          <p:cNvSpPr/>
          <p:nvPr/>
        </p:nvSpPr>
        <p:spPr>
          <a:xfrm>
            <a:off x="4673562" y="5006753"/>
            <a:ext cx="645974" cy="6906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66C5459-8CE9-8B4C-B5FB-2E29C0A99AD8}"/>
              </a:ext>
            </a:extLst>
          </p:cNvPr>
          <p:cNvSpPr/>
          <p:nvPr/>
        </p:nvSpPr>
        <p:spPr>
          <a:xfrm>
            <a:off x="4653893" y="3363099"/>
            <a:ext cx="148856" cy="148855"/>
          </a:xfrm>
          <a:prstGeom prst="ellipse">
            <a:avLst/>
          </a:prstGeom>
          <a:solidFill>
            <a:srgbClr val="353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3E3288F-E4D7-0541-AAF0-56D1D676F1B2}"/>
              </a:ext>
            </a:extLst>
          </p:cNvPr>
          <p:cNvSpPr/>
          <p:nvPr/>
        </p:nvSpPr>
        <p:spPr>
          <a:xfrm>
            <a:off x="4653893" y="3687631"/>
            <a:ext cx="148856" cy="14885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6473A3F-75F2-8042-A9F2-4D581C59BB89}"/>
              </a:ext>
            </a:extLst>
          </p:cNvPr>
          <p:cNvSpPr txBox="1"/>
          <p:nvPr/>
        </p:nvSpPr>
        <p:spPr>
          <a:xfrm>
            <a:off x="4919707" y="3577392"/>
            <a:ext cx="840295" cy="369332"/>
          </a:xfrm>
          <a:prstGeom prst="rect">
            <a:avLst/>
          </a:prstGeom>
          <a:noFill/>
        </p:spPr>
        <p:txBody>
          <a:bodyPr wrap="none" rtlCol="0">
            <a:spAutoFit/>
          </a:bodyPr>
          <a:lstStyle/>
          <a:p>
            <a:r>
              <a:rPr lang="en-US" dirty="0"/>
              <a:t>MODIS</a:t>
            </a:r>
          </a:p>
        </p:txBody>
      </p:sp>
      <p:sp>
        <p:nvSpPr>
          <p:cNvPr id="12" name="TextBox 11">
            <a:extLst>
              <a:ext uri="{FF2B5EF4-FFF2-40B4-BE49-F238E27FC236}">
                <a16:creationId xmlns:a16="http://schemas.microsoft.com/office/drawing/2014/main" id="{FAC2B779-796E-9C44-8B0E-2723FA5BF55A}"/>
              </a:ext>
            </a:extLst>
          </p:cNvPr>
          <p:cNvSpPr txBox="1"/>
          <p:nvPr/>
        </p:nvSpPr>
        <p:spPr>
          <a:xfrm>
            <a:off x="4919707" y="3252860"/>
            <a:ext cx="774571" cy="369332"/>
          </a:xfrm>
          <a:prstGeom prst="rect">
            <a:avLst/>
          </a:prstGeom>
          <a:noFill/>
        </p:spPr>
        <p:txBody>
          <a:bodyPr wrap="none" rtlCol="0">
            <a:spAutoFit/>
          </a:bodyPr>
          <a:lstStyle/>
          <a:p>
            <a:r>
              <a:rPr lang="en-US" dirty="0"/>
              <a:t>SEVIRI</a:t>
            </a:r>
          </a:p>
        </p:txBody>
      </p:sp>
      <p:sp>
        <p:nvSpPr>
          <p:cNvPr id="13" name="TextBox 12">
            <a:extLst>
              <a:ext uri="{FF2B5EF4-FFF2-40B4-BE49-F238E27FC236}">
                <a16:creationId xmlns:a16="http://schemas.microsoft.com/office/drawing/2014/main" id="{8BFCF345-171E-E548-8FE8-539C37DFA532}"/>
              </a:ext>
            </a:extLst>
          </p:cNvPr>
          <p:cNvSpPr txBox="1"/>
          <p:nvPr/>
        </p:nvSpPr>
        <p:spPr>
          <a:xfrm>
            <a:off x="872176" y="1529689"/>
            <a:ext cx="6970563" cy="461665"/>
          </a:xfrm>
          <a:prstGeom prst="rect">
            <a:avLst/>
          </a:prstGeom>
          <a:noFill/>
        </p:spPr>
        <p:txBody>
          <a:bodyPr wrap="none" rtlCol="0">
            <a:spAutoFit/>
          </a:bodyPr>
          <a:lstStyle/>
          <a:p>
            <a:r>
              <a:rPr lang="en-US" sz="2400" dirty="0"/>
              <a:t>timeseries of cloud microphysical properties (daytime)</a:t>
            </a:r>
          </a:p>
        </p:txBody>
      </p:sp>
      <p:sp>
        <p:nvSpPr>
          <p:cNvPr id="14" name="TextBox 13">
            <a:extLst>
              <a:ext uri="{FF2B5EF4-FFF2-40B4-BE49-F238E27FC236}">
                <a16:creationId xmlns:a16="http://schemas.microsoft.com/office/drawing/2014/main" id="{C4FDB0B9-1CD5-D84E-A3B6-2EDC58BAF96F}"/>
              </a:ext>
            </a:extLst>
          </p:cNvPr>
          <p:cNvSpPr txBox="1"/>
          <p:nvPr/>
        </p:nvSpPr>
        <p:spPr>
          <a:xfrm>
            <a:off x="370066" y="6385792"/>
            <a:ext cx="1946943" cy="369332"/>
          </a:xfrm>
          <a:prstGeom prst="rect">
            <a:avLst/>
          </a:prstGeom>
          <a:noFill/>
        </p:spPr>
        <p:txBody>
          <a:bodyPr wrap="none" rtlCol="0">
            <a:spAutoFit/>
          </a:bodyPr>
          <a:lstStyle/>
          <a:p>
            <a:r>
              <a:rPr lang="en-US" dirty="0"/>
              <a:t>Goren et al. (2019)</a:t>
            </a:r>
          </a:p>
        </p:txBody>
      </p:sp>
      <p:cxnSp>
        <p:nvCxnSpPr>
          <p:cNvPr id="4" name="Straight Connector 3">
            <a:extLst>
              <a:ext uri="{FF2B5EF4-FFF2-40B4-BE49-F238E27FC236}">
                <a16:creationId xmlns:a16="http://schemas.microsoft.com/office/drawing/2014/main" id="{CF07E6D3-BA68-D54E-BCCE-BB3B16504493}"/>
              </a:ext>
            </a:extLst>
          </p:cNvPr>
          <p:cNvCxnSpPr/>
          <p:nvPr/>
        </p:nvCxnSpPr>
        <p:spPr>
          <a:xfrm>
            <a:off x="4624589" y="4071628"/>
            <a:ext cx="38543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5D5E510-3C5A-184B-9E59-952729F8FCA2}"/>
              </a:ext>
            </a:extLst>
          </p:cNvPr>
          <p:cNvSpPr txBox="1"/>
          <p:nvPr/>
        </p:nvSpPr>
        <p:spPr>
          <a:xfrm>
            <a:off x="5010025" y="3886962"/>
            <a:ext cx="498213" cy="369332"/>
          </a:xfrm>
          <a:prstGeom prst="rect">
            <a:avLst/>
          </a:prstGeom>
          <a:noFill/>
        </p:spPr>
        <p:txBody>
          <a:bodyPr wrap="none" rtlCol="0">
            <a:spAutoFit/>
          </a:bodyPr>
          <a:lstStyle/>
          <a:p>
            <a:r>
              <a:rPr lang="en-US" dirty="0"/>
              <a:t>LES</a:t>
            </a:r>
          </a:p>
        </p:txBody>
      </p:sp>
      <p:sp>
        <p:nvSpPr>
          <p:cNvPr id="16" name="Rectangle 15">
            <a:extLst>
              <a:ext uri="{FF2B5EF4-FFF2-40B4-BE49-F238E27FC236}">
                <a16:creationId xmlns:a16="http://schemas.microsoft.com/office/drawing/2014/main" id="{C9C2C953-5F04-5944-88CE-4FB797F9DA71}"/>
              </a:ext>
            </a:extLst>
          </p:cNvPr>
          <p:cNvSpPr/>
          <p:nvPr/>
        </p:nvSpPr>
        <p:spPr>
          <a:xfrm>
            <a:off x="4534271" y="3252861"/>
            <a:ext cx="1315283" cy="10034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9B7AC71-A8D0-B14E-BC1D-7952E81B821B}"/>
              </a:ext>
            </a:extLst>
          </p:cNvPr>
          <p:cNvPicPr>
            <a:picLocks noChangeAspect="1"/>
          </p:cNvPicPr>
          <p:nvPr/>
        </p:nvPicPr>
        <p:blipFill>
          <a:blip r:embed="rId4"/>
          <a:stretch>
            <a:fillRect/>
          </a:stretch>
        </p:blipFill>
        <p:spPr>
          <a:xfrm>
            <a:off x="6002204" y="3485489"/>
            <a:ext cx="6070644" cy="2617780"/>
          </a:xfrm>
          <a:prstGeom prst="rect">
            <a:avLst/>
          </a:prstGeom>
        </p:spPr>
      </p:pic>
      <p:sp>
        <p:nvSpPr>
          <p:cNvPr id="18" name="TextBox 17">
            <a:extLst>
              <a:ext uri="{FF2B5EF4-FFF2-40B4-BE49-F238E27FC236}">
                <a16:creationId xmlns:a16="http://schemas.microsoft.com/office/drawing/2014/main" id="{9D2ADAF5-874A-3D43-883B-370B52024F3A}"/>
              </a:ext>
            </a:extLst>
          </p:cNvPr>
          <p:cNvSpPr txBox="1"/>
          <p:nvPr/>
        </p:nvSpPr>
        <p:spPr>
          <a:xfrm>
            <a:off x="9686166" y="6385792"/>
            <a:ext cx="2227148" cy="369332"/>
          </a:xfrm>
          <a:prstGeom prst="rect">
            <a:avLst/>
          </a:prstGeom>
          <a:noFill/>
        </p:spPr>
        <p:txBody>
          <a:bodyPr wrap="none" rtlCol="0">
            <a:spAutoFit/>
          </a:bodyPr>
          <a:lstStyle/>
          <a:p>
            <a:r>
              <a:rPr lang="en-US" dirty="0" err="1"/>
              <a:t>Painemal</a:t>
            </a:r>
            <a:r>
              <a:rPr lang="en-US" dirty="0"/>
              <a:t> et al. (2021)</a:t>
            </a:r>
          </a:p>
        </p:txBody>
      </p:sp>
      <p:sp>
        <p:nvSpPr>
          <p:cNvPr id="19" name="TextBox 18">
            <a:extLst>
              <a:ext uri="{FF2B5EF4-FFF2-40B4-BE49-F238E27FC236}">
                <a16:creationId xmlns:a16="http://schemas.microsoft.com/office/drawing/2014/main" id="{BCD146D5-A79A-854D-9693-42C2408E5C97}"/>
              </a:ext>
            </a:extLst>
          </p:cNvPr>
          <p:cNvSpPr txBox="1"/>
          <p:nvPr/>
        </p:nvSpPr>
        <p:spPr>
          <a:xfrm>
            <a:off x="6523312" y="2794932"/>
            <a:ext cx="5296258" cy="400110"/>
          </a:xfrm>
          <a:prstGeom prst="rect">
            <a:avLst/>
          </a:prstGeom>
          <a:noFill/>
        </p:spPr>
        <p:txBody>
          <a:bodyPr wrap="none" rtlCol="0">
            <a:spAutoFit/>
          </a:bodyPr>
          <a:lstStyle/>
          <a:p>
            <a:r>
              <a:rPr lang="en-US" sz="2000" u="sng" dirty="0"/>
              <a:t>Issues:</a:t>
            </a:r>
            <a:r>
              <a:rPr lang="en-US" sz="2000" dirty="0"/>
              <a:t> </a:t>
            </a:r>
            <a:r>
              <a:rPr lang="en-US" dirty="0"/>
              <a:t>viewing angles, instrument differences, SZA, ...</a:t>
            </a:r>
          </a:p>
        </p:txBody>
      </p:sp>
      <p:sp>
        <p:nvSpPr>
          <p:cNvPr id="20" name="TextBox 19">
            <a:extLst>
              <a:ext uri="{FF2B5EF4-FFF2-40B4-BE49-F238E27FC236}">
                <a16:creationId xmlns:a16="http://schemas.microsoft.com/office/drawing/2014/main" id="{204E4004-CD2F-FD47-822C-36E5AE8F1FFE}"/>
              </a:ext>
            </a:extLst>
          </p:cNvPr>
          <p:cNvSpPr txBox="1"/>
          <p:nvPr/>
        </p:nvSpPr>
        <p:spPr>
          <a:xfrm>
            <a:off x="8182195" y="2416086"/>
            <a:ext cx="2051395" cy="430887"/>
          </a:xfrm>
          <a:prstGeom prst="rect">
            <a:avLst/>
          </a:prstGeom>
          <a:noFill/>
        </p:spPr>
        <p:txBody>
          <a:bodyPr wrap="none" rtlCol="0">
            <a:spAutoFit/>
          </a:bodyPr>
          <a:lstStyle/>
          <a:p>
            <a:r>
              <a:rPr lang="en-US" sz="2200" dirty="0"/>
              <a:t>GOES vs. MODIS</a:t>
            </a:r>
          </a:p>
        </p:txBody>
      </p:sp>
      <p:sp>
        <p:nvSpPr>
          <p:cNvPr id="3" name="TextBox 2">
            <a:extLst>
              <a:ext uri="{FF2B5EF4-FFF2-40B4-BE49-F238E27FC236}">
                <a16:creationId xmlns:a16="http://schemas.microsoft.com/office/drawing/2014/main" id="{538BF1A7-7F2D-9545-8861-90D3A90EBC77}"/>
              </a:ext>
            </a:extLst>
          </p:cNvPr>
          <p:cNvSpPr txBox="1"/>
          <p:nvPr/>
        </p:nvSpPr>
        <p:spPr>
          <a:xfrm rot="16200000">
            <a:off x="-948900" y="4468098"/>
            <a:ext cx="2334550" cy="369332"/>
          </a:xfrm>
          <a:prstGeom prst="rect">
            <a:avLst/>
          </a:prstGeom>
          <a:noFill/>
        </p:spPr>
        <p:txBody>
          <a:bodyPr wrap="none" rtlCol="0">
            <a:spAutoFit/>
          </a:bodyPr>
          <a:lstStyle/>
          <a:p>
            <a:r>
              <a:rPr lang="en-US" dirty="0"/>
              <a:t>Cloud optical thickness</a:t>
            </a:r>
          </a:p>
        </p:txBody>
      </p:sp>
    </p:spTree>
    <p:extLst>
      <p:ext uri="{BB962C8B-B14F-4D97-AF65-F5344CB8AC3E}">
        <p14:creationId xmlns:p14="http://schemas.microsoft.com/office/powerpoint/2010/main" val="129999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1704-8E9A-5D4A-86E0-869264CDD4A9}"/>
              </a:ext>
            </a:extLst>
          </p:cNvPr>
          <p:cNvSpPr>
            <a:spLocks noGrp="1"/>
          </p:cNvSpPr>
          <p:nvPr>
            <p:ph type="title"/>
          </p:nvPr>
        </p:nvSpPr>
        <p:spPr>
          <a:xfrm>
            <a:off x="838200" y="365125"/>
            <a:ext cx="8989677" cy="1325563"/>
          </a:xfrm>
        </p:spPr>
        <p:txBody>
          <a:bodyPr>
            <a:normAutofit fontScale="90000"/>
          </a:bodyPr>
          <a:lstStyle/>
          <a:p>
            <a:r>
              <a:rPr lang="en-US" dirty="0"/>
              <a:t>Evaluating Models:</a:t>
            </a:r>
            <a:br>
              <a:rPr lang="en-US" dirty="0"/>
            </a:br>
            <a:r>
              <a:rPr lang="en-US" sz="3200" dirty="0"/>
              <a:t>Multi-Dimensional Geophysical Variable (GV) Retrievals</a:t>
            </a:r>
          </a:p>
        </p:txBody>
      </p:sp>
      <p:sp>
        <p:nvSpPr>
          <p:cNvPr id="3" name="Content Placeholder 2">
            <a:extLst>
              <a:ext uri="{FF2B5EF4-FFF2-40B4-BE49-F238E27FC236}">
                <a16:creationId xmlns:a16="http://schemas.microsoft.com/office/drawing/2014/main" id="{2E264A85-298F-6B4A-AA66-19D0A1172A97}"/>
              </a:ext>
            </a:extLst>
          </p:cNvPr>
          <p:cNvSpPr>
            <a:spLocks noGrp="1"/>
          </p:cNvSpPr>
          <p:nvPr>
            <p:ph idx="1"/>
          </p:nvPr>
        </p:nvSpPr>
        <p:spPr>
          <a:xfrm>
            <a:off x="299729" y="1706618"/>
            <a:ext cx="5315548" cy="5162070"/>
          </a:xfrm>
        </p:spPr>
        <p:txBody>
          <a:bodyPr>
            <a:normAutofit/>
          </a:bodyPr>
          <a:lstStyle/>
          <a:p>
            <a:r>
              <a:rPr lang="en-US" dirty="0"/>
              <a:t>Tells you </a:t>
            </a:r>
            <a:r>
              <a:rPr lang="en-US" i="1" dirty="0"/>
              <a:t>what</a:t>
            </a:r>
            <a:r>
              <a:rPr lang="en-US" dirty="0"/>
              <a:t> is there and </a:t>
            </a:r>
            <a:r>
              <a:rPr lang="en-US" i="1" dirty="0"/>
              <a:t>why</a:t>
            </a:r>
          </a:p>
          <a:p>
            <a:pPr lvl="1"/>
            <a:r>
              <a:rPr lang="en-US" i="1" dirty="0"/>
              <a:t>Process</a:t>
            </a:r>
          </a:p>
          <a:p>
            <a:pPr lvl="1"/>
            <a:r>
              <a:rPr lang="en-US" i="1" dirty="0"/>
              <a:t>Model Constraints</a:t>
            </a:r>
          </a:p>
          <a:p>
            <a:r>
              <a:rPr lang="en-US" dirty="0" err="1"/>
              <a:t>ECare</a:t>
            </a:r>
            <a:r>
              <a:rPr lang="en-US" dirty="0"/>
              <a:t> variables</a:t>
            </a:r>
          </a:p>
          <a:p>
            <a:pPr lvl="1"/>
            <a:r>
              <a:rPr lang="en-US" dirty="0"/>
              <a:t>Albedo, </a:t>
            </a:r>
            <a:r>
              <a:rPr lang="en-US" dirty="0" err="1">
                <a:latin typeface="Symbol" pitchFamily="2" charset="2"/>
              </a:rPr>
              <a:t>t</a:t>
            </a:r>
            <a:r>
              <a:rPr lang="en-US" baseline="-25000" dirty="0" err="1"/>
              <a:t>c</a:t>
            </a:r>
            <a:r>
              <a:rPr lang="en-US" dirty="0"/>
              <a:t>, Z, N</a:t>
            </a:r>
            <a:r>
              <a:rPr lang="en-US" baseline="-25000" dirty="0"/>
              <a:t>d</a:t>
            </a:r>
            <a:r>
              <a:rPr lang="en-US" dirty="0"/>
              <a:t>, CF, LWP, CRE, </a:t>
            </a:r>
            <a:r>
              <a:rPr lang="en-US" i="1" dirty="0">
                <a:latin typeface="Times" pitchFamily="2" charset="0"/>
              </a:rPr>
              <a:t>w</a:t>
            </a:r>
            <a:r>
              <a:rPr lang="en-US" dirty="0"/>
              <a:t>, </a:t>
            </a:r>
            <a:r>
              <a:rPr lang="en-US" dirty="0">
                <a:latin typeface="Symbol" pitchFamily="2" charset="2"/>
              </a:rPr>
              <a:t>t</a:t>
            </a:r>
            <a:r>
              <a:rPr lang="en-US" baseline="-25000" dirty="0"/>
              <a:t>a</a:t>
            </a:r>
            <a:r>
              <a:rPr lang="en-US" dirty="0"/>
              <a:t>, extinction</a:t>
            </a:r>
            <a:r>
              <a:rPr lang="en-US" dirty="0">
                <a:latin typeface="Symbol" pitchFamily="2" charset="2"/>
              </a:rPr>
              <a:t>(</a:t>
            </a:r>
            <a:r>
              <a:rPr lang="en-US" dirty="0"/>
              <a:t>z</a:t>
            </a:r>
            <a:r>
              <a:rPr lang="en-US" dirty="0">
                <a:latin typeface="Symbol" pitchFamily="2" charset="2"/>
              </a:rPr>
              <a:t>)</a:t>
            </a:r>
            <a:endParaRPr lang="en-US" dirty="0"/>
          </a:p>
          <a:p>
            <a:r>
              <a:rPr lang="en-US" i="1" dirty="0"/>
              <a:t>Thoughtful combinations of GVs, to constrain various aspects of models</a:t>
            </a:r>
          </a:p>
          <a:p>
            <a:pPr lvl="1"/>
            <a:r>
              <a:rPr lang="en-US" i="1" dirty="0"/>
              <a:t>Simulators</a:t>
            </a:r>
          </a:p>
          <a:p>
            <a:pPr lvl="1"/>
            <a:r>
              <a:rPr lang="en-US" i="1" dirty="0"/>
              <a:t>Attention to aggregation scale</a:t>
            </a:r>
          </a:p>
          <a:p>
            <a:r>
              <a:rPr lang="en-US" dirty="0"/>
              <a:t>Meteorology (ERA5 or similar)</a:t>
            </a:r>
          </a:p>
        </p:txBody>
      </p:sp>
      <p:pic>
        <p:nvPicPr>
          <p:cNvPr id="9" name="Picture 8">
            <a:extLst>
              <a:ext uri="{FF2B5EF4-FFF2-40B4-BE49-F238E27FC236}">
                <a16:creationId xmlns:a16="http://schemas.microsoft.com/office/drawing/2014/main" id="{09E091B8-E35A-3847-88B4-E4113BC10465}"/>
              </a:ext>
            </a:extLst>
          </p:cNvPr>
          <p:cNvPicPr>
            <a:picLocks noChangeAspect="1"/>
          </p:cNvPicPr>
          <p:nvPr/>
        </p:nvPicPr>
        <p:blipFill>
          <a:blip r:embed="rId3"/>
          <a:stretch>
            <a:fillRect/>
          </a:stretch>
        </p:blipFill>
        <p:spPr>
          <a:xfrm>
            <a:off x="9440768" y="2551049"/>
            <a:ext cx="2451503" cy="3429000"/>
          </a:xfrm>
          <a:prstGeom prst="rect">
            <a:avLst/>
          </a:prstGeom>
        </p:spPr>
      </p:pic>
      <p:cxnSp>
        <p:nvCxnSpPr>
          <p:cNvPr id="10" name="Straight Arrow Connector 9">
            <a:extLst>
              <a:ext uri="{FF2B5EF4-FFF2-40B4-BE49-F238E27FC236}">
                <a16:creationId xmlns:a16="http://schemas.microsoft.com/office/drawing/2014/main" id="{9B42EEA1-FF24-274D-A0B9-C8CB4D295261}"/>
              </a:ext>
            </a:extLst>
          </p:cNvPr>
          <p:cNvCxnSpPr>
            <a:cxnSpLocks/>
          </p:cNvCxnSpPr>
          <p:nvPr/>
        </p:nvCxnSpPr>
        <p:spPr>
          <a:xfrm>
            <a:off x="10797943" y="2037971"/>
            <a:ext cx="755269" cy="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8764930-7D3A-2D46-863A-D33139219ACA}"/>
              </a:ext>
            </a:extLst>
          </p:cNvPr>
          <p:cNvSpPr txBox="1"/>
          <p:nvPr/>
        </p:nvSpPr>
        <p:spPr>
          <a:xfrm>
            <a:off x="10666520" y="2037971"/>
            <a:ext cx="1346844" cy="369332"/>
          </a:xfrm>
          <a:prstGeom prst="rect">
            <a:avLst/>
          </a:prstGeom>
          <a:noFill/>
        </p:spPr>
        <p:txBody>
          <a:bodyPr wrap="none" rtlCol="0">
            <a:spAutoFit/>
          </a:bodyPr>
          <a:lstStyle/>
          <a:p>
            <a:r>
              <a:rPr lang="en-US" dirty="0"/>
              <a:t>Coalescence</a:t>
            </a:r>
          </a:p>
        </p:txBody>
      </p:sp>
      <p:cxnSp>
        <p:nvCxnSpPr>
          <p:cNvPr id="13" name="Straight Arrow Connector 12">
            <a:extLst>
              <a:ext uri="{FF2B5EF4-FFF2-40B4-BE49-F238E27FC236}">
                <a16:creationId xmlns:a16="http://schemas.microsoft.com/office/drawing/2014/main" id="{7C3392F4-5E59-0E4B-9215-57FCA22083BD}"/>
              </a:ext>
            </a:extLst>
          </p:cNvPr>
          <p:cNvCxnSpPr>
            <a:cxnSpLocks/>
          </p:cNvCxnSpPr>
          <p:nvPr/>
        </p:nvCxnSpPr>
        <p:spPr>
          <a:xfrm>
            <a:off x="10797943" y="1209092"/>
            <a:ext cx="0" cy="80135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B60546-3128-B94B-AB82-7723A7D13660}"/>
              </a:ext>
            </a:extLst>
          </p:cNvPr>
          <p:cNvSpPr txBox="1"/>
          <p:nvPr/>
        </p:nvSpPr>
        <p:spPr>
          <a:xfrm>
            <a:off x="9315358" y="1456293"/>
            <a:ext cx="1482585" cy="369332"/>
          </a:xfrm>
          <a:prstGeom prst="rect">
            <a:avLst/>
          </a:prstGeom>
          <a:noFill/>
        </p:spPr>
        <p:txBody>
          <a:bodyPr wrap="none" rtlCol="0">
            <a:spAutoFit/>
          </a:bodyPr>
          <a:lstStyle/>
          <a:p>
            <a:r>
              <a:rPr lang="en-US" dirty="0"/>
              <a:t>Condensation</a:t>
            </a:r>
          </a:p>
        </p:txBody>
      </p:sp>
      <p:sp>
        <p:nvSpPr>
          <p:cNvPr id="17" name="TextBox 16">
            <a:extLst>
              <a:ext uri="{FF2B5EF4-FFF2-40B4-BE49-F238E27FC236}">
                <a16:creationId xmlns:a16="http://schemas.microsoft.com/office/drawing/2014/main" id="{86D5D547-ABB2-FC41-842D-99EAD789B5D0}"/>
              </a:ext>
            </a:extLst>
          </p:cNvPr>
          <p:cNvSpPr txBox="1"/>
          <p:nvPr/>
        </p:nvSpPr>
        <p:spPr>
          <a:xfrm>
            <a:off x="10135044" y="5939129"/>
            <a:ext cx="1820563" cy="369332"/>
          </a:xfrm>
          <a:prstGeom prst="rect">
            <a:avLst/>
          </a:prstGeom>
          <a:noFill/>
        </p:spPr>
        <p:txBody>
          <a:bodyPr wrap="none" rtlCol="0">
            <a:spAutoFit/>
          </a:bodyPr>
          <a:lstStyle/>
          <a:p>
            <a:r>
              <a:rPr lang="en-US" dirty="0"/>
              <a:t>Suzuki et al. 2010</a:t>
            </a:r>
          </a:p>
        </p:txBody>
      </p:sp>
      <p:pic>
        <p:nvPicPr>
          <p:cNvPr id="18" name="Picture 2" descr="Figure contains an axes. The axes contains an object of type surface.">
            <a:extLst>
              <a:ext uri="{FF2B5EF4-FFF2-40B4-BE49-F238E27FC236}">
                <a16:creationId xmlns:a16="http://schemas.microsoft.com/office/drawing/2014/main" id="{28177B6C-58BC-2F40-A912-AFA8EB95D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552" y="1890514"/>
            <a:ext cx="3144253" cy="235819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8DFB7B0-275D-8945-BCA3-E5502AF3FB4D}"/>
              </a:ext>
            </a:extLst>
          </p:cNvPr>
          <p:cNvSpPr txBox="1"/>
          <p:nvPr/>
        </p:nvSpPr>
        <p:spPr>
          <a:xfrm>
            <a:off x="6303311" y="3760192"/>
            <a:ext cx="577850" cy="369332"/>
          </a:xfrm>
          <a:prstGeom prst="rect">
            <a:avLst/>
          </a:prstGeom>
          <a:noFill/>
        </p:spPr>
        <p:txBody>
          <a:bodyPr wrap="none" rtlCol="0">
            <a:spAutoFit/>
          </a:bodyPr>
          <a:lstStyle/>
          <a:p>
            <a:r>
              <a:rPr lang="en-US" dirty="0"/>
              <a:t>GV1</a:t>
            </a:r>
          </a:p>
        </p:txBody>
      </p:sp>
      <p:sp>
        <p:nvSpPr>
          <p:cNvPr id="20" name="TextBox 19">
            <a:extLst>
              <a:ext uri="{FF2B5EF4-FFF2-40B4-BE49-F238E27FC236}">
                <a16:creationId xmlns:a16="http://schemas.microsoft.com/office/drawing/2014/main" id="{6E6D87E2-3409-E04F-A597-C3AC606898E9}"/>
              </a:ext>
            </a:extLst>
          </p:cNvPr>
          <p:cNvSpPr txBox="1"/>
          <p:nvPr/>
        </p:nvSpPr>
        <p:spPr>
          <a:xfrm>
            <a:off x="8200290" y="3879372"/>
            <a:ext cx="577850" cy="369332"/>
          </a:xfrm>
          <a:prstGeom prst="rect">
            <a:avLst/>
          </a:prstGeom>
          <a:noFill/>
        </p:spPr>
        <p:txBody>
          <a:bodyPr wrap="none" rtlCol="0">
            <a:spAutoFit/>
          </a:bodyPr>
          <a:lstStyle/>
          <a:p>
            <a:r>
              <a:rPr lang="en-US" dirty="0"/>
              <a:t>GV2</a:t>
            </a:r>
          </a:p>
        </p:txBody>
      </p:sp>
      <p:sp>
        <p:nvSpPr>
          <p:cNvPr id="21" name="TextBox 20">
            <a:extLst>
              <a:ext uri="{FF2B5EF4-FFF2-40B4-BE49-F238E27FC236}">
                <a16:creationId xmlns:a16="http://schemas.microsoft.com/office/drawing/2014/main" id="{1B22C318-5B0C-ED43-AAA9-CB65A6B257D6}"/>
              </a:ext>
            </a:extLst>
          </p:cNvPr>
          <p:cNvSpPr txBox="1"/>
          <p:nvPr/>
        </p:nvSpPr>
        <p:spPr>
          <a:xfrm>
            <a:off x="5615277" y="2884943"/>
            <a:ext cx="577850" cy="369332"/>
          </a:xfrm>
          <a:prstGeom prst="rect">
            <a:avLst/>
          </a:prstGeom>
          <a:noFill/>
        </p:spPr>
        <p:txBody>
          <a:bodyPr wrap="none" rtlCol="0">
            <a:spAutoFit/>
          </a:bodyPr>
          <a:lstStyle/>
          <a:p>
            <a:r>
              <a:rPr lang="en-US" dirty="0"/>
              <a:t>GV3</a:t>
            </a:r>
          </a:p>
        </p:txBody>
      </p:sp>
    </p:spTree>
    <p:extLst>
      <p:ext uri="{BB962C8B-B14F-4D97-AF65-F5344CB8AC3E}">
        <p14:creationId xmlns:p14="http://schemas.microsoft.com/office/powerpoint/2010/main" val="65713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AA12F05-AAF9-F14B-9F50-F2DB7667E693}"/>
              </a:ext>
            </a:extLst>
          </p:cNvPr>
          <p:cNvGrpSpPr/>
          <p:nvPr/>
        </p:nvGrpSpPr>
        <p:grpSpPr>
          <a:xfrm>
            <a:off x="516525" y="3515097"/>
            <a:ext cx="2219706" cy="2859186"/>
            <a:chOff x="2479111" y="3725445"/>
            <a:chExt cx="2219706" cy="2859186"/>
          </a:xfrm>
        </p:grpSpPr>
        <p:pic>
          <p:nvPicPr>
            <p:cNvPr id="6" name="Picture 5">
              <a:extLst>
                <a:ext uri="{FF2B5EF4-FFF2-40B4-BE49-F238E27FC236}">
                  <a16:creationId xmlns:a16="http://schemas.microsoft.com/office/drawing/2014/main" id="{464F9553-FC80-8D40-A176-B3E6749C35AA}"/>
                </a:ext>
              </a:extLst>
            </p:cNvPr>
            <p:cNvPicPr>
              <a:picLocks noChangeAspect="1"/>
            </p:cNvPicPr>
            <p:nvPr/>
          </p:nvPicPr>
          <p:blipFill rotWithShape="1">
            <a:blip r:embed="rId3"/>
            <a:srcRect t="7910"/>
            <a:stretch/>
          </p:blipFill>
          <p:spPr>
            <a:xfrm>
              <a:off x="2479111" y="3725445"/>
              <a:ext cx="2219706" cy="2859186"/>
            </a:xfrm>
            <a:prstGeom prst="rect">
              <a:avLst/>
            </a:prstGeom>
          </p:spPr>
        </p:pic>
        <p:sp>
          <p:nvSpPr>
            <p:cNvPr id="5" name="TextBox 4">
              <a:extLst>
                <a:ext uri="{FF2B5EF4-FFF2-40B4-BE49-F238E27FC236}">
                  <a16:creationId xmlns:a16="http://schemas.microsoft.com/office/drawing/2014/main" id="{FBEBC76F-9145-F241-A0D0-821684869CF8}"/>
                </a:ext>
              </a:extLst>
            </p:cNvPr>
            <p:cNvSpPr txBox="1"/>
            <p:nvPr/>
          </p:nvSpPr>
          <p:spPr>
            <a:xfrm>
              <a:off x="3007362" y="5294777"/>
              <a:ext cx="1163204" cy="307777"/>
            </a:xfrm>
            <a:prstGeom prst="rect">
              <a:avLst/>
            </a:prstGeom>
            <a:noFill/>
          </p:spPr>
          <p:txBody>
            <a:bodyPr wrap="none" rtlCol="0">
              <a:spAutoFit/>
            </a:bodyPr>
            <a:lstStyle/>
            <a:p>
              <a:r>
                <a:rPr lang="en-US" sz="1400" dirty="0">
                  <a:solidFill>
                    <a:srgbClr val="FFFF00"/>
                  </a:solidFill>
                </a:rPr>
                <a:t>Suzuki (2010)</a:t>
              </a:r>
            </a:p>
          </p:txBody>
        </p:sp>
      </p:grpSp>
      <p:grpSp>
        <p:nvGrpSpPr>
          <p:cNvPr id="21" name="Group 20">
            <a:extLst>
              <a:ext uri="{FF2B5EF4-FFF2-40B4-BE49-F238E27FC236}">
                <a16:creationId xmlns:a16="http://schemas.microsoft.com/office/drawing/2014/main" id="{A5368648-AC55-454F-B2F5-8142161EDC76}"/>
              </a:ext>
            </a:extLst>
          </p:cNvPr>
          <p:cNvGrpSpPr/>
          <p:nvPr/>
        </p:nvGrpSpPr>
        <p:grpSpPr>
          <a:xfrm>
            <a:off x="3691088" y="3906523"/>
            <a:ext cx="3565950" cy="2663588"/>
            <a:chOff x="7981776" y="509869"/>
            <a:chExt cx="3565950" cy="2663588"/>
          </a:xfrm>
        </p:grpSpPr>
        <p:pic>
          <p:nvPicPr>
            <p:cNvPr id="8" name="Picture 7">
              <a:extLst>
                <a:ext uri="{FF2B5EF4-FFF2-40B4-BE49-F238E27FC236}">
                  <a16:creationId xmlns:a16="http://schemas.microsoft.com/office/drawing/2014/main" id="{8B6108D4-EC50-294B-A897-031AC89566B3}"/>
                </a:ext>
              </a:extLst>
            </p:cNvPr>
            <p:cNvPicPr>
              <a:picLocks noChangeAspect="1"/>
            </p:cNvPicPr>
            <p:nvPr/>
          </p:nvPicPr>
          <p:blipFill>
            <a:blip r:embed="rId4"/>
            <a:stretch>
              <a:fillRect/>
            </a:stretch>
          </p:blipFill>
          <p:spPr>
            <a:xfrm>
              <a:off x="7981776" y="509869"/>
              <a:ext cx="3565950" cy="2637588"/>
            </a:xfrm>
            <a:prstGeom prst="rect">
              <a:avLst/>
            </a:prstGeom>
          </p:spPr>
        </p:pic>
        <p:sp>
          <p:nvSpPr>
            <p:cNvPr id="9" name="TextBox 8">
              <a:extLst>
                <a:ext uri="{FF2B5EF4-FFF2-40B4-BE49-F238E27FC236}">
                  <a16:creationId xmlns:a16="http://schemas.microsoft.com/office/drawing/2014/main" id="{90BBBFDC-1699-EF49-9AAF-9614F6C78E51}"/>
                </a:ext>
              </a:extLst>
            </p:cNvPr>
            <p:cNvSpPr txBox="1"/>
            <p:nvPr/>
          </p:nvSpPr>
          <p:spPr>
            <a:xfrm>
              <a:off x="8871539" y="1453755"/>
              <a:ext cx="1215141" cy="307777"/>
            </a:xfrm>
            <a:prstGeom prst="rect">
              <a:avLst/>
            </a:prstGeom>
            <a:noFill/>
          </p:spPr>
          <p:txBody>
            <a:bodyPr wrap="none" rtlCol="0">
              <a:spAutoFit/>
            </a:bodyPr>
            <a:lstStyle/>
            <a:p>
              <a:r>
                <a:rPr lang="en-US" sz="1400" dirty="0" err="1"/>
                <a:t>Gristey</a:t>
              </a:r>
              <a:r>
                <a:rPr lang="en-US" sz="1400" dirty="0"/>
                <a:t> (2020)</a:t>
              </a:r>
            </a:p>
          </p:txBody>
        </p:sp>
        <p:sp>
          <p:nvSpPr>
            <p:cNvPr id="10" name="TextBox 9">
              <a:extLst>
                <a:ext uri="{FF2B5EF4-FFF2-40B4-BE49-F238E27FC236}">
                  <a16:creationId xmlns:a16="http://schemas.microsoft.com/office/drawing/2014/main" id="{D2A6B955-FC28-FC4B-8151-629CF96FC14B}"/>
                </a:ext>
              </a:extLst>
            </p:cNvPr>
            <p:cNvSpPr txBox="1"/>
            <p:nvPr/>
          </p:nvSpPr>
          <p:spPr>
            <a:xfrm>
              <a:off x="8690435" y="2804125"/>
              <a:ext cx="2756139" cy="369332"/>
            </a:xfrm>
            <a:prstGeom prst="rect">
              <a:avLst/>
            </a:prstGeom>
            <a:solidFill>
              <a:schemeClr val="bg1"/>
            </a:solidFill>
          </p:spPr>
          <p:txBody>
            <a:bodyPr wrap="none" rtlCol="0">
              <a:spAutoFit/>
            </a:bodyPr>
            <a:lstStyle/>
            <a:p>
              <a:r>
                <a:rPr lang="en-US" dirty="0"/>
                <a:t>Downwelling SW irradiance</a:t>
              </a:r>
            </a:p>
          </p:txBody>
        </p:sp>
      </p:grpSp>
      <p:pic>
        <p:nvPicPr>
          <p:cNvPr id="29" name="Picture 28">
            <a:extLst>
              <a:ext uri="{FF2B5EF4-FFF2-40B4-BE49-F238E27FC236}">
                <a16:creationId xmlns:a16="http://schemas.microsoft.com/office/drawing/2014/main" id="{BDB05C66-F9F4-A040-97EF-DA1CBA57EED9}"/>
              </a:ext>
            </a:extLst>
          </p:cNvPr>
          <p:cNvPicPr>
            <a:picLocks noChangeAspect="1"/>
          </p:cNvPicPr>
          <p:nvPr/>
        </p:nvPicPr>
        <p:blipFill>
          <a:blip r:embed="rId5"/>
          <a:stretch>
            <a:fillRect/>
          </a:stretch>
        </p:blipFill>
        <p:spPr>
          <a:xfrm>
            <a:off x="369351" y="593938"/>
            <a:ext cx="2770762" cy="2648444"/>
          </a:xfrm>
          <a:prstGeom prst="rect">
            <a:avLst/>
          </a:prstGeom>
        </p:spPr>
      </p:pic>
      <p:sp>
        <p:nvSpPr>
          <p:cNvPr id="30" name="TextBox 29">
            <a:extLst>
              <a:ext uri="{FF2B5EF4-FFF2-40B4-BE49-F238E27FC236}">
                <a16:creationId xmlns:a16="http://schemas.microsoft.com/office/drawing/2014/main" id="{6EFB3CDC-00F0-FB4C-9749-6F5030534220}"/>
              </a:ext>
            </a:extLst>
          </p:cNvPr>
          <p:cNvSpPr txBox="1"/>
          <p:nvPr/>
        </p:nvSpPr>
        <p:spPr>
          <a:xfrm>
            <a:off x="5283837" y="160032"/>
            <a:ext cx="1308948" cy="430887"/>
          </a:xfrm>
          <a:prstGeom prst="rect">
            <a:avLst/>
          </a:prstGeom>
          <a:noFill/>
        </p:spPr>
        <p:txBody>
          <a:bodyPr wrap="none" rtlCol="0">
            <a:spAutoFit/>
          </a:bodyPr>
          <a:lstStyle/>
          <a:p>
            <a:r>
              <a:rPr lang="en-US" sz="2200" b="1" dirty="0"/>
              <a:t>Radiation</a:t>
            </a:r>
          </a:p>
        </p:txBody>
      </p:sp>
      <p:sp>
        <p:nvSpPr>
          <p:cNvPr id="32" name="TextBox 31">
            <a:extLst>
              <a:ext uri="{FF2B5EF4-FFF2-40B4-BE49-F238E27FC236}">
                <a16:creationId xmlns:a16="http://schemas.microsoft.com/office/drawing/2014/main" id="{0E328F2F-1665-A348-84F8-8323082DBE5E}"/>
              </a:ext>
            </a:extLst>
          </p:cNvPr>
          <p:cNvSpPr txBox="1"/>
          <p:nvPr/>
        </p:nvSpPr>
        <p:spPr>
          <a:xfrm>
            <a:off x="1070262" y="166680"/>
            <a:ext cx="1708416" cy="430887"/>
          </a:xfrm>
          <a:prstGeom prst="rect">
            <a:avLst/>
          </a:prstGeom>
          <a:noFill/>
        </p:spPr>
        <p:txBody>
          <a:bodyPr wrap="none" rtlCol="0">
            <a:spAutoFit/>
          </a:bodyPr>
          <a:lstStyle/>
          <a:p>
            <a:r>
              <a:rPr lang="en-US" sz="2200" b="1" dirty="0"/>
              <a:t>Microphysics</a:t>
            </a:r>
          </a:p>
        </p:txBody>
      </p:sp>
      <p:sp>
        <p:nvSpPr>
          <p:cNvPr id="34" name="TextBox 33">
            <a:extLst>
              <a:ext uri="{FF2B5EF4-FFF2-40B4-BE49-F238E27FC236}">
                <a16:creationId xmlns:a16="http://schemas.microsoft.com/office/drawing/2014/main" id="{F82D0951-3404-AC4B-BAB9-5A7F8DB0EF9E}"/>
              </a:ext>
            </a:extLst>
          </p:cNvPr>
          <p:cNvSpPr txBox="1"/>
          <p:nvPr/>
        </p:nvSpPr>
        <p:spPr>
          <a:xfrm>
            <a:off x="886929" y="2559299"/>
            <a:ext cx="1516762" cy="338554"/>
          </a:xfrm>
          <a:prstGeom prst="rect">
            <a:avLst/>
          </a:prstGeom>
          <a:noFill/>
        </p:spPr>
        <p:txBody>
          <a:bodyPr wrap="none" rtlCol="0">
            <a:spAutoFit/>
          </a:bodyPr>
          <a:lstStyle/>
          <a:p>
            <a:r>
              <a:rPr lang="en-US" sz="1400" dirty="0" err="1"/>
              <a:t>Glassmeier</a:t>
            </a:r>
            <a:r>
              <a:rPr lang="en-US" sz="1400" dirty="0"/>
              <a:t> (2021</a:t>
            </a:r>
            <a:r>
              <a:rPr lang="en-US" sz="1600" dirty="0"/>
              <a:t>)</a:t>
            </a:r>
          </a:p>
        </p:txBody>
      </p:sp>
      <p:sp>
        <p:nvSpPr>
          <p:cNvPr id="35" name="TextBox 34">
            <a:extLst>
              <a:ext uri="{FF2B5EF4-FFF2-40B4-BE49-F238E27FC236}">
                <a16:creationId xmlns:a16="http://schemas.microsoft.com/office/drawing/2014/main" id="{118FF95B-9061-E441-A701-2F71DCB41219}"/>
              </a:ext>
            </a:extLst>
          </p:cNvPr>
          <p:cNvSpPr txBox="1"/>
          <p:nvPr/>
        </p:nvSpPr>
        <p:spPr>
          <a:xfrm rot="16200000">
            <a:off x="271948" y="1657545"/>
            <a:ext cx="592983" cy="369332"/>
          </a:xfrm>
          <a:prstGeom prst="rect">
            <a:avLst/>
          </a:prstGeom>
          <a:solidFill>
            <a:schemeClr val="bg1"/>
          </a:solidFill>
        </p:spPr>
        <p:txBody>
          <a:bodyPr wrap="none" rtlCol="0">
            <a:spAutoFit/>
          </a:bodyPr>
          <a:lstStyle/>
          <a:p>
            <a:r>
              <a:rPr lang="en-US" dirty="0"/>
              <a:t>LWP</a:t>
            </a:r>
          </a:p>
        </p:txBody>
      </p:sp>
      <p:sp>
        <p:nvSpPr>
          <p:cNvPr id="36" name="TextBox 35">
            <a:extLst>
              <a:ext uri="{FF2B5EF4-FFF2-40B4-BE49-F238E27FC236}">
                <a16:creationId xmlns:a16="http://schemas.microsoft.com/office/drawing/2014/main" id="{E4735D82-8647-E347-BCFD-3575465E124B}"/>
              </a:ext>
            </a:extLst>
          </p:cNvPr>
          <p:cNvSpPr txBox="1"/>
          <p:nvPr/>
        </p:nvSpPr>
        <p:spPr>
          <a:xfrm>
            <a:off x="1686493" y="2981993"/>
            <a:ext cx="1080745" cy="369332"/>
          </a:xfrm>
          <a:prstGeom prst="rect">
            <a:avLst/>
          </a:prstGeom>
          <a:solidFill>
            <a:schemeClr val="bg1"/>
          </a:solidFill>
        </p:spPr>
        <p:txBody>
          <a:bodyPr wrap="none" rtlCol="0">
            <a:spAutoFit/>
          </a:bodyPr>
          <a:lstStyle/>
          <a:p>
            <a:r>
              <a:rPr lang="en-US" dirty="0"/>
              <a:t>N</a:t>
            </a:r>
            <a:r>
              <a:rPr lang="en-US" baseline="-25000" dirty="0"/>
              <a:t>d</a:t>
            </a:r>
            <a:r>
              <a:rPr lang="en-US" dirty="0"/>
              <a:t>  </a:t>
            </a:r>
            <a:r>
              <a:rPr lang="en-US" sz="1400" dirty="0"/>
              <a:t>              </a:t>
            </a:r>
            <a:endParaRPr lang="en-US" sz="1600" dirty="0"/>
          </a:p>
        </p:txBody>
      </p:sp>
      <p:sp>
        <p:nvSpPr>
          <p:cNvPr id="2" name="TextBox 1">
            <a:extLst>
              <a:ext uri="{FF2B5EF4-FFF2-40B4-BE49-F238E27FC236}">
                <a16:creationId xmlns:a16="http://schemas.microsoft.com/office/drawing/2014/main" id="{32A52DD1-2880-B140-89CC-3F2C449E2C4A}"/>
              </a:ext>
            </a:extLst>
          </p:cNvPr>
          <p:cNvSpPr txBox="1"/>
          <p:nvPr/>
        </p:nvSpPr>
        <p:spPr>
          <a:xfrm>
            <a:off x="2174154" y="3374173"/>
            <a:ext cx="3927614" cy="492443"/>
          </a:xfrm>
          <a:prstGeom prst="rect">
            <a:avLst/>
          </a:prstGeom>
          <a:solidFill>
            <a:schemeClr val="bg1"/>
          </a:solidFill>
        </p:spPr>
        <p:txBody>
          <a:bodyPr wrap="none" rtlCol="0">
            <a:spAutoFit/>
          </a:bodyPr>
          <a:lstStyle/>
          <a:p>
            <a:r>
              <a:rPr lang="en-US" sz="2600" b="1" i="1" dirty="0"/>
              <a:t>Geophysical Variable Maps</a:t>
            </a:r>
          </a:p>
        </p:txBody>
      </p:sp>
      <p:sp>
        <p:nvSpPr>
          <p:cNvPr id="3" name="TextBox 2">
            <a:extLst>
              <a:ext uri="{FF2B5EF4-FFF2-40B4-BE49-F238E27FC236}">
                <a16:creationId xmlns:a16="http://schemas.microsoft.com/office/drawing/2014/main" id="{3C3E55F8-5DEC-374C-8913-59C17552C1A2}"/>
              </a:ext>
            </a:extLst>
          </p:cNvPr>
          <p:cNvSpPr txBox="1"/>
          <p:nvPr/>
        </p:nvSpPr>
        <p:spPr>
          <a:xfrm>
            <a:off x="8444753" y="2474259"/>
            <a:ext cx="2860318" cy="892552"/>
          </a:xfrm>
          <a:prstGeom prst="rect">
            <a:avLst/>
          </a:prstGeom>
          <a:noFill/>
          <a:ln>
            <a:solidFill>
              <a:schemeClr val="tx1"/>
            </a:solidFill>
          </a:ln>
        </p:spPr>
        <p:txBody>
          <a:bodyPr wrap="square" rtlCol="0">
            <a:spAutoFit/>
          </a:bodyPr>
          <a:lstStyle/>
          <a:p>
            <a:r>
              <a:rPr lang="en-US" sz="2600" i="1" dirty="0"/>
              <a:t>GV maps encode physical processes!</a:t>
            </a:r>
          </a:p>
        </p:txBody>
      </p:sp>
      <p:sp>
        <p:nvSpPr>
          <p:cNvPr id="24" name="Rectangle 23">
            <a:extLst>
              <a:ext uri="{FF2B5EF4-FFF2-40B4-BE49-F238E27FC236}">
                <a16:creationId xmlns:a16="http://schemas.microsoft.com/office/drawing/2014/main" id="{CEB42444-AFC9-BD44-A41C-DB29D29A26E2}"/>
              </a:ext>
            </a:extLst>
          </p:cNvPr>
          <p:cNvSpPr/>
          <p:nvPr/>
        </p:nvSpPr>
        <p:spPr>
          <a:xfrm>
            <a:off x="134112" y="166680"/>
            <a:ext cx="7376160" cy="65246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50AC7A8-957D-8E40-817B-D2E76C866038}"/>
              </a:ext>
            </a:extLst>
          </p:cNvPr>
          <p:cNvGrpSpPr/>
          <p:nvPr/>
        </p:nvGrpSpPr>
        <p:grpSpPr>
          <a:xfrm>
            <a:off x="4372775" y="540419"/>
            <a:ext cx="2783111" cy="2648443"/>
            <a:chOff x="4012966" y="3710208"/>
            <a:chExt cx="2783111" cy="2648443"/>
          </a:xfrm>
        </p:grpSpPr>
        <p:pic>
          <p:nvPicPr>
            <p:cNvPr id="27" name="Picture 26">
              <a:extLst>
                <a:ext uri="{FF2B5EF4-FFF2-40B4-BE49-F238E27FC236}">
                  <a16:creationId xmlns:a16="http://schemas.microsoft.com/office/drawing/2014/main" id="{0B0A73A8-BA50-F44E-B8B2-2803D02E2E33}"/>
                </a:ext>
              </a:extLst>
            </p:cNvPr>
            <p:cNvPicPr>
              <a:picLocks noChangeAspect="1"/>
            </p:cNvPicPr>
            <p:nvPr/>
          </p:nvPicPr>
          <p:blipFill>
            <a:blip r:embed="rId6"/>
            <a:stretch>
              <a:fillRect/>
            </a:stretch>
          </p:blipFill>
          <p:spPr>
            <a:xfrm>
              <a:off x="4012966" y="3710208"/>
              <a:ext cx="2783111" cy="2648443"/>
            </a:xfrm>
            <a:prstGeom prst="rect">
              <a:avLst/>
            </a:prstGeom>
          </p:spPr>
        </p:pic>
        <p:sp>
          <p:nvSpPr>
            <p:cNvPr id="28" name="TextBox 27">
              <a:extLst>
                <a:ext uri="{FF2B5EF4-FFF2-40B4-BE49-F238E27FC236}">
                  <a16:creationId xmlns:a16="http://schemas.microsoft.com/office/drawing/2014/main" id="{801C0F9B-DA98-9844-BB14-5B794984FBA7}"/>
                </a:ext>
              </a:extLst>
            </p:cNvPr>
            <p:cNvSpPr txBox="1"/>
            <p:nvPr/>
          </p:nvSpPr>
          <p:spPr>
            <a:xfrm>
              <a:off x="4527042" y="4414370"/>
              <a:ext cx="1401281" cy="338554"/>
            </a:xfrm>
            <a:prstGeom prst="rect">
              <a:avLst/>
            </a:prstGeom>
            <a:noFill/>
          </p:spPr>
          <p:txBody>
            <a:bodyPr wrap="none" rtlCol="0">
              <a:spAutoFit/>
            </a:bodyPr>
            <a:lstStyle/>
            <a:p>
              <a:r>
                <a:rPr lang="en-US" sz="1400" dirty="0"/>
                <a:t>Engstrom (2015</a:t>
              </a:r>
              <a:r>
                <a:rPr lang="en-US" sz="1600" dirty="0"/>
                <a:t>)</a:t>
              </a:r>
            </a:p>
          </p:txBody>
        </p:sp>
        <p:sp>
          <p:nvSpPr>
            <p:cNvPr id="31" name="TextBox 30">
              <a:extLst>
                <a:ext uri="{FF2B5EF4-FFF2-40B4-BE49-F238E27FC236}">
                  <a16:creationId xmlns:a16="http://schemas.microsoft.com/office/drawing/2014/main" id="{7ABC996E-3AA3-194A-AF4D-985B82E9AED5}"/>
                </a:ext>
              </a:extLst>
            </p:cNvPr>
            <p:cNvSpPr txBox="1"/>
            <p:nvPr/>
          </p:nvSpPr>
          <p:spPr>
            <a:xfrm>
              <a:off x="4583432" y="3931484"/>
              <a:ext cx="1379480" cy="369332"/>
            </a:xfrm>
            <a:prstGeom prst="rect">
              <a:avLst/>
            </a:prstGeom>
            <a:noFill/>
          </p:spPr>
          <p:txBody>
            <a:bodyPr wrap="none" rtlCol="0">
              <a:spAutoFit/>
            </a:bodyPr>
            <a:lstStyle/>
            <a:p>
              <a:r>
                <a:rPr lang="en-US" dirty="0"/>
                <a:t>Albedo vs CF</a:t>
              </a:r>
            </a:p>
          </p:txBody>
        </p:sp>
      </p:grpSp>
      <p:sp>
        <p:nvSpPr>
          <p:cNvPr id="33" name="TextBox 32">
            <a:extLst>
              <a:ext uri="{FF2B5EF4-FFF2-40B4-BE49-F238E27FC236}">
                <a16:creationId xmlns:a16="http://schemas.microsoft.com/office/drawing/2014/main" id="{430AAE10-25CC-E540-B95E-802B6F462F4E}"/>
              </a:ext>
            </a:extLst>
          </p:cNvPr>
          <p:cNvSpPr txBox="1"/>
          <p:nvPr/>
        </p:nvSpPr>
        <p:spPr>
          <a:xfrm rot="16200000">
            <a:off x="4028804" y="1628854"/>
            <a:ext cx="851515" cy="369332"/>
          </a:xfrm>
          <a:prstGeom prst="rect">
            <a:avLst/>
          </a:prstGeom>
          <a:solidFill>
            <a:schemeClr val="bg1"/>
          </a:solidFill>
        </p:spPr>
        <p:txBody>
          <a:bodyPr wrap="none" rtlCol="0">
            <a:spAutoFit/>
          </a:bodyPr>
          <a:lstStyle/>
          <a:p>
            <a:r>
              <a:rPr lang="en-US" dirty="0"/>
              <a:t>Albedo</a:t>
            </a:r>
          </a:p>
        </p:txBody>
      </p:sp>
      <p:sp>
        <p:nvSpPr>
          <p:cNvPr id="40" name="TextBox 39">
            <a:extLst>
              <a:ext uri="{FF2B5EF4-FFF2-40B4-BE49-F238E27FC236}">
                <a16:creationId xmlns:a16="http://schemas.microsoft.com/office/drawing/2014/main" id="{D8DDA413-F5C1-4B41-B44B-A37B8E03C00D}"/>
              </a:ext>
            </a:extLst>
          </p:cNvPr>
          <p:cNvSpPr txBox="1"/>
          <p:nvPr/>
        </p:nvSpPr>
        <p:spPr>
          <a:xfrm>
            <a:off x="5315996" y="3026844"/>
            <a:ext cx="1508976" cy="369332"/>
          </a:xfrm>
          <a:prstGeom prst="rect">
            <a:avLst/>
          </a:prstGeom>
          <a:solidFill>
            <a:schemeClr val="bg1"/>
          </a:solidFill>
        </p:spPr>
        <p:txBody>
          <a:bodyPr wrap="square" rtlCol="0">
            <a:spAutoFit/>
          </a:bodyPr>
          <a:lstStyle/>
          <a:p>
            <a:r>
              <a:rPr lang="en-US" dirty="0"/>
              <a:t>Cloud fraction </a:t>
            </a:r>
            <a:r>
              <a:rPr lang="en-US" sz="1400" dirty="0"/>
              <a:t>              </a:t>
            </a:r>
            <a:endParaRPr lang="en-US" sz="1600" dirty="0"/>
          </a:p>
        </p:txBody>
      </p:sp>
      <p:sp>
        <p:nvSpPr>
          <p:cNvPr id="4" name="TextBox 3">
            <a:extLst>
              <a:ext uri="{FF2B5EF4-FFF2-40B4-BE49-F238E27FC236}">
                <a16:creationId xmlns:a16="http://schemas.microsoft.com/office/drawing/2014/main" id="{78BE0288-6457-C943-B6E4-6A098054D4EF}"/>
              </a:ext>
            </a:extLst>
          </p:cNvPr>
          <p:cNvSpPr txBox="1"/>
          <p:nvPr/>
        </p:nvSpPr>
        <p:spPr>
          <a:xfrm>
            <a:off x="8339603" y="6374283"/>
            <a:ext cx="2829493" cy="369332"/>
          </a:xfrm>
          <a:prstGeom prst="rect">
            <a:avLst/>
          </a:prstGeom>
          <a:noFill/>
        </p:spPr>
        <p:txBody>
          <a:bodyPr wrap="none" rtlCol="0">
            <a:spAutoFit/>
          </a:bodyPr>
          <a:lstStyle/>
          <a:p>
            <a:r>
              <a:rPr lang="en-US" dirty="0"/>
              <a:t>See also Matsui et al. (2014)</a:t>
            </a:r>
          </a:p>
        </p:txBody>
      </p:sp>
    </p:spTree>
    <p:extLst>
      <p:ext uri="{BB962C8B-B14F-4D97-AF65-F5344CB8AC3E}">
        <p14:creationId xmlns:p14="http://schemas.microsoft.com/office/powerpoint/2010/main" val="31145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36C0209-6B87-7B4D-A996-1083C86B11C0}"/>
              </a:ext>
            </a:extLst>
          </p:cNvPr>
          <p:cNvGrpSpPr/>
          <p:nvPr/>
        </p:nvGrpSpPr>
        <p:grpSpPr>
          <a:xfrm>
            <a:off x="8400932" y="3741184"/>
            <a:ext cx="3791068" cy="3104024"/>
            <a:chOff x="5676003" y="339054"/>
            <a:chExt cx="3791068" cy="3104024"/>
          </a:xfrm>
        </p:grpSpPr>
        <p:pic>
          <p:nvPicPr>
            <p:cNvPr id="14" name="Picture 13">
              <a:extLst>
                <a:ext uri="{FF2B5EF4-FFF2-40B4-BE49-F238E27FC236}">
                  <a16:creationId xmlns:a16="http://schemas.microsoft.com/office/drawing/2014/main" id="{3B491F35-A2A0-324E-AE95-7D16D122834E}"/>
                </a:ext>
              </a:extLst>
            </p:cNvPr>
            <p:cNvPicPr>
              <a:picLocks noChangeAspect="1"/>
            </p:cNvPicPr>
            <p:nvPr/>
          </p:nvPicPr>
          <p:blipFill>
            <a:blip r:embed="rId2"/>
            <a:stretch>
              <a:fillRect/>
            </a:stretch>
          </p:blipFill>
          <p:spPr>
            <a:xfrm>
              <a:off x="5676003" y="339054"/>
              <a:ext cx="3224883" cy="2923047"/>
            </a:xfrm>
            <a:prstGeom prst="rect">
              <a:avLst/>
            </a:prstGeom>
          </p:spPr>
        </p:pic>
        <p:sp>
          <p:nvSpPr>
            <p:cNvPr id="15" name="TextBox 14">
              <a:extLst>
                <a:ext uri="{FF2B5EF4-FFF2-40B4-BE49-F238E27FC236}">
                  <a16:creationId xmlns:a16="http://schemas.microsoft.com/office/drawing/2014/main" id="{B61F289F-9B5C-1541-AB2B-FA6A15E3BEB9}"/>
                </a:ext>
              </a:extLst>
            </p:cNvPr>
            <p:cNvSpPr txBox="1"/>
            <p:nvPr/>
          </p:nvSpPr>
          <p:spPr>
            <a:xfrm>
              <a:off x="8309382" y="3135301"/>
              <a:ext cx="1157689" cy="307777"/>
            </a:xfrm>
            <a:prstGeom prst="rect">
              <a:avLst/>
            </a:prstGeom>
            <a:noFill/>
          </p:spPr>
          <p:txBody>
            <a:bodyPr wrap="none" rtlCol="0">
              <a:spAutoFit/>
            </a:bodyPr>
            <a:lstStyle/>
            <a:p>
              <a:r>
                <a:rPr lang="en-US" sz="1400" dirty="0" err="1"/>
                <a:t>Quaas</a:t>
              </a:r>
              <a:r>
                <a:rPr lang="en-US" sz="1400" dirty="0"/>
                <a:t> (2009)</a:t>
              </a:r>
            </a:p>
          </p:txBody>
        </p:sp>
      </p:grpSp>
      <p:grpSp>
        <p:nvGrpSpPr>
          <p:cNvPr id="27" name="Group 26">
            <a:extLst>
              <a:ext uri="{FF2B5EF4-FFF2-40B4-BE49-F238E27FC236}">
                <a16:creationId xmlns:a16="http://schemas.microsoft.com/office/drawing/2014/main" id="{876A28FD-70C4-8B4D-BCE5-33855384C455}"/>
              </a:ext>
            </a:extLst>
          </p:cNvPr>
          <p:cNvGrpSpPr/>
          <p:nvPr/>
        </p:nvGrpSpPr>
        <p:grpSpPr>
          <a:xfrm>
            <a:off x="8187217" y="744438"/>
            <a:ext cx="3987301" cy="2788712"/>
            <a:chOff x="331642" y="273368"/>
            <a:chExt cx="3987301" cy="2788712"/>
          </a:xfrm>
        </p:grpSpPr>
        <p:sp>
          <p:nvSpPr>
            <p:cNvPr id="7" name="TextBox 6">
              <a:extLst>
                <a:ext uri="{FF2B5EF4-FFF2-40B4-BE49-F238E27FC236}">
                  <a16:creationId xmlns:a16="http://schemas.microsoft.com/office/drawing/2014/main" id="{5C70E5EF-824F-3F4E-9F65-01F7CACB3825}"/>
                </a:ext>
              </a:extLst>
            </p:cNvPr>
            <p:cNvSpPr txBox="1"/>
            <p:nvPr/>
          </p:nvSpPr>
          <p:spPr>
            <a:xfrm>
              <a:off x="2157799" y="2480146"/>
              <a:ext cx="1491306" cy="430887"/>
            </a:xfrm>
            <a:prstGeom prst="rect">
              <a:avLst/>
            </a:prstGeom>
            <a:noFill/>
          </p:spPr>
          <p:txBody>
            <a:bodyPr wrap="none" rtlCol="0">
              <a:spAutoFit/>
            </a:bodyPr>
            <a:lstStyle/>
            <a:p>
              <a:r>
                <a:rPr lang="en-US" sz="2200" dirty="0">
                  <a:latin typeface="Symbol" pitchFamily="2" charset="2"/>
                </a:rPr>
                <a:t>t </a:t>
              </a:r>
              <a:r>
                <a:rPr lang="en-US" sz="2200" dirty="0"/>
                <a:t>– Z CFADs</a:t>
              </a:r>
            </a:p>
          </p:txBody>
        </p:sp>
        <p:pic>
          <p:nvPicPr>
            <p:cNvPr id="16" name="Picture 15">
              <a:extLst>
                <a:ext uri="{FF2B5EF4-FFF2-40B4-BE49-F238E27FC236}">
                  <a16:creationId xmlns:a16="http://schemas.microsoft.com/office/drawing/2014/main" id="{41A3D65B-E883-4F49-9023-F828E7251DB5}"/>
                </a:ext>
              </a:extLst>
            </p:cNvPr>
            <p:cNvPicPr>
              <a:picLocks noChangeAspect="1"/>
            </p:cNvPicPr>
            <p:nvPr/>
          </p:nvPicPr>
          <p:blipFill>
            <a:blip r:embed="rId3"/>
            <a:stretch>
              <a:fillRect/>
            </a:stretch>
          </p:blipFill>
          <p:spPr>
            <a:xfrm>
              <a:off x="410915" y="273368"/>
              <a:ext cx="3442015" cy="2567688"/>
            </a:xfrm>
            <a:prstGeom prst="rect">
              <a:avLst/>
            </a:prstGeom>
          </p:spPr>
        </p:pic>
        <p:sp>
          <p:nvSpPr>
            <p:cNvPr id="17" name="TextBox 16">
              <a:extLst>
                <a:ext uri="{FF2B5EF4-FFF2-40B4-BE49-F238E27FC236}">
                  <a16:creationId xmlns:a16="http://schemas.microsoft.com/office/drawing/2014/main" id="{79899082-1CEC-784D-9329-68BFD8B65692}"/>
                </a:ext>
              </a:extLst>
            </p:cNvPr>
            <p:cNvSpPr txBox="1"/>
            <p:nvPr/>
          </p:nvSpPr>
          <p:spPr>
            <a:xfrm rot="16200000">
              <a:off x="-464987" y="1261907"/>
              <a:ext cx="1962589" cy="369332"/>
            </a:xfrm>
            <a:prstGeom prst="rect">
              <a:avLst/>
            </a:prstGeom>
            <a:solidFill>
              <a:schemeClr val="bg1"/>
            </a:solidFill>
          </p:spPr>
          <p:txBody>
            <a:bodyPr wrap="none" rtlCol="0">
              <a:spAutoFit/>
            </a:bodyPr>
            <a:lstStyle/>
            <a:p>
              <a:r>
                <a:rPr lang="en-US" dirty="0"/>
                <a:t>        </a:t>
              </a:r>
              <a:r>
                <a:rPr lang="en-US" dirty="0" err="1"/>
                <a:t>dLWP</a:t>
              </a:r>
              <a:r>
                <a:rPr lang="en-US" dirty="0"/>
                <a:t>/</a:t>
              </a:r>
              <a:r>
                <a:rPr lang="en-US" dirty="0" err="1"/>
                <a:t>dN</a:t>
              </a:r>
              <a:r>
                <a:rPr lang="en-US" dirty="0"/>
                <a:t>         </a:t>
              </a:r>
            </a:p>
          </p:txBody>
        </p:sp>
        <p:sp>
          <p:nvSpPr>
            <p:cNvPr id="18" name="TextBox 17">
              <a:extLst>
                <a:ext uri="{FF2B5EF4-FFF2-40B4-BE49-F238E27FC236}">
                  <a16:creationId xmlns:a16="http://schemas.microsoft.com/office/drawing/2014/main" id="{1DF546BC-D8B8-9B40-BEFB-87004AFE6FBD}"/>
                </a:ext>
              </a:extLst>
            </p:cNvPr>
            <p:cNvSpPr txBox="1"/>
            <p:nvPr/>
          </p:nvSpPr>
          <p:spPr>
            <a:xfrm>
              <a:off x="1997181" y="2625613"/>
              <a:ext cx="612668" cy="430887"/>
            </a:xfrm>
            <a:prstGeom prst="rect">
              <a:avLst/>
            </a:prstGeom>
            <a:solidFill>
              <a:schemeClr val="bg1"/>
            </a:solidFill>
          </p:spPr>
          <p:txBody>
            <a:bodyPr wrap="none" rtlCol="0">
              <a:spAutoFit/>
            </a:bodyPr>
            <a:lstStyle/>
            <a:p>
              <a:r>
                <a:rPr lang="en-US" sz="2200" dirty="0" err="1"/>
                <a:t>S</a:t>
              </a:r>
              <a:r>
                <a:rPr lang="en-US" sz="2200" baseline="-25000" dirty="0" err="1"/>
                <a:t>pop</a:t>
              </a:r>
              <a:endParaRPr lang="en-US" sz="2200" baseline="-25000" dirty="0"/>
            </a:p>
          </p:txBody>
        </p:sp>
        <p:sp>
          <p:nvSpPr>
            <p:cNvPr id="19" name="TextBox 18">
              <a:extLst>
                <a:ext uri="{FF2B5EF4-FFF2-40B4-BE49-F238E27FC236}">
                  <a16:creationId xmlns:a16="http://schemas.microsoft.com/office/drawing/2014/main" id="{33ACB23F-9C77-D447-BC16-BAF2843F9FFA}"/>
                </a:ext>
              </a:extLst>
            </p:cNvPr>
            <p:cNvSpPr txBox="1"/>
            <p:nvPr/>
          </p:nvSpPr>
          <p:spPr>
            <a:xfrm>
              <a:off x="2796539" y="2754303"/>
              <a:ext cx="1522404" cy="307777"/>
            </a:xfrm>
            <a:prstGeom prst="rect">
              <a:avLst/>
            </a:prstGeom>
            <a:noFill/>
          </p:spPr>
          <p:txBody>
            <a:bodyPr wrap="none" rtlCol="0">
              <a:spAutoFit/>
            </a:bodyPr>
            <a:lstStyle/>
            <a:p>
              <a:r>
                <a:rPr lang="en-US" sz="1400" dirty="0"/>
                <a:t>Wang et al. (2012)</a:t>
              </a:r>
            </a:p>
          </p:txBody>
        </p:sp>
      </p:grpSp>
      <p:sp>
        <p:nvSpPr>
          <p:cNvPr id="31" name="TextBox 30">
            <a:extLst>
              <a:ext uri="{FF2B5EF4-FFF2-40B4-BE49-F238E27FC236}">
                <a16:creationId xmlns:a16="http://schemas.microsoft.com/office/drawing/2014/main" id="{049B481D-3C1E-FA4B-9673-029B0885096F}"/>
              </a:ext>
            </a:extLst>
          </p:cNvPr>
          <p:cNvSpPr txBox="1"/>
          <p:nvPr/>
        </p:nvSpPr>
        <p:spPr>
          <a:xfrm>
            <a:off x="9057955" y="160577"/>
            <a:ext cx="2694840" cy="430887"/>
          </a:xfrm>
          <a:prstGeom prst="rect">
            <a:avLst/>
          </a:prstGeom>
          <a:noFill/>
        </p:spPr>
        <p:txBody>
          <a:bodyPr wrap="none" rtlCol="0">
            <a:spAutoFit/>
          </a:bodyPr>
          <a:lstStyle/>
          <a:p>
            <a:r>
              <a:rPr lang="en-US" sz="2200" b="1" dirty="0"/>
              <a:t>Emergent Constraints</a:t>
            </a:r>
          </a:p>
        </p:txBody>
      </p:sp>
      <p:grpSp>
        <p:nvGrpSpPr>
          <p:cNvPr id="40" name="Group 39">
            <a:extLst>
              <a:ext uri="{FF2B5EF4-FFF2-40B4-BE49-F238E27FC236}">
                <a16:creationId xmlns:a16="http://schemas.microsoft.com/office/drawing/2014/main" id="{68F3F920-949B-5448-8678-DC34532AB601}"/>
              </a:ext>
            </a:extLst>
          </p:cNvPr>
          <p:cNvGrpSpPr/>
          <p:nvPr/>
        </p:nvGrpSpPr>
        <p:grpSpPr>
          <a:xfrm>
            <a:off x="516525" y="3515097"/>
            <a:ext cx="2219706" cy="2859186"/>
            <a:chOff x="2479111" y="3725445"/>
            <a:chExt cx="2219706" cy="2859186"/>
          </a:xfrm>
        </p:grpSpPr>
        <p:pic>
          <p:nvPicPr>
            <p:cNvPr id="41" name="Picture 40">
              <a:extLst>
                <a:ext uri="{FF2B5EF4-FFF2-40B4-BE49-F238E27FC236}">
                  <a16:creationId xmlns:a16="http://schemas.microsoft.com/office/drawing/2014/main" id="{D5FCAB08-CFC0-EA44-923C-C6B1925BE2B8}"/>
                </a:ext>
              </a:extLst>
            </p:cNvPr>
            <p:cNvPicPr>
              <a:picLocks noChangeAspect="1"/>
            </p:cNvPicPr>
            <p:nvPr/>
          </p:nvPicPr>
          <p:blipFill rotWithShape="1">
            <a:blip r:embed="rId4"/>
            <a:srcRect t="7910"/>
            <a:stretch/>
          </p:blipFill>
          <p:spPr>
            <a:xfrm>
              <a:off x="2479111" y="3725445"/>
              <a:ext cx="2219706" cy="2859186"/>
            </a:xfrm>
            <a:prstGeom prst="rect">
              <a:avLst/>
            </a:prstGeom>
          </p:spPr>
        </p:pic>
        <p:sp>
          <p:nvSpPr>
            <p:cNvPr id="42" name="TextBox 41">
              <a:extLst>
                <a:ext uri="{FF2B5EF4-FFF2-40B4-BE49-F238E27FC236}">
                  <a16:creationId xmlns:a16="http://schemas.microsoft.com/office/drawing/2014/main" id="{5FAD1CCD-E30F-0A4E-A08E-7DF0DAE37736}"/>
                </a:ext>
              </a:extLst>
            </p:cNvPr>
            <p:cNvSpPr txBox="1"/>
            <p:nvPr/>
          </p:nvSpPr>
          <p:spPr>
            <a:xfrm>
              <a:off x="3007362" y="5294777"/>
              <a:ext cx="1163204" cy="307777"/>
            </a:xfrm>
            <a:prstGeom prst="rect">
              <a:avLst/>
            </a:prstGeom>
            <a:noFill/>
          </p:spPr>
          <p:txBody>
            <a:bodyPr wrap="none" rtlCol="0">
              <a:spAutoFit/>
            </a:bodyPr>
            <a:lstStyle/>
            <a:p>
              <a:r>
                <a:rPr lang="en-US" sz="1400" dirty="0">
                  <a:solidFill>
                    <a:srgbClr val="FFFF00"/>
                  </a:solidFill>
                </a:rPr>
                <a:t>Suzuki (2010)</a:t>
              </a:r>
            </a:p>
          </p:txBody>
        </p:sp>
      </p:grpSp>
      <p:grpSp>
        <p:nvGrpSpPr>
          <p:cNvPr id="43" name="Group 42">
            <a:extLst>
              <a:ext uri="{FF2B5EF4-FFF2-40B4-BE49-F238E27FC236}">
                <a16:creationId xmlns:a16="http://schemas.microsoft.com/office/drawing/2014/main" id="{3C6EE85D-F71D-2044-8FDF-23E5B5B0F5D4}"/>
              </a:ext>
            </a:extLst>
          </p:cNvPr>
          <p:cNvGrpSpPr/>
          <p:nvPr/>
        </p:nvGrpSpPr>
        <p:grpSpPr>
          <a:xfrm>
            <a:off x="3691088" y="3906523"/>
            <a:ext cx="3565950" cy="2663588"/>
            <a:chOff x="7981776" y="509869"/>
            <a:chExt cx="3565950" cy="2663588"/>
          </a:xfrm>
        </p:grpSpPr>
        <p:pic>
          <p:nvPicPr>
            <p:cNvPr id="44" name="Picture 43">
              <a:extLst>
                <a:ext uri="{FF2B5EF4-FFF2-40B4-BE49-F238E27FC236}">
                  <a16:creationId xmlns:a16="http://schemas.microsoft.com/office/drawing/2014/main" id="{6369CED0-9ED3-C94E-AC5F-D94FF1FF3768}"/>
                </a:ext>
              </a:extLst>
            </p:cNvPr>
            <p:cNvPicPr>
              <a:picLocks noChangeAspect="1"/>
            </p:cNvPicPr>
            <p:nvPr/>
          </p:nvPicPr>
          <p:blipFill>
            <a:blip r:embed="rId5"/>
            <a:stretch>
              <a:fillRect/>
            </a:stretch>
          </p:blipFill>
          <p:spPr>
            <a:xfrm>
              <a:off x="7981776" y="509869"/>
              <a:ext cx="3565950" cy="2637588"/>
            </a:xfrm>
            <a:prstGeom prst="rect">
              <a:avLst/>
            </a:prstGeom>
          </p:spPr>
        </p:pic>
        <p:sp>
          <p:nvSpPr>
            <p:cNvPr id="45" name="TextBox 44">
              <a:extLst>
                <a:ext uri="{FF2B5EF4-FFF2-40B4-BE49-F238E27FC236}">
                  <a16:creationId xmlns:a16="http://schemas.microsoft.com/office/drawing/2014/main" id="{2416A22D-E7D5-3042-8CB3-C19A736B5ECB}"/>
                </a:ext>
              </a:extLst>
            </p:cNvPr>
            <p:cNvSpPr txBox="1"/>
            <p:nvPr/>
          </p:nvSpPr>
          <p:spPr>
            <a:xfrm>
              <a:off x="8871539" y="1453755"/>
              <a:ext cx="1215141" cy="307777"/>
            </a:xfrm>
            <a:prstGeom prst="rect">
              <a:avLst/>
            </a:prstGeom>
            <a:noFill/>
          </p:spPr>
          <p:txBody>
            <a:bodyPr wrap="none" rtlCol="0">
              <a:spAutoFit/>
            </a:bodyPr>
            <a:lstStyle/>
            <a:p>
              <a:r>
                <a:rPr lang="en-US" sz="1400" dirty="0" err="1"/>
                <a:t>Gristey</a:t>
              </a:r>
              <a:r>
                <a:rPr lang="en-US" sz="1400" dirty="0"/>
                <a:t> (2020)</a:t>
              </a:r>
            </a:p>
          </p:txBody>
        </p:sp>
        <p:sp>
          <p:nvSpPr>
            <p:cNvPr id="46" name="TextBox 45">
              <a:extLst>
                <a:ext uri="{FF2B5EF4-FFF2-40B4-BE49-F238E27FC236}">
                  <a16:creationId xmlns:a16="http://schemas.microsoft.com/office/drawing/2014/main" id="{B311E497-D684-8E46-9F17-9F02B1F1C776}"/>
                </a:ext>
              </a:extLst>
            </p:cNvPr>
            <p:cNvSpPr txBox="1"/>
            <p:nvPr/>
          </p:nvSpPr>
          <p:spPr>
            <a:xfrm>
              <a:off x="8690435" y="2804125"/>
              <a:ext cx="2756139" cy="369332"/>
            </a:xfrm>
            <a:prstGeom prst="rect">
              <a:avLst/>
            </a:prstGeom>
            <a:solidFill>
              <a:schemeClr val="bg1"/>
            </a:solidFill>
          </p:spPr>
          <p:txBody>
            <a:bodyPr wrap="none" rtlCol="0">
              <a:spAutoFit/>
            </a:bodyPr>
            <a:lstStyle/>
            <a:p>
              <a:r>
                <a:rPr lang="en-US" dirty="0"/>
                <a:t>Downwelling SW irradiance</a:t>
              </a:r>
            </a:p>
          </p:txBody>
        </p:sp>
      </p:grpSp>
      <p:pic>
        <p:nvPicPr>
          <p:cNvPr id="47" name="Picture 46">
            <a:extLst>
              <a:ext uri="{FF2B5EF4-FFF2-40B4-BE49-F238E27FC236}">
                <a16:creationId xmlns:a16="http://schemas.microsoft.com/office/drawing/2014/main" id="{14A6CDCF-D344-7346-8725-82788DD79CE4}"/>
              </a:ext>
            </a:extLst>
          </p:cNvPr>
          <p:cNvPicPr>
            <a:picLocks noChangeAspect="1"/>
          </p:cNvPicPr>
          <p:nvPr/>
        </p:nvPicPr>
        <p:blipFill>
          <a:blip r:embed="rId6"/>
          <a:stretch>
            <a:fillRect/>
          </a:stretch>
        </p:blipFill>
        <p:spPr>
          <a:xfrm>
            <a:off x="369351" y="593938"/>
            <a:ext cx="2770762" cy="2648444"/>
          </a:xfrm>
          <a:prstGeom prst="rect">
            <a:avLst/>
          </a:prstGeom>
        </p:spPr>
      </p:pic>
      <p:sp>
        <p:nvSpPr>
          <p:cNvPr id="48" name="TextBox 47">
            <a:extLst>
              <a:ext uri="{FF2B5EF4-FFF2-40B4-BE49-F238E27FC236}">
                <a16:creationId xmlns:a16="http://schemas.microsoft.com/office/drawing/2014/main" id="{2EFDA1B9-B2B4-AE43-8173-4B62221BE1EE}"/>
              </a:ext>
            </a:extLst>
          </p:cNvPr>
          <p:cNvSpPr txBox="1"/>
          <p:nvPr/>
        </p:nvSpPr>
        <p:spPr>
          <a:xfrm>
            <a:off x="5283837" y="160032"/>
            <a:ext cx="1308948" cy="430887"/>
          </a:xfrm>
          <a:prstGeom prst="rect">
            <a:avLst/>
          </a:prstGeom>
          <a:noFill/>
        </p:spPr>
        <p:txBody>
          <a:bodyPr wrap="none" rtlCol="0">
            <a:spAutoFit/>
          </a:bodyPr>
          <a:lstStyle/>
          <a:p>
            <a:r>
              <a:rPr lang="en-US" sz="2200" b="1" dirty="0"/>
              <a:t>Radiation</a:t>
            </a:r>
          </a:p>
        </p:txBody>
      </p:sp>
      <p:sp>
        <p:nvSpPr>
          <p:cNvPr id="49" name="TextBox 48">
            <a:extLst>
              <a:ext uri="{FF2B5EF4-FFF2-40B4-BE49-F238E27FC236}">
                <a16:creationId xmlns:a16="http://schemas.microsoft.com/office/drawing/2014/main" id="{52777F7A-FE22-D34D-8C57-8D6BD109B333}"/>
              </a:ext>
            </a:extLst>
          </p:cNvPr>
          <p:cNvSpPr txBox="1"/>
          <p:nvPr/>
        </p:nvSpPr>
        <p:spPr>
          <a:xfrm>
            <a:off x="1070262" y="166680"/>
            <a:ext cx="1708416" cy="430887"/>
          </a:xfrm>
          <a:prstGeom prst="rect">
            <a:avLst/>
          </a:prstGeom>
          <a:noFill/>
        </p:spPr>
        <p:txBody>
          <a:bodyPr wrap="none" rtlCol="0">
            <a:spAutoFit/>
          </a:bodyPr>
          <a:lstStyle/>
          <a:p>
            <a:r>
              <a:rPr lang="en-US" sz="2200" b="1" dirty="0"/>
              <a:t>Microphysics</a:t>
            </a:r>
          </a:p>
        </p:txBody>
      </p:sp>
      <p:sp>
        <p:nvSpPr>
          <p:cNvPr id="50" name="TextBox 49">
            <a:extLst>
              <a:ext uri="{FF2B5EF4-FFF2-40B4-BE49-F238E27FC236}">
                <a16:creationId xmlns:a16="http://schemas.microsoft.com/office/drawing/2014/main" id="{8FFFA0BD-0A2A-CF43-BF5C-A080B3500D30}"/>
              </a:ext>
            </a:extLst>
          </p:cNvPr>
          <p:cNvSpPr txBox="1"/>
          <p:nvPr/>
        </p:nvSpPr>
        <p:spPr>
          <a:xfrm>
            <a:off x="886929" y="2559299"/>
            <a:ext cx="1516762" cy="338554"/>
          </a:xfrm>
          <a:prstGeom prst="rect">
            <a:avLst/>
          </a:prstGeom>
          <a:noFill/>
        </p:spPr>
        <p:txBody>
          <a:bodyPr wrap="none" rtlCol="0">
            <a:spAutoFit/>
          </a:bodyPr>
          <a:lstStyle/>
          <a:p>
            <a:r>
              <a:rPr lang="en-US" sz="1400" dirty="0" err="1"/>
              <a:t>Glassmeier</a:t>
            </a:r>
            <a:r>
              <a:rPr lang="en-US" sz="1400" dirty="0"/>
              <a:t> (2021</a:t>
            </a:r>
            <a:r>
              <a:rPr lang="en-US" sz="1600" dirty="0"/>
              <a:t>)</a:t>
            </a:r>
          </a:p>
        </p:txBody>
      </p:sp>
      <p:sp>
        <p:nvSpPr>
          <p:cNvPr id="51" name="TextBox 50">
            <a:extLst>
              <a:ext uri="{FF2B5EF4-FFF2-40B4-BE49-F238E27FC236}">
                <a16:creationId xmlns:a16="http://schemas.microsoft.com/office/drawing/2014/main" id="{D1F8FB6B-7841-1646-8967-CFC8E2F9C1F9}"/>
              </a:ext>
            </a:extLst>
          </p:cNvPr>
          <p:cNvSpPr txBox="1"/>
          <p:nvPr/>
        </p:nvSpPr>
        <p:spPr>
          <a:xfrm rot="16200000">
            <a:off x="271948" y="1657545"/>
            <a:ext cx="592983" cy="369332"/>
          </a:xfrm>
          <a:prstGeom prst="rect">
            <a:avLst/>
          </a:prstGeom>
          <a:solidFill>
            <a:schemeClr val="bg1"/>
          </a:solidFill>
        </p:spPr>
        <p:txBody>
          <a:bodyPr wrap="none" rtlCol="0">
            <a:spAutoFit/>
          </a:bodyPr>
          <a:lstStyle/>
          <a:p>
            <a:r>
              <a:rPr lang="en-US" dirty="0"/>
              <a:t>LWP</a:t>
            </a:r>
          </a:p>
        </p:txBody>
      </p:sp>
      <p:sp>
        <p:nvSpPr>
          <p:cNvPr id="52" name="TextBox 51">
            <a:extLst>
              <a:ext uri="{FF2B5EF4-FFF2-40B4-BE49-F238E27FC236}">
                <a16:creationId xmlns:a16="http://schemas.microsoft.com/office/drawing/2014/main" id="{F115DCEB-BDB1-FA43-B563-9C21350DD324}"/>
              </a:ext>
            </a:extLst>
          </p:cNvPr>
          <p:cNvSpPr txBox="1"/>
          <p:nvPr/>
        </p:nvSpPr>
        <p:spPr>
          <a:xfrm>
            <a:off x="1686493" y="2981993"/>
            <a:ext cx="1080745" cy="369332"/>
          </a:xfrm>
          <a:prstGeom prst="rect">
            <a:avLst/>
          </a:prstGeom>
          <a:solidFill>
            <a:schemeClr val="bg1"/>
          </a:solidFill>
        </p:spPr>
        <p:txBody>
          <a:bodyPr wrap="none" rtlCol="0">
            <a:spAutoFit/>
          </a:bodyPr>
          <a:lstStyle/>
          <a:p>
            <a:r>
              <a:rPr lang="en-US" dirty="0"/>
              <a:t>N</a:t>
            </a:r>
            <a:r>
              <a:rPr lang="en-US" baseline="-25000" dirty="0"/>
              <a:t>d</a:t>
            </a:r>
            <a:r>
              <a:rPr lang="en-US" dirty="0"/>
              <a:t>  </a:t>
            </a:r>
            <a:r>
              <a:rPr lang="en-US" sz="1400" dirty="0"/>
              <a:t>              </a:t>
            </a:r>
            <a:endParaRPr lang="en-US" sz="1600" dirty="0"/>
          </a:p>
        </p:txBody>
      </p:sp>
      <p:sp>
        <p:nvSpPr>
          <p:cNvPr id="53" name="TextBox 52">
            <a:extLst>
              <a:ext uri="{FF2B5EF4-FFF2-40B4-BE49-F238E27FC236}">
                <a16:creationId xmlns:a16="http://schemas.microsoft.com/office/drawing/2014/main" id="{6CA1F34A-8F7A-0E4E-94B8-A9D4A10B93B2}"/>
              </a:ext>
            </a:extLst>
          </p:cNvPr>
          <p:cNvSpPr txBox="1"/>
          <p:nvPr/>
        </p:nvSpPr>
        <p:spPr>
          <a:xfrm>
            <a:off x="2174154" y="3374173"/>
            <a:ext cx="3927614" cy="492443"/>
          </a:xfrm>
          <a:prstGeom prst="rect">
            <a:avLst/>
          </a:prstGeom>
          <a:solidFill>
            <a:schemeClr val="bg1"/>
          </a:solidFill>
        </p:spPr>
        <p:txBody>
          <a:bodyPr wrap="none" rtlCol="0">
            <a:spAutoFit/>
          </a:bodyPr>
          <a:lstStyle/>
          <a:p>
            <a:r>
              <a:rPr lang="en-US" sz="2600" b="1" i="1" dirty="0"/>
              <a:t>Geophysical Variable Maps</a:t>
            </a:r>
          </a:p>
        </p:txBody>
      </p:sp>
      <p:sp>
        <p:nvSpPr>
          <p:cNvPr id="54" name="Rectangle 53">
            <a:extLst>
              <a:ext uri="{FF2B5EF4-FFF2-40B4-BE49-F238E27FC236}">
                <a16:creationId xmlns:a16="http://schemas.microsoft.com/office/drawing/2014/main" id="{8E7F71F4-7285-154C-94D5-7D93E6D6487F}"/>
              </a:ext>
            </a:extLst>
          </p:cNvPr>
          <p:cNvSpPr/>
          <p:nvPr/>
        </p:nvSpPr>
        <p:spPr>
          <a:xfrm>
            <a:off x="134112" y="166680"/>
            <a:ext cx="7376160" cy="65246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26CC2C1-2B25-F946-A370-288F140550FD}"/>
              </a:ext>
            </a:extLst>
          </p:cNvPr>
          <p:cNvGrpSpPr/>
          <p:nvPr/>
        </p:nvGrpSpPr>
        <p:grpSpPr>
          <a:xfrm>
            <a:off x="4372775" y="540419"/>
            <a:ext cx="2783111" cy="2648443"/>
            <a:chOff x="4012966" y="3710208"/>
            <a:chExt cx="2783111" cy="2648443"/>
          </a:xfrm>
        </p:grpSpPr>
        <p:pic>
          <p:nvPicPr>
            <p:cNvPr id="56" name="Picture 55">
              <a:extLst>
                <a:ext uri="{FF2B5EF4-FFF2-40B4-BE49-F238E27FC236}">
                  <a16:creationId xmlns:a16="http://schemas.microsoft.com/office/drawing/2014/main" id="{A778BB4C-9A45-9948-A425-0B8504441CCF}"/>
                </a:ext>
              </a:extLst>
            </p:cNvPr>
            <p:cNvPicPr>
              <a:picLocks noChangeAspect="1"/>
            </p:cNvPicPr>
            <p:nvPr/>
          </p:nvPicPr>
          <p:blipFill>
            <a:blip r:embed="rId7"/>
            <a:stretch>
              <a:fillRect/>
            </a:stretch>
          </p:blipFill>
          <p:spPr>
            <a:xfrm>
              <a:off x="4012966" y="3710208"/>
              <a:ext cx="2783111" cy="2648443"/>
            </a:xfrm>
            <a:prstGeom prst="rect">
              <a:avLst/>
            </a:prstGeom>
          </p:spPr>
        </p:pic>
        <p:sp>
          <p:nvSpPr>
            <p:cNvPr id="57" name="TextBox 56">
              <a:extLst>
                <a:ext uri="{FF2B5EF4-FFF2-40B4-BE49-F238E27FC236}">
                  <a16:creationId xmlns:a16="http://schemas.microsoft.com/office/drawing/2014/main" id="{24E25445-D4F1-BF44-AC9D-3858F82F961B}"/>
                </a:ext>
              </a:extLst>
            </p:cNvPr>
            <p:cNvSpPr txBox="1"/>
            <p:nvPr/>
          </p:nvSpPr>
          <p:spPr>
            <a:xfrm>
              <a:off x="4527042" y="4414370"/>
              <a:ext cx="1401281" cy="338554"/>
            </a:xfrm>
            <a:prstGeom prst="rect">
              <a:avLst/>
            </a:prstGeom>
            <a:noFill/>
          </p:spPr>
          <p:txBody>
            <a:bodyPr wrap="none" rtlCol="0">
              <a:spAutoFit/>
            </a:bodyPr>
            <a:lstStyle/>
            <a:p>
              <a:r>
                <a:rPr lang="en-US" sz="1400" dirty="0"/>
                <a:t>Engstrom (2015</a:t>
              </a:r>
              <a:r>
                <a:rPr lang="en-US" sz="1600" dirty="0"/>
                <a:t>)</a:t>
              </a:r>
            </a:p>
          </p:txBody>
        </p:sp>
        <p:sp>
          <p:nvSpPr>
            <p:cNvPr id="58" name="TextBox 57">
              <a:extLst>
                <a:ext uri="{FF2B5EF4-FFF2-40B4-BE49-F238E27FC236}">
                  <a16:creationId xmlns:a16="http://schemas.microsoft.com/office/drawing/2014/main" id="{DA7863CE-8813-7D4B-AB63-8599FB319819}"/>
                </a:ext>
              </a:extLst>
            </p:cNvPr>
            <p:cNvSpPr txBox="1"/>
            <p:nvPr/>
          </p:nvSpPr>
          <p:spPr>
            <a:xfrm>
              <a:off x="4583432" y="3931484"/>
              <a:ext cx="1379480" cy="369332"/>
            </a:xfrm>
            <a:prstGeom prst="rect">
              <a:avLst/>
            </a:prstGeom>
            <a:noFill/>
          </p:spPr>
          <p:txBody>
            <a:bodyPr wrap="none" rtlCol="0">
              <a:spAutoFit/>
            </a:bodyPr>
            <a:lstStyle/>
            <a:p>
              <a:r>
                <a:rPr lang="en-US" dirty="0"/>
                <a:t>Albedo vs CF</a:t>
              </a:r>
            </a:p>
          </p:txBody>
        </p:sp>
      </p:grpSp>
      <p:sp>
        <p:nvSpPr>
          <p:cNvPr id="59" name="TextBox 58">
            <a:extLst>
              <a:ext uri="{FF2B5EF4-FFF2-40B4-BE49-F238E27FC236}">
                <a16:creationId xmlns:a16="http://schemas.microsoft.com/office/drawing/2014/main" id="{D2B9AC70-1512-574C-988C-58441EC0D7DB}"/>
              </a:ext>
            </a:extLst>
          </p:cNvPr>
          <p:cNvSpPr txBox="1"/>
          <p:nvPr/>
        </p:nvSpPr>
        <p:spPr>
          <a:xfrm rot="16200000">
            <a:off x="4028804" y="1628854"/>
            <a:ext cx="851515" cy="369332"/>
          </a:xfrm>
          <a:prstGeom prst="rect">
            <a:avLst/>
          </a:prstGeom>
          <a:solidFill>
            <a:schemeClr val="bg1"/>
          </a:solidFill>
        </p:spPr>
        <p:txBody>
          <a:bodyPr wrap="none" rtlCol="0">
            <a:spAutoFit/>
          </a:bodyPr>
          <a:lstStyle/>
          <a:p>
            <a:r>
              <a:rPr lang="en-US" dirty="0"/>
              <a:t>Albedo</a:t>
            </a:r>
          </a:p>
        </p:txBody>
      </p:sp>
      <p:sp>
        <p:nvSpPr>
          <p:cNvPr id="60" name="TextBox 59">
            <a:extLst>
              <a:ext uri="{FF2B5EF4-FFF2-40B4-BE49-F238E27FC236}">
                <a16:creationId xmlns:a16="http://schemas.microsoft.com/office/drawing/2014/main" id="{0F739680-6533-4F43-9A79-A5AE3E00EEAC}"/>
              </a:ext>
            </a:extLst>
          </p:cNvPr>
          <p:cNvSpPr txBox="1"/>
          <p:nvPr/>
        </p:nvSpPr>
        <p:spPr>
          <a:xfrm>
            <a:off x="5315996" y="3026844"/>
            <a:ext cx="1508976" cy="369332"/>
          </a:xfrm>
          <a:prstGeom prst="rect">
            <a:avLst/>
          </a:prstGeom>
          <a:solidFill>
            <a:schemeClr val="bg1"/>
          </a:solidFill>
        </p:spPr>
        <p:txBody>
          <a:bodyPr wrap="square" rtlCol="0">
            <a:spAutoFit/>
          </a:bodyPr>
          <a:lstStyle/>
          <a:p>
            <a:r>
              <a:rPr lang="en-US" dirty="0"/>
              <a:t>Cloud fraction </a:t>
            </a:r>
            <a:r>
              <a:rPr lang="en-US" sz="1400" dirty="0"/>
              <a:t>              </a:t>
            </a:r>
            <a:endParaRPr lang="en-US" sz="1600" dirty="0"/>
          </a:p>
        </p:txBody>
      </p:sp>
    </p:spTree>
    <p:extLst>
      <p:ext uri="{BB962C8B-B14F-4D97-AF65-F5344CB8AC3E}">
        <p14:creationId xmlns:p14="http://schemas.microsoft.com/office/powerpoint/2010/main" val="317394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DD9A-B4B9-2646-AA53-54F1F6E10435}"/>
              </a:ext>
            </a:extLst>
          </p:cNvPr>
          <p:cNvSpPr>
            <a:spLocks noGrp="1"/>
          </p:cNvSpPr>
          <p:nvPr>
            <p:ph type="title"/>
          </p:nvPr>
        </p:nvSpPr>
        <p:spPr/>
        <p:txBody>
          <a:bodyPr/>
          <a:lstStyle/>
          <a:p>
            <a:r>
              <a:rPr lang="en-US" dirty="0"/>
              <a:t>Science								  Themes</a:t>
            </a:r>
          </a:p>
        </p:txBody>
      </p:sp>
      <p:sp>
        <p:nvSpPr>
          <p:cNvPr id="3" name="Content Placeholder 2">
            <a:extLst>
              <a:ext uri="{FF2B5EF4-FFF2-40B4-BE49-F238E27FC236}">
                <a16:creationId xmlns:a16="http://schemas.microsoft.com/office/drawing/2014/main" id="{83A9A2B1-A62B-2241-B5C8-31BAE93E4913}"/>
              </a:ext>
            </a:extLst>
          </p:cNvPr>
          <p:cNvSpPr>
            <a:spLocks noGrp="1"/>
          </p:cNvSpPr>
          <p:nvPr>
            <p:ph idx="1"/>
          </p:nvPr>
        </p:nvSpPr>
        <p:spPr>
          <a:xfrm>
            <a:off x="838200" y="1507125"/>
            <a:ext cx="10515600" cy="5098211"/>
          </a:xfrm>
        </p:spPr>
        <p:txBody>
          <a:bodyPr>
            <a:normAutofit/>
          </a:bodyPr>
          <a:lstStyle/>
          <a:p>
            <a:pPr marL="0" indent="0">
              <a:buNone/>
            </a:pPr>
            <a:endParaRPr lang="en-US" dirty="0"/>
          </a:p>
          <a:p>
            <a:pPr marL="514350" indent="-514350">
              <a:buFont typeface="+mj-lt"/>
              <a:buAutoNum type="arabicPeriod"/>
            </a:pPr>
            <a:r>
              <a:rPr lang="en-US" dirty="0"/>
              <a:t>ACI and Mesoscale Organization</a:t>
            </a:r>
          </a:p>
          <a:p>
            <a:pPr lvl="1"/>
            <a:r>
              <a:rPr lang="en-US" dirty="0"/>
              <a:t>Stratocumulus to Cumulus Transition (SCT)</a:t>
            </a:r>
          </a:p>
          <a:p>
            <a:pPr lvl="2"/>
            <a:r>
              <a:rPr lang="en-US" dirty="0"/>
              <a:t>Role of smoke</a:t>
            </a:r>
          </a:p>
          <a:p>
            <a:pPr lvl="2"/>
            <a:r>
              <a:rPr lang="en-US" dirty="0"/>
              <a:t>Role of drizzle</a:t>
            </a:r>
          </a:p>
          <a:p>
            <a:pPr lvl="1"/>
            <a:r>
              <a:rPr lang="en-US" dirty="0"/>
              <a:t>Pockets of open cells (POCS)</a:t>
            </a:r>
            <a:br>
              <a:rPr lang="en-US" dirty="0"/>
            </a:br>
            <a:endParaRPr lang="en-US" dirty="0"/>
          </a:p>
          <a:p>
            <a:pPr marL="514350" indent="-514350">
              <a:buFont typeface="+mj-lt"/>
              <a:buAutoNum type="arabicPeriod"/>
            </a:pPr>
            <a:r>
              <a:rPr lang="en-US" dirty="0"/>
              <a:t>Timescales of ‘LWP adjustments’ (</a:t>
            </a:r>
            <a:r>
              <a:rPr lang="en-US" dirty="0" err="1"/>
              <a:t>dLWP</a:t>
            </a:r>
            <a:r>
              <a:rPr lang="en-US" dirty="0"/>
              <a:t>/</a:t>
            </a:r>
            <a:r>
              <a:rPr lang="en-US" dirty="0" err="1"/>
              <a:t>dN</a:t>
            </a:r>
            <a:r>
              <a:rPr lang="en-US" dirty="0"/>
              <a:t>)</a:t>
            </a:r>
          </a:p>
          <a:p>
            <a:pPr marL="514350" indent="-514350">
              <a:buFont typeface="+mj-lt"/>
              <a:buAutoNum type="arabicPeriod"/>
            </a:pPr>
            <a:endParaRPr lang="en-US" dirty="0"/>
          </a:p>
          <a:p>
            <a:pPr marL="514350" indent="-514350">
              <a:buFont typeface="+mj-lt"/>
              <a:buAutoNum type="arabicPeriod"/>
            </a:pPr>
            <a:r>
              <a:rPr lang="en-US" dirty="0"/>
              <a:t>Albedo vs. cloud fraction</a:t>
            </a:r>
          </a:p>
          <a:p>
            <a:pPr marL="457200" lvl="1" indent="0">
              <a:buNone/>
            </a:pPr>
            <a:endParaRPr lang="en-US" dirty="0"/>
          </a:p>
          <a:p>
            <a:pPr marL="514350" indent="-514350">
              <a:buFont typeface="+mj-lt"/>
              <a:buAutoNum type="arabicPeriod"/>
            </a:pPr>
            <a:endParaRPr lang="en-US" dirty="0"/>
          </a:p>
          <a:p>
            <a:pPr lvl="1"/>
            <a:endParaRPr lang="en-US" dirty="0"/>
          </a:p>
          <a:p>
            <a:pPr lvl="1"/>
            <a:endParaRPr lang="en-US" dirty="0"/>
          </a:p>
          <a:p>
            <a:pPr marL="457200" lvl="1" indent="0">
              <a:buNone/>
            </a:pPr>
            <a:endParaRPr lang="en-US" dirty="0"/>
          </a:p>
        </p:txBody>
      </p:sp>
      <p:sp>
        <p:nvSpPr>
          <p:cNvPr id="4" name="Right Brace 3">
            <a:extLst>
              <a:ext uri="{FF2B5EF4-FFF2-40B4-BE49-F238E27FC236}">
                <a16:creationId xmlns:a16="http://schemas.microsoft.com/office/drawing/2014/main" id="{55D5BB31-301D-654D-BCED-A1C237ED4481}"/>
              </a:ext>
            </a:extLst>
          </p:cNvPr>
          <p:cNvSpPr/>
          <p:nvPr/>
        </p:nvSpPr>
        <p:spPr>
          <a:xfrm>
            <a:off x="8782850" y="1751960"/>
            <a:ext cx="553251" cy="4702628"/>
          </a:xfrm>
          <a:prstGeom prst="rightBrace">
            <a:avLst>
              <a:gd name="adj1" fmla="val 8333"/>
              <a:gd name="adj2" fmla="val 4967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97B63DB7-C988-A949-8B14-53190CBD17EB}"/>
              </a:ext>
            </a:extLst>
          </p:cNvPr>
          <p:cNvSpPr txBox="1"/>
          <p:nvPr/>
        </p:nvSpPr>
        <p:spPr>
          <a:xfrm>
            <a:off x="9129934" y="1608856"/>
            <a:ext cx="3000073" cy="5078313"/>
          </a:xfrm>
          <a:prstGeom prst="rect">
            <a:avLst/>
          </a:prstGeom>
          <a:noFill/>
        </p:spPr>
        <p:txBody>
          <a:bodyPr wrap="square" rtlCol="0">
            <a:spAutoFit/>
          </a:bodyPr>
          <a:lstStyle/>
          <a:p>
            <a:pPr marL="285750" indent="-285750">
              <a:buFontTx/>
              <a:buChar char="-"/>
            </a:pPr>
            <a:r>
              <a:rPr lang="en-US" i="1" dirty="0"/>
              <a:t>How to evaluate/improve models by ECARE data?</a:t>
            </a:r>
            <a:br>
              <a:rPr lang="en-US" i="1" dirty="0"/>
            </a:br>
            <a:endParaRPr lang="en-US" i="1" dirty="0"/>
          </a:p>
          <a:p>
            <a:pPr marL="285750" indent="-285750">
              <a:buFontTx/>
              <a:buChar char="-"/>
            </a:pPr>
            <a:r>
              <a:rPr lang="en-US" i="1" dirty="0"/>
              <a:t>What are the major issues/biases of models in representations of cloud, convection, precipitation, and aerosols?</a:t>
            </a:r>
            <a:br>
              <a:rPr lang="en-US" i="1" dirty="0"/>
            </a:br>
            <a:endParaRPr lang="en-US" i="1" dirty="0"/>
          </a:p>
          <a:p>
            <a:pPr marL="285750" indent="-285750">
              <a:buFontTx/>
              <a:buChar char="-"/>
            </a:pPr>
            <a:r>
              <a:rPr lang="en-US" i="1" dirty="0"/>
              <a:t>Process understanding: cloud, precipitation, convection, radiation, and their coupling</a:t>
            </a:r>
            <a:br>
              <a:rPr lang="en-US" i="1" dirty="0"/>
            </a:br>
            <a:endParaRPr lang="en-US" i="1" dirty="0"/>
          </a:p>
          <a:p>
            <a:pPr marL="285750" indent="-285750">
              <a:buFontTx/>
              <a:buChar char="-"/>
            </a:pPr>
            <a:r>
              <a:rPr lang="en-US" i="1" dirty="0"/>
              <a:t>New research areas/subjects arising from ECARE</a:t>
            </a:r>
          </a:p>
          <a:p>
            <a:endParaRPr lang="en-US" dirty="0"/>
          </a:p>
        </p:txBody>
      </p:sp>
    </p:spTree>
    <p:extLst>
      <p:ext uri="{BB962C8B-B14F-4D97-AF65-F5344CB8AC3E}">
        <p14:creationId xmlns:p14="http://schemas.microsoft.com/office/powerpoint/2010/main" val="163446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38B215-756C-5040-B536-1457ACF13ABE}"/>
              </a:ext>
            </a:extLst>
          </p:cNvPr>
          <p:cNvPicPr>
            <a:picLocks noChangeAspect="1"/>
          </p:cNvPicPr>
          <p:nvPr/>
        </p:nvPicPr>
        <p:blipFill rotWithShape="1">
          <a:blip r:embed="rId2"/>
          <a:srcRect r="4502"/>
          <a:stretch/>
        </p:blipFill>
        <p:spPr>
          <a:xfrm>
            <a:off x="5544553" y="2149979"/>
            <a:ext cx="4948320" cy="3111500"/>
          </a:xfrm>
          <a:prstGeom prst="rect">
            <a:avLst/>
          </a:prstGeom>
        </p:spPr>
      </p:pic>
      <p:pic>
        <p:nvPicPr>
          <p:cNvPr id="9" name="Picture 8">
            <a:extLst>
              <a:ext uri="{FF2B5EF4-FFF2-40B4-BE49-F238E27FC236}">
                <a16:creationId xmlns:a16="http://schemas.microsoft.com/office/drawing/2014/main" id="{E6EA997E-E9B0-7146-9DCB-C082CD38B02A}"/>
              </a:ext>
            </a:extLst>
          </p:cNvPr>
          <p:cNvPicPr>
            <a:picLocks noChangeAspect="1"/>
          </p:cNvPicPr>
          <p:nvPr/>
        </p:nvPicPr>
        <p:blipFill rotWithShape="1">
          <a:blip r:embed="rId3"/>
          <a:srcRect b="2133"/>
          <a:stretch/>
        </p:blipFill>
        <p:spPr>
          <a:xfrm>
            <a:off x="289427" y="1571128"/>
            <a:ext cx="4394200" cy="3542297"/>
          </a:xfrm>
          <a:prstGeom prst="rect">
            <a:avLst/>
          </a:prstGeom>
        </p:spPr>
      </p:pic>
      <p:sp>
        <p:nvSpPr>
          <p:cNvPr id="15" name="Freeform 14">
            <a:extLst>
              <a:ext uri="{FF2B5EF4-FFF2-40B4-BE49-F238E27FC236}">
                <a16:creationId xmlns:a16="http://schemas.microsoft.com/office/drawing/2014/main" id="{BD7A67DF-16A3-EF4B-AF86-1C483406DA9C}"/>
              </a:ext>
            </a:extLst>
          </p:cNvPr>
          <p:cNvSpPr/>
          <p:nvPr/>
        </p:nvSpPr>
        <p:spPr>
          <a:xfrm>
            <a:off x="1876044" y="4599743"/>
            <a:ext cx="433561" cy="1323473"/>
          </a:xfrm>
          <a:custGeom>
            <a:avLst/>
            <a:gdLst>
              <a:gd name="connsiteX0" fmla="*/ 433561 w 433561"/>
              <a:gd name="connsiteY0" fmla="*/ 0 h 1323473"/>
              <a:gd name="connsiteX1" fmla="*/ 424 w 433561"/>
              <a:gd name="connsiteY1" fmla="*/ 577515 h 1323473"/>
              <a:gd name="connsiteX2" fmla="*/ 349340 w 433561"/>
              <a:gd name="connsiteY2" fmla="*/ 962526 h 1323473"/>
              <a:gd name="connsiteX3" fmla="*/ 144803 w 433561"/>
              <a:gd name="connsiteY3" fmla="*/ 1323473 h 1323473"/>
            </a:gdLst>
            <a:ahLst/>
            <a:cxnLst>
              <a:cxn ang="0">
                <a:pos x="connsiteX0" y="connsiteY0"/>
              </a:cxn>
              <a:cxn ang="0">
                <a:pos x="connsiteX1" y="connsiteY1"/>
              </a:cxn>
              <a:cxn ang="0">
                <a:pos x="connsiteX2" y="connsiteY2"/>
              </a:cxn>
              <a:cxn ang="0">
                <a:pos x="connsiteX3" y="connsiteY3"/>
              </a:cxn>
            </a:cxnLst>
            <a:rect l="l" t="t" r="r" b="b"/>
            <a:pathLst>
              <a:path w="433561" h="1323473">
                <a:moveTo>
                  <a:pt x="433561" y="0"/>
                </a:moveTo>
                <a:cubicBezTo>
                  <a:pt x="224011" y="208547"/>
                  <a:pt x="14461" y="417094"/>
                  <a:pt x="424" y="577515"/>
                </a:cubicBezTo>
                <a:cubicBezTo>
                  <a:pt x="-13613" y="737936"/>
                  <a:pt x="325277" y="838200"/>
                  <a:pt x="349340" y="962526"/>
                </a:cubicBezTo>
                <a:cubicBezTo>
                  <a:pt x="373403" y="1086852"/>
                  <a:pt x="178892" y="1265320"/>
                  <a:pt x="144803" y="1323473"/>
                </a:cubicBezTo>
              </a:path>
            </a:pathLst>
          </a:custGeom>
          <a:noFill/>
          <a:ln w="25400">
            <a:solidFill>
              <a:srgbClr val="FF0000"/>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9BE18FF-CF7C-5848-BAF6-9C4DB10D4C70}"/>
              </a:ext>
            </a:extLst>
          </p:cNvPr>
          <p:cNvSpPr txBox="1"/>
          <p:nvPr/>
        </p:nvSpPr>
        <p:spPr>
          <a:xfrm>
            <a:off x="709863" y="5889519"/>
            <a:ext cx="10890225" cy="769441"/>
          </a:xfrm>
          <a:prstGeom prst="rect">
            <a:avLst/>
          </a:prstGeom>
          <a:noFill/>
        </p:spPr>
        <p:txBody>
          <a:bodyPr wrap="none" rtlCol="0">
            <a:spAutoFit/>
          </a:bodyPr>
          <a:lstStyle/>
          <a:p>
            <a:r>
              <a:rPr lang="en-US" sz="2200" dirty="0"/>
              <a:t>Forward trajectory</a:t>
            </a:r>
          </a:p>
          <a:p>
            <a:r>
              <a:rPr lang="en-US" sz="2200" dirty="0"/>
              <a:t>Transition from solid stratocumulus to broken cumulus as SST increases/subsidence decreases</a:t>
            </a:r>
          </a:p>
        </p:txBody>
      </p:sp>
      <p:sp>
        <p:nvSpPr>
          <p:cNvPr id="17" name="TextBox 16">
            <a:extLst>
              <a:ext uri="{FF2B5EF4-FFF2-40B4-BE49-F238E27FC236}">
                <a16:creationId xmlns:a16="http://schemas.microsoft.com/office/drawing/2014/main" id="{426C3D24-42FC-5546-A535-8740F4B89DE5}"/>
              </a:ext>
            </a:extLst>
          </p:cNvPr>
          <p:cNvSpPr txBox="1"/>
          <p:nvPr/>
        </p:nvSpPr>
        <p:spPr>
          <a:xfrm>
            <a:off x="10135270" y="4928759"/>
            <a:ext cx="1946751" cy="369332"/>
          </a:xfrm>
          <a:prstGeom prst="rect">
            <a:avLst/>
          </a:prstGeom>
          <a:noFill/>
        </p:spPr>
        <p:txBody>
          <a:bodyPr wrap="none" rtlCol="0">
            <a:spAutoFit/>
          </a:bodyPr>
          <a:lstStyle/>
          <a:p>
            <a:r>
              <a:rPr lang="en-US" dirty="0" err="1"/>
              <a:t>Sandu</a:t>
            </a:r>
            <a:r>
              <a:rPr lang="en-US" dirty="0"/>
              <a:t> et al. (2010)</a:t>
            </a:r>
          </a:p>
        </p:txBody>
      </p:sp>
      <p:sp>
        <p:nvSpPr>
          <p:cNvPr id="18" name="TextBox 17">
            <a:extLst>
              <a:ext uri="{FF2B5EF4-FFF2-40B4-BE49-F238E27FC236}">
                <a16:creationId xmlns:a16="http://schemas.microsoft.com/office/drawing/2014/main" id="{08C43B2C-F9E0-6F4D-8BE4-4BDF54C43B89}"/>
              </a:ext>
            </a:extLst>
          </p:cNvPr>
          <p:cNvSpPr txBox="1"/>
          <p:nvPr/>
        </p:nvSpPr>
        <p:spPr>
          <a:xfrm>
            <a:off x="3286642" y="1913021"/>
            <a:ext cx="1396985" cy="646331"/>
          </a:xfrm>
          <a:prstGeom prst="rect">
            <a:avLst/>
          </a:prstGeom>
          <a:noFill/>
        </p:spPr>
        <p:txBody>
          <a:bodyPr wrap="square" rtlCol="0">
            <a:spAutoFit/>
          </a:bodyPr>
          <a:lstStyle/>
          <a:p>
            <a:r>
              <a:rPr lang="en-US" dirty="0">
                <a:solidFill>
                  <a:srgbClr val="FFC000"/>
                </a:solidFill>
              </a:rPr>
              <a:t>Continental US</a:t>
            </a:r>
          </a:p>
        </p:txBody>
      </p:sp>
      <p:sp>
        <p:nvSpPr>
          <p:cNvPr id="19" name="TextBox 18">
            <a:extLst>
              <a:ext uri="{FF2B5EF4-FFF2-40B4-BE49-F238E27FC236}">
                <a16:creationId xmlns:a16="http://schemas.microsoft.com/office/drawing/2014/main" id="{5E24440B-9B3F-8845-8EC3-FEB940F432C9}"/>
              </a:ext>
            </a:extLst>
          </p:cNvPr>
          <p:cNvSpPr txBox="1"/>
          <p:nvPr/>
        </p:nvSpPr>
        <p:spPr>
          <a:xfrm rot="16200000">
            <a:off x="4467696" y="3119508"/>
            <a:ext cx="2412392" cy="400110"/>
          </a:xfrm>
          <a:prstGeom prst="rect">
            <a:avLst/>
          </a:prstGeom>
          <a:solidFill>
            <a:schemeClr val="bg1"/>
          </a:solidFill>
        </p:spPr>
        <p:txBody>
          <a:bodyPr wrap="none" rtlCol="0">
            <a:spAutoFit/>
          </a:bodyPr>
          <a:lstStyle/>
          <a:p>
            <a:r>
              <a:rPr lang="en-US" sz="2000" dirty="0"/>
              <a:t>MODIS cloud fraction</a:t>
            </a:r>
          </a:p>
        </p:txBody>
      </p:sp>
      <p:sp>
        <p:nvSpPr>
          <p:cNvPr id="20" name="TextBox 19">
            <a:extLst>
              <a:ext uri="{FF2B5EF4-FFF2-40B4-BE49-F238E27FC236}">
                <a16:creationId xmlns:a16="http://schemas.microsoft.com/office/drawing/2014/main" id="{7235AC14-A625-7A44-ACE3-5E9647BC11C1}"/>
              </a:ext>
            </a:extLst>
          </p:cNvPr>
          <p:cNvSpPr txBox="1"/>
          <p:nvPr/>
        </p:nvSpPr>
        <p:spPr>
          <a:xfrm rot="16200000">
            <a:off x="10907931" y="1371072"/>
            <a:ext cx="2168029" cy="400110"/>
          </a:xfrm>
          <a:prstGeom prst="rect">
            <a:avLst/>
          </a:prstGeom>
          <a:noFill/>
        </p:spPr>
        <p:txBody>
          <a:bodyPr wrap="none" rtlCol="0">
            <a:spAutoFit/>
          </a:bodyPr>
          <a:lstStyle/>
          <a:p>
            <a:r>
              <a:rPr lang="en-US" sz="2000" b="1" dirty="0">
                <a:solidFill>
                  <a:schemeClr val="bg1">
                    <a:lumMod val="65000"/>
                  </a:schemeClr>
                </a:solidFill>
              </a:rPr>
              <a:t>Sc </a:t>
            </a:r>
            <a:r>
              <a:rPr lang="en-US" sz="2000" b="1" dirty="0">
                <a:solidFill>
                  <a:schemeClr val="bg1">
                    <a:lumMod val="65000"/>
                  </a:schemeClr>
                </a:solidFill>
                <a:sym typeface="Wingdings" pitchFamily="2" charset="2"/>
              </a:rPr>
              <a:t> Cu Transition</a:t>
            </a:r>
            <a:endParaRPr lang="en-US" sz="2000" b="1" dirty="0">
              <a:solidFill>
                <a:schemeClr val="bg1">
                  <a:lumMod val="65000"/>
                </a:schemeClr>
              </a:solidFill>
            </a:endParaRPr>
          </a:p>
        </p:txBody>
      </p:sp>
      <p:sp>
        <p:nvSpPr>
          <p:cNvPr id="21" name="Title 1">
            <a:extLst>
              <a:ext uri="{FF2B5EF4-FFF2-40B4-BE49-F238E27FC236}">
                <a16:creationId xmlns:a16="http://schemas.microsoft.com/office/drawing/2014/main" id="{710452BD-C0D4-1849-9E34-ECE0B6A2B6BC}"/>
              </a:ext>
            </a:extLst>
          </p:cNvPr>
          <p:cNvSpPr txBox="1">
            <a:spLocks/>
          </p:cNvSpPr>
          <p:nvPr/>
        </p:nvSpPr>
        <p:spPr>
          <a:xfrm>
            <a:off x="990600" y="45278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1. ACI and Mesoscale Organization: SCT</a:t>
            </a:r>
            <a:endParaRPr lang="en-US" sz="3800" dirty="0"/>
          </a:p>
        </p:txBody>
      </p:sp>
      <p:sp>
        <p:nvSpPr>
          <p:cNvPr id="2" name="TextBox 1">
            <a:extLst>
              <a:ext uri="{FF2B5EF4-FFF2-40B4-BE49-F238E27FC236}">
                <a16:creationId xmlns:a16="http://schemas.microsoft.com/office/drawing/2014/main" id="{292E0932-062E-FD47-8D05-3477E64F47E3}"/>
              </a:ext>
            </a:extLst>
          </p:cNvPr>
          <p:cNvSpPr txBox="1"/>
          <p:nvPr/>
        </p:nvSpPr>
        <p:spPr>
          <a:xfrm>
            <a:off x="2309605" y="5261479"/>
            <a:ext cx="2446247" cy="369332"/>
          </a:xfrm>
          <a:prstGeom prst="rect">
            <a:avLst/>
          </a:prstGeom>
          <a:noFill/>
        </p:spPr>
        <p:txBody>
          <a:bodyPr wrap="none" rtlCol="0">
            <a:spAutoFit/>
          </a:bodyPr>
          <a:lstStyle/>
          <a:p>
            <a:r>
              <a:rPr lang="en-US" dirty="0"/>
              <a:t>Contours: cloud fraction</a:t>
            </a:r>
          </a:p>
        </p:txBody>
      </p:sp>
    </p:spTree>
    <p:extLst>
      <p:ext uri="{BB962C8B-B14F-4D97-AF65-F5344CB8AC3E}">
        <p14:creationId xmlns:p14="http://schemas.microsoft.com/office/powerpoint/2010/main" val="384128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B2379E-9E26-E44D-8561-9230DBFB9371}"/>
              </a:ext>
            </a:extLst>
          </p:cNvPr>
          <p:cNvPicPr>
            <a:picLocks noChangeAspect="1"/>
          </p:cNvPicPr>
          <p:nvPr/>
        </p:nvPicPr>
        <p:blipFill>
          <a:blip r:embed="rId3"/>
          <a:stretch>
            <a:fillRect/>
          </a:stretch>
        </p:blipFill>
        <p:spPr>
          <a:xfrm>
            <a:off x="163762" y="1850220"/>
            <a:ext cx="4764288" cy="2277131"/>
          </a:xfrm>
          <a:prstGeom prst="rect">
            <a:avLst/>
          </a:prstGeom>
        </p:spPr>
      </p:pic>
      <p:sp>
        <p:nvSpPr>
          <p:cNvPr id="2" name="Title 1">
            <a:extLst>
              <a:ext uri="{FF2B5EF4-FFF2-40B4-BE49-F238E27FC236}">
                <a16:creationId xmlns:a16="http://schemas.microsoft.com/office/drawing/2014/main" id="{9350E4F6-875F-BE43-80A3-11513A8F830F}"/>
              </a:ext>
            </a:extLst>
          </p:cNvPr>
          <p:cNvSpPr>
            <a:spLocks noGrp="1"/>
          </p:cNvSpPr>
          <p:nvPr>
            <p:ph type="title"/>
          </p:nvPr>
        </p:nvSpPr>
        <p:spPr>
          <a:xfrm>
            <a:off x="1091746" y="1085000"/>
            <a:ext cx="10515600" cy="1325563"/>
          </a:xfrm>
          <a:noFill/>
        </p:spPr>
        <p:txBody>
          <a:bodyPr>
            <a:normAutofit/>
          </a:bodyPr>
          <a:lstStyle/>
          <a:p>
            <a:r>
              <a:rPr lang="en-US" sz="2400" u="sng" dirty="0">
                <a:latin typeface="+mn-lt"/>
              </a:rPr>
              <a:t>LES:</a:t>
            </a:r>
            <a:r>
              <a:rPr lang="en-US" sz="2400" dirty="0">
                <a:latin typeface="+mn-lt"/>
              </a:rPr>
              <a:t> Smoke delays transition</a:t>
            </a:r>
          </a:p>
        </p:txBody>
      </p:sp>
      <p:sp>
        <p:nvSpPr>
          <p:cNvPr id="10" name="TextBox 9">
            <a:extLst>
              <a:ext uri="{FF2B5EF4-FFF2-40B4-BE49-F238E27FC236}">
                <a16:creationId xmlns:a16="http://schemas.microsoft.com/office/drawing/2014/main" id="{92937EB0-404E-8647-A06A-E9C19CAAAD89}"/>
              </a:ext>
            </a:extLst>
          </p:cNvPr>
          <p:cNvSpPr txBox="1"/>
          <p:nvPr/>
        </p:nvSpPr>
        <p:spPr>
          <a:xfrm>
            <a:off x="6166131" y="1513392"/>
            <a:ext cx="5847343" cy="5262979"/>
          </a:xfrm>
          <a:prstGeom prst="rect">
            <a:avLst/>
          </a:prstGeom>
          <a:noFill/>
        </p:spPr>
        <p:txBody>
          <a:bodyPr wrap="square" rtlCol="0">
            <a:spAutoFit/>
          </a:bodyPr>
          <a:lstStyle/>
          <a:p>
            <a:r>
              <a:rPr lang="en-US" sz="2400" u="sng" dirty="0"/>
              <a:t>MODIS:</a:t>
            </a:r>
            <a:r>
              <a:rPr lang="en-US" sz="2400" dirty="0"/>
              <a:t> smoke delays transition</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u="sng" dirty="0"/>
              <a:t>Approach:</a:t>
            </a:r>
          </a:p>
          <a:p>
            <a:pPr marL="342900" indent="-342900">
              <a:buFontTx/>
              <a:buChar char="-"/>
            </a:pPr>
            <a:r>
              <a:rPr lang="en-US" sz="2400" i="1" dirty="0"/>
              <a:t>Geo to identify transitions</a:t>
            </a:r>
          </a:p>
          <a:p>
            <a:pPr marL="342900" indent="-342900">
              <a:buFontTx/>
              <a:buChar char="-"/>
            </a:pPr>
            <a:r>
              <a:rPr lang="en-US" sz="2400" i="1" dirty="0" err="1"/>
              <a:t>ECare</a:t>
            </a:r>
            <a:r>
              <a:rPr lang="en-US" sz="2400" i="1" dirty="0"/>
              <a:t>: drizzle + CF, </a:t>
            </a:r>
            <a:r>
              <a:rPr lang="en-US" sz="2400" i="1" dirty="0">
                <a:latin typeface="Symbol" pitchFamily="2" charset="2"/>
              </a:rPr>
              <a:t>t</a:t>
            </a:r>
            <a:r>
              <a:rPr lang="en-US" sz="2400" i="1" dirty="0"/>
              <a:t>, r</a:t>
            </a:r>
            <a:r>
              <a:rPr lang="en-US" sz="2400" i="1" baseline="-25000" dirty="0"/>
              <a:t>e </a:t>
            </a:r>
            <a:r>
              <a:rPr lang="en-US" sz="2400" i="1" dirty="0"/>
              <a:t>, aerosol profiles, smoke contact with cloud</a:t>
            </a:r>
          </a:p>
          <a:p>
            <a:pPr marL="342900" indent="-342900">
              <a:buFontTx/>
              <a:buChar char="-"/>
            </a:pPr>
            <a:r>
              <a:rPr lang="en-US" sz="2400" i="1" dirty="0"/>
              <a:t>Compositing based on ERA-5/diurnal cycle</a:t>
            </a:r>
          </a:p>
          <a:p>
            <a:pPr marL="342900" indent="-342900">
              <a:buFontTx/>
              <a:buChar char="-"/>
            </a:pPr>
            <a:r>
              <a:rPr lang="en-US" sz="2400" i="1" dirty="0" err="1"/>
              <a:t>Lagrangian</a:t>
            </a:r>
            <a:r>
              <a:rPr lang="en-US" sz="2400" i="1" dirty="0"/>
              <a:t> LES</a:t>
            </a:r>
          </a:p>
        </p:txBody>
      </p:sp>
      <p:sp>
        <p:nvSpPr>
          <p:cNvPr id="11" name="TextBox 10">
            <a:extLst>
              <a:ext uri="{FF2B5EF4-FFF2-40B4-BE49-F238E27FC236}">
                <a16:creationId xmlns:a16="http://schemas.microsoft.com/office/drawing/2014/main" id="{E3BEE05A-E204-BF4D-AF15-BA3C0BEC3A23}"/>
              </a:ext>
            </a:extLst>
          </p:cNvPr>
          <p:cNvSpPr txBox="1"/>
          <p:nvPr/>
        </p:nvSpPr>
        <p:spPr>
          <a:xfrm>
            <a:off x="53296" y="6542358"/>
            <a:ext cx="3395610" cy="338554"/>
          </a:xfrm>
          <a:prstGeom prst="rect">
            <a:avLst/>
          </a:prstGeom>
          <a:noFill/>
        </p:spPr>
        <p:txBody>
          <a:bodyPr wrap="none" rtlCol="0">
            <a:spAutoFit/>
          </a:bodyPr>
          <a:lstStyle/>
          <a:p>
            <a:r>
              <a:rPr lang="en-US" sz="1600" dirty="0"/>
              <a:t>Yamaguchi et al. (2015) </a:t>
            </a:r>
            <a:r>
              <a:rPr lang="en-US" sz="1600" dirty="0" err="1"/>
              <a:t>Lagrangian</a:t>
            </a:r>
            <a:r>
              <a:rPr lang="en-US" sz="1600" dirty="0"/>
              <a:t> LES</a:t>
            </a:r>
          </a:p>
        </p:txBody>
      </p:sp>
      <p:pic>
        <p:nvPicPr>
          <p:cNvPr id="9" name="Picture 8">
            <a:extLst>
              <a:ext uri="{FF2B5EF4-FFF2-40B4-BE49-F238E27FC236}">
                <a16:creationId xmlns:a16="http://schemas.microsoft.com/office/drawing/2014/main" id="{2E07E4B8-4ADE-374B-8463-3B8E299A1E71}"/>
              </a:ext>
            </a:extLst>
          </p:cNvPr>
          <p:cNvPicPr>
            <a:picLocks noChangeAspect="1"/>
          </p:cNvPicPr>
          <p:nvPr/>
        </p:nvPicPr>
        <p:blipFill>
          <a:blip r:embed="rId4"/>
          <a:stretch>
            <a:fillRect/>
          </a:stretch>
        </p:blipFill>
        <p:spPr>
          <a:xfrm>
            <a:off x="144714" y="4221619"/>
            <a:ext cx="4802486" cy="2395748"/>
          </a:xfrm>
          <a:prstGeom prst="rect">
            <a:avLst/>
          </a:prstGeom>
        </p:spPr>
      </p:pic>
      <p:sp>
        <p:nvSpPr>
          <p:cNvPr id="12" name="TextBox 11">
            <a:extLst>
              <a:ext uri="{FF2B5EF4-FFF2-40B4-BE49-F238E27FC236}">
                <a16:creationId xmlns:a16="http://schemas.microsoft.com/office/drawing/2014/main" id="{79ACD3FE-458E-1D44-9775-2247578E93D7}"/>
              </a:ext>
            </a:extLst>
          </p:cNvPr>
          <p:cNvSpPr txBox="1"/>
          <p:nvPr/>
        </p:nvSpPr>
        <p:spPr>
          <a:xfrm rot="16200000">
            <a:off x="10907931" y="1371072"/>
            <a:ext cx="2168029" cy="400110"/>
          </a:xfrm>
          <a:prstGeom prst="rect">
            <a:avLst/>
          </a:prstGeom>
          <a:noFill/>
        </p:spPr>
        <p:txBody>
          <a:bodyPr wrap="none" rtlCol="0">
            <a:spAutoFit/>
          </a:bodyPr>
          <a:lstStyle/>
          <a:p>
            <a:r>
              <a:rPr lang="en-US" sz="2000" b="1" dirty="0">
                <a:solidFill>
                  <a:schemeClr val="bg1">
                    <a:lumMod val="65000"/>
                  </a:schemeClr>
                </a:solidFill>
              </a:rPr>
              <a:t>Sc </a:t>
            </a:r>
            <a:r>
              <a:rPr lang="en-US" sz="2000" b="1" dirty="0">
                <a:solidFill>
                  <a:schemeClr val="bg1">
                    <a:lumMod val="65000"/>
                  </a:schemeClr>
                </a:solidFill>
                <a:sym typeface="Wingdings" pitchFamily="2" charset="2"/>
              </a:rPr>
              <a:t> Cu Transition</a:t>
            </a:r>
            <a:endParaRPr lang="en-US" sz="2000" b="1" dirty="0">
              <a:solidFill>
                <a:schemeClr val="bg1">
                  <a:lumMod val="65000"/>
                </a:schemeClr>
              </a:solidFill>
            </a:endParaRPr>
          </a:p>
        </p:txBody>
      </p:sp>
      <p:sp>
        <p:nvSpPr>
          <p:cNvPr id="14" name="TextBox 13">
            <a:extLst>
              <a:ext uri="{FF2B5EF4-FFF2-40B4-BE49-F238E27FC236}">
                <a16:creationId xmlns:a16="http://schemas.microsoft.com/office/drawing/2014/main" id="{6107AE56-4872-2648-ABD6-DFD8D15F7BCF}"/>
              </a:ext>
            </a:extLst>
          </p:cNvPr>
          <p:cNvSpPr txBox="1"/>
          <p:nvPr/>
        </p:nvSpPr>
        <p:spPr>
          <a:xfrm rot="16200000">
            <a:off x="-271329" y="2791316"/>
            <a:ext cx="1600612" cy="369332"/>
          </a:xfrm>
          <a:prstGeom prst="rect">
            <a:avLst/>
          </a:prstGeom>
          <a:solidFill>
            <a:schemeClr val="bg1"/>
          </a:solidFill>
        </p:spPr>
        <p:txBody>
          <a:bodyPr wrap="square" rtlCol="0">
            <a:spAutoFit/>
          </a:bodyPr>
          <a:lstStyle/>
          <a:p>
            <a:r>
              <a:rPr lang="en-US" dirty="0"/>
              <a:t>Cloud fraction</a:t>
            </a:r>
          </a:p>
        </p:txBody>
      </p:sp>
      <p:sp>
        <p:nvSpPr>
          <p:cNvPr id="15" name="TextBox 14">
            <a:extLst>
              <a:ext uri="{FF2B5EF4-FFF2-40B4-BE49-F238E27FC236}">
                <a16:creationId xmlns:a16="http://schemas.microsoft.com/office/drawing/2014/main" id="{7C005368-8794-3541-8C08-56B403F292A4}"/>
              </a:ext>
            </a:extLst>
          </p:cNvPr>
          <p:cNvSpPr txBox="1"/>
          <p:nvPr/>
        </p:nvSpPr>
        <p:spPr>
          <a:xfrm rot="16200000">
            <a:off x="-216675" y="4799342"/>
            <a:ext cx="1214305" cy="646331"/>
          </a:xfrm>
          <a:prstGeom prst="rect">
            <a:avLst/>
          </a:prstGeom>
          <a:solidFill>
            <a:schemeClr val="bg1"/>
          </a:solidFill>
        </p:spPr>
        <p:txBody>
          <a:bodyPr wrap="square" rtlCol="0">
            <a:spAutoFit/>
          </a:bodyPr>
          <a:lstStyle/>
          <a:p>
            <a:pPr algn="ctr"/>
            <a:r>
              <a:rPr lang="en-US" dirty="0"/>
              <a:t>Drop conc.</a:t>
            </a:r>
          </a:p>
          <a:p>
            <a:pPr algn="ctr"/>
            <a:r>
              <a:rPr lang="en-US" dirty="0"/>
              <a:t>cm</a:t>
            </a:r>
            <a:r>
              <a:rPr lang="en-US" baseline="30000" dirty="0"/>
              <a:t>-3</a:t>
            </a:r>
          </a:p>
        </p:txBody>
      </p:sp>
      <p:pic>
        <p:nvPicPr>
          <p:cNvPr id="5" name="Picture 4">
            <a:extLst>
              <a:ext uri="{FF2B5EF4-FFF2-40B4-BE49-F238E27FC236}">
                <a16:creationId xmlns:a16="http://schemas.microsoft.com/office/drawing/2014/main" id="{DF6F19A6-F7F4-4F4B-88F6-77B6A8FE53E6}"/>
              </a:ext>
            </a:extLst>
          </p:cNvPr>
          <p:cNvPicPr>
            <a:picLocks noChangeAspect="1"/>
          </p:cNvPicPr>
          <p:nvPr/>
        </p:nvPicPr>
        <p:blipFill>
          <a:blip r:embed="rId5"/>
          <a:stretch>
            <a:fillRect/>
          </a:stretch>
        </p:blipFill>
        <p:spPr>
          <a:xfrm>
            <a:off x="5634861" y="2175677"/>
            <a:ext cx="6148027" cy="2168030"/>
          </a:xfrm>
          <a:prstGeom prst="rect">
            <a:avLst/>
          </a:prstGeom>
        </p:spPr>
      </p:pic>
      <p:sp>
        <p:nvSpPr>
          <p:cNvPr id="6" name="TextBox 5">
            <a:extLst>
              <a:ext uri="{FF2B5EF4-FFF2-40B4-BE49-F238E27FC236}">
                <a16:creationId xmlns:a16="http://schemas.microsoft.com/office/drawing/2014/main" id="{09A4FD90-3D2C-B44F-B546-44A2BF7936E8}"/>
              </a:ext>
            </a:extLst>
          </p:cNvPr>
          <p:cNvSpPr txBox="1"/>
          <p:nvPr/>
        </p:nvSpPr>
        <p:spPr>
          <a:xfrm>
            <a:off x="6752072" y="2006184"/>
            <a:ext cx="872355" cy="369332"/>
          </a:xfrm>
          <a:prstGeom prst="rect">
            <a:avLst/>
          </a:prstGeom>
          <a:solidFill>
            <a:schemeClr val="bg1"/>
          </a:solidFill>
        </p:spPr>
        <p:txBody>
          <a:bodyPr wrap="none" rtlCol="0">
            <a:spAutoFit/>
          </a:bodyPr>
          <a:lstStyle/>
          <a:p>
            <a:r>
              <a:rPr lang="en-US" dirty="0">
                <a:latin typeface="Symbol" pitchFamily="2" charset="2"/>
              </a:rPr>
              <a:t>t</a:t>
            </a:r>
            <a:r>
              <a:rPr lang="en-US" baseline="-25000" dirty="0"/>
              <a:t>a</a:t>
            </a:r>
            <a:r>
              <a:rPr lang="en-US" dirty="0"/>
              <a:t> &lt; 0.1</a:t>
            </a:r>
          </a:p>
        </p:txBody>
      </p:sp>
      <p:sp>
        <p:nvSpPr>
          <p:cNvPr id="16" name="TextBox 15">
            <a:extLst>
              <a:ext uri="{FF2B5EF4-FFF2-40B4-BE49-F238E27FC236}">
                <a16:creationId xmlns:a16="http://schemas.microsoft.com/office/drawing/2014/main" id="{39E41BDB-5E6E-8D40-A71B-6534CDF6F62B}"/>
              </a:ext>
            </a:extLst>
          </p:cNvPr>
          <p:cNvSpPr txBox="1"/>
          <p:nvPr/>
        </p:nvSpPr>
        <p:spPr>
          <a:xfrm>
            <a:off x="9845099" y="1987308"/>
            <a:ext cx="872355" cy="369332"/>
          </a:xfrm>
          <a:prstGeom prst="rect">
            <a:avLst/>
          </a:prstGeom>
          <a:solidFill>
            <a:schemeClr val="bg1"/>
          </a:solidFill>
        </p:spPr>
        <p:txBody>
          <a:bodyPr wrap="none" rtlCol="0">
            <a:spAutoFit/>
          </a:bodyPr>
          <a:lstStyle/>
          <a:p>
            <a:r>
              <a:rPr lang="en-US" dirty="0">
                <a:latin typeface="Symbol" pitchFamily="2" charset="2"/>
              </a:rPr>
              <a:t>t</a:t>
            </a:r>
            <a:r>
              <a:rPr lang="en-US" baseline="-25000" dirty="0"/>
              <a:t>a</a:t>
            </a:r>
            <a:r>
              <a:rPr lang="en-US" dirty="0"/>
              <a:t> &gt; 0.2</a:t>
            </a:r>
          </a:p>
        </p:txBody>
      </p:sp>
      <p:sp>
        <p:nvSpPr>
          <p:cNvPr id="7" name="TextBox 6">
            <a:extLst>
              <a:ext uri="{FF2B5EF4-FFF2-40B4-BE49-F238E27FC236}">
                <a16:creationId xmlns:a16="http://schemas.microsoft.com/office/drawing/2014/main" id="{1384AE51-2E68-6E4B-9ADF-1109969A126F}"/>
              </a:ext>
            </a:extLst>
          </p:cNvPr>
          <p:cNvSpPr txBox="1"/>
          <p:nvPr/>
        </p:nvSpPr>
        <p:spPr>
          <a:xfrm>
            <a:off x="6106294" y="2622969"/>
            <a:ext cx="413896" cy="369332"/>
          </a:xfrm>
          <a:prstGeom prst="rect">
            <a:avLst/>
          </a:prstGeom>
          <a:noFill/>
        </p:spPr>
        <p:txBody>
          <a:bodyPr wrap="none" rtlCol="0">
            <a:spAutoFit/>
          </a:bodyPr>
          <a:lstStyle/>
          <a:p>
            <a:r>
              <a:rPr lang="en-US" dirty="0"/>
              <a:t>CF</a:t>
            </a:r>
          </a:p>
        </p:txBody>
      </p:sp>
      <p:sp>
        <p:nvSpPr>
          <p:cNvPr id="17" name="TextBox 16">
            <a:extLst>
              <a:ext uri="{FF2B5EF4-FFF2-40B4-BE49-F238E27FC236}">
                <a16:creationId xmlns:a16="http://schemas.microsoft.com/office/drawing/2014/main" id="{D076A784-1336-1A4D-9DDB-854A2A98F3D7}"/>
              </a:ext>
            </a:extLst>
          </p:cNvPr>
          <p:cNvSpPr txBox="1"/>
          <p:nvPr/>
        </p:nvSpPr>
        <p:spPr>
          <a:xfrm>
            <a:off x="9126585" y="2622969"/>
            <a:ext cx="413896" cy="369332"/>
          </a:xfrm>
          <a:prstGeom prst="rect">
            <a:avLst/>
          </a:prstGeom>
          <a:noFill/>
        </p:spPr>
        <p:txBody>
          <a:bodyPr wrap="none" rtlCol="0">
            <a:spAutoFit/>
          </a:bodyPr>
          <a:lstStyle/>
          <a:p>
            <a:r>
              <a:rPr lang="en-US" dirty="0"/>
              <a:t>CF</a:t>
            </a:r>
          </a:p>
        </p:txBody>
      </p:sp>
      <p:sp>
        <p:nvSpPr>
          <p:cNvPr id="8" name="TextBox 7">
            <a:extLst>
              <a:ext uri="{FF2B5EF4-FFF2-40B4-BE49-F238E27FC236}">
                <a16:creationId xmlns:a16="http://schemas.microsoft.com/office/drawing/2014/main" id="{F453B4DE-0AF6-FE49-9C56-713CA1A6188E}"/>
              </a:ext>
            </a:extLst>
          </p:cNvPr>
          <p:cNvSpPr txBox="1"/>
          <p:nvPr/>
        </p:nvSpPr>
        <p:spPr>
          <a:xfrm>
            <a:off x="10281276" y="4412050"/>
            <a:ext cx="1799852" cy="323165"/>
          </a:xfrm>
          <a:prstGeom prst="rect">
            <a:avLst/>
          </a:prstGeom>
          <a:noFill/>
        </p:spPr>
        <p:txBody>
          <a:bodyPr wrap="none" rtlCol="0">
            <a:spAutoFit/>
          </a:bodyPr>
          <a:lstStyle/>
          <a:p>
            <a:r>
              <a:rPr lang="en-US" sz="1500" dirty="0" err="1"/>
              <a:t>Adebeyi</a:t>
            </a:r>
            <a:r>
              <a:rPr lang="en-US" sz="1500" dirty="0"/>
              <a:t> et al. (2015)</a:t>
            </a:r>
          </a:p>
        </p:txBody>
      </p:sp>
      <p:sp>
        <p:nvSpPr>
          <p:cNvPr id="20" name="Title 1">
            <a:extLst>
              <a:ext uri="{FF2B5EF4-FFF2-40B4-BE49-F238E27FC236}">
                <a16:creationId xmlns:a16="http://schemas.microsoft.com/office/drawing/2014/main" id="{20866781-493F-6147-9113-6F27A2861049}"/>
              </a:ext>
            </a:extLst>
          </p:cNvPr>
          <p:cNvSpPr txBox="1">
            <a:spLocks/>
          </p:cNvSpPr>
          <p:nvPr/>
        </p:nvSpPr>
        <p:spPr>
          <a:xfrm>
            <a:off x="1476345" y="5926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Role of Smoke </a:t>
            </a:r>
          </a:p>
        </p:txBody>
      </p:sp>
      <p:sp>
        <p:nvSpPr>
          <p:cNvPr id="3" name="Rectangle 2">
            <a:extLst>
              <a:ext uri="{FF2B5EF4-FFF2-40B4-BE49-F238E27FC236}">
                <a16:creationId xmlns:a16="http://schemas.microsoft.com/office/drawing/2014/main" id="{07FA5B9E-709B-764C-A349-5EFC41DFBB71}"/>
              </a:ext>
            </a:extLst>
          </p:cNvPr>
          <p:cNvSpPr/>
          <p:nvPr/>
        </p:nvSpPr>
        <p:spPr>
          <a:xfrm>
            <a:off x="1120295" y="5021835"/>
            <a:ext cx="1396024" cy="6295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DDB74B91-4F77-4F48-B5E4-FC153748562E}"/>
              </a:ext>
            </a:extLst>
          </p:cNvPr>
          <p:cNvSpPr txBox="1">
            <a:spLocks/>
          </p:cNvSpPr>
          <p:nvPr/>
        </p:nvSpPr>
        <p:spPr>
          <a:xfrm>
            <a:off x="990600" y="45278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1. ACI and Mesoscale Organization: SCT</a:t>
            </a:r>
            <a:endParaRPr lang="en-US" sz="3800" dirty="0"/>
          </a:p>
        </p:txBody>
      </p:sp>
      <p:cxnSp>
        <p:nvCxnSpPr>
          <p:cNvPr id="21" name="Straight Arrow Connector 20">
            <a:extLst>
              <a:ext uri="{FF2B5EF4-FFF2-40B4-BE49-F238E27FC236}">
                <a16:creationId xmlns:a16="http://schemas.microsoft.com/office/drawing/2014/main" id="{5095E9C3-41DD-C74A-A15C-EE89B02CABCE}"/>
              </a:ext>
            </a:extLst>
          </p:cNvPr>
          <p:cNvCxnSpPr>
            <a:cxnSpLocks/>
          </p:cNvCxnSpPr>
          <p:nvPr/>
        </p:nvCxnSpPr>
        <p:spPr>
          <a:xfrm flipV="1">
            <a:off x="3502526" y="2270683"/>
            <a:ext cx="271598" cy="2747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0609CF-1E84-2648-8713-5863DD3C0CAE}"/>
              </a:ext>
            </a:extLst>
          </p:cNvPr>
          <p:cNvSpPr txBox="1"/>
          <p:nvPr/>
        </p:nvSpPr>
        <p:spPr>
          <a:xfrm>
            <a:off x="2925788" y="2479897"/>
            <a:ext cx="788499" cy="523220"/>
          </a:xfrm>
          <a:prstGeom prst="rect">
            <a:avLst/>
          </a:prstGeom>
          <a:noFill/>
        </p:spPr>
        <p:txBody>
          <a:bodyPr wrap="square" rtlCol="0">
            <a:spAutoFit/>
          </a:bodyPr>
          <a:lstStyle/>
          <a:p>
            <a:r>
              <a:rPr lang="en-US" sz="1400" dirty="0"/>
              <a:t>Delayed</a:t>
            </a:r>
          </a:p>
          <a:p>
            <a:r>
              <a:rPr lang="en-US" sz="1400" dirty="0"/>
              <a:t>breakup</a:t>
            </a:r>
          </a:p>
        </p:txBody>
      </p:sp>
    </p:spTree>
    <p:extLst>
      <p:ext uri="{BB962C8B-B14F-4D97-AF65-F5344CB8AC3E}">
        <p14:creationId xmlns:p14="http://schemas.microsoft.com/office/powerpoint/2010/main" val="1062002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42066</TotalTime>
  <Words>1245</Words>
  <Application>Microsoft Macintosh PowerPoint</Application>
  <PresentationFormat>Widescreen</PresentationFormat>
  <Paragraphs>265</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Symbol</vt:lpstr>
      <vt:lpstr>Times</vt:lpstr>
      <vt:lpstr>Times New Roman</vt:lpstr>
      <vt:lpstr>Office Theme</vt:lpstr>
      <vt:lpstr>Anticipated new insights into warm clouds from the EarthCare mission</vt:lpstr>
      <vt:lpstr>Leveraging EarthCare with other assets</vt:lpstr>
      <vt:lpstr>EarthCare + Geostationary:  Extending EarthCare’s time resolution</vt:lpstr>
      <vt:lpstr>Evaluating Models: Multi-Dimensional Geophysical Variable (GV) Retrievals</vt:lpstr>
      <vt:lpstr>PowerPoint Presentation</vt:lpstr>
      <vt:lpstr>PowerPoint Presentation</vt:lpstr>
      <vt:lpstr>Science          Themes</vt:lpstr>
      <vt:lpstr>PowerPoint Presentation</vt:lpstr>
      <vt:lpstr>LES: Smoke delays transition</vt:lpstr>
      <vt:lpstr>Role of Drizzle </vt:lpstr>
      <vt:lpstr>Pocket of open cells </vt:lpstr>
      <vt:lpstr>PowerPoint Presentation</vt:lpstr>
      <vt:lpstr>PowerPoint Presentation</vt:lpstr>
      <vt:lpstr>PowerPoint Presentation</vt:lpstr>
      <vt:lpstr>3. Albedo - Cloud Fraction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JPL workshop ACCP</dc:title>
  <dc:creator>GFeingold</dc:creator>
  <cp:lastModifiedBy>GFeingold</cp:lastModifiedBy>
  <cp:revision>112</cp:revision>
  <dcterms:created xsi:type="dcterms:W3CDTF">2021-08-18T23:46:00Z</dcterms:created>
  <dcterms:modified xsi:type="dcterms:W3CDTF">2022-02-17T14:09:02Z</dcterms:modified>
</cp:coreProperties>
</file>