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7" r:id="rId6"/>
    <p:sldId id="266" r:id="rId7"/>
    <p:sldId id="261" r:id="rId8"/>
    <p:sldId id="775" r:id="rId9"/>
    <p:sldId id="826" r:id="rId10"/>
    <p:sldId id="827" r:id="rId11"/>
    <p:sldId id="259" r:id="rId12"/>
    <p:sldId id="815" r:id="rId13"/>
    <p:sldId id="723" r:id="rId14"/>
    <p:sldId id="265" r:id="rId15"/>
    <p:sldId id="828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64E83"/>
    <a:srgbClr val="6C8AAF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406EA-AF01-4AB6-8BC2-57279584A77A}" vWet="1" dt="2022-02-16T09:53:01.639"/>
    <p1510:client id="{4F3495F3-A75F-934D-B878-5032CED6459E}" v="14" dt="2022-02-16T10:32:05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73" autoAdjust="0"/>
    <p:restoredTop sz="94598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216" y="480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72511-1AAA-4680-9A8D-936A6A17625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73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16, 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1" y="360000"/>
            <a:ext cx="786959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000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35036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626" indent="-202554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698" indent="-202554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770" indent="-202554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842" indent="-202554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4" r:id="rId5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117425BD-EB36-7845-9385-72894CF1A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38" b="13690"/>
          <a:stretch/>
        </p:blipFill>
        <p:spPr>
          <a:xfrm>
            <a:off x="188708" y="0"/>
            <a:ext cx="12000117" cy="687299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2339" y="200110"/>
            <a:ext cx="11474045" cy="51296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Exploiting data assimilation for model improvement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5686" y="938945"/>
            <a:ext cx="7869600" cy="312521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Mark Fielding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5686" y="1324047"/>
            <a:ext cx="7869600" cy="254771"/>
          </a:xfrm>
        </p:spPr>
        <p:txBody>
          <a:bodyPr/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ECMWF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5686" y="1608798"/>
            <a:ext cx="7869600" cy="230832"/>
          </a:xfrm>
        </p:spPr>
        <p:txBody>
          <a:bodyPr/>
          <a:lstStyle/>
          <a:p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mark.fielding@ecmwf.int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9B57A9-1369-E84B-A674-204B238C827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421130" y="6052548"/>
            <a:ext cx="2578987" cy="526850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EC68D18-CFC5-654F-99E3-52E3F6A56C0A}"/>
              </a:ext>
            </a:extLst>
          </p:cNvPr>
          <p:cNvSpPr txBox="1">
            <a:spLocks/>
          </p:cNvSpPr>
          <p:nvPr/>
        </p:nvSpPr>
        <p:spPr>
          <a:xfrm>
            <a:off x="582241" y="5501913"/>
            <a:ext cx="2985417" cy="123110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bg1"/>
              </a:buClr>
              <a:buFont typeface="Arial"/>
              <a:buNone/>
              <a:defRPr sz="1600" kern="1200">
                <a:solidFill>
                  <a:srgbClr val="064E8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How can assimilating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EarthCARE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improve forecasts AND improve the representation of cloud processes?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34EE91D-FCEC-514B-9A9F-ECCB4BB31A58}"/>
              </a:ext>
            </a:extLst>
          </p:cNvPr>
          <p:cNvSpPr txBox="1">
            <a:spLocks/>
          </p:cNvSpPr>
          <p:nvPr/>
        </p:nvSpPr>
        <p:spPr>
          <a:xfrm>
            <a:off x="7974767" y="828002"/>
            <a:ext cx="3931617" cy="5129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bg1"/>
              </a:buClr>
              <a:buFont typeface="Arial"/>
              <a:buNone/>
              <a:defRPr sz="1600" kern="1200">
                <a:solidFill>
                  <a:srgbClr val="064E8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+ Marta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Janisková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Richard Forbes, and colleagues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54F58FE-9805-EC43-816B-F418785749B8}"/>
              </a:ext>
            </a:extLst>
          </p:cNvPr>
          <p:cNvSpPr/>
          <p:nvPr/>
        </p:nvSpPr>
        <p:spPr>
          <a:xfrm>
            <a:off x="6232838" y="945467"/>
            <a:ext cx="5498971" cy="5725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02FEC-2FC0-7146-8E2E-FF8FC56858C0}"/>
              </a:ext>
            </a:extLst>
          </p:cNvPr>
          <p:cNvSpPr/>
          <p:nvPr/>
        </p:nvSpPr>
        <p:spPr>
          <a:xfrm>
            <a:off x="331968" y="960457"/>
            <a:ext cx="5498971" cy="5725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FD201-21E7-48D1-B6F8-6AA8D8667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91"/>
            <a:fld id="{6B3B0B0F-E794-1244-9699-107C60B9C23A}" type="slidenum">
              <a:rPr lang="en-US">
                <a:latin typeface="Arial"/>
              </a:rPr>
              <a:pPr defTabSz="342991"/>
              <a:t>10</a:t>
            </a:fld>
            <a:endParaRPr lang="en-US" dirty="0">
              <a:latin typeface="Arial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F81932F-91A5-4663-8DE2-934729977B55}"/>
              </a:ext>
            </a:extLst>
          </p:cNvPr>
          <p:cNvSpPr txBox="1">
            <a:spLocks/>
          </p:cNvSpPr>
          <p:nvPr/>
        </p:nvSpPr>
        <p:spPr>
          <a:xfrm>
            <a:off x="543226" y="1356283"/>
            <a:ext cx="4805195" cy="23907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244" indent="-135036" defTabSz="342991"/>
            <a:r>
              <a:rPr lang="en-US" sz="1800" dirty="0">
                <a:solidFill>
                  <a:prstClr val="black"/>
                </a:solidFill>
                <a:latin typeface="Helvetica"/>
                <a:cs typeface="Helvetica"/>
              </a:rPr>
              <a:t>Minimize cost function, </a:t>
            </a:r>
            <a:r>
              <a:rPr lang="en-US" sz="1800" i="1" dirty="0">
                <a:solidFill>
                  <a:prstClr val="black"/>
                </a:solidFill>
                <a:latin typeface="Helvetica"/>
                <a:cs typeface="Helvetica"/>
              </a:rPr>
              <a:t>J</a:t>
            </a:r>
            <a:r>
              <a:rPr lang="en-US" sz="1800" dirty="0">
                <a:solidFill>
                  <a:prstClr val="black"/>
                </a:solidFill>
                <a:latin typeface="Helvetica"/>
                <a:cs typeface="Helvetica"/>
              </a:rPr>
              <a:t>, assuming model analysis ice water content, </a:t>
            </a:r>
            <a:r>
              <a:rPr lang="en-US" sz="1800" i="1" dirty="0" err="1">
                <a:solidFill>
                  <a:prstClr val="black"/>
                </a:solidFill>
                <a:latin typeface="Helvetica"/>
                <a:cs typeface="Helvetica"/>
              </a:rPr>
              <a:t>w</a:t>
            </a:r>
            <a:r>
              <a:rPr lang="en-US" sz="1800" i="1" baseline="-25000" dirty="0" err="1">
                <a:solidFill>
                  <a:prstClr val="black"/>
                </a:solidFill>
                <a:latin typeface="Helvetica"/>
                <a:cs typeface="Helvetica"/>
              </a:rPr>
              <a:t>a</a:t>
            </a:r>
            <a:r>
              <a:rPr lang="en-US" sz="1800" dirty="0">
                <a:solidFill>
                  <a:prstClr val="black"/>
                </a:solidFill>
                <a:latin typeface="Helvetica"/>
                <a:cs typeface="Helvetica"/>
              </a:rPr>
              <a:t> is truth: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CB426-C03C-47CD-9B03-D728310AD34B}"/>
              </a:ext>
            </a:extLst>
          </p:cNvPr>
          <p:cNvSpPr/>
          <p:nvPr/>
        </p:nvSpPr>
        <p:spPr>
          <a:xfrm>
            <a:off x="331968" y="2406234"/>
            <a:ext cx="786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42991"/>
            <a:r>
              <a:rPr lang="en-US" sz="1400" dirty="0">
                <a:latin typeface="Arial"/>
                <a:cs typeface="Arial"/>
              </a:rPr>
              <a:t>where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358124"/>
              </p:ext>
            </p:extLst>
          </p:nvPr>
        </p:nvGraphicFramePr>
        <p:xfrm>
          <a:off x="1252696" y="2397253"/>
          <a:ext cx="3672420" cy="37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4" imgW="2222280" imgH="228600" progId="Equation.DSMT4">
                  <p:embed/>
                </p:oleObj>
              </mc:Choice>
              <mc:Fallback>
                <p:oleObj name="Equation" r:id="rId4" imgW="2222280" imgH="2286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2696" y="2397253"/>
                        <a:ext cx="3672420" cy="378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889B9ED-9ECB-4AB4-B20B-94A51252260A}"/>
              </a:ext>
            </a:extLst>
          </p:cNvPr>
          <p:cNvSpPr/>
          <p:nvPr/>
        </p:nvSpPr>
        <p:spPr>
          <a:xfrm>
            <a:off x="1784693" y="4183839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D</a:t>
            </a:r>
            <a:r>
              <a:rPr lang="en-GB" i="1" baseline="-25000" dirty="0"/>
              <a:t>m</a:t>
            </a:r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5CC8C9D2-F99B-4033-8768-785240C811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2" y="3018346"/>
            <a:ext cx="4690491" cy="3517867"/>
          </a:xfrm>
          <a:prstGeom prst="rect">
            <a:avLst/>
          </a:prstGeom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EE99C1F-1283-429C-9A71-FDD78A5C9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352500"/>
              </p:ext>
            </p:extLst>
          </p:nvPr>
        </p:nvGraphicFramePr>
        <p:xfrm>
          <a:off x="1305163" y="1933508"/>
          <a:ext cx="3130539" cy="441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7" imgW="1981080" imgH="279360" progId="Equation.DSMT4">
                  <p:embed/>
                </p:oleObj>
              </mc:Choice>
              <mc:Fallback>
                <p:oleObj name="Equation" r:id="rId7" imgW="1981080" imgH="2793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EE99C1F-1283-429C-9A71-FDD78A5C9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5163" y="1933508"/>
                        <a:ext cx="3130539" cy="441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33464D8-E758-C543-AC7A-74739B014C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6572" y="1315060"/>
            <a:ext cx="4571502" cy="50418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5F59C36-32AD-FD49-8CA4-8933B54E2EA5}"/>
              </a:ext>
            </a:extLst>
          </p:cNvPr>
          <p:cNvSpPr txBox="1"/>
          <p:nvPr/>
        </p:nvSpPr>
        <p:spPr>
          <a:xfrm>
            <a:off x="618363" y="155391"/>
            <a:ext cx="11274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tx2"/>
                </a:solidFill>
                <a:latin typeface="+mj-lt"/>
              </a:rPr>
              <a:t>Proof of principle: off-line parameter estimation of observation operator microphysical assumptions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CD8D38-4EB5-C041-8C9E-82A8A83D9D6D}"/>
              </a:ext>
            </a:extLst>
          </p:cNvPr>
          <p:cNvSpPr/>
          <p:nvPr/>
        </p:nvSpPr>
        <p:spPr>
          <a:xfrm>
            <a:off x="9163967" y="6364055"/>
            <a:ext cx="1937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42991"/>
            <a:r>
              <a:rPr lang="en-US" sz="1600" dirty="0">
                <a:latin typeface="Arial"/>
                <a:cs typeface="Arial"/>
              </a:rPr>
              <a:t>Geer 2021, AMT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EFAAA0B-9B9B-EC4E-A718-E8F61FF7444D}"/>
              </a:ext>
            </a:extLst>
          </p:cNvPr>
          <p:cNvSpPr/>
          <p:nvPr/>
        </p:nvSpPr>
        <p:spPr>
          <a:xfrm>
            <a:off x="541147" y="953200"/>
            <a:ext cx="2801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i="1" dirty="0"/>
              <a:t>Radar and lidar</a:t>
            </a:r>
            <a:endParaRPr lang="en-GB" b="0" i="1" baseline="-250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898174-875D-2F40-ACAA-EBDBCD548031}"/>
              </a:ext>
            </a:extLst>
          </p:cNvPr>
          <p:cNvSpPr/>
          <p:nvPr/>
        </p:nvSpPr>
        <p:spPr>
          <a:xfrm>
            <a:off x="6362307" y="913481"/>
            <a:ext cx="2801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i="1" dirty="0"/>
              <a:t>Microwave radiances</a:t>
            </a:r>
            <a:endParaRPr lang="en-GB" b="0" i="1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4F40E3-9953-0846-80F9-3C247758B7DB}"/>
              </a:ext>
            </a:extLst>
          </p:cNvPr>
          <p:cNvCxnSpPr>
            <a:cxnSpLocks/>
          </p:cNvCxnSpPr>
          <p:nvPr/>
        </p:nvCxnSpPr>
        <p:spPr>
          <a:xfrm>
            <a:off x="5050724" y="4048136"/>
            <a:ext cx="187473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54789E1-6545-FF43-9BB2-67046B1DC910}"/>
              </a:ext>
            </a:extLst>
          </p:cNvPr>
          <p:cNvSpPr/>
          <p:nvPr/>
        </p:nvSpPr>
        <p:spPr>
          <a:xfrm>
            <a:off x="5182407" y="3282201"/>
            <a:ext cx="2224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1" dirty="0"/>
              <a:t>Can these be combined?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700E1D-6151-7640-8BCB-5AC6EE387144}"/>
              </a:ext>
            </a:extLst>
          </p:cNvPr>
          <p:cNvSpPr/>
          <p:nvPr/>
        </p:nvSpPr>
        <p:spPr>
          <a:xfrm>
            <a:off x="302977" y="4473334"/>
            <a:ext cx="2224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1" dirty="0"/>
              <a:t>D</a:t>
            </a:r>
            <a:r>
              <a:rPr lang="en-GB" sz="2000" b="0" i="1" baseline="-25000" dirty="0"/>
              <a:t>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A66F3F-9460-F74C-B15D-DE433DB54369}"/>
              </a:ext>
            </a:extLst>
          </p:cNvPr>
          <p:cNvSpPr/>
          <p:nvPr/>
        </p:nvSpPr>
        <p:spPr>
          <a:xfrm>
            <a:off x="9453073" y="913481"/>
            <a:ext cx="2919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b="0" i="1" dirty="0"/>
              <a:t>Multi-parameter minimization</a:t>
            </a:r>
          </a:p>
        </p:txBody>
      </p:sp>
    </p:spTree>
    <p:extLst>
      <p:ext uri="{BB962C8B-B14F-4D97-AF65-F5344CB8AC3E}">
        <p14:creationId xmlns:p14="http://schemas.microsoft.com/office/powerpoint/2010/main" val="6097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  <p:bldP spid="40" grpId="0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68EB-34F8-A049-B26D-70DFC3167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CDCE3-FD53-2F4D-8E29-CD6352A53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BC4FEA-97E5-2245-B975-672C9597E9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47075" y="1160918"/>
            <a:ext cx="9462662" cy="4986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Physical parameterization schemes all require assumptions that are potential constrained by observations (e.g., cloud particle sizes, fall speeds, updrafts…)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Theoretically possible to simultaneously estimate large-scale atmospheric state and model parameters (e.g., Solar constant estimation at ECMWF, Lopez 2013)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Radar and lidar provide unique constraints on microphysics, but are more observations required?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Practically, a huge challenge!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E.g., need to estimate all uncertain parameters at once, need to avoid unphysical parameters, potential correlations between parameters, requires same model in DA as full non-linear model…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205424-22E0-C44F-B3FC-DD8B28DA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537" y="553422"/>
            <a:ext cx="10029600" cy="369332"/>
          </a:xfrm>
        </p:spPr>
        <p:txBody>
          <a:bodyPr lIns="0" tIns="0" rIns="0" bIns="0">
            <a:normAutofit/>
          </a:bodyPr>
          <a:lstStyle/>
          <a:p>
            <a:r>
              <a:rPr lang="en-US" altLang="en-US" b="0" kern="1200" dirty="0">
                <a:latin typeface="+mj-lt"/>
                <a:ea typeface="+mj-ea"/>
                <a:cs typeface="+mj-cs"/>
              </a:rPr>
              <a:t>Could data assimilation be used for state and parameter estimation?</a:t>
            </a:r>
          </a:p>
        </p:txBody>
      </p:sp>
    </p:spTree>
    <p:extLst>
      <p:ext uri="{BB962C8B-B14F-4D97-AF65-F5344CB8AC3E}">
        <p14:creationId xmlns:p14="http://schemas.microsoft.com/office/powerpoint/2010/main" val="26005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5724-8618-B141-A5B6-174AD31E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87" y="510225"/>
            <a:ext cx="7583607" cy="36933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8235-07F5-0446-AD1E-227DCD63DF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70257" y="1157364"/>
            <a:ext cx="9217730" cy="49860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Preparations for the data assimilation of </a:t>
            </a:r>
            <a:r>
              <a:rPr lang="en-US" sz="2400" dirty="0" err="1"/>
              <a:t>EarthCARE</a:t>
            </a:r>
            <a:r>
              <a:rPr lang="en-US" sz="2400" dirty="0"/>
              <a:t> provide a framework for exploiting its observations for model improvement.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Instrument simulators should be combined synergistically to have greatest impact.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Being aware of microphysical uncertainties in simulators is critical to avoid mis-interpretation of results.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Combined state and parameter estimation DA could create a step-change in the representation of physical processes in NWP models.</a:t>
            </a:r>
            <a:br>
              <a:rPr lang="en-US" sz="2400" dirty="0"/>
            </a:br>
            <a:r>
              <a:rPr lang="en-US" sz="24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68EB-34F8-A049-B26D-70DFC3167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CDCE3-FD53-2F4D-8E29-CD6352A53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5724-8618-B141-A5B6-174AD31E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52" y="319500"/>
            <a:ext cx="7869600" cy="36933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8235-07F5-0446-AD1E-227DCD63DF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7452" y="869810"/>
            <a:ext cx="10393920" cy="7968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ECMWF and ESA have been developing the capability to monitor and assimilate </a:t>
            </a:r>
            <a:r>
              <a:rPr lang="en-US" sz="2000" dirty="0" err="1"/>
              <a:t>EarthCARE</a:t>
            </a:r>
            <a:r>
              <a:rPr lang="en-US" sz="2000" dirty="0"/>
              <a:t> radar and lidar observations since 2003.</a:t>
            </a:r>
            <a:br>
              <a:rPr lang="en-US" sz="2000" dirty="0"/>
            </a:br>
            <a:r>
              <a:rPr lang="en-US" sz="20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68EB-34F8-A049-B26D-70DFC3167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CDCE3-FD53-2F4D-8E29-CD6352A53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501456F2-0EEB-D84E-B1DB-2F09833B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80" y="1757189"/>
            <a:ext cx="6031256" cy="455106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9EA72B-4C9F-0E42-B743-02B5C3469961}"/>
              </a:ext>
            </a:extLst>
          </p:cNvPr>
          <p:cNvSpPr txBox="1">
            <a:spLocks/>
          </p:cNvSpPr>
          <p:nvPr/>
        </p:nvSpPr>
        <p:spPr>
          <a:xfrm>
            <a:off x="6745647" y="2313244"/>
            <a:ext cx="4638325" cy="3633055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Observation operators for space-borne radar and lidar (Di Michele 2012, Fielding and </a:t>
            </a:r>
            <a:r>
              <a:rPr lang="en-US" sz="2000" dirty="0" err="1"/>
              <a:t>Janisková</a:t>
            </a:r>
            <a:r>
              <a:rPr lang="en-US" sz="2000" dirty="0"/>
              <a:t> 2021, QJRMS)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1D+4DVAR feasibility studies (</a:t>
            </a:r>
            <a:r>
              <a:rPr lang="en-US" sz="2000" dirty="0" err="1"/>
              <a:t>Janisková</a:t>
            </a:r>
            <a:r>
              <a:rPr lang="en-US" sz="2000" dirty="0"/>
              <a:t> 2015, QJRMS)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Flow dependent observation error characterization (Fielding and Stiller 2019, JGR)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4D-Var assimilation feasibility studies with </a:t>
            </a:r>
            <a:r>
              <a:rPr lang="en-US" sz="2000" dirty="0" err="1"/>
              <a:t>CloudSat</a:t>
            </a:r>
            <a:r>
              <a:rPr lang="en-US" sz="2000" dirty="0"/>
              <a:t> and CALIPSO (</a:t>
            </a:r>
            <a:r>
              <a:rPr lang="en-US" sz="2000" dirty="0" err="1"/>
              <a:t>Janisková</a:t>
            </a:r>
            <a:r>
              <a:rPr lang="en-US" sz="2000" dirty="0"/>
              <a:t> and Fielding 2021, QJRMS)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9E8059-F3EC-C84A-9A7F-995C4B62D2F5}"/>
              </a:ext>
            </a:extLst>
          </p:cNvPr>
          <p:cNvSpPr txBox="1">
            <a:spLocks/>
          </p:cNvSpPr>
          <p:nvPr/>
        </p:nvSpPr>
        <p:spPr>
          <a:xfrm>
            <a:off x="6716111" y="1847678"/>
            <a:ext cx="5123792" cy="465566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outcomes</a:t>
            </a:r>
          </a:p>
        </p:txBody>
      </p:sp>
    </p:spTree>
    <p:extLst>
      <p:ext uri="{BB962C8B-B14F-4D97-AF65-F5344CB8AC3E}">
        <p14:creationId xmlns:p14="http://schemas.microsoft.com/office/powerpoint/2010/main" val="55973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5724-8618-B141-A5B6-174AD31E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360000"/>
            <a:ext cx="7583607" cy="369332"/>
          </a:xfrm>
        </p:spPr>
        <p:txBody>
          <a:bodyPr/>
          <a:lstStyle/>
          <a:p>
            <a:r>
              <a:rPr lang="en-US" dirty="0"/>
              <a:t>The ways developments for </a:t>
            </a:r>
            <a:r>
              <a:rPr lang="en-US" b="1" i="1" dirty="0"/>
              <a:t>data assimilation </a:t>
            </a:r>
            <a:r>
              <a:rPr lang="en-US" dirty="0"/>
              <a:t>can be exploited to improve model forecasts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8235-07F5-0446-AD1E-227DCD63DF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59611" y="1322255"/>
            <a:ext cx="8963091" cy="4986000"/>
          </a:xfrm>
        </p:spPr>
        <p:txBody>
          <a:bodyPr/>
          <a:lstStyle/>
          <a:p>
            <a:pPr indent="0">
              <a:spcAft>
                <a:spcPts val="600"/>
              </a:spcAft>
              <a:buNone/>
            </a:pPr>
            <a:r>
              <a:rPr lang="en-US" sz="2400" u="sng" dirty="0"/>
              <a:t>Indirect</a:t>
            </a:r>
          </a:p>
          <a:p>
            <a:pPr marL="285750" indent="-285750">
              <a:spcAft>
                <a:spcPts val="600"/>
              </a:spcAft>
            </a:pPr>
            <a:r>
              <a:rPr lang="en-US" sz="2000" dirty="0"/>
              <a:t>Model validation using observation operators as instrument simulators</a:t>
            </a:r>
          </a:p>
          <a:p>
            <a:pPr marL="285750" indent="-285750">
              <a:spcAft>
                <a:spcPts val="600"/>
              </a:spcAft>
            </a:pPr>
            <a:r>
              <a:rPr lang="en-US" sz="2000" dirty="0"/>
              <a:t>Monitoring of instruments/products to detect instrument/model problems</a:t>
            </a:r>
            <a:endParaRPr lang="en-US" dirty="0"/>
          </a:p>
          <a:p>
            <a:pPr indent="0">
              <a:spcAft>
                <a:spcPts val="600"/>
              </a:spcAft>
              <a:buNone/>
            </a:pPr>
            <a:r>
              <a:rPr lang="en-US" sz="2400" u="sng" dirty="0"/>
              <a:t>Direct</a:t>
            </a:r>
          </a:p>
          <a:p>
            <a:pPr marL="285750" indent="-285750">
              <a:spcAft>
                <a:spcPts val="600"/>
              </a:spcAft>
            </a:pPr>
            <a:r>
              <a:rPr lang="en-US" sz="2000" dirty="0"/>
              <a:t>Traditional DA – observations are combined with model to provide best estimate of initial state</a:t>
            </a:r>
            <a:endParaRPr lang="en-US" dirty="0"/>
          </a:p>
          <a:p>
            <a:pPr indent="0">
              <a:spcAft>
                <a:spcPts val="600"/>
              </a:spcAft>
              <a:buNone/>
            </a:pPr>
            <a:r>
              <a:rPr lang="en-US" sz="2400" u="sng" dirty="0"/>
              <a:t>Future research</a:t>
            </a:r>
          </a:p>
          <a:p>
            <a:pPr marL="285750" indent="-285750">
              <a:spcAft>
                <a:spcPts val="600"/>
              </a:spcAft>
            </a:pPr>
            <a:r>
              <a:rPr lang="en-US" sz="2000" dirty="0"/>
              <a:t>Reducing microphysical uncertainty via observation operator parameter estimation, exploiting synergies across observation spectrum</a:t>
            </a:r>
          </a:p>
          <a:p>
            <a:pPr marL="285750" indent="-285750">
              <a:spcAft>
                <a:spcPts val="600"/>
              </a:spcAft>
            </a:pPr>
            <a:r>
              <a:rPr lang="en-US" sz="2000" dirty="0"/>
              <a:t>Interactive state and parameter estimation data assimilation</a:t>
            </a:r>
            <a:br>
              <a:rPr lang="en-US" sz="2000" dirty="0"/>
            </a:br>
            <a:r>
              <a:rPr lang="en-US" sz="20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68EB-34F8-A049-B26D-70DFC3167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CDCE3-FD53-2F4D-8E29-CD6352A53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89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5724-8618-B141-A5B6-174AD31E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49" y="297737"/>
            <a:ext cx="10870726" cy="369332"/>
          </a:xfrm>
        </p:spPr>
        <p:txBody>
          <a:bodyPr/>
          <a:lstStyle/>
          <a:p>
            <a:r>
              <a:rPr lang="en-US" dirty="0"/>
              <a:t>Online observation operators provide direct comparison with 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68EB-34F8-A049-B26D-70DFC3167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CDCE3-FD53-2F4D-8E29-CD6352A53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8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D5683564-508C-5649-A514-F90E508AD95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7277" t="5478" b="5668"/>
          <a:stretch/>
        </p:blipFill>
        <p:spPr>
          <a:xfrm>
            <a:off x="326244" y="713184"/>
            <a:ext cx="6734123" cy="5562400"/>
          </a:xfr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CF5ECB3-0541-E341-A5CC-48BB4EE96F48}"/>
              </a:ext>
            </a:extLst>
          </p:cNvPr>
          <p:cNvSpPr txBox="1">
            <a:spLocks/>
          </p:cNvSpPr>
          <p:nvPr/>
        </p:nvSpPr>
        <p:spPr>
          <a:xfrm>
            <a:off x="6536795" y="950565"/>
            <a:ext cx="5325786" cy="51579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64E83"/>
              </a:buClr>
              <a:buFont typeface="Arial"/>
            </a:pPr>
            <a:r>
              <a:rPr lang="en-GB" sz="2400" dirty="0"/>
              <a:t>Instant qualitative check on cloud structure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64E83"/>
              </a:buClr>
              <a:buFont typeface="Arial"/>
            </a:pPr>
            <a:r>
              <a:rPr lang="en-GB" sz="2400" dirty="0"/>
              <a:t>Useful for evaluating model analysis/reanalysis or forecast skill.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64E83"/>
              </a:buClr>
              <a:buFont typeface="Arial"/>
            </a:pPr>
            <a:r>
              <a:rPr lang="en-GB" sz="2400" dirty="0"/>
              <a:t>Not necessary helpful for process understanding, but could be useful for evaluating ‘rare events’ – tropical cyclones, volcanic eruptions etc.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64E83"/>
              </a:buClr>
              <a:buFont typeface="Arial"/>
            </a:pPr>
            <a:r>
              <a:rPr lang="en-GB" sz="2400" dirty="0"/>
              <a:t>Can be difficult to process data from higher resolution simulations -&gt; online observation simulators could reduce computational demands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ED671A-D781-F041-AF17-20503939B71D}"/>
              </a:ext>
            </a:extLst>
          </p:cNvPr>
          <p:cNvSpPr/>
          <p:nvPr/>
        </p:nvSpPr>
        <p:spPr>
          <a:xfrm>
            <a:off x="3686028" y="797808"/>
            <a:ext cx="2224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i="1" dirty="0" err="1"/>
              <a:t>CloudSat</a:t>
            </a:r>
            <a:endParaRPr lang="en-GB" sz="2000" b="1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416497-E979-2F4B-B5AC-EFE94210878C}"/>
              </a:ext>
            </a:extLst>
          </p:cNvPr>
          <p:cNvSpPr/>
          <p:nvPr/>
        </p:nvSpPr>
        <p:spPr>
          <a:xfrm>
            <a:off x="3686028" y="1817303"/>
            <a:ext cx="2224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i="1" dirty="0"/>
              <a:t>1 km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2D7F6B-F362-6E47-9B71-5F8233992C52}"/>
              </a:ext>
            </a:extLst>
          </p:cNvPr>
          <p:cNvSpPr/>
          <p:nvPr/>
        </p:nvSpPr>
        <p:spPr>
          <a:xfrm>
            <a:off x="3686028" y="2918898"/>
            <a:ext cx="2224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i="1" dirty="0"/>
              <a:t>4 km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6D90BD-ED4B-F049-A840-99A4E8D04708}"/>
              </a:ext>
            </a:extLst>
          </p:cNvPr>
          <p:cNvSpPr/>
          <p:nvPr/>
        </p:nvSpPr>
        <p:spPr>
          <a:xfrm>
            <a:off x="3686028" y="5097415"/>
            <a:ext cx="2224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i="1" dirty="0"/>
              <a:t>9 km (conv. on)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7AEC5-81DA-8544-A4F2-30B21F55ABF7}"/>
              </a:ext>
            </a:extLst>
          </p:cNvPr>
          <p:cNvSpPr/>
          <p:nvPr/>
        </p:nvSpPr>
        <p:spPr>
          <a:xfrm>
            <a:off x="3686028" y="3998622"/>
            <a:ext cx="2224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i="1" dirty="0"/>
              <a:t>9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4BC73D-496C-FE4A-BADC-B8EBBF73260C}"/>
              </a:ext>
            </a:extLst>
          </p:cNvPr>
          <p:cNvSpPr txBox="1"/>
          <p:nvPr/>
        </p:nvSpPr>
        <p:spPr>
          <a:xfrm>
            <a:off x="560398" y="6108478"/>
            <a:ext cx="582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91"/>
            <a:r>
              <a:rPr lang="en-GB" sz="1400" i="1" dirty="0">
                <a:solidFill>
                  <a:prstClr val="black"/>
                </a:solidFill>
                <a:latin typeface="Arial"/>
              </a:rPr>
              <a:t>DYAMOND ‘summer’ simulations</a:t>
            </a:r>
          </a:p>
        </p:txBody>
      </p:sp>
    </p:spTree>
    <p:extLst>
      <p:ext uri="{BB962C8B-B14F-4D97-AF65-F5344CB8AC3E}">
        <p14:creationId xmlns:p14="http://schemas.microsoft.com/office/powerpoint/2010/main" val="37505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5724-8618-B141-A5B6-174AD31E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28" y="365078"/>
            <a:ext cx="9305144" cy="369332"/>
          </a:xfrm>
        </p:spPr>
        <p:txBody>
          <a:bodyPr/>
          <a:lstStyle/>
          <a:p>
            <a:r>
              <a:rPr lang="en-US" dirty="0"/>
              <a:t>Synergistic approaches are key to process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68EB-34F8-A049-B26D-70DFC3167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CDCE3-FD53-2F4D-8E29-CD6352A53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F197E-75D9-5F4E-ACF3-5383C2AE6644}"/>
              </a:ext>
            </a:extLst>
          </p:cNvPr>
          <p:cNvSpPr txBox="1"/>
          <p:nvPr/>
        </p:nvSpPr>
        <p:spPr>
          <a:xfrm>
            <a:off x="636456" y="815261"/>
            <a:ext cx="1086919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Spatial matching of observations and model not always required.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Interpretations still susceptible to assumptions in instrument simulators.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D9BD0A-64A2-334F-BA5F-6B8D2F82E705}"/>
              </a:ext>
            </a:extLst>
          </p:cNvPr>
          <p:cNvSpPr txBox="1"/>
          <p:nvPr/>
        </p:nvSpPr>
        <p:spPr>
          <a:xfrm>
            <a:off x="939059" y="5810093"/>
            <a:ext cx="1056658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See Richard Forbes’s and Andrew </a:t>
            </a:r>
            <a:r>
              <a:rPr lang="en-US" sz="2400" dirty="0" err="1">
                <a:solidFill>
                  <a:srgbClr val="FF0000"/>
                </a:solidFill>
              </a:rPr>
              <a:t>Gettelman’s</a:t>
            </a:r>
            <a:r>
              <a:rPr lang="en-US" sz="2400" dirty="0">
                <a:solidFill>
                  <a:srgbClr val="FF0000"/>
                </a:solidFill>
              </a:rPr>
              <a:t> talks for more examples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C82D14-E55C-3C46-AE5C-8306E044DDBD}"/>
              </a:ext>
            </a:extLst>
          </p:cNvPr>
          <p:cNvSpPr txBox="1"/>
          <p:nvPr/>
        </p:nvSpPr>
        <p:spPr>
          <a:xfrm>
            <a:off x="432573" y="4963897"/>
            <a:ext cx="5810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Simulate CFODDs (see Suzuki et al., 2010) to compare with MODIS/</a:t>
            </a:r>
            <a:r>
              <a:rPr lang="en-US" sz="2000" dirty="0" err="1"/>
              <a:t>CloudSat</a:t>
            </a:r>
            <a:r>
              <a:rPr lang="en-US" sz="2000" dirty="0"/>
              <a:t> observations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553565-4B18-9849-9337-DEF71E9D3904}"/>
              </a:ext>
            </a:extLst>
          </p:cNvPr>
          <p:cNvSpPr txBox="1"/>
          <p:nvPr/>
        </p:nvSpPr>
        <p:spPr>
          <a:xfrm>
            <a:off x="6222353" y="4963897"/>
            <a:ext cx="6368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Two-moment version of observation operator to represent more complex microphysics schemes</a:t>
            </a:r>
          </a:p>
        </p:txBody>
      </p:sp>
      <p:pic>
        <p:nvPicPr>
          <p:cNvPr id="31" name="Picture 30" descr="A picture containing chart&#10;&#10;Description automatically generated">
            <a:extLst>
              <a:ext uri="{FF2B5EF4-FFF2-40B4-BE49-F238E27FC236}">
                <a16:creationId xmlns:a16="http://schemas.microsoft.com/office/drawing/2014/main" id="{5CB5B05B-B10A-C044-BC22-C04014BE2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1" r="35414"/>
          <a:stretch/>
        </p:blipFill>
        <p:spPr>
          <a:xfrm>
            <a:off x="432573" y="1710364"/>
            <a:ext cx="5292030" cy="3202927"/>
          </a:xfrm>
          <a:prstGeom prst="rect">
            <a:avLst/>
          </a:prstGeom>
        </p:spPr>
      </p:pic>
      <p:pic>
        <p:nvPicPr>
          <p:cNvPr id="32" name="Content Placeholder 6">
            <a:extLst>
              <a:ext uri="{FF2B5EF4-FFF2-40B4-BE49-F238E27FC236}">
                <a16:creationId xmlns:a16="http://schemas.microsoft.com/office/drawing/2014/main" id="{340DE2CC-33AA-E846-91C5-D9F35C07324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9523" t="51540" r="36092" b="8101"/>
          <a:stretch/>
        </p:blipFill>
        <p:spPr>
          <a:xfrm>
            <a:off x="6295958" y="2057846"/>
            <a:ext cx="5065629" cy="2569464"/>
          </a:xfrm>
        </p:spPr>
      </p:pic>
      <p:pic>
        <p:nvPicPr>
          <p:cNvPr id="33" name="Content Placeholder 6">
            <a:extLst>
              <a:ext uri="{FF2B5EF4-FFF2-40B4-BE49-F238E27FC236}">
                <a16:creationId xmlns:a16="http://schemas.microsoft.com/office/drawing/2014/main" id="{AE2C0F46-7667-F74F-A5D0-560E76788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07" t="49693" r="7563" b="8239"/>
          <a:stretch/>
        </p:blipFill>
        <p:spPr>
          <a:xfrm>
            <a:off x="11413982" y="1948967"/>
            <a:ext cx="552373" cy="2678343"/>
          </a:xfrm>
          <a:prstGeom prst="rect">
            <a:avLst/>
          </a:prstGeom>
        </p:spPr>
      </p:pic>
      <p:sp>
        <p:nvSpPr>
          <p:cNvPr id="34" name="Text Box 8">
            <a:extLst>
              <a:ext uri="{FF2B5EF4-FFF2-40B4-BE49-F238E27FC236}">
                <a16:creationId xmlns:a16="http://schemas.microsoft.com/office/drawing/2014/main" id="{9C6799A9-4643-EC4C-A4E0-136DC447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954" y="1682795"/>
            <a:ext cx="43289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IFS </a:t>
            </a:r>
            <a:r>
              <a:rPr lang="en-GB" altLang="en-US" sz="1600" dirty="0" err="1">
                <a:solidFill>
                  <a:srgbClr val="000000"/>
                </a:solidFill>
                <a:latin typeface="Helvetica" panose="020B0604020202020204" pitchFamily="34" charset="0"/>
              </a:rPr>
              <a:t>scm</a:t>
            </a:r>
            <a:r>
              <a:rPr lang="en-GB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using two moment microphysics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FD6455CE-DE6C-1243-96F8-D73A6A2CD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278" y="3105528"/>
            <a:ext cx="432898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+ double moment simulator</a:t>
            </a: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EFBD30B6-B243-6E49-9908-B580E23B3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102" y="4556188"/>
            <a:ext cx="139817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days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B2A75087-8607-924B-B264-3E0A8AD7DF9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586342" y="3662870"/>
            <a:ext cx="139817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Height (km)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78DB08E5-15CB-6844-9318-30AA5754BC6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600379" y="2372736"/>
            <a:ext cx="139817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Height (km)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6BA72DEB-9278-8E4A-B6F4-AC3880BE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8988" y="2131446"/>
            <a:ext cx="68050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dBZ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53035C23-B3A4-B745-998D-0F526F1C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6101" y="3547671"/>
            <a:ext cx="68050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dBZ</a:t>
            </a:r>
          </a:p>
        </p:txBody>
      </p:sp>
    </p:spTree>
    <p:extLst>
      <p:ext uri="{BB962C8B-B14F-4D97-AF65-F5344CB8AC3E}">
        <p14:creationId xmlns:p14="http://schemas.microsoft.com/office/powerpoint/2010/main" val="21190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34" grpId="0"/>
      <p:bldP spid="35" grpId="0" animBg="1"/>
      <p:bldP spid="36" grpId="0"/>
      <p:bldP spid="37" grpId="0"/>
      <p:bldP spid="38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D3BD3-BB42-480B-8969-336C8B56D5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7EF3-A410-463E-B031-899F06E96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A4DAAD7-F075-4668-BCE8-AAC532C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90" y="144000"/>
            <a:ext cx="10515600" cy="4056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t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0000"/>
              </a:buClr>
              <a:buSzPts val="2400"/>
              <a:buFont typeface="Comic Sans MS" panose="030F0702030302020204" pitchFamily="66" charset="0"/>
              <a:buChar char=" "/>
            </a:pPr>
            <a:r>
              <a:rPr lang="en-GB" altLang="en-US" sz="2400" dirty="0">
                <a:solidFill>
                  <a:schemeClr val="tx2"/>
                </a:solidFill>
                <a:latin typeface="Arial"/>
                <a:cs typeface="Arial"/>
              </a:rPr>
              <a:t>How can we maximise </a:t>
            </a:r>
            <a:r>
              <a:rPr lang="en-GB" altLang="en-US" sz="2400" dirty="0" err="1">
                <a:solidFill>
                  <a:schemeClr val="tx2"/>
                </a:solidFill>
                <a:latin typeface="Arial"/>
                <a:cs typeface="Arial"/>
              </a:rPr>
              <a:t>EarthCARE’s</a:t>
            </a:r>
            <a:r>
              <a:rPr lang="en-GB" altLang="en-US" sz="2400" dirty="0">
                <a:solidFill>
                  <a:schemeClr val="tx2"/>
                </a:solidFill>
                <a:latin typeface="Arial"/>
                <a:cs typeface="Arial"/>
              </a:rPr>
              <a:t> potential? </a:t>
            </a:r>
          </a:p>
        </p:txBody>
      </p:sp>
      <p:pic>
        <p:nvPicPr>
          <p:cNvPr id="7" name="Picture 6" descr="Diagram, timeline&#10;&#10;Description automatically generated">
            <a:extLst>
              <a:ext uri="{FF2B5EF4-FFF2-40B4-BE49-F238E27FC236}">
                <a16:creationId xmlns:a16="http://schemas.microsoft.com/office/drawing/2014/main" id="{99C984D5-2F8B-4D0A-8CA8-F13956265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4" r="9306"/>
          <a:stretch/>
        </p:blipFill>
        <p:spPr>
          <a:xfrm>
            <a:off x="351293" y="575442"/>
            <a:ext cx="7424531" cy="5422630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20E9304E-2380-41BD-AEB7-DFBFB43F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335" y="629313"/>
            <a:ext cx="4191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800" i="1" err="1">
                <a:solidFill>
                  <a:srgbClr val="000000"/>
                </a:solidFill>
                <a:latin typeface="Helvetica" panose="020B0604020202020204" pitchFamily="34" charset="0"/>
              </a:rPr>
              <a:t>CloudSat</a:t>
            </a:r>
            <a:r>
              <a:rPr lang="en-GB" altLang="en-US" sz="1800" i="1">
                <a:solidFill>
                  <a:srgbClr val="000000"/>
                </a:solidFill>
                <a:latin typeface="Helvetica" panose="020B0604020202020204" pitchFamily="34" charset="0"/>
              </a:rPr>
              <a:t> uncalibrated reflectivity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F16E31B5-A30F-4106-802A-638DFD826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335" y="2286477"/>
            <a:ext cx="4191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800" i="1" dirty="0">
                <a:solidFill>
                  <a:srgbClr val="000000"/>
                </a:solidFill>
                <a:latin typeface="Helvetica" panose="020B0604020202020204" pitchFamily="34" charset="0"/>
              </a:rPr>
              <a:t>IFS radar reflectivity (dBZ)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0905EE1-88BD-4E63-9B21-9D38B94B3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334" y="3943000"/>
            <a:ext cx="4191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800" i="1">
                <a:solidFill>
                  <a:srgbClr val="000000"/>
                </a:solidFill>
                <a:latin typeface="Helvetica" panose="020B0604020202020204" pitchFamily="34" charset="0"/>
              </a:rPr>
              <a:t>IFS Doppler velocity (m s</a:t>
            </a:r>
            <a:r>
              <a:rPr lang="en-GB" altLang="en-US" sz="1800" i="1" baseline="30000">
                <a:solidFill>
                  <a:srgbClr val="000000"/>
                </a:solidFill>
                <a:latin typeface="Helvetica" panose="020B0604020202020204" pitchFamily="34" charset="0"/>
              </a:rPr>
              <a:t>-1</a:t>
            </a:r>
            <a:r>
              <a:rPr lang="en-GB" altLang="en-US" sz="1800" i="1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CE713FE4-E6C3-4779-A146-9286971E3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749" y="1147684"/>
            <a:ext cx="356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600" dirty="0" err="1">
                <a:solidFill>
                  <a:srgbClr val="000000"/>
                </a:solidFill>
                <a:latin typeface="Helvetica" panose="020B0604020202020204" pitchFamily="34" charset="0"/>
              </a:rPr>
              <a:t>EarthCARE</a:t>
            </a:r>
            <a:r>
              <a:rPr lang="en-GB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will have improved sensitivity to boundary-layer clouds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099B34-B43A-489D-AB0D-277699E284B0}"/>
              </a:ext>
            </a:extLst>
          </p:cNvPr>
          <p:cNvSpPr/>
          <p:nvPr/>
        </p:nvSpPr>
        <p:spPr>
          <a:xfrm>
            <a:off x="3895379" y="1712531"/>
            <a:ext cx="3371695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AAB635-AEAB-4616-931D-E2864CBFEA24}"/>
              </a:ext>
            </a:extLst>
          </p:cNvPr>
          <p:cNvSpPr/>
          <p:nvPr/>
        </p:nvSpPr>
        <p:spPr>
          <a:xfrm>
            <a:off x="523684" y="5002916"/>
            <a:ext cx="3371695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8EAA571A-FF95-45AF-9765-418C21A3B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93" y="5740199"/>
            <a:ext cx="31779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ts val="2200"/>
              <a:buFont typeface="Helvetica" panose="020B0604020202020204" pitchFamily="34" charset="0"/>
              <a:buNone/>
            </a:pPr>
            <a:r>
              <a:rPr lang="en-GB" altLang="en-US" sz="1600" dirty="0">
                <a:solidFill>
                  <a:srgbClr val="064E83"/>
                </a:solidFill>
                <a:latin typeface="Helvetica" panose="020B0604020202020204" pitchFamily="34" charset="0"/>
              </a:rPr>
              <a:t>Doppler velocity will allow investigation of precipitation processes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B3F8E-14CB-49EA-A1A1-D9BE6D4D4599}"/>
              </a:ext>
            </a:extLst>
          </p:cNvPr>
          <p:cNvSpPr txBox="1"/>
          <p:nvPr/>
        </p:nvSpPr>
        <p:spPr>
          <a:xfrm>
            <a:off x="1921957" y="5790332"/>
            <a:ext cx="582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91"/>
            <a:r>
              <a:rPr lang="en-GB" sz="1400" i="1" dirty="0">
                <a:solidFill>
                  <a:prstClr val="black"/>
                </a:solidFill>
                <a:latin typeface="Arial"/>
              </a:rPr>
              <a:t>DYAMOND 4 km global simulations from 20 January 2020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60634A42-75B2-754E-9A23-05BC0D7DB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453" y="1455486"/>
            <a:ext cx="420410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</a:pPr>
            <a:r>
              <a:rPr lang="en-GB" altLang="en-US" sz="2000" dirty="0">
                <a:latin typeface="Helvetica" panose="020B0604020202020204" pitchFamily="34" charset="0"/>
              </a:rPr>
              <a:t>Observation operator updated to include Doppler velocity and HSRL channels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</a:pPr>
            <a:r>
              <a:rPr lang="en-GB" altLang="en-US" sz="2000" dirty="0">
                <a:latin typeface="Helvetica" panose="020B0604020202020204" pitchFamily="34" charset="0"/>
              </a:rPr>
              <a:t>Use model simulations to help with quality control and provide stepping stone from </a:t>
            </a:r>
            <a:r>
              <a:rPr lang="en-GB" altLang="en-US" sz="2000" dirty="0" err="1">
                <a:latin typeface="Helvetica" panose="020B0604020202020204" pitchFamily="34" charset="0"/>
              </a:rPr>
              <a:t>CloudSat</a:t>
            </a:r>
            <a:r>
              <a:rPr lang="en-GB" altLang="en-US" sz="2000" dirty="0">
                <a:latin typeface="Helvetica" panose="020B0604020202020204" pitchFamily="34" charset="0"/>
              </a:rPr>
              <a:t> to </a:t>
            </a:r>
            <a:r>
              <a:rPr lang="en-GB" altLang="en-US" sz="2000" dirty="0" err="1">
                <a:latin typeface="Helvetica" panose="020B0604020202020204" pitchFamily="34" charset="0"/>
              </a:rPr>
              <a:t>EarthCARE</a:t>
            </a:r>
            <a:endParaRPr lang="en-GB" altLang="en-US" sz="2000" dirty="0">
              <a:latin typeface="Helvetica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</a:pPr>
            <a:r>
              <a:rPr lang="en-GB" altLang="en-US" sz="2000" dirty="0">
                <a:latin typeface="Helvetica" panose="020B0604020202020204" pitchFamily="34" charset="0"/>
              </a:rPr>
              <a:t>Make observation operator publicly available (perhaps through RTTOV?)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</a:pPr>
            <a:endParaRPr lang="en-GB" altLang="en-US" sz="20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D4978-D172-4A5C-8A0A-BDA48C4B8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23402E79-0766-455C-B631-2AC619BB6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36" y="624090"/>
            <a:ext cx="11805000" cy="3350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tIns="13504" bIns="135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defTabSz="914400" eaLnBrk="0" fontAlgn="base" hangingPunct="0">
              <a:spcAft>
                <a:spcPct val="0"/>
              </a:spcAft>
              <a:buClr>
                <a:srgbClr val="3333CC"/>
              </a:buClr>
              <a:buSzPts val="1400"/>
              <a:buFont typeface="Wingdings" pitchFamily="2" charset="2"/>
              <a:buChar char="Ø"/>
              <a:defRPr/>
            </a:pPr>
            <a:r>
              <a:rPr kumimoji="0" lang="en-GB" altLang="en-US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</a:rPr>
              <a:t>4D-Var experiments using </a:t>
            </a:r>
            <a:r>
              <a:rPr kumimoji="0" lang="en-GB" altLang="en-US" sz="20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</a:rPr>
              <a:t>CloudSat</a:t>
            </a:r>
            <a:r>
              <a:rPr kumimoji="0" lang="en-GB" altLang="en-US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</a:rPr>
              <a:t> </a:t>
            </a:r>
            <a:r>
              <a:rPr lang="en-GB" altLang="en-US" sz="2000" kern="0" dirty="0">
                <a:latin typeface="Helvetica" panose="020B0604020202020204" pitchFamily="34" charset="0"/>
              </a:rPr>
              <a:t>&amp; </a:t>
            </a:r>
            <a:r>
              <a:rPr kumimoji="0" lang="en-GB" altLang="en-US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</a:rPr>
              <a:t>CALIPSO show improvements to medium range forecast skill!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16E4793-0D1B-495C-8279-918F80E63FC7}"/>
              </a:ext>
            </a:extLst>
          </p:cNvPr>
          <p:cNvSpPr txBox="1">
            <a:spLocks/>
          </p:cNvSpPr>
          <p:nvPr/>
        </p:nvSpPr>
        <p:spPr>
          <a:xfrm>
            <a:off x="7458075" y="439805"/>
            <a:ext cx="4588944" cy="4062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5CE08C-CB26-40DE-A132-D18EE92AD5D5}"/>
              </a:ext>
            </a:extLst>
          </p:cNvPr>
          <p:cNvGrpSpPr/>
          <p:nvPr/>
        </p:nvGrpSpPr>
        <p:grpSpPr>
          <a:xfrm>
            <a:off x="321052" y="1063266"/>
            <a:ext cx="5027772" cy="5207582"/>
            <a:chOff x="321052" y="1063266"/>
            <a:chExt cx="5027772" cy="520758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1561FE-114C-488A-9AED-596AD8334A4A}"/>
                </a:ext>
              </a:extLst>
            </p:cNvPr>
            <p:cNvGrpSpPr/>
            <p:nvPr/>
          </p:nvGrpSpPr>
          <p:grpSpPr>
            <a:xfrm>
              <a:off x="321052" y="1063266"/>
              <a:ext cx="5027772" cy="5207582"/>
              <a:chOff x="244852" y="1368066"/>
              <a:chExt cx="5027772" cy="520758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7E22CA-230F-4DB3-84C6-57A5A5B16F64}"/>
                  </a:ext>
                </a:extLst>
              </p:cNvPr>
              <p:cNvSpPr/>
              <p:nvPr/>
            </p:nvSpPr>
            <p:spPr>
              <a:xfrm>
                <a:off x="244852" y="1368066"/>
                <a:ext cx="5027772" cy="5207582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9BB25FC-4F3F-4494-9C43-23B26329A5C7}"/>
                  </a:ext>
                </a:extLst>
              </p:cNvPr>
              <p:cNvSpPr/>
              <p:nvPr/>
            </p:nvSpPr>
            <p:spPr>
              <a:xfrm>
                <a:off x="361878" y="1747913"/>
                <a:ext cx="4791147" cy="43515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7C0FD1B1-9BB0-4F8D-97A2-16AD0DFE40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64" t="4397" r="40116" b="80296"/>
              <a:stretch/>
            </p:blipFill>
            <p:spPr>
              <a:xfrm>
                <a:off x="382512" y="3339508"/>
                <a:ext cx="2154510" cy="1183508"/>
              </a:xfrm>
              <a:prstGeom prst="rect">
                <a:avLst/>
              </a:prstGeom>
            </p:spPr>
          </p:pic>
          <p:pic>
            <p:nvPicPr>
              <p:cNvPr id="10" name="Picture 9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2919362B-005D-4716-B790-CEC258B471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901" t="4587" r="8796" b="78562"/>
              <a:stretch/>
            </p:blipFill>
            <p:spPr>
              <a:xfrm>
                <a:off x="378842" y="4777535"/>
                <a:ext cx="2168050" cy="1302887"/>
              </a:xfrm>
              <a:prstGeom prst="rect">
                <a:avLst/>
              </a:prstGeom>
            </p:spPr>
          </p:pic>
          <p:pic>
            <p:nvPicPr>
              <p:cNvPr id="13" name="Picture 12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6C9B8E08-5BAD-4236-BD27-90F84D4A3D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55" t="63461" r="39910" b="21539"/>
              <a:stretch/>
            </p:blipFill>
            <p:spPr>
              <a:xfrm>
                <a:off x="2534856" y="3359617"/>
                <a:ext cx="1992848" cy="1159771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8254A8AB-9E19-4F3D-B9E4-F47BB17968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00" t="62816" r="8720" b="20188"/>
              <a:stretch/>
            </p:blipFill>
            <p:spPr>
              <a:xfrm>
                <a:off x="2541452" y="4779521"/>
                <a:ext cx="2025772" cy="1314098"/>
              </a:xfrm>
              <a:prstGeom prst="rect">
                <a:avLst/>
              </a:prstGeom>
            </p:spPr>
          </p:pic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2AFF672-CDE6-45C6-A3EB-B43F6D5BC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63" y="3084372"/>
                <a:ext cx="4177441" cy="270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tIns="54000" bIns="54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en-GB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Helvetica" panose="020B0604020202020204" pitchFamily="34" charset="0"/>
                  </a:rPr>
                  <a:t>     Vector Wind (VW)</a:t>
                </a:r>
              </a:p>
            </p:txBody>
          </p:sp>
          <p:pic>
            <p:nvPicPr>
              <p:cNvPr id="8" name="Picture 7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AB8EA27E-4020-49BA-9CDA-D7AFD16099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5" t="61037" r="70453" b="21841"/>
              <a:stretch/>
            </p:blipFill>
            <p:spPr>
              <a:xfrm>
                <a:off x="2545849" y="1792952"/>
                <a:ext cx="2021481" cy="1323841"/>
              </a:xfrm>
              <a:prstGeom prst="rect">
                <a:avLst/>
              </a:prstGeom>
            </p:spPr>
          </p:pic>
          <p:pic>
            <p:nvPicPr>
              <p:cNvPr id="6" name="Picture 5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AB8EA27E-4020-49BA-9CDA-D7AFD16099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97" r="70831" b="80275"/>
              <a:stretch/>
            </p:blipFill>
            <p:spPr>
              <a:xfrm>
                <a:off x="381318" y="1830926"/>
                <a:ext cx="2158136" cy="1316573"/>
              </a:xfrm>
              <a:prstGeom prst="rect">
                <a:avLst/>
              </a:prstGeom>
            </p:spPr>
          </p:pic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8C088D5A-3B7C-4A13-82A3-764E0DA2D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9823" y="1728863"/>
                <a:ext cx="1243452" cy="1888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tIns="13504" bIns="13504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en-GB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Helvetica" panose="020B0604020202020204" pitchFamily="34" charset="0"/>
                  </a:rPr>
                  <a:t>Temperature (T)</a:t>
                </a:r>
              </a:p>
            </p:txBody>
          </p:sp>
          <p:sp>
            <p:nvSpPr>
              <p:cNvPr id="18" name="Text Box 7">
                <a:extLst>
                  <a:ext uri="{FF2B5EF4-FFF2-40B4-BE49-F238E27FC236}">
                    <a16:creationId xmlns:a16="http://schemas.microsoft.com/office/drawing/2014/main" id="{95834795-43E9-480C-B266-6FDEA4D376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928" y="4510667"/>
                <a:ext cx="4177441" cy="270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tIns="54000" bIns="54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*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en-GB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Helvetica" panose="020B0604020202020204" pitchFamily="34" charset="0"/>
                  </a:rPr>
                  <a:t>     Geopotential (Z)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21FBA19-0E00-4074-B232-D5139DE32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8042" t="21610" r="25085" b="8016"/>
              <a:stretch/>
            </p:blipFill>
            <p:spPr>
              <a:xfrm>
                <a:off x="4522080" y="2429287"/>
                <a:ext cx="296856" cy="291747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AFDB9E-5F53-47D4-91AA-D04F9D5AAF9B}"/>
                  </a:ext>
                </a:extLst>
              </p:cNvPr>
              <p:cNvSpPr txBox="1"/>
              <p:nvPr/>
            </p:nvSpPr>
            <p:spPr>
              <a:xfrm rot="16200000">
                <a:off x="3400310" y="3807706"/>
                <a:ext cx="2928508" cy="22411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13504" tIns="8102" rIns="13504" bIns="8102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7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7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</a:rPr>
                  <a:t>Difference in RMS error normalised by RMS error of control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8D3141-85BE-498C-94D3-A08AA7BE8BCD}"/>
                  </a:ext>
                </a:extLst>
              </p:cNvPr>
              <p:cNvSpPr txBox="1"/>
              <p:nvPr/>
            </p:nvSpPr>
            <p:spPr>
              <a:xfrm>
                <a:off x="4657563" y="2415723"/>
                <a:ext cx="219331" cy="12908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13504" tIns="8102" rIns="13504" bIns="8102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7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</a:rPr>
                  <a:t>0.04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6C3577-75BC-4A70-90DE-AFDBE7E12893}"/>
                  </a:ext>
                </a:extLst>
              </p:cNvPr>
              <p:cNvSpPr txBox="1"/>
              <p:nvPr/>
            </p:nvSpPr>
            <p:spPr>
              <a:xfrm>
                <a:off x="4648746" y="3097624"/>
                <a:ext cx="219331" cy="12908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13504" tIns="8102" rIns="13504" bIns="8102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7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</a:rPr>
                  <a:t>0.02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FC688-92D6-40DD-A571-141A6845C7BE}"/>
                  </a:ext>
                </a:extLst>
              </p:cNvPr>
              <p:cNvSpPr txBox="1"/>
              <p:nvPr/>
            </p:nvSpPr>
            <p:spPr>
              <a:xfrm>
                <a:off x="4661191" y="3816865"/>
                <a:ext cx="219331" cy="12908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13504" tIns="8102" rIns="13504" bIns="8102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7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</a:rPr>
                  <a:t>0.0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50C86E-71DF-4BA4-A567-A82D4E7BA1FD}"/>
                  </a:ext>
                </a:extLst>
              </p:cNvPr>
              <p:cNvSpPr txBox="1"/>
              <p:nvPr/>
            </p:nvSpPr>
            <p:spPr>
              <a:xfrm>
                <a:off x="4653625" y="4527799"/>
                <a:ext cx="216056" cy="12908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13504" tIns="8102" rIns="13504" bIns="8102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7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</a:rPr>
                  <a:t>-</a:t>
                </a:r>
                <a:r>
                  <a:rPr kumimoji="0" lang="en-GB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</a:rPr>
                  <a:t>0.02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144AD4-B317-4EF7-B88B-FC6338F2BE70}"/>
                  </a:ext>
                </a:extLst>
              </p:cNvPr>
              <p:cNvSpPr txBox="1"/>
              <p:nvPr/>
            </p:nvSpPr>
            <p:spPr>
              <a:xfrm>
                <a:off x="4657569" y="5217711"/>
                <a:ext cx="229560" cy="12908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13504" tIns="8102" rIns="13504" bIns="8102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7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</a:rPr>
                  <a:t>-0.04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EA4AF2-7350-4FD9-804E-DA671BBFBC1F}"/>
                </a:ext>
              </a:extLst>
            </p:cNvPr>
            <p:cNvSpPr txBox="1"/>
            <p:nvPr/>
          </p:nvSpPr>
          <p:spPr>
            <a:xfrm>
              <a:off x="594792" y="5867159"/>
              <a:ext cx="4586808" cy="276999"/>
            </a:xfrm>
            <a:prstGeom prst="rect">
              <a:avLst/>
            </a:prstGeom>
            <a:noFill/>
          </p:spPr>
          <p:txBody>
            <a:bodyPr wrap="square" lIns="13504" rIns="13504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kern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11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</a:rPr>
                <a:t>-month combined period: 1 August 2007 – 31 August 2008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CF3EB61C-00D7-48BA-97CE-22D71DE1C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224" y="1679707"/>
              <a:ext cx="468000" cy="3735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lIns="13504" tIns="13504" rIns="13504" bIns="1350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3333CC"/>
                </a:buClr>
                <a:buSzPts val="1400"/>
                <a:buNone/>
              </a:pPr>
              <a:r>
                <a:rPr lang="en-GB" altLang="en-US" sz="12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 </a:t>
              </a:r>
              <a:r>
                <a:rPr lang="en-GB" altLang="en-US" sz="105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RED</a:t>
              </a:r>
            </a:p>
            <a:p>
              <a:pPr>
                <a:spcBef>
                  <a:spcPts val="0"/>
                </a:spcBef>
                <a:buClr>
                  <a:srgbClr val="3333CC"/>
                </a:buClr>
                <a:buSzPts val="1400"/>
                <a:buNone/>
              </a:pPr>
              <a:r>
                <a:rPr lang="en-GB" altLang="en-US" sz="105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 worse</a:t>
              </a:r>
            </a:p>
          </p:txBody>
        </p: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F7E7F06F-7CC5-49EB-947D-E0440CCBA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224" y="5068177"/>
              <a:ext cx="468000" cy="373520"/>
            </a:xfrm>
            <a:prstGeom prst="rect">
              <a:avLst/>
            </a:prstGeom>
            <a:noFill/>
            <a:ln w="28575">
              <a:solidFill>
                <a:srgbClr val="0033CC"/>
              </a:solidFill>
            </a:ln>
          </p:spPr>
          <p:txBody>
            <a:bodyPr wrap="square" lIns="13504" tIns="13504" rIns="13504" bIns="1350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0"/>
                </a:spcBef>
                <a:buClr>
                  <a:srgbClr val="3333CC"/>
                </a:buClr>
                <a:buSzPts val="1400"/>
                <a:buNone/>
              </a:pPr>
              <a:r>
                <a:rPr lang="en-GB" altLang="en-US" sz="1200" b="1" dirty="0">
                  <a:solidFill>
                    <a:srgbClr val="0033CC"/>
                  </a:solidFill>
                  <a:latin typeface="Helvetica" panose="020B0604020202020204" pitchFamily="34" charset="0"/>
                </a:rPr>
                <a:t> </a:t>
              </a:r>
              <a:r>
                <a:rPr lang="en-GB" altLang="en-US" sz="1050" b="1" dirty="0">
                  <a:solidFill>
                    <a:srgbClr val="0033CC"/>
                  </a:solidFill>
                  <a:latin typeface="Helvetica" panose="020B0604020202020204" pitchFamily="34" charset="0"/>
                </a:rPr>
                <a:t>BLUE</a:t>
              </a:r>
            </a:p>
            <a:p>
              <a:pPr>
                <a:spcBef>
                  <a:spcPts val="0"/>
                </a:spcBef>
                <a:buClr>
                  <a:srgbClr val="3333CC"/>
                </a:buClr>
                <a:buSzPts val="1400"/>
                <a:buNone/>
              </a:pPr>
              <a:r>
                <a:rPr lang="en-GB" altLang="en-US" sz="1050" b="1" dirty="0">
                  <a:solidFill>
                    <a:srgbClr val="0033CC"/>
                  </a:solidFill>
                  <a:latin typeface="Helvetica" panose="020B0604020202020204" pitchFamily="34" charset="0"/>
                </a:rPr>
                <a:t> better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671B1F-28FE-4A53-9940-3155D193C470}"/>
              </a:ext>
            </a:extLst>
          </p:cNvPr>
          <p:cNvGrpSpPr/>
          <p:nvPr/>
        </p:nvGrpSpPr>
        <p:grpSpPr>
          <a:xfrm>
            <a:off x="8357411" y="1092503"/>
            <a:ext cx="3522041" cy="5193691"/>
            <a:chOff x="8461928" y="1077157"/>
            <a:chExt cx="3522041" cy="519369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410D2C-BEE8-4C45-B0CB-66B5A525F562}"/>
                </a:ext>
              </a:extLst>
            </p:cNvPr>
            <p:cNvSpPr/>
            <p:nvPr/>
          </p:nvSpPr>
          <p:spPr>
            <a:xfrm>
              <a:off x="8461928" y="1077157"/>
              <a:ext cx="3522041" cy="51936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B2A08EBE-004E-4CCF-8069-96C63F8F687B}"/>
                </a:ext>
              </a:extLst>
            </p:cNvPr>
            <p:cNvSpPr txBox="1">
              <a:spLocks/>
            </p:cNvSpPr>
            <p:nvPr/>
          </p:nvSpPr>
          <p:spPr>
            <a:xfrm>
              <a:off x="8541215" y="5515433"/>
              <a:ext cx="3405591" cy="6884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/>
                <a:buChar char="•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/>
                <a:buChar char="–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/>
                <a:buChar char="–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/>
                <a:buChar char="»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Tx/>
                <a:buNone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Improvements to forecast of TOA radiation based on verification against independent CERES observations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0"/>
                </a:spcBef>
                <a:buClrTx/>
                <a:buNone/>
              </a:pP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0"/>
                </a:spcBef>
                <a:buClrTx/>
                <a:buNone/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0"/>
                </a:spcBef>
                <a:buClrTx/>
                <a:buNone/>
              </a:pP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Picture 54" descr="Chart, line chart, box and whisker chart&#10;&#10;Description automatically generated">
              <a:extLst>
                <a:ext uri="{FF2B5EF4-FFF2-40B4-BE49-F238E27FC236}">
                  <a16:creationId xmlns:a16="http://schemas.microsoft.com/office/drawing/2014/main" id="{F645B78C-A240-4D63-857A-5FABB7856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3119"/>
            <a:stretch/>
          </p:blipFill>
          <p:spPr>
            <a:xfrm>
              <a:off x="8696113" y="1233273"/>
              <a:ext cx="2932307" cy="2097014"/>
            </a:xfrm>
            <a:prstGeom prst="rect">
              <a:avLst/>
            </a:prstGeom>
          </p:spPr>
        </p:pic>
        <p:sp>
          <p:nvSpPr>
            <p:cNvPr id="48" name="Text Box 7">
              <a:extLst>
                <a:ext uri="{FF2B5EF4-FFF2-40B4-BE49-F238E27FC236}">
                  <a16:creationId xmlns:a16="http://schemas.microsoft.com/office/drawing/2014/main" id="{30899205-EB59-432A-B391-0BFC05CF6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37059" y="2678511"/>
              <a:ext cx="576307" cy="1979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8000" bIns="18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3333CC"/>
                </a:buClr>
                <a:buSzPts val="1400"/>
                <a:buNone/>
              </a:pPr>
              <a:r>
                <a:rPr lang="en-GB" altLang="en-US" sz="1050" b="1" dirty="0">
                  <a:solidFill>
                    <a:srgbClr val="0033CC"/>
                  </a:solidFill>
                  <a:latin typeface="Helvetica" panose="020B0604020202020204" pitchFamily="34" charset="0"/>
                </a:rPr>
                <a:t>better</a:t>
              </a:r>
            </a:p>
          </p:txBody>
        </p:sp>
        <p:sp>
          <p:nvSpPr>
            <p:cNvPr id="47" name="Text Box 7">
              <a:extLst>
                <a:ext uri="{FF2B5EF4-FFF2-40B4-BE49-F238E27FC236}">
                  <a16:creationId xmlns:a16="http://schemas.microsoft.com/office/drawing/2014/main" id="{785A8BB4-5D2B-4A8F-B719-904AF3956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0389" y="1675247"/>
              <a:ext cx="576307" cy="1979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8000" bIns="18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3333CC"/>
                </a:buClr>
                <a:buSzPts val="1400"/>
                <a:buNone/>
              </a:pPr>
              <a:r>
                <a:rPr lang="en-GB" altLang="en-US" sz="105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worse</a:t>
              </a:r>
            </a:p>
          </p:txBody>
        </p:sp>
        <p:pic>
          <p:nvPicPr>
            <p:cNvPr id="59" name="Picture 58" descr="Chart, line chart, box and whisker chart&#10;&#10;Description automatically generated">
              <a:extLst>
                <a:ext uri="{FF2B5EF4-FFF2-40B4-BE49-F238E27FC236}">
                  <a16:creationId xmlns:a16="http://schemas.microsoft.com/office/drawing/2014/main" id="{F645B78C-A240-4D63-857A-5FABB7856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93"/>
            <a:stretch/>
          </p:blipFill>
          <p:spPr>
            <a:xfrm>
              <a:off x="8696113" y="3440227"/>
              <a:ext cx="2910976" cy="203714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56B2B3-4823-4548-8C24-0180293A660E}"/>
              </a:ext>
            </a:extLst>
          </p:cNvPr>
          <p:cNvGrpSpPr/>
          <p:nvPr/>
        </p:nvGrpSpPr>
        <p:grpSpPr>
          <a:xfrm>
            <a:off x="5491698" y="1077157"/>
            <a:ext cx="2865713" cy="5193692"/>
            <a:chOff x="5491698" y="1077157"/>
            <a:chExt cx="2865713" cy="519369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1E2A1BC-D04E-411E-816B-59E37A70A141}"/>
                </a:ext>
              </a:extLst>
            </p:cNvPr>
            <p:cNvGrpSpPr/>
            <p:nvPr/>
          </p:nvGrpSpPr>
          <p:grpSpPr>
            <a:xfrm>
              <a:off x="5491698" y="1077157"/>
              <a:ext cx="2865713" cy="5193692"/>
              <a:chOff x="5377398" y="1077157"/>
              <a:chExt cx="2865713" cy="519369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13AAB69-7010-4933-B4AF-357F54D3AA6A}"/>
                  </a:ext>
                </a:extLst>
              </p:cNvPr>
              <p:cNvSpPr/>
              <p:nvPr/>
            </p:nvSpPr>
            <p:spPr>
              <a:xfrm>
                <a:off x="5377398" y="1077157"/>
                <a:ext cx="2808564" cy="51936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Picture 30" descr="Chart, line chart&#10;&#10;Description automatically generated">
                <a:extLst>
                  <a:ext uri="{FF2B5EF4-FFF2-40B4-BE49-F238E27FC236}">
                    <a16:creationId xmlns:a16="http://schemas.microsoft.com/office/drawing/2014/main" id="{F61D4273-F837-4D9A-BC23-8655FEE06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74" t="49200" r="67479" b="4096"/>
              <a:stretch/>
            </p:blipFill>
            <p:spPr>
              <a:xfrm>
                <a:off x="5591070" y="1204988"/>
                <a:ext cx="2359741" cy="1499469"/>
              </a:xfrm>
              <a:prstGeom prst="rect">
                <a:avLst/>
              </a:prstGeom>
            </p:spPr>
          </p:pic>
          <p:pic>
            <p:nvPicPr>
              <p:cNvPr id="35" name="Picture 34" descr="Chart, line chart&#10;&#10;Description automatically generated">
                <a:extLst>
                  <a:ext uri="{FF2B5EF4-FFF2-40B4-BE49-F238E27FC236}">
                    <a16:creationId xmlns:a16="http://schemas.microsoft.com/office/drawing/2014/main" id="{F61D4273-F837-4D9A-BC23-8655FEE06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39" t="49113" r="33339" b="4948"/>
              <a:stretch/>
            </p:blipFill>
            <p:spPr>
              <a:xfrm>
                <a:off x="5610120" y="2679595"/>
                <a:ext cx="2340000" cy="1426554"/>
              </a:xfrm>
              <a:prstGeom prst="rect">
                <a:avLst/>
              </a:prstGeom>
            </p:spPr>
          </p:pic>
          <p:pic>
            <p:nvPicPr>
              <p:cNvPr id="36" name="Picture 35" descr="Chart, line chart&#10;&#10;Description automatically generated">
                <a:extLst>
                  <a:ext uri="{FF2B5EF4-FFF2-40B4-BE49-F238E27FC236}">
                    <a16:creationId xmlns:a16="http://schemas.microsoft.com/office/drawing/2014/main" id="{F61D4273-F837-4D9A-BC23-8655FEE06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82" t="48263"/>
              <a:stretch/>
            </p:blipFill>
            <p:spPr>
              <a:xfrm>
                <a:off x="5613864" y="4110024"/>
                <a:ext cx="2340000" cy="1656076"/>
              </a:xfrm>
              <a:prstGeom prst="rect">
                <a:avLst/>
              </a:prstGeom>
            </p:spPr>
          </p:pic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905BB06F-72D8-421E-87A9-345EFF0611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09347" y="5762403"/>
                <a:ext cx="2733764" cy="50844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bg1"/>
                  </a:buClr>
                  <a:buFont typeface="Arial"/>
                  <a:buChar char="•"/>
                  <a:defRPr sz="3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bg1"/>
                  </a:buClr>
                  <a:buFont typeface="Arial"/>
                  <a:buChar char="–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bg1"/>
                  </a:buClr>
                  <a:buFont typeface="Arial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bg1"/>
                  </a:buClr>
                  <a:buFont typeface="Arial"/>
                  <a:buChar char="–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bg1"/>
                  </a:buClr>
                  <a:buFont typeface="Arial"/>
                  <a:buChar char="»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ClrTx/>
                  <a:buNone/>
                </a:pP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Forecast error reduction grows with forecast lead time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0"/>
                  </a:spcBef>
                  <a:buClrTx/>
                  <a:buNone/>
                </a:pP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0"/>
                  </a:spcBef>
                  <a:buClrTx/>
                  <a:buNone/>
                </a:pPr>
                <a:endPara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0"/>
                  </a:spcBef>
                  <a:buClrTx/>
                  <a:buNone/>
                </a:pP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Text Box 7">
              <a:extLst>
                <a:ext uri="{FF2B5EF4-FFF2-40B4-BE49-F238E27FC236}">
                  <a16:creationId xmlns:a16="http://schemas.microsoft.com/office/drawing/2014/main" id="{AA8DF454-5E48-406D-8AE1-A72909E49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1823" y="1438426"/>
              <a:ext cx="1040576" cy="2027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tIns="13504" bIns="1350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ts val="1400"/>
                <a:buFontTx/>
                <a:buNone/>
                <a:tabLst/>
                <a:defRPr/>
              </a:pPr>
              <a:r>
                <a:rPr kumimoji="0" lang="en-GB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Helvetica" panose="020B0604020202020204" pitchFamily="34" charset="0"/>
                </a:rPr>
                <a:t>Temperature</a:t>
              </a:r>
            </a:p>
          </p:txBody>
        </p:sp>
        <p:sp>
          <p:nvSpPr>
            <p:cNvPr id="61" name="Text Box 7">
              <a:extLst>
                <a:ext uri="{FF2B5EF4-FFF2-40B4-BE49-F238E27FC236}">
                  <a16:creationId xmlns:a16="http://schemas.microsoft.com/office/drawing/2014/main" id="{AF7668CC-5A1B-444D-BB99-9E6FA8640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6630" y="2876018"/>
              <a:ext cx="1040576" cy="1888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tIns="13504" bIns="1350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ts val="1400"/>
                <a:buFontTx/>
                <a:buNone/>
                <a:tabLst/>
                <a:defRPr/>
              </a:pPr>
              <a:r>
                <a:rPr kumimoji="0" lang="en-GB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Helvetica" panose="020B0604020202020204" pitchFamily="34" charset="0"/>
                </a:rPr>
                <a:t>Vector Wind</a:t>
              </a:r>
            </a:p>
          </p:txBody>
        </p:sp>
        <p:sp>
          <p:nvSpPr>
            <p:cNvPr id="62" name="Text Box 7">
              <a:extLst>
                <a:ext uri="{FF2B5EF4-FFF2-40B4-BE49-F238E27FC236}">
                  <a16:creationId xmlns:a16="http://schemas.microsoft.com/office/drawing/2014/main" id="{68E2F624-56F7-4C9F-A65E-4723B8FFB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4574" y="4327701"/>
              <a:ext cx="1380295" cy="1888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tIns="13504" bIns="1350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ts val="1400"/>
                <a:buFontTx/>
                <a:buNone/>
                <a:tabLst/>
                <a:defRPr/>
              </a:pPr>
              <a:r>
                <a:rPr kumimoji="0" lang="en-GB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Helvetica" panose="020B0604020202020204" pitchFamily="34" charset="0"/>
                </a:rPr>
                <a:t>Relative humidity</a:t>
              </a:r>
            </a:p>
          </p:txBody>
        </p:sp>
        <p:sp>
          <p:nvSpPr>
            <p:cNvPr id="63" name="Text Box 7">
              <a:extLst>
                <a:ext uri="{FF2B5EF4-FFF2-40B4-BE49-F238E27FC236}">
                  <a16:creationId xmlns:a16="http://schemas.microsoft.com/office/drawing/2014/main" id="{6E1291A0-7A88-446A-B0DE-E18BAE8BE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7728" y="1614353"/>
              <a:ext cx="576307" cy="1979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8000" bIns="18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3333CC"/>
                </a:buClr>
                <a:buSzPts val="1400"/>
                <a:buNone/>
              </a:pPr>
              <a:r>
                <a:rPr lang="en-GB" altLang="en-US" sz="105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worse</a:t>
              </a:r>
            </a:p>
          </p:txBody>
        </p:sp>
        <p:sp>
          <p:nvSpPr>
            <p:cNvPr id="64" name="Text Box 7">
              <a:extLst>
                <a:ext uri="{FF2B5EF4-FFF2-40B4-BE49-F238E27FC236}">
                  <a16:creationId xmlns:a16="http://schemas.microsoft.com/office/drawing/2014/main" id="{54F8DF6C-22C7-4449-B9E4-2F73E282C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052" y="2263984"/>
              <a:ext cx="576307" cy="1979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8000" bIns="18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*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3333CC"/>
                </a:buClr>
                <a:buSzPts val="1400"/>
                <a:buNone/>
              </a:pPr>
              <a:r>
                <a:rPr lang="en-GB" altLang="en-US" sz="1050" b="1" dirty="0">
                  <a:solidFill>
                    <a:srgbClr val="0033CC"/>
                  </a:solidFill>
                  <a:latin typeface="Helvetica" panose="020B0604020202020204" pitchFamily="34" charset="0"/>
                </a:rPr>
                <a:t>better</a:t>
              </a:r>
            </a:p>
          </p:txBody>
        </p:sp>
      </p:grpSp>
      <p:sp>
        <p:nvSpPr>
          <p:cNvPr id="49" name="Text Box 2">
            <a:extLst>
              <a:ext uri="{FF2B5EF4-FFF2-40B4-BE49-F238E27FC236}">
                <a16:creationId xmlns:a16="http://schemas.microsoft.com/office/drawing/2014/main" id="{F71BB3B8-7C37-CB49-9F0E-D7C116C7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90" y="144000"/>
            <a:ext cx="10515600" cy="4056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t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0000"/>
              </a:buClr>
              <a:buSzPts val="2400"/>
              <a:buFont typeface="Comic Sans MS" panose="030F0702030302020204" pitchFamily="66" charset="0"/>
              <a:buChar char=" "/>
            </a:pPr>
            <a:r>
              <a:rPr lang="en-GB" altLang="en-US" sz="2400" dirty="0">
                <a:solidFill>
                  <a:schemeClr val="tx2"/>
                </a:solidFill>
                <a:latin typeface="Arial"/>
                <a:cs typeface="Arial"/>
              </a:rPr>
              <a:t>What impact can we expect from assimilating </a:t>
            </a:r>
            <a:r>
              <a:rPr lang="en-GB" altLang="en-US" sz="2400" dirty="0" err="1">
                <a:solidFill>
                  <a:schemeClr val="tx2"/>
                </a:solidFill>
                <a:latin typeface="Arial"/>
                <a:cs typeface="Arial"/>
              </a:rPr>
              <a:t>EarthCARE</a:t>
            </a:r>
            <a:r>
              <a:rPr lang="en-GB" altLang="en-US" sz="2400" dirty="0">
                <a:solidFill>
                  <a:schemeClr val="tx2"/>
                </a:solidFill>
                <a:latin typeface="Arial"/>
                <a:cs typeface="Arial"/>
              </a:rPr>
              <a:t> radar and lidar?</a:t>
            </a:r>
          </a:p>
        </p:txBody>
      </p:sp>
    </p:spTree>
    <p:extLst>
      <p:ext uri="{BB962C8B-B14F-4D97-AF65-F5344CB8AC3E}">
        <p14:creationId xmlns:p14="http://schemas.microsoft.com/office/powerpoint/2010/main" val="10215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5724-8618-B141-A5B6-174AD31E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for direct assimilation of </a:t>
            </a:r>
            <a:r>
              <a:rPr lang="en-US" dirty="0" err="1"/>
              <a:t>EarthCARE</a:t>
            </a:r>
            <a:r>
              <a:rPr lang="en-US" dirty="0"/>
              <a:t>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8235-07F5-0446-AD1E-227DCD63DF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60000" y="1025793"/>
            <a:ext cx="8632918" cy="4986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Assimilation of radar reflectivity and lidar backscatter has a measurable impact on global forecasts (e.g., ~0.5-1 % reduction in forecast error of upper-tropospheric winds at days 4-6).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Observing system has grown over the past 15 years: will impact be the same?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As global NWP models resolve increasingly finer scales, expect data assimilation of high-resolution observations to become more important, particularly for prediction at shorter time scales.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What additional benefit would assimilating other </a:t>
            </a:r>
            <a:r>
              <a:rPr lang="en-US" sz="2000" dirty="0" err="1"/>
              <a:t>EarthCARE</a:t>
            </a:r>
            <a:r>
              <a:rPr lang="en-US" sz="2000" dirty="0"/>
              <a:t> observations bring, e.g., Doppler velocity, cloud extinction, MSI radiances?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How do radar/lidar observations interact with other routinely assimilated observations?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68EB-34F8-A049-B26D-70DFC3167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CDCE3-FD53-2F4D-8E29-CD6352A53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0C41-21C9-4D1C-9FCE-25D31B05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</p:spPr>
        <p:txBody>
          <a:bodyPr lIns="0" tIns="0" rIns="0" bIns="0">
            <a:normAutofit/>
          </a:bodyPr>
          <a:lstStyle/>
          <a:p>
            <a:r>
              <a:rPr lang="en-US" altLang="en-US" b="0" kern="1200" dirty="0">
                <a:latin typeface="+mj-lt"/>
                <a:ea typeface="+mj-ea"/>
                <a:cs typeface="+mj-cs"/>
              </a:rPr>
              <a:t>Microphysical parameter estimation via radar/lidar/passive synergy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4163105-FA73-4704-9800-5897AA754492}"/>
              </a:ext>
            </a:extLst>
          </p:cNvPr>
          <p:cNvSpPr txBox="1">
            <a:spLocks/>
          </p:cNvSpPr>
          <p:nvPr/>
        </p:nvSpPr>
        <p:spPr>
          <a:xfrm>
            <a:off x="805711" y="820239"/>
            <a:ext cx="11340600" cy="498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ts val="0"/>
              </a:spcAft>
              <a:buClr>
                <a:srgbClr val="064E83"/>
              </a:buClr>
              <a:buFont typeface="Arial"/>
            </a:pPr>
            <a:r>
              <a:rPr lang="en-GB" sz="2000" dirty="0"/>
              <a:t>Significant proportion of uncertainty in observation operator is due to microphysical uncertainties</a:t>
            </a:r>
          </a:p>
          <a:p>
            <a:pPr eaLnBrk="1" hangingPunct="1">
              <a:spcAft>
                <a:spcPts val="0"/>
              </a:spcAft>
              <a:buClr>
                <a:srgbClr val="064E83"/>
              </a:buClr>
              <a:buFont typeface="Arial"/>
            </a:pPr>
            <a:r>
              <a:rPr lang="en-GB" sz="2000" dirty="0"/>
              <a:t>Radar and lidar are sensitive to different moments of cloud/ice particle size distributions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FE2C954C-1394-4EC9-BF89-5DB40799A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4AB80EA-DB86-D849-B86F-15DAF31F047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12083C3-56E6-475B-A37A-26E9B1A3A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dirty="0"/>
              <a:t>European Centre for Medium-Range Weather Forecasts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A5B5C-41E1-4FFD-AF65-E4D041F61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06" y="1683908"/>
            <a:ext cx="6633905" cy="4403255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F1F8FDE7-8EAD-4EB7-AB6C-C381C42C3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8" y="1661461"/>
            <a:ext cx="3395184" cy="24875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492FCD-31C5-4DA0-800C-101F30E31C56}"/>
              </a:ext>
            </a:extLst>
          </p:cNvPr>
          <p:cNvSpPr/>
          <p:nvPr/>
        </p:nvSpPr>
        <p:spPr>
          <a:xfrm>
            <a:off x="5342476" y="6062349"/>
            <a:ext cx="6679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1" dirty="0"/>
              <a:t>CAPTIVATE retrievals </a:t>
            </a:r>
            <a:r>
              <a:rPr lang="en-GB" i="1" dirty="0"/>
              <a:t>and plotting </a:t>
            </a:r>
            <a:r>
              <a:rPr lang="en-GB" b="0" i="1" dirty="0"/>
              <a:t>courtesy of Shannon Mason</a:t>
            </a:r>
          </a:p>
        </p:txBody>
      </p:sp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B7EC2890-4EA9-400F-9481-7C00413F1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33" y="3938672"/>
            <a:ext cx="3029688" cy="23263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4A93078-3846-43FD-B6C1-22EC135A206A}"/>
              </a:ext>
            </a:extLst>
          </p:cNvPr>
          <p:cNvSpPr/>
          <p:nvPr/>
        </p:nvSpPr>
        <p:spPr>
          <a:xfrm>
            <a:off x="3267234" y="4722073"/>
            <a:ext cx="152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i="1" dirty="0"/>
              <a:t>dB</a:t>
            </a:r>
            <a:r>
              <a:rPr lang="el-GR" i="1" dirty="0"/>
              <a:t>β</a:t>
            </a:r>
            <a:endParaRPr lang="en-GB" b="0" i="1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A5E475-EF94-41FE-BD3E-B0915BE95256}"/>
              </a:ext>
            </a:extLst>
          </p:cNvPr>
          <p:cNvCxnSpPr>
            <a:cxnSpLocks/>
          </p:cNvCxnSpPr>
          <p:nvPr/>
        </p:nvCxnSpPr>
        <p:spPr>
          <a:xfrm>
            <a:off x="1130966" y="4363890"/>
            <a:ext cx="1173831" cy="1227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E456E3-D896-4072-8962-072F591975F9}"/>
              </a:ext>
            </a:extLst>
          </p:cNvPr>
          <p:cNvCxnSpPr>
            <a:cxnSpLocks/>
          </p:cNvCxnSpPr>
          <p:nvPr/>
        </p:nvCxnSpPr>
        <p:spPr>
          <a:xfrm flipV="1">
            <a:off x="1080000" y="2249670"/>
            <a:ext cx="1246985" cy="11148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BC193D-86AB-421D-89E6-10E7EB8560CE}"/>
              </a:ext>
            </a:extLst>
          </p:cNvPr>
          <p:cNvSpPr/>
          <p:nvPr/>
        </p:nvSpPr>
        <p:spPr>
          <a:xfrm>
            <a:off x="3273160" y="3885536"/>
            <a:ext cx="2554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i="1" dirty="0"/>
              <a:t>For a given </a:t>
            </a:r>
            <a:r>
              <a:rPr lang="en-GB" sz="1600" b="0" i="1" dirty="0" err="1"/>
              <a:t>iwc</a:t>
            </a:r>
            <a:r>
              <a:rPr lang="en-GB" sz="1600" i="1" dirty="0"/>
              <a:t>: </a:t>
            </a:r>
            <a:r>
              <a:rPr lang="en-GB" sz="1600" b="0" i="1" dirty="0"/>
              <a:t>Lidar backscatter </a:t>
            </a:r>
            <a:r>
              <a:rPr lang="en-GB" sz="1600" i="1" dirty="0"/>
              <a:t>decreases with particle size</a:t>
            </a:r>
            <a:endParaRPr lang="en-GB" sz="1600" b="0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12F80F-27CA-4B7C-B08D-C70E6847F2EC}"/>
              </a:ext>
            </a:extLst>
          </p:cNvPr>
          <p:cNvSpPr/>
          <p:nvPr/>
        </p:nvSpPr>
        <p:spPr>
          <a:xfrm>
            <a:off x="3233330" y="2603996"/>
            <a:ext cx="152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i="1" dirty="0" err="1"/>
              <a:t>dBZ</a:t>
            </a:r>
            <a:endParaRPr lang="en-GB" b="0" i="1" baseline="-250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1C0F7C-CA3F-41B5-A610-9C1A1A9BC72D}"/>
              </a:ext>
            </a:extLst>
          </p:cNvPr>
          <p:cNvSpPr/>
          <p:nvPr/>
        </p:nvSpPr>
        <p:spPr>
          <a:xfrm>
            <a:off x="3287874" y="1846052"/>
            <a:ext cx="2224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i="1" dirty="0"/>
              <a:t>For a given </a:t>
            </a:r>
            <a:r>
              <a:rPr lang="en-GB" sz="1600" b="0" i="1" dirty="0" err="1"/>
              <a:t>iwc</a:t>
            </a:r>
            <a:r>
              <a:rPr lang="en-GB" sz="1600" i="1" dirty="0"/>
              <a:t>: </a:t>
            </a:r>
            <a:r>
              <a:rPr lang="en-GB" sz="1600" b="0" i="1" dirty="0"/>
              <a:t>radar reflectivity </a:t>
            </a:r>
            <a:r>
              <a:rPr lang="en-GB" sz="1600" i="1" dirty="0"/>
              <a:t>increases with particle size</a:t>
            </a:r>
            <a:endParaRPr lang="en-GB" sz="1600" b="0" i="1" dirty="0"/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56D97304-AED8-449C-B8D2-D59A208C6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506" y="5306319"/>
            <a:ext cx="5933194" cy="6428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tIns="13500" bIns="135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Clr>
                <a:srgbClr val="3333CC"/>
              </a:buClr>
              <a:buSzPts val="1400"/>
              <a:buFont typeface="Wingdings" panose="05000000000000000000" pitchFamily="2" charset="2"/>
              <a:buChar char="Ø"/>
            </a:pPr>
            <a:r>
              <a:rPr lang="en-GB" altLang="en-US" sz="2000" b="1" dirty="0">
                <a:latin typeface="Helvetica" panose="020B0604020202020204" pitchFamily="34" charset="0"/>
              </a:rPr>
              <a:t>Could additional microphysical parameters be retrieved during 4D-Var assimilation?</a:t>
            </a:r>
          </a:p>
        </p:txBody>
      </p:sp>
    </p:spTree>
    <p:extLst>
      <p:ext uri="{BB962C8B-B14F-4D97-AF65-F5344CB8AC3E}">
        <p14:creationId xmlns:p14="http://schemas.microsoft.com/office/powerpoint/2010/main" val="8532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 animBg="1"/>
    </p:bldLst>
  </p:timing>
</p:sld>
</file>

<file path=ppt/theme/theme1.xml><?xml version="1.0" encoding="utf-8"?>
<a:theme xmlns:a="http://schemas.openxmlformats.org/drawingml/2006/main" name="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light_blue.potx" id="{6E553A05-1FF4-41A6-8DCD-4A16C4C52284}" vid="{CB9C2DB0-F904-43F7-8D0F-6F373F3FC0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57E322441D748A5FD2E1D751191DD" ma:contentTypeVersion="13" ma:contentTypeDescription="Create a new document." ma:contentTypeScope="" ma:versionID="81a83438a03cc22a2dc3bc5b76f5eb41">
  <xsd:schema xmlns:xsd="http://www.w3.org/2001/XMLSchema" xmlns:xs="http://www.w3.org/2001/XMLSchema" xmlns:p="http://schemas.microsoft.com/office/2006/metadata/properties" xmlns:ns3="90b8b5d6-f7b4-4238-8fd7-6fcec2be4904" xmlns:ns4="5844db34-2279-4a6b-9470-57e5c345fab2" targetNamespace="http://schemas.microsoft.com/office/2006/metadata/properties" ma:root="true" ma:fieldsID="be6f0b315f2f47c51f6fb4386ad462ed" ns3:_="" ns4:_="">
    <xsd:import namespace="90b8b5d6-f7b4-4238-8fd7-6fcec2be4904"/>
    <xsd:import namespace="5844db34-2279-4a6b-9470-57e5c345fa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8b5d6-f7b4-4238-8fd7-6fcec2be4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4db34-2279-4a6b-9470-57e5c345fa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A957EA-1266-48EB-8DC8-334B44457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8b5d6-f7b4-4238-8fd7-6fcec2be4904"/>
    <ds:schemaRef ds:uri="5844db34-2279-4a6b-9470-57e5c345f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D87C43-9A59-458B-A09F-98B88807EB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A07674-5D32-4B64-A6AB-0A02F95CCC41}">
  <ds:schemaRefs>
    <ds:schemaRef ds:uri="http://purl.org/dc/dcmitype/"/>
    <ds:schemaRef ds:uri="5844db34-2279-4a6b-9470-57e5c345fab2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90b8b5d6-f7b4-4238-8fd7-6fcec2be490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28554</TotalTime>
  <Words>1063</Words>
  <Application>Microsoft Macintosh PowerPoint</Application>
  <PresentationFormat>Custom</PresentationFormat>
  <Paragraphs>141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Helvetica</vt:lpstr>
      <vt:lpstr>Times New Roman</vt:lpstr>
      <vt:lpstr>Wingdings</vt:lpstr>
      <vt:lpstr>ECMWF Light 16:9 blue</vt:lpstr>
      <vt:lpstr>Equation</vt:lpstr>
      <vt:lpstr>PowerPoint Presentation</vt:lpstr>
      <vt:lpstr>Background</vt:lpstr>
      <vt:lpstr>The ways developments for data assimilation can be exploited to improve model forecasts</vt:lpstr>
      <vt:lpstr>Online observation operators provide direct comparison with observations</vt:lpstr>
      <vt:lpstr>Synergistic approaches are key to process understanding</vt:lpstr>
      <vt:lpstr>PowerPoint Presentation</vt:lpstr>
      <vt:lpstr>PowerPoint Presentation</vt:lpstr>
      <vt:lpstr>Outlook for direct assimilation of EarthCARE observations</vt:lpstr>
      <vt:lpstr>Microphysical parameter estimation via radar/lidar/passive synergy</vt:lpstr>
      <vt:lpstr>PowerPoint Presentation</vt:lpstr>
      <vt:lpstr>Could data assimilation be used for state and parameter estimation?</vt:lpstr>
      <vt:lpstr>Summary</vt:lpstr>
    </vt:vector>
  </TitlesOfParts>
  <Company>ECMWF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Fielding</dc:creator>
  <cp:lastModifiedBy>Mark Fielding</cp:lastModifiedBy>
  <cp:revision>32</cp:revision>
  <cp:lastPrinted>2022-02-16T09:45:56Z</cp:lastPrinted>
  <dcterms:created xsi:type="dcterms:W3CDTF">2021-10-20T13:48:02Z</dcterms:created>
  <dcterms:modified xsi:type="dcterms:W3CDTF">2022-02-16T10:41:23Z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0x01010046457E322441D748A5FD2E1D751191DD</vt:lpwstr>
  </property>
</Properties>
</file>