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7" r:id="rId4"/>
    <p:sldId id="272" r:id="rId5"/>
    <p:sldId id="273" r:id="rId6"/>
    <p:sldId id="274" r:id="rId7"/>
    <p:sldId id="268" r:id="rId8"/>
    <p:sldId id="269" r:id="rId9"/>
    <p:sldId id="275" r:id="rId10"/>
    <p:sldId id="262" r:id="rId11"/>
    <p:sldId id="265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66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9FCD-0FD1-4CEC-A06F-EBC4773666A7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F98F-D0B4-4E99-B9ED-25E4067BB4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590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9FCD-0FD1-4CEC-A06F-EBC4773666A7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F98F-D0B4-4E99-B9ED-25E4067BB4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290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9FCD-0FD1-4CEC-A06F-EBC4773666A7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F98F-D0B4-4E99-B9ED-25E4067BB4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040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9FCD-0FD1-4CEC-A06F-EBC4773666A7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F98F-D0B4-4E99-B9ED-25E4067BB4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745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9FCD-0FD1-4CEC-A06F-EBC4773666A7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F98F-D0B4-4E99-B9ED-25E4067BB4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970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9FCD-0FD1-4CEC-A06F-EBC4773666A7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F98F-D0B4-4E99-B9ED-25E4067BB4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30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9FCD-0FD1-4CEC-A06F-EBC4773666A7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F98F-D0B4-4E99-B9ED-25E4067BB4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3880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9FCD-0FD1-4CEC-A06F-EBC4773666A7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F98F-D0B4-4E99-B9ED-25E4067BB4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8561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9FCD-0FD1-4CEC-A06F-EBC4773666A7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F98F-D0B4-4E99-B9ED-25E4067BB4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276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9FCD-0FD1-4CEC-A06F-EBC4773666A7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F98F-D0B4-4E99-B9ED-25E4067BB4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5938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9FCD-0FD1-4CEC-A06F-EBC4773666A7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F98F-D0B4-4E99-B9ED-25E4067BB4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723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19FCD-0FD1-4CEC-A06F-EBC4773666A7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0F98F-D0B4-4E99-B9ED-25E4067BB4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618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7F8FF2-3EF8-43B3-A89A-B4EBFD9D1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646" y="1939957"/>
            <a:ext cx="8584707" cy="2387600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EarthCARE Modeling Workshop</a:t>
            </a:r>
            <a:br>
              <a:rPr lang="en-US" altLang="ko-KR" dirty="0"/>
            </a:br>
            <a:r>
              <a:rPr lang="en-US" altLang="ko-KR" sz="5300" dirty="0"/>
              <a:t>- Day 1 summary and discussion 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A91B582-FBAB-49B1-82DB-0FC000367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6570" y="4862667"/>
            <a:ext cx="6858000" cy="1655762"/>
          </a:xfrm>
        </p:spPr>
        <p:txBody>
          <a:bodyPr>
            <a:normAutofit/>
          </a:bodyPr>
          <a:lstStyle/>
          <a:p>
            <a:r>
              <a:rPr lang="en-US" altLang="ko-KR" sz="3200" dirty="0"/>
              <a:t>Woosub Roh</a:t>
            </a:r>
          </a:p>
          <a:p>
            <a:r>
              <a:rPr lang="en-US" altLang="ko-KR" sz="3200" dirty="0"/>
              <a:t>17</a:t>
            </a:r>
            <a:r>
              <a:rPr lang="en-US" altLang="ko-KR" sz="3200" baseline="30000" dirty="0"/>
              <a:t>th</a:t>
            </a:r>
            <a:r>
              <a:rPr lang="en-US" altLang="ko-KR" sz="3200" dirty="0"/>
              <a:t> Feb. 2022</a:t>
            </a:r>
            <a:endParaRPr lang="ko-KR" altLang="en-US" sz="3200" dirty="0"/>
          </a:p>
        </p:txBody>
      </p:sp>
      <p:pic>
        <p:nvPicPr>
          <p:cNvPr id="5" name="그림 4" descr="텍스트이(가) 표시된 사진&#10;&#10;자동 생성된 설명">
            <a:extLst>
              <a:ext uri="{FF2B5EF4-FFF2-40B4-BE49-F238E27FC236}">
                <a16:creationId xmlns:a16="http://schemas.microsoft.com/office/drawing/2014/main" id="{D25C4C09-5E54-4DBA-8F97-66B9E33D68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9" t="25573" r="28351" b="17262"/>
          <a:stretch/>
        </p:blipFill>
        <p:spPr>
          <a:xfrm>
            <a:off x="0" y="0"/>
            <a:ext cx="3870664" cy="2116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564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C91284-652E-40EE-8A3C-A4B91FB29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Collocated data(merged data) for simulator users 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6C14B49-9048-466F-921C-FD70405BE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Collocated data or merged data with ATLID, CPR, MSI, BBR</a:t>
            </a:r>
          </a:p>
          <a:p>
            <a:pPr marL="457200" lvl="1" indent="0">
              <a:buNone/>
            </a:pPr>
            <a:r>
              <a:rPr lang="en-US" altLang="ko-KR" dirty="0"/>
              <a:t> (X-JSG: joint standard grid</a:t>
            </a:r>
          </a:p>
          <a:p>
            <a:pPr marL="457200" lvl="1" indent="0">
              <a:buNone/>
            </a:pPr>
            <a:r>
              <a:rPr lang="en-US" altLang="ko-KR" dirty="0"/>
              <a:t> Vertical approx. 103 m, along-track approx. 1km , Across-track resolution fixed 1km)  </a:t>
            </a:r>
          </a:p>
          <a:p>
            <a:r>
              <a:rPr lang="en-US" altLang="ko-KR" dirty="0"/>
              <a:t>Calibration of the L1 data, reliable product?</a:t>
            </a:r>
          </a:p>
          <a:p>
            <a:r>
              <a:rPr lang="en-US" altLang="ko-KR" dirty="0"/>
              <a:t>The resolution of the data</a:t>
            </a:r>
          </a:p>
          <a:p>
            <a:pPr lvl="1">
              <a:buFontTx/>
              <a:buChar char="-"/>
            </a:pPr>
            <a:r>
              <a:rPr lang="en-US" altLang="ko-KR" dirty="0"/>
              <a:t>Reduction of errors of sensors with more sampling or integration</a:t>
            </a:r>
          </a:p>
          <a:p>
            <a:pPr lvl="1">
              <a:buFontTx/>
              <a:buChar char="-"/>
            </a:pPr>
            <a:r>
              <a:rPr lang="en-US" altLang="ko-KR" dirty="0"/>
              <a:t>What is the suitable resolution of observation data for modelers and accuracy?</a:t>
            </a:r>
          </a:p>
          <a:p>
            <a:pPr lvl="1">
              <a:buFontTx/>
              <a:buChar char="-"/>
            </a:pPr>
            <a:r>
              <a:rPr lang="en-US" altLang="ko-KR" dirty="0"/>
              <a:t>1km, 5km (GSRMs), 10km (GCMs)? </a:t>
            </a:r>
          </a:p>
          <a:p>
            <a:pPr lvl="1">
              <a:buFontTx/>
              <a:buChar char="-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82736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2B6577-8167-4E7C-A87A-90407F1C1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Discussion and comment?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E80E7D8-5A80-454A-9FAF-A909CBA0C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0326"/>
            <a:ext cx="7886700" cy="467663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/>
              <a:t>What kinds of physical parameters and information of the EarthCARE are needed? </a:t>
            </a:r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/>
              <a:t>How to understand the uncertainty of the EarthCARE products?</a:t>
            </a:r>
          </a:p>
          <a:p>
            <a:endParaRPr lang="en-US" altLang="ko-KR" dirty="0"/>
          </a:p>
          <a:p>
            <a:r>
              <a:rPr lang="en-US" altLang="ko-KR" dirty="0"/>
              <a:t>What is an expected result from the experience from CloudSat and CALIPSO?</a:t>
            </a:r>
          </a:p>
          <a:p>
            <a:endParaRPr lang="en-US" altLang="ko-KR" dirty="0"/>
          </a:p>
          <a:p>
            <a:r>
              <a:rPr lang="en-US" altLang="ko-KR" dirty="0"/>
              <a:t>The careful points to use satellite simulators (forward operator) like J-SIM or COSP to simulate signals of the EarthCARE satellite? </a:t>
            </a:r>
          </a:p>
          <a:p>
            <a:endParaRPr lang="en-US" altLang="ko-KR" dirty="0"/>
          </a:p>
          <a:p>
            <a:r>
              <a:rPr lang="en-US" altLang="ko-KR" dirty="0"/>
              <a:t>The issues of the subgrid in the model? 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201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BF8F4E96-D67C-41CD-B0E3-64BACE8396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Thank you </a:t>
            </a:r>
            <a:endParaRPr lang="ko-KR" altLang="en-US" dirty="0"/>
          </a:p>
        </p:txBody>
      </p:sp>
      <p:sp>
        <p:nvSpPr>
          <p:cNvPr id="5" name="부제목 4">
            <a:extLst>
              <a:ext uri="{FF2B5EF4-FFF2-40B4-BE49-F238E27FC236}">
                <a16:creationId xmlns:a16="http://schemas.microsoft.com/office/drawing/2014/main" id="{DDB1CAAF-01B4-4BBE-8E06-DA5F134D17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448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26A97F-B9A4-4F4A-B6EB-CE0F7EDF2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/>
              <a:t>Contents of Day 1</a:t>
            </a:r>
            <a:endParaRPr lang="ko-KR" altLang="en-US" b="1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C8BD068-3CE7-4F7A-94EF-F27C5A7B3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ko-KR" dirty="0"/>
              <a:t> Introduction:</a:t>
            </a:r>
          </a:p>
          <a:p>
            <a:endParaRPr lang="en-US" altLang="ko-KR" dirty="0"/>
          </a:p>
          <a:p>
            <a:pPr lvl="1"/>
            <a:r>
              <a:rPr lang="en-US" altLang="ko-KR" dirty="0"/>
              <a:t>Masaki Satoh (AORI/The University of Tokyo) "General remarks: introduction to model-satellite collaborations": Quick Introduction of WS</a:t>
            </a:r>
          </a:p>
          <a:p>
            <a:pPr lvl="1"/>
            <a:r>
              <a:rPr lang="en-US" altLang="ko-KR" dirty="0"/>
              <a:t>Hajime Okamoto (RIAM/CIRAP, Kyushu University) "Development of algorithms and expected products for EarthCARE mission"</a:t>
            </a:r>
          </a:p>
          <a:p>
            <a:pPr lvl="1"/>
            <a:r>
              <a:rPr lang="en-US" altLang="ko-KR" dirty="0"/>
              <a:t>Takuji Kubota (JAXA) "EarthCARE Overview"</a:t>
            </a:r>
          </a:p>
          <a:p>
            <a:pPr lvl="1"/>
            <a:r>
              <a:rPr lang="en-US" altLang="ko-KR" dirty="0"/>
              <a:t>Tobias </a:t>
            </a:r>
            <a:r>
              <a:rPr lang="en-US" altLang="ko-KR" dirty="0" err="1"/>
              <a:t>Wehr</a:t>
            </a:r>
            <a:r>
              <a:rPr lang="en-US" altLang="ko-KR" dirty="0"/>
              <a:t> (ESA) "EarthCARE ESA product"</a:t>
            </a:r>
          </a:p>
          <a:p>
            <a:pPr marL="0" indent="0">
              <a:buNone/>
            </a:pPr>
            <a:r>
              <a:rPr lang="en-US" altLang="ko-KR" dirty="0"/>
              <a:t> Simulators:</a:t>
            </a:r>
          </a:p>
          <a:p>
            <a:endParaRPr lang="en-US" altLang="ko-KR" dirty="0"/>
          </a:p>
          <a:p>
            <a:pPr lvl="1"/>
            <a:r>
              <a:rPr lang="en-US" altLang="ko-KR" dirty="0"/>
              <a:t>Tempei Hashino (</a:t>
            </a:r>
            <a:r>
              <a:rPr lang="en-US" altLang="ko-KR" dirty="0" err="1"/>
              <a:t>Kouchi</a:t>
            </a:r>
            <a:r>
              <a:rPr lang="en-US" altLang="ko-KR" dirty="0"/>
              <a:t> Tech. Univ.) "Overview of Joint Simulator and application to GCM"</a:t>
            </a:r>
          </a:p>
          <a:p>
            <a:pPr lvl="1"/>
            <a:r>
              <a:rPr lang="en-US" altLang="ko-KR" dirty="0"/>
              <a:t>Alejandro </a:t>
            </a:r>
            <a:r>
              <a:rPr lang="en-US" altLang="ko-KR" dirty="0" err="1"/>
              <a:t>Bodas</a:t>
            </a:r>
            <a:r>
              <a:rPr lang="en-US" altLang="ko-KR" dirty="0"/>
              <a:t>-Salcedo (Met Office) "COSP contributions to CMIP5&amp;6"</a:t>
            </a:r>
          </a:p>
          <a:p>
            <a:pPr marL="0" indent="0">
              <a:buNone/>
            </a:pPr>
            <a:r>
              <a:rPr lang="en-US" altLang="ko-KR" dirty="0"/>
              <a:t> Assimilations:</a:t>
            </a:r>
          </a:p>
          <a:p>
            <a:endParaRPr lang="en-US" altLang="ko-KR" dirty="0"/>
          </a:p>
          <a:p>
            <a:pPr lvl="1"/>
            <a:r>
              <a:rPr lang="en-US" altLang="ko-KR" dirty="0"/>
              <a:t>Mark Fielding (ECMWF) "Using EarthCARE assimilation as a route to model evaluation"</a:t>
            </a:r>
          </a:p>
          <a:p>
            <a:pPr lvl="1"/>
            <a:r>
              <a:rPr lang="en-US" altLang="ko-KR" dirty="0" err="1"/>
              <a:t>Zhiquan</a:t>
            </a:r>
            <a:r>
              <a:rPr lang="en-US" altLang="ko-KR" dirty="0"/>
              <a:t> Liu (NCAR) "Assimilation of all-sky data from geostationary imagers with the Model for Prediction Across Scales"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8663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23696C-55FB-4277-8F48-E9867A8DB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45422"/>
            <a:ext cx="7886700" cy="1325563"/>
          </a:xfrm>
        </p:spPr>
        <p:txBody>
          <a:bodyPr/>
          <a:lstStyle/>
          <a:p>
            <a:r>
              <a:rPr lang="en-US" altLang="ko-KR" dirty="0"/>
              <a:t>Summary of overview 1 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A9B033D-9186-4629-8E52-D26BDAD8C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2269"/>
            <a:ext cx="7886700" cy="50571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ko-KR" dirty="0"/>
              <a:t> Prof. Satoh</a:t>
            </a:r>
          </a:p>
          <a:p>
            <a:pPr lvl="1"/>
            <a:r>
              <a:rPr lang="en-US" altLang="ko-KR" dirty="0"/>
              <a:t>Introduction to the topic and issues of workshop</a:t>
            </a:r>
          </a:p>
          <a:p>
            <a:pPr lvl="1"/>
            <a:r>
              <a:rPr lang="en-US" altLang="ko-KR" dirty="0" err="1">
                <a:solidFill>
                  <a:srgbClr val="FF0000"/>
                </a:solidFill>
              </a:rPr>
              <a:t>EarthCARE</a:t>
            </a:r>
            <a:r>
              <a:rPr lang="en-US" altLang="ko-KR" dirty="0">
                <a:solidFill>
                  <a:srgbClr val="FF0000"/>
                </a:solidFill>
              </a:rPr>
              <a:t> (ECARE) launch: Sep. 2023 </a:t>
            </a:r>
          </a:p>
          <a:p>
            <a:pPr lvl="1"/>
            <a:r>
              <a:rPr lang="en-US" altLang="ko-KR" dirty="0"/>
              <a:t>Model activities using NICAM and Joint simulator for ECARE </a:t>
            </a:r>
          </a:p>
          <a:p>
            <a:pPr lvl="1"/>
            <a:r>
              <a:rPr lang="en-US" altLang="ko-KR" dirty="0"/>
              <a:t>Evaluation history of NICAM using ISCCP, CALIPSO-COSP, T3EF-SDSU,  J-SIM, ground observations</a:t>
            </a:r>
          </a:p>
          <a:p>
            <a:pPr lvl="1"/>
            <a:r>
              <a:rPr lang="en-US" altLang="ko-KR" dirty="0"/>
              <a:t>Intercomparison of global storm resolving models (DYAMOND)</a:t>
            </a:r>
          </a:p>
          <a:p>
            <a:pPr lvl="1"/>
            <a:r>
              <a:rPr lang="en-US" altLang="ko-KR" dirty="0">
                <a:solidFill>
                  <a:schemeClr val="accent1"/>
                </a:solidFill>
              </a:rPr>
              <a:t>Tunning of microphysics (terminal velocity of snow, rain) for MJO simulations.</a:t>
            </a:r>
          </a:p>
          <a:p>
            <a:pPr marL="0" indent="0">
              <a:buNone/>
            </a:pPr>
            <a:r>
              <a:rPr lang="en-US" altLang="ko-KR" dirty="0"/>
              <a:t> Prof. Okamoto </a:t>
            </a:r>
          </a:p>
          <a:p>
            <a:pPr lvl="1"/>
            <a:r>
              <a:rPr lang="en-US" altLang="ko-KR" dirty="0"/>
              <a:t>Doppler cloud radar </a:t>
            </a:r>
            <a:r>
              <a:rPr lang="en-US" altLang="ko-KR" dirty="0">
                <a:solidFill>
                  <a:srgbClr val="FF0000"/>
                </a:solidFill>
              </a:rPr>
              <a:t>higher sensitivity -35dBZ</a:t>
            </a:r>
            <a:r>
              <a:rPr lang="en-US" altLang="ko-KR" dirty="0"/>
              <a:t> (-28dBZ CloudSat), increase of low cloud detection </a:t>
            </a:r>
          </a:p>
          <a:p>
            <a:pPr lvl="1"/>
            <a:r>
              <a:rPr lang="en-US" altLang="ko-KR" dirty="0"/>
              <a:t>HSRL, new parameter (</a:t>
            </a:r>
            <a:r>
              <a:rPr lang="en-US" altLang="ko-KR" dirty="0">
                <a:solidFill>
                  <a:srgbClr val="FF0000"/>
                </a:solidFill>
              </a:rPr>
              <a:t>lidar ratio</a:t>
            </a:r>
            <a:r>
              <a:rPr lang="en-US" altLang="ko-KR" dirty="0"/>
              <a:t>), direct observation of extinction </a:t>
            </a:r>
          </a:p>
          <a:p>
            <a:pPr lvl="1"/>
            <a:r>
              <a:rPr lang="en-US" altLang="ko-KR" dirty="0"/>
              <a:t>Introduction to KU cloud type algorithms using </a:t>
            </a:r>
            <a:r>
              <a:rPr lang="en-US" altLang="ko-KR" dirty="0" err="1"/>
              <a:t>CloudSat</a:t>
            </a:r>
            <a:r>
              <a:rPr lang="en-US" altLang="ko-KR" dirty="0"/>
              <a:t> and CALIPSO</a:t>
            </a:r>
          </a:p>
          <a:p>
            <a:pPr lvl="1"/>
            <a:r>
              <a:rPr lang="en-US" altLang="ko-KR" dirty="0">
                <a:solidFill>
                  <a:schemeClr val="accent1"/>
                </a:solidFill>
              </a:rPr>
              <a:t>Ice particle type for ATLID using lidar ratio and depolarization ratio</a:t>
            </a:r>
          </a:p>
          <a:p>
            <a:pPr lvl="1"/>
            <a:r>
              <a:rPr lang="en-US" altLang="ko-KR" dirty="0"/>
              <a:t>Fast multiple scattering for Water clouds in ATLID  </a:t>
            </a:r>
          </a:p>
          <a:p>
            <a:pPr lvl="1"/>
            <a:r>
              <a:rPr lang="ko-KR" altLang="en-US" dirty="0">
                <a:solidFill>
                  <a:schemeClr val="accent1"/>
                </a:solidFill>
              </a:rPr>
              <a:t> </a:t>
            </a:r>
            <a:r>
              <a:rPr lang="en-US" altLang="ko-KR" dirty="0">
                <a:solidFill>
                  <a:schemeClr val="accent1"/>
                </a:solidFill>
              </a:rPr>
              <a:t>Dust extinction affects ice cloud fraction (Kawamoto et al. 2021)</a:t>
            </a:r>
          </a:p>
          <a:p>
            <a:pPr lvl="1"/>
            <a:r>
              <a:rPr lang="en-US" altLang="ko-KR" dirty="0"/>
              <a:t>Muti-filed-of-view multiple-scattering polarization lidar and ground –based validation for </a:t>
            </a:r>
            <a:r>
              <a:rPr lang="en-US" altLang="ko-KR" dirty="0" err="1"/>
              <a:t>EarthCARE</a:t>
            </a:r>
            <a:r>
              <a:rPr lang="en-US" altLang="ko-KR" dirty="0"/>
              <a:t>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68445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23696C-55FB-4277-8F48-E9867A8DB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 of overview 2 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A9B033D-9186-4629-8E52-D26BDAD8C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/>
              <a:t>Dr. Kubota</a:t>
            </a:r>
          </a:p>
          <a:p>
            <a:pPr lvl="1"/>
            <a:r>
              <a:rPr lang="en-US" altLang="ko-KR" dirty="0"/>
              <a:t>Introduction to JAXA </a:t>
            </a:r>
            <a:r>
              <a:rPr lang="en-US" altLang="ko-KR" dirty="0" err="1"/>
              <a:t>EarthCARE</a:t>
            </a:r>
            <a:r>
              <a:rPr lang="en-US" altLang="ko-KR" dirty="0"/>
              <a:t> product</a:t>
            </a:r>
          </a:p>
          <a:p>
            <a:pPr lvl="1"/>
            <a:r>
              <a:rPr lang="en-US" altLang="ko-KR" dirty="0"/>
              <a:t>Needs (the vertical structure of clouds and aerosol layers)</a:t>
            </a:r>
          </a:p>
          <a:p>
            <a:pPr lvl="1"/>
            <a:r>
              <a:rPr lang="en-US" altLang="ko-KR" dirty="0"/>
              <a:t>Mean local time: approx. 14:00(Descending), 2:00 (Ascending)</a:t>
            </a:r>
          </a:p>
          <a:p>
            <a:pPr lvl="1"/>
            <a:r>
              <a:rPr lang="en-US" altLang="ko-KR" dirty="0"/>
              <a:t> More sensitivity than </a:t>
            </a:r>
            <a:r>
              <a:rPr lang="en-US" altLang="ko-KR" dirty="0" err="1"/>
              <a:t>CloudSat</a:t>
            </a:r>
            <a:r>
              <a:rPr lang="en-US" altLang="ko-KR" dirty="0"/>
              <a:t>/CPR with 2.5m antenna</a:t>
            </a:r>
          </a:p>
          <a:p>
            <a:pPr lvl="1"/>
            <a:r>
              <a:rPr lang="en-US" altLang="ko-KR" dirty="0"/>
              <a:t>CPR L1 product (JAXA) ATLID, MSI,BBR (ESA) data ,6 months after launch, L2a (single) 9 months after launch, L2b (synergy), 18 months after launch</a:t>
            </a:r>
          </a:p>
          <a:p>
            <a:pPr lvl="1"/>
            <a:r>
              <a:rPr lang="en-US" altLang="ko-KR" dirty="0"/>
              <a:t>L2 algorithms development by 6 PIs </a:t>
            </a:r>
          </a:p>
          <a:p>
            <a:pPr lvl="1"/>
            <a:r>
              <a:rPr lang="en-US" altLang="ko-KR" dirty="0">
                <a:solidFill>
                  <a:schemeClr val="accent1"/>
                </a:solidFill>
              </a:rPr>
              <a:t>JAXA A-Train product for the EarthCARE </a:t>
            </a:r>
          </a:p>
          <a:p>
            <a:pPr lvl="1"/>
            <a:r>
              <a:rPr lang="en-US" altLang="ko-KR" dirty="0">
                <a:solidFill>
                  <a:schemeClr val="accent1"/>
                </a:solidFill>
              </a:rPr>
              <a:t>Promotion for weather/climate model communities </a:t>
            </a:r>
            <a:r>
              <a:rPr lang="en-US" altLang="ko-KR" dirty="0"/>
              <a:t>(MIROC, MSRI-ESM, </a:t>
            </a:r>
            <a:r>
              <a:rPr lang="en-US" altLang="ko-KR" dirty="0" err="1"/>
              <a:t>CReSS</a:t>
            </a:r>
            <a:r>
              <a:rPr lang="en-US" altLang="ko-KR" dirty="0"/>
              <a:t>, </a:t>
            </a:r>
            <a:r>
              <a:rPr lang="en-US" altLang="ko-KR" dirty="0" err="1"/>
              <a:t>Asuca</a:t>
            </a:r>
            <a:r>
              <a:rPr lang="en-US" altLang="ko-KR" dirty="0"/>
              <a:t>, MASINGAR, SPRINTARS, VENUS/NICAM-Chem) </a:t>
            </a:r>
          </a:p>
          <a:p>
            <a:pPr lvl="1"/>
            <a:r>
              <a:rPr lang="en-US" altLang="ko-KR" dirty="0" err="1"/>
              <a:t>QnA</a:t>
            </a:r>
            <a:r>
              <a:rPr lang="en-US" altLang="ko-KR" dirty="0"/>
              <a:t>: about radiation product, radiation heating for clear sky, yes</a:t>
            </a:r>
          </a:p>
          <a:p>
            <a:pPr lvl="1"/>
            <a:r>
              <a:rPr lang="en-US" altLang="ko-KR" dirty="0" err="1"/>
              <a:t>QnA</a:t>
            </a:r>
            <a:r>
              <a:rPr lang="en-US" altLang="ko-KR" dirty="0"/>
              <a:t>: about the launch date, high confidence, technical issues about ATLID, CPR   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58411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23696C-55FB-4277-8F48-E9867A8DB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 of overview 3 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A9B033D-9186-4629-8E52-D26BDAD8C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dirty="0"/>
              <a:t> Dr. </a:t>
            </a:r>
            <a:r>
              <a:rPr lang="en-US" altLang="ko-KR" dirty="0" err="1"/>
              <a:t>Wehr</a:t>
            </a:r>
            <a:r>
              <a:rPr lang="en-US" altLang="ko-KR" dirty="0"/>
              <a:t> </a:t>
            </a:r>
          </a:p>
          <a:p>
            <a:pPr lvl="1"/>
            <a:r>
              <a:rPr lang="en-US" altLang="ko-KR" dirty="0"/>
              <a:t>The flow chart of ESA product, Nomenclature of data product</a:t>
            </a:r>
          </a:p>
          <a:p>
            <a:pPr lvl="1"/>
            <a:r>
              <a:rPr lang="en-US" altLang="ko-KR" dirty="0"/>
              <a:t>X-JSG: joint standard grid</a:t>
            </a:r>
          </a:p>
          <a:p>
            <a:pPr marL="457200" lvl="1" indent="0">
              <a:buNone/>
            </a:pPr>
            <a:r>
              <a:rPr lang="en-US" altLang="ko-KR" dirty="0"/>
              <a:t> Vertical approx. 103 m, along-track approx. 1km , Across-track resolution fixed 1km  </a:t>
            </a:r>
          </a:p>
          <a:p>
            <a:pPr lvl="1"/>
            <a:r>
              <a:rPr lang="en-US" altLang="ko-KR" dirty="0">
                <a:solidFill>
                  <a:schemeClr val="accent1"/>
                </a:solidFill>
              </a:rPr>
              <a:t>BBR L2B data is reliable. </a:t>
            </a:r>
          </a:p>
          <a:p>
            <a:pPr lvl="1"/>
            <a:r>
              <a:rPr lang="en-US" altLang="ko-KR" dirty="0">
                <a:solidFill>
                  <a:srgbClr val="FF0000"/>
                </a:solidFill>
              </a:rPr>
              <a:t>The flux calculation using synergic retrieval data shows better performances</a:t>
            </a:r>
            <a:r>
              <a:rPr lang="en-US" altLang="ko-KR" dirty="0">
                <a:solidFill>
                  <a:schemeClr val="accent1"/>
                </a:solidFill>
              </a:rPr>
              <a:t>.</a:t>
            </a:r>
          </a:p>
          <a:p>
            <a:pPr lvl="1"/>
            <a:r>
              <a:rPr lang="en-US" altLang="ko-KR" dirty="0"/>
              <a:t>Algorithm testing using GEM model </a:t>
            </a:r>
          </a:p>
          <a:p>
            <a:pPr lvl="1"/>
            <a:r>
              <a:rPr lang="en-US" altLang="ko-KR" dirty="0" err="1"/>
              <a:t>QnA</a:t>
            </a:r>
            <a:r>
              <a:rPr lang="en-US" altLang="ko-KR" dirty="0"/>
              <a:t>: 4-sensors radiation calculation from Masunaga, interaction of 4-sendor products between JAXA and ESA </a:t>
            </a:r>
            <a:r>
              <a:rPr lang="en-US" altLang="ko-KR" dirty="0">
                <a:sym typeface="Wingdings" panose="05000000000000000000" pitchFamily="2" charset="2"/>
              </a:rPr>
              <a:t> independent</a:t>
            </a:r>
          </a:p>
          <a:p>
            <a:pPr lvl="1"/>
            <a:r>
              <a:rPr lang="en-US" altLang="ko-KR" dirty="0" err="1">
                <a:sym typeface="Wingdings" panose="05000000000000000000" pitchFamily="2" charset="2"/>
              </a:rPr>
              <a:t>QnA</a:t>
            </a:r>
            <a:r>
              <a:rPr lang="en-US" altLang="ko-KR" dirty="0">
                <a:sym typeface="Wingdings" panose="05000000000000000000" pitchFamily="2" charset="2"/>
              </a:rPr>
              <a:t>: </a:t>
            </a:r>
            <a:r>
              <a:rPr lang="en-US" altLang="ko-KR" dirty="0"/>
              <a:t> about precipitation product from Johannes, rain and snow using ground temperature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41913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23696C-55FB-4277-8F48-E9867A8DB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 of simulator 1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A9B033D-9186-4629-8E52-D26BDAD8C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/>
              <a:t>Prof. Hashino</a:t>
            </a:r>
          </a:p>
          <a:p>
            <a:pPr lvl="1"/>
            <a:r>
              <a:rPr lang="en-US" altLang="ko-KR" dirty="0"/>
              <a:t>Introduction to Joint simulator</a:t>
            </a:r>
          </a:p>
          <a:p>
            <a:pPr lvl="1"/>
            <a:r>
              <a:rPr lang="en-US" altLang="ko-KR" dirty="0"/>
              <a:t>Visible and infrared imager, Broadband, microwave radiometer, Radar, lidar </a:t>
            </a:r>
          </a:p>
          <a:p>
            <a:pPr lvl="1"/>
            <a:r>
              <a:rPr lang="en-US" altLang="ko-KR" dirty="0"/>
              <a:t>Radar-lidar diagnosis for IWC and </a:t>
            </a:r>
            <a:r>
              <a:rPr lang="en-US" altLang="ko-KR" dirty="0" err="1"/>
              <a:t>Reff</a:t>
            </a:r>
            <a:r>
              <a:rPr lang="en-US" altLang="ko-KR" dirty="0"/>
              <a:t> (BETTER diagram)</a:t>
            </a:r>
          </a:p>
          <a:p>
            <a:pPr lvl="1"/>
            <a:r>
              <a:rPr lang="en-US" altLang="ko-KR" dirty="0"/>
              <a:t>Impacts of phases of cloud particles on radiation</a:t>
            </a:r>
          </a:p>
          <a:p>
            <a:pPr lvl="1"/>
            <a:r>
              <a:rPr lang="en-US" altLang="ko-KR" dirty="0"/>
              <a:t>Joint-simulator work flow for GCM and CRM</a:t>
            </a:r>
          </a:p>
          <a:p>
            <a:pPr lvl="1"/>
            <a:r>
              <a:rPr lang="en-US" altLang="ko-KR" dirty="0">
                <a:solidFill>
                  <a:schemeClr val="accent1"/>
                </a:solidFill>
              </a:rPr>
              <a:t>Comparison of COSP and J-SIM ( Good agreement on scattering ratio, differences in </a:t>
            </a:r>
            <a:r>
              <a:rPr lang="en-US" altLang="ko-KR" dirty="0" err="1">
                <a:solidFill>
                  <a:schemeClr val="accent1"/>
                </a:solidFill>
              </a:rPr>
              <a:t>dBZ</a:t>
            </a:r>
            <a:r>
              <a:rPr lang="en-US" altLang="ko-KR" dirty="0">
                <a:solidFill>
                  <a:schemeClr val="accent1"/>
                </a:solidFill>
              </a:rPr>
              <a:t>)</a:t>
            </a:r>
          </a:p>
          <a:p>
            <a:pPr lvl="1"/>
            <a:r>
              <a:rPr lang="en-US" altLang="ko-KR" dirty="0"/>
              <a:t>Uncertainty in the signal simulation for coarse GCM outputs </a:t>
            </a:r>
          </a:p>
          <a:p>
            <a:pPr lvl="1"/>
            <a:r>
              <a:rPr lang="en-US" altLang="ko-KR" dirty="0"/>
              <a:t>Precipitation fraction assumption has a large impact on CFAD.</a:t>
            </a:r>
          </a:p>
          <a:p>
            <a:pPr lvl="1"/>
            <a:r>
              <a:rPr lang="en-US" altLang="ko-KR" dirty="0"/>
              <a:t>Application of Doppler velocity (W vs Height, Ze Vs Doppler velocity)</a:t>
            </a:r>
          </a:p>
          <a:p>
            <a:pPr lvl="1"/>
            <a:r>
              <a:rPr lang="en-US" altLang="ko-KR" dirty="0">
                <a:solidFill>
                  <a:srgbClr val="FF0000"/>
                </a:solidFill>
              </a:rPr>
              <a:t>How to use Doppler velocity of the EarthCARE in GCM? </a:t>
            </a:r>
          </a:p>
          <a:p>
            <a:pPr lvl="1"/>
            <a:r>
              <a:rPr lang="en-US" altLang="ko-KR" dirty="0" err="1"/>
              <a:t>QnA</a:t>
            </a:r>
            <a:r>
              <a:rPr lang="en-US" altLang="ko-KR" dirty="0"/>
              <a:t> Issues of GCM applications (Bjorn), identification of difference </a:t>
            </a:r>
            <a:r>
              <a:rPr lang="en-US" altLang="ko-KR" dirty="0" err="1"/>
              <a:t>dBZ</a:t>
            </a:r>
            <a:r>
              <a:rPr lang="en-US" altLang="ko-KR" dirty="0"/>
              <a:t> between COSP, J-SIM (scattering model, precipitation fraction), ice sedimentation of stratiform precipitation in GCM grid (Satoh)</a:t>
            </a:r>
          </a:p>
          <a:p>
            <a:pPr lvl="1"/>
            <a:r>
              <a:rPr lang="en-US" altLang="ko-KR" dirty="0" err="1"/>
              <a:t>QnA</a:t>
            </a:r>
            <a:r>
              <a:rPr lang="en-US" altLang="ko-KR" dirty="0"/>
              <a:t> a few kilometer simulation has also heterogenous condition (</a:t>
            </a:r>
            <a:r>
              <a:rPr lang="en-US" altLang="ko-KR" dirty="0" err="1"/>
              <a:t>Dufreesne</a:t>
            </a:r>
            <a:r>
              <a:rPr lang="en-US" altLang="ko-KR" dirty="0"/>
              <a:t>) </a:t>
            </a:r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43258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23696C-55FB-4277-8F48-E9867A8DB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9141"/>
            <a:ext cx="7886700" cy="1325563"/>
          </a:xfrm>
        </p:spPr>
        <p:txBody>
          <a:bodyPr/>
          <a:lstStyle/>
          <a:p>
            <a:r>
              <a:rPr lang="en-US" altLang="ko-KR" dirty="0"/>
              <a:t>Summary of simulator 2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A9B033D-9186-4629-8E52-D26BDAD8C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ko-KR" dirty="0"/>
              <a:t>Dr. </a:t>
            </a:r>
            <a:r>
              <a:rPr lang="en-US" altLang="ko-KR" dirty="0" err="1"/>
              <a:t>Bodas</a:t>
            </a:r>
            <a:r>
              <a:rPr lang="en-US" altLang="ko-KR" dirty="0"/>
              <a:t>-Salcedo</a:t>
            </a:r>
          </a:p>
          <a:p>
            <a:pPr lvl="1"/>
            <a:r>
              <a:rPr lang="en-US" altLang="ko-KR" dirty="0"/>
              <a:t>Introduction to COSP contributions to CMIP5&amp;6</a:t>
            </a:r>
          </a:p>
          <a:p>
            <a:pPr lvl="1"/>
            <a:r>
              <a:rPr lang="en-US" altLang="ko-KR" dirty="0"/>
              <a:t>ISCCP, </a:t>
            </a:r>
            <a:r>
              <a:rPr lang="en-US" altLang="ko-KR" dirty="0" err="1"/>
              <a:t>CloudSat</a:t>
            </a:r>
            <a:r>
              <a:rPr lang="en-US" altLang="ko-KR" dirty="0"/>
              <a:t>, CALIPSO, MODI, MISR, PARASOL, CLARA</a:t>
            </a:r>
          </a:p>
          <a:p>
            <a:pPr lvl="1"/>
            <a:r>
              <a:rPr lang="en-US" altLang="ko-KR" dirty="0"/>
              <a:t>Explanations about the simulation setup of CMIP6  (Webb et al. 2017)</a:t>
            </a:r>
          </a:p>
          <a:p>
            <a:pPr lvl="1"/>
            <a:r>
              <a:rPr lang="en-US" altLang="ko-KR" dirty="0"/>
              <a:t>The potential of multidecade spaceborne lidar record to constrain cloud feedback (</a:t>
            </a:r>
            <a:r>
              <a:rPr lang="en-US" altLang="ko-KR" dirty="0" err="1"/>
              <a:t>Chepfer</a:t>
            </a:r>
            <a:r>
              <a:rPr lang="en-US" altLang="ko-KR" dirty="0"/>
              <a:t> et al. 2018)</a:t>
            </a:r>
          </a:p>
          <a:p>
            <a:pPr lvl="1"/>
            <a:r>
              <a:rPr lang="en-US" altLang="ko-KR" dirty="0"/>
              <a:t>Too few, too bright of tropical low-cloud problem in CFMP5 models (Nam et al. 2012)</a:t>
            </a:r>
          </a:p>
          <a:p>
            <a:pPr lvl="1"/>
            <a:r>
              <a:rPr lang="en-US" altLang="ko-KR" dirty="0"/>
              <a:t>Evaluating climate model’s cloud feedbacks against expert judgment (</a:t>
            </a:r>
            <a:r>
              <a:rPr lang="en-US" altLang="ko-KR" dirty="0" err="1"/>
              <a:t>Zelinka</a:t>
            </a:r>
            <a:r>
              <a:rPr lang="en-US" altLang="ko-KR" dirty="0"/>
              <a:t> et al. 2022) </a:t>
            </a:r>
          </a:p>
          <a:p>
            <a:pPr lvl="1"/>
            <a:r>
              <a:rPr lang="en-US" altLang="ko-KR" dirty="0"/>
              <a:t>Origins of the solar radiation biases over the Southern Ocean in CFMIP2 models using CALIPSO and ISCCP (</a:t>
            </a:r>
            <a:r>
              <a:rPr lang="en-US" altLang="ko-KR" dirty="0" err="1"/>
              <a:t>Boda</a:t>
            </a:r>
            <a:r>
              <a:rPr lang="en-US" altLang="ko-KR" dirty="0"/>
              <a:t>-Salcedo et al., 2014)</a:t>
            </a:r>
          </a:p>
          <a:p>
            <a:pPr lvl="1"/>
            <a:r>
              <a:rPr lang="en-US" altLang="ko-KR" dirty="0" err="1">
                <a:solidFill>
                  <a:schemeClr val="accent1"/>
                </a:solidFill>
              </a:rPr>
              <a:t>EarthCARE</a:t>
            </a:r>
            <a:r>
              <a:rPr lang="en-US" altLang="ko-KR" dirty="0">
                <a:solidFill>
                  <a:schemeClr val="accent1"/>
                </a:solidFill>
              </a:rPr>
              <a:t> in COSP (consideration about </a:t>
            </a:r>
            <a:r>
              <a:rPr lang="en-US" altLang="ko-KR" dirty="0" err="1">
                <a:solidFill>
                  <a:schemeClr val="accent1"/>
                </a:solidFill>
              </a:rPr>
              <a:t>uv</a:t>
            </a:r>
            <a:r>
              <a:rPr lang="en-US" altLang="ko-KR" dirty="0">
                <a:solidFill>
                  <a:schemeClr val="accent1"/>
                </a:solidFill>
              </a:rPr>
              <a:t> lidar)</a:t>
            </a:r>
          </a:p>
          <a:p>
            <a:pPr lvl="1"/>
            <a:r>
              <a:rPr lang="en-US" altLang="ko-KR" dirty="0" err="1"/>
              <a:t>QnA</a:t>
            </a:r>
            <a:r>
              <a:rPr lang="en-US" altLang="ko-KR" dirty="0"/>
              <a:t> ECARE lidar ratio in COSP and Doppler velocity in COSP (Suzuki) </a:t>
            </a:r>
          </a:p>
          <a:p>
            <a:pPr lvl="1"/>
            <a:r>
              <a:rPr lang="en-US" altLang="ko-KR" dirty="0"/>
              <a:t>Comment 3 years mission life, the 6 months commissioning phases (</a:t>
            </a:r>
            <a:r>
              <a:rPr lang="en-US" altLang="ko-KR" dirty="0" err="1"/>
              <a:t>Wehr</a:t>
            </a:r>
            <a:r>
              <a:rPr lang="en-US" altLang="ko-KR" dirty="0"/>
              <a:t>)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08172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562343-91AE-466F-BEA9-9E70917A4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 of data assimilations 1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42267A1-A958-4F05-AF41-8849A783C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938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ko-KR" dirty="0"/>
              <a:t> Dr. Fielding </a:t>
            </a:r>
          </a:p>
          <a:p>
            <a:pPr lvl="1"/>
            <a:r>
              <a:rPr lang="en-US" altLang="ko-KR" dirty="0"/>
              <a:t>How can assimilating </a:t>
            </a:r>
            <a:r>
              <a:rPr lang="en-US" altLang="ko-KR" dirty="0" err="1"/>
              <a:t>EarthCARE</a:t>
            </a:r>
            <a:r>
              <a:rPr lang="en-US" altLang="ko-KR" dirty="0"/>
              <a:t> improve forecasts and improve the presentation of cloud processes?</a:t>
            </a:r>
          </a:p>
          <a:p>
            <a:pPr lvl="1"/>
            <a:r>
              <a:rPr lang="en-US" altLang="ko-KR" dirty="0">
                <a:solidFill>
                  <a:schemeClr val="accent1"/>
                </a:solidFill>
              </a:rPr>
              <a:t>Observation operators for radar and lidar on satellite (Michele 2012, Fielding 2021)</a:t>
            </a:r>
          </a:p>
          <a:p>
            <a:pPr lvl="1"/>
            <a:r>
              <a:rPr lang="en-US" altLang="ko-KR" dirty="0"/>
              <a:t>Observation error and operator error  </a:t>
            </a:r>
          </a:p>
          <a:p>
            <a:pPr lvl="1"/>
            <a:r>
              <a:rPr lang="en-US" altLang="ko-KR" dirty="0"/>
              <a:t>Data assimilation </a:t>
            </a:r>
          </a:p>
          <a:p>
            <a:pPr lvl="1"/>
            <a:r>
              <a:rPr lang="en-US" altLang="ko-KR" dirty="0"/>
              <a:t>Indirect: model validation using observation operators as instrument simulator, monitoring of instruments/product to detect instrument/model problems,</a:t>
            </a:r>
          </a:p>
          <a:p>
            <a:pPr lvl="1"/>
            <a:r>
              <a:rPr lang="en-US" altLang="ko-KR" dirty="0"/>
              <a:t>Direct: best estimate of initial state </a:t>
            </a:r>
          </a:p>
          <a:p>
            <a:pPr lvl="1"/>
            <a:r>
              <a:rPr lang="en-US" altLang="ko-KR" dirty="0"/>
              <a:t>Future research: Reducing microphysical uncertainty via observation operator parameters, Interactive parameter estimations </a:t>
            </a:r>
          </a:p>
          <a:p>
            <a:pPr lvl="1"/>
            <a:r>
              <a:rPr lang="en-US" altLang="ko-KR" dirty="0"/>
              <a:t>Online observation operators: instant qualitative check, higher resolution simulations (</a:t>
            </a:r>
            <a:r>
              <a:rPr lang="en-US" altLang="ko-KR" dirty="0">
                <a:sym typeface="Wingdings" panose="05000000000000000000" pitchFamily="2" charset="2"/>
              </a:rPr>
              <a:t> online calculation)</a:t>
            </a:r>
          </a:p>
          <a:p>
            <a:pPr lvl="1"/>
            <a:r>
              <a:rPr lang="en-US" altLang="ko-KR" dirty="0">
                <a:sym typeface="Wingdings" panose="05000000000000000000" pitchFamily="2" charset="2"/>
              </a:rPr>
              <a:t>Examples using CFODDs (Suzuki et al. 2010)</a:t>
            </a:r>
          </a:p>
          <a:p>
            <a:pPr lvl="1"/>
            <a:r>
              <a:rPr lang="en-US" altLang="ko-KR" dirty="0">
                <a:solidFill>
                  <a:schemeClr val="accent1"/>
                </a:solidFill>
                <a:sym typeface="Wingdings" panose="05000000000000000000" pitchFamily="2" charset="2"/>
              </a:rPr>
              <a:t>To maximize </a:t>
            </a:r>
            <a:r>
              <a:rPr lang="en-US" altLang="ko-KR" dirty="0" err="1">
                <a:solidFill>
                  <a:schemeClr val="accent1"/>
                </a:solidFill>
                <a:sym typeface="Wingdings" panose="05000000000000000000" pitchFamily="2" charset="2"/>
              </a:rPr>
              <a:t>EarthCARE’s</a:t>
            </a:r>
            <a:r>
              <a:rPr lang="en-US" altLang="ko-KR" dirty="0">
                <a:solidFill>
                  <a:schemeClr val="accent1"/>
                </a:solidFill>
                <a:sym typeface="Wingdings" panose="05000000000000000000" pitchFamily="2" charset="2"/>
              </a:rPr>
              <a:t> potential, boundary layer cloud and Doppler velocity </a:t>
            </a:r>
          </a:p>
          <a:p>
            <a:pPr lvl="1"/>
            <a:r>
              <a:rPr lang="en-US" altLang="ko-KR" dirty="0">
                <a:sym typeface="Wingdings" panose="05000000000000000000" pitchFamily="2" charset="2"/>
              </a:rPr>
              <a:t>Off-line parameter estimation of observation operator microphysical assumption</a:t>
            </a:r>
          </a:p>
          <a:p>
            <a:pPr lvl="1"/>
            <a:r>
              <a:rPr lang="en-US" altLang="ko-KR" dirty="0">
                <a:sym typeface="Wingdings" panose="05000000000000000000" pitchFamily="2" charset="2"/>
              </a:rPr>
              <a:t>Multi-parameter minimization using microwave radiances (Geer 2021, AMT)</a:t>
            </a:r>
          </a:p>
          <a:p>
            <a:pPr lvl="1"/>
            <a:r>
              <a:rPr lang="en-US" altLang="ko-KR" dirty="0" err="1">
                <a:sym typeface="Wingdings" panose="05000000000000000000" pitchFamily="2" charset="2"/>
              </a:rPr>
              <a:t>QnA</a:t>
            </a: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err="1">
                <a:sym typeface="Wingdings" panose="05000000000000000000" pitchFamily="2" charset="2"/>
              </a:rPr>
              <a:t>uncerntainty</a:t>
            </a:r>
            <a:r>
              <a:rPr lang="en-US" altLang="ko-KR" dirty="0">
                <a:sym typeface="Wingdings" panose="05000000000000000000" pitchFamily="2" charset="2"/>
              </a:rPr>
              <a:t> of 3D cloud fields in model, 4D product of </a:t>
            </a:r>
            <a:r>
              <a:rPr lang="en-US" altLang="ko-KR" dirty="0" err="1">
                <a:sym typeface="Wingdings" panose="05000000000000000000" pitchFamily="2" charset="2"/>
              </a:rPr>
              <a:t>EarthCARE</a:t>
            </a: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err="1">
                <a:sym typeface="Wingdings" panose="05000000000000000000" pitchFamily="2" charset="2"/>
              </a:rPr>
              <a:t>userful</a:t>
            </a:r>
            <a:r>
              <a:rPr lang="en-US" altLang="ko-KR" dirty="0">
                <a:sym typeface="Wingdings" panose="05000000000000000000" pitchFamily="2" charset="2"/>
              </a:rPr>
              <a:t> (Satoh)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04519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562343-91AE-466F-BEA9-9E70917A4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625" y="18255"/>
            <a:ext cx="7886700" cy="1325563"/>
          </a:xfrm>
        </p:spPr>
        <p:txBody>
          <a:bodyPr/>
          <a:lstStyle/>
          <a:p>
            <a:r>
              <a:rPr lang="en-US" altLang="ko-KR" dirty="0"/>
              <a:t>Summary of data assimilations 2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42267A1-A958-4F05-AF41-8849A783C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74237"/>
            <a:ext cx="7886700" cy="47027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/>
              <a:t> Dr. Liu</a:t>
            </a:r>
          </a:p>
          <a:p>
            <a:pPr lvl="1"/>
            <a:r>
              <a:rPr lang="en-US" altLang="ko-KR" dirty="0">
                <a:solidFill>
                  <a:schemeClr val="accent1"/>
                </a:solidFill>
              </a:rPr>
              <a:t>Introduction to assimilation of all-sky AMSU-A and ABI/AHI with Global JEDI-MPAS</a:t>
            </a:r>
          </a:p>
          <a:p>
            <a:pPr lvl="1"/>
            <a:r>
              <a:rPr lang="en-US" altLang="ko-KR" dirty="0"/>
              <a:t>Evaluations of WSM6 and Thomson schemes using AHI CH 9 </a:t>
            </a:r>
          </a:p>
          <a:p>
            <a:pPr lvl="1"/>
            <a:r>
              <a:rPr lang="en-US" altLang="ko-KR" dirty="0"/>
              <a:t>Tests of </a:t>
            </a:r>
            <a:r>
              <a:rPr lang="en-US" altLang="ko-KR" dirty="0" err="1"/>
              <a:t>clrama</a:t>
            </a:r>
            <a:r>
              <a:rPr lang="en-US" altLang="ko-KR" dirty="0"/>
              <a:t>, </a:t>
            </a:r>
            <a:r>
              <a:rPr lang="en-US" altLang="ko-KR" dirty="0" err="1"/>
              <a:t>cldama</a:t>
            </a:r>
            <a:r>
              <a:rPr lang="en-US" altLang="ko-KR" dirty="0"/>
              <a:t>, </a:t>
            </a:r>
            <a:r>
              <a:rPr lang="en-US" altLang="ko-KR" dirty="0" err="1"/>
              <a:t>abiahi</a:t>
            </a:r>
            <a:r>
              <a:rPr lang="en-US" altLang="ko-KR" dirty="0"/>
              <a:t> (data assimilation)</a:t>
            </a:r>
          </a:p>
          <a:p>
            <a:pPr lvl="1"/>
            <a:r>
              <a:rPr lang="en-US" altLang="ko-KR" dirty="0"/>
              <a:t>Experiment setting: Dual-resolution 3DEnVar, 1200km horizontal, 6km vertical, WSM6, CRTM</a:t>
            </a:r>
          </a:p>
          <a:p>
            <a:pPr lvl="1"/>
            <a:r>
              <a:rPr lang="en-US" altLang="ko-KR" dirty="0" err="1"/>
              <a:t>Clarama</a:t>
            </a:r>
            <a:r>
              <a:rPr lang="en-US" altLang="ko-KR" dirty="0"/>
              <a:t> better results for specific humidity</a:t>
            </a:r>
          </a:p>
          <a:p>
            <a:pPr lvl="1"/>
            <a:r>
              <a:rPr lang="en-US" altLang="ko-KR" dirty="0"/>
              <a:t>Larger impact from all-sky AMSU-A</a:t>
            </a:r>
          </a:p>
          <a:p>
            <a:pPr lvl="1"/>
            <a:r>
              <a:rPr lang="en-US" altLang="ko-KR" dirty="0">
                <a:solidFill>
                  <a:schemeClr val="accent1"/>
                </a:solidFill>
              </a:rPr>
              <a:t>Interested in use of the EarthCARE </a:t>
            </a:r>
          </a:p>
          <a:p>
            <a:pPr marL="457200" lvl="1" indent="0">
              <a:buNone/>
            </a:pPr>
            <a:r>
              <a:rPr lang="en-US" altLang="ko-KR" dirty="0"/>
              <a:t> 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66074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1569</TotalTime>
  <Words>1275</Words>
  <Application>Microsoft Office PowerPoint</Application>
  <PresentationFormat>화면 슬라이드 쇼(4:3)</PresentationFormat>
  <Paragraphs>131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테마</vt:lpstr>
      <vt:lpstr>EarthCARE Modeling Workshop - Day 1 summary and discussion </vt:lpstr>
      <vt:lpstr>Contents of Day 1</vt:lpstr>
      <vt:lpstr>Summary of overview 1 </vt:lpstr>
      <vt:lpstr>Summary of overview 2 </vt:lpstr>
      <vt:lpstr>Summary of overview 3 </vt:lpstr>
      <vt:lpstr>Summary of simulator 1</vt:lpstr>
      <vt:lpstr>Summary of simulator 2</vt:lpstr>
      <vt:lpstr>Summary of data assimilations 1</vt:lpstr>
      <vt:lpstr>Summary of data assimilations 2</vt:lpstr>
      <vt:lpstr>Collocated data(merged data) for simulator users </vt:lpstr>
      <vt:lpstr>Discussion and comment?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 summary </dc:title>
  <dc:creator>Roh Woosub</dc:creator>
  <cp:lastModifiedBy>Roh Woosub</cp:lastModifiedBy>
  <cp:revision>17</cp:revision>
  <dcterms:created xsi:type="dcterms:W3CDTF">2022-02-15T12:00:48Z</dcterms:created>
  <dcterms:modified xsi:type="dcterms:W3CDTF">2022-02-18T05:45:10Z</dcterms:modified>
</cp:coreProperties>
</file>