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7" r:id="rId6"/>
    <p:sldId id="268" r:id="rId7"/>
    <p:sldId id="269" r:id="rId8"/>
    <p:sldId id="270" r:id="rId9"/>
    <p:sldId id="263" r:id="rId10"/>
    <p:sldId id="264" r:id="rId11"/>
    <p:sldId id="265" r:id="rId12"/>
    <p:sldId id="260" r:id="rId13"/>
    <p:sldId id="272" r:id="rId14"/>
    <p:sldId id="271" r:id="rId15"/>
    <p:sldId id="266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2" autoAdjust="0"/>
    <p:restoredTop sz="94709" autoAdjust="0"/>
  </p:normalViewPr>
  <p:slideViewPr>
    <p:cSldViewPr>
      <p:cViewPr varScale="1">
        <p:scale>
          <a:sx n="77" d="100"/>
          <a:sy n="77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7B2F-8C6B-4E0C-A1EB-6D03028A539D}" type="datetimeFigureOut">
              <a:rPr kumimoji="1" lang="ja-JP" altLang="en-US" smtClean="0"/>
              <a:pPr/>
              <a:t>2022/2/17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07CD9-79B9-49B7-86B1-4EA3A3D823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46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07CD9-79B9-49B7-86B1-4EA3A3D8230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noFill/>
          <a:effectLst/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＋白紙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301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noFill/>
          <a:effectLst/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C8C8"/>
            </a:gs>
            <a:gs pos="20000">
              <a:srgbClr val="F5F5F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143768" y="6356350"/>
            <a:ext cx="154608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71472" y="6356350"/>
            <a:ext cx="635798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EarthCARE Modeling Workshop</a:t>
            </a:r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3886200"/>
            <a:ext cx="7177608" cy="990600"/>
          </a:xfrm>
        </p:spPr>
        <p:txBody>
          <a:bodyPr>
            <a:noAutofit/>
          </a:bodyPr>
          <a:lstStyle/>
          <a:p>
            <a:r>
              <a:rPr lang="en-US" sz="2200" dirty="0"/>
              <a:t>Cloud-radiation </a:t>
            </a:r>
            <a:r>
              <a:rPr lang="en-US" sz="2200" dirty="0" smtClean="0"/>
              <a:t>interactions in </a:t>
            </a:r>
            <a:r>
              <a:rPr lang="en-US" sz="2200" dirty="0"/>
              <a:t>the real atmosphere: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A-Train</a:t>
            </a:r>
            <a:r>
              <a:rPr lang="en-US" sz="2200" dirty="0"/>
              <a:t>, </a:t>
            </a:r>
            <a:r>
              <a:rPr lang="en-US" sz="2200" dirty="0" err="1"/>
              <a:t>EarthCARE</a:t>
            </a:r>
            <a:r>
              <a:rPr lang="en-US" sz="2200" dirty="0"/>
              <a:t>, and beyond</a:t>
            </a:r>
            <a:endParaRPr kumimoji="1" lang="ja-JP" altLang="en-US" sz="2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733442"/>
          </a:xfrm>
          <a:noFill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>
            <a:normAutofit fontScale="55000" lnSpcReduction="20000"/>
          </a:bodyPr>
          <a:lstStyle/>
          <a:p>
            <a:r>
              <a:rPr kumimoji="1" lang="en-US" altLang="ja-JP" sz="4400" cap="small" smtClean="0"/>
              <a:t>Hiro </a:t>
            </a:r>
            <a:r>
              <a:rPr kumimoji="1" lang="en-US" altLang="ja-JP" sz="4400" cap="small" dirty="0" err="1" smtClean="0"/>
              <a:t>Masunaga</a:t>
            </a:r>
            <a:endParaRPr kumimoji="1" lang="en-US" altLang="ja-JP" sz="4400" cap="small" dirty="0" smtClean="0"/>
          </a:p>
          <a:p>
            <a:r>
              <a:rPr lang="en-US" altLang="ja-JP" sz="3300" i="1" dirty="0" smtClean="0"/>
              <a:t>ISEE, Nagoya University</a:t>
            </a:r>
            <a:endParaRPr kumimoji="1" lang="ja-JP" altLang="en-US" sz="3300" i="1" dirty="0"/>
          </a:p>
        </p:txBody>
      </p:sp>
      <p:pic>
        <p:nvPicPr>
          <p:cNvPr id="3077" name="Picture 5" descr="C:\Users\Hiro\AppData\Local\Microsoft\Windows\Temporary Internet Files\Content.IE5\AZRVHZKQ\MCj02149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1763917" cy="2210554"/>
          </a:xfrm>
          <a:prstGeom prst="rect">
            <a:avLst/>
          </a:prstGeom>
          <a:noFill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2160240" cy="53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83" y="2202334"/>
            <a:ext cx="2164613" cy="76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enhanced Q</a:t>
            </a:r>
            <a:r>
              <a:rPr lang="en-US" baseline="-25000" dirty="0" smtClean="0"/>
              <a:t>R</a:t>
            </a:r>
            <a:r>
              <a:rPr lang="en-US" dirty="0" smtClean="0"/>
              <a:t> could promote convection.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Cambria" panose="02040503050406030204" pitchFamily="18" charset="0"/>
              </a:rPr>
              <a:t>Steady-state moist static energy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fr-CA" dirty="0" smtClean="0">
                <a:latin typeface="Cambria" panose="02040503050406030204" pitchFamily="18" charset="0"/>
              </a:rPr>
              <a:t>MSE) balance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03648" y="2195640"/>
                <a:ext cx="5505482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95640"/>
                <a:ext cx="5505482" cy="585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3635896" y="2780928"/>
            <a:ext cx="2088232" cy="288032"/>
            <a:chOff x="3635896" y="2780928"/>
            <a:chExt cx="2088232" cy="288032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5724128" y="2780928"/>
              <a:ext cx="0" cy="2880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3635896" y="3068960"/>
              <a:ext cx="20882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3635896" y="2780928"/>
              <a:ext cx="0" cy="28803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4134029" y="3071854"/>
            <a:ext cx="12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Feedback?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2199" y="1792509"/>
            <a:ext cx="92775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vertical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MSE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advection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06938" y="1772816"/>
            <a:ext cx="91313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urface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turbulent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flux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3051" y="1772816"/>
            <a:ext cx="862159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olumn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radiative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heating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42767" y="3356992"/>
            <a:ext cx="350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(e.g., Raymond and Zeng, QJRMS, 2000)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77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 budget thinking revisited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>
                <a:latin typeface="Cambria" panose="02040503050406030204" pitchFamily="18" charset="0"/>
              </a:rPr>
              <a:t>Steady-state moist static energy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fr-CA" dirty="0" smtClean="0">
                <a:latin typeface="Cambria" panose="02040503050406030204" pitchFamily="18" charset="0"/>
              </a:rPr>
              <a:t>MSE) balance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03648" y="2195640"/>
                <a:ext cx="5505482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95640"/>
                <a:ext cx="5505482" cy="585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212199" y="1792509"/>
            <a:ext cx="92775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vertical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MSE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advection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06938" y="1772816"/>
            <a:ext cx="91313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urface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turbulent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flux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3051" y="1772816"/>
            <a:ext cx="862159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olumn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radiative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heating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90" y="3351982"/>
            <a:ext cx="3170486" cy="2150416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4498925" y="2679303"/>
            <a:ext cx="3248131" cy="461665"/>
            <a:chOff x="4498925" y="2679303"/>
            <a:chExt cx="3248131" cy="461665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498925" y="2780928"/>
              <a:ext cx="165628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4954753" y="2679303"/>
                  <a:ext cx="27923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&gt;0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in</m:t>
                        </m:r>
                        <m: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the</m:t>
                        </m:r>
                        <m: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Tropics</m:t>
                        </m:r>
                        <m:r>
                          <a:rPr lang="en-US" sz="2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753" y="2679303"/>
                  <a:ext cx="279230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/>
          <p:cNvGrpSpPr/>
          <p:nvPr/>
        </p:nvGrpSpPr>
        <p:grpSpPr>
          <a:xfrm>
            <a:off x="4644008" y="3356992"/>
            <a:ext cx="3618258" cy="2232248"/>
            <a:chOff x="4644008" y="3356992"/>
            <a:chExt cx="3618258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265309" y="3573016"/>
                  <a:ext cx="1996957" cy="51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&lt;0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309" y="3573016"/>
                  <a:ext cx="1996957" cy="5148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矢印コネクタ 27"/>
            <p:cNvCxnSpPr/>
            <p:nvPr/>
          </p:nvCxnSpPr>
          <p:spPr>
            <a:xfrm>
              <a:off x="7255047" y="4159909"/>
              <a:ext cx="0" cy="4932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6463278" y="4725144"/>
              <a:ext cx="170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Steady balance</a:t>
              </a:r>
              <a:endParaRPr lang="en-US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4644008" y="3356992"/>
              <a:ext cx="3618258" cy="223224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881734" y="3356992"/>
            <a:ext cx="3618258" cy="2232248"/>
            <a:chOff x="881734" y="3356992"/>
            <a:chExt cx="3618258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62875" y="3573016"/>
                  <a:ext cx="1996957" cy="51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&gt;0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875" y="3573016"/>
                  <a:ext cx="1996957" cy="51488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矢印コネクタ 29"/>
            <p:cNvCxnSpPr/>
            <p:nvPr/>
          </p:nvCxnSpPr>
          <p:spPr>
            <a:xfrm>
              <a:off x="2007463" y="4136165"/>
              <a:ext cx="0" cy="4932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1215694" y="4733527"/>
              <a:ext cx="1646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Steady balance</a:t>
              </a:r>
            </a:p>
            <a:p>
              <a:r>
                <a:rPr lang="en-US" i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does not hold.</a:t>
              </a:r>
              <a:endParaRPr lang="en-US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881734" y="3356992"/>
              <a:ext cx="3618258" cy="223224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899592" y="5589240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nd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baroclinic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or “</a:t>
            </a:r>
            <a:r>
              <a:rPr lang="en-US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congestus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” mode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98900" y="5589240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baroclinic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 or “deep” mode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Cirrus </a:t>
            </a:r>
            <a:r>
              <a:rPr lang="en-US" dirty="0" err="1" smtClean="0"/>
              <a:t>radiatively</a:t>
            </a:r>
            <a:r>
              <a:rPr lang="en-US" dirty="0" smtClean="0"/>
              <a:t> triggers deep convection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1" y="1660968"/>
            <a:ext cx="5928518" cy="385626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475656" y="3533819"/>
            <a:ext cx="6552728" cy="21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time [h]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1506" y="5805264"/>
            <a:ext cx="395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Masunaga</a:t>
            </a:r>
            <a:r>
              <a:rPr lang="en-US" dirty="0" smtClean="0"/>
              <a:t> and Bony, </a:t>
            </a:r>
            <a:r>
              <a:rPr lang="en-US" i="1" dirty="0" smtClean="0"/>
              <a:t>J. Atmos. Sci.</a:t>
            </a:r>
            <a:r>
              <a:rPr lang="en-US" dirty="0" smtClean="0"/>
              <a:t>, 2018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35" y="3776066"/>
            <a:ext cx="6582633" cy="1604899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3275856" y="4354741"/>
            <a:ext cx="360040" cy="586427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3203848" y="3717032"/>
            <a:ext cx="5097501" cy="190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Cirrus </a:t>
            </a:r>
            <a:r>
              <a:rPr lang="en-US" dirty="0" err="1" smtClean="0"/>
              <a:t>radiatively</a:t>
            </a:r>
            <a:r>
              <a:rPr lang="en-US" dirty="0" smtClean="0"/>
              <a:t> triggers deep convection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1" y="1660968"/>
            <a:ext cx="5928518" cy="385626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475656" y="3533819"/>
            <a:ext cx="6552728" cy="21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time [h]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1506" y="5805264"/>
            <a:ext cx="395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Masunaga</a:t>
            </a:r>
            <a:r>
              <a:rPr lang="en-US" dirty="0" smtClean="0"/>
              <a:t> and Bony, </a:t>
            </a:r>
            <a:r>
              <a:rPr lang="en-US" i="1" dirty="0" smtClean="0"/>
              <a:t>J. Atmos. Sci.</a:t>
            </a:r>
            <a:r>
              <a:rPr lang="en-US" dirty="0" smtClean="0"/>
              <a:t>, 2018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35" y="3776066"/>
            <a:ext cx="6582633" cy="1604899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3275856" y="4354741"/>
            <a:ext cx="360040" cy="586427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2308643" y="2151482"/>
            <a:ext cx="1925527" cy="413422"/>
            <a:chOff x="2308643" y="2367506"/>
            <a:chExt cx="1925527" cy="413422"/>
          </a:xfrm>
        </p:grpSpPr>
        <p:cxnSp>
          <p:nvCxnSpPr>
            <p:cNvPr id="28" name="直線矢印コネクタ 27"/>
            <p:cNvCxnSpPr/>
            <p:nvPr/>
          </p:nvCxnSpPr>
          <p:spPr>
            <a:xfrm flipV="1">
              <a:off x="3131840" y="2492896"/>
              <a:ext cx="792088" cy="2880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 rot="20453616">
              <a:off x="2308643" y="2367506"/>
              <a:ext cx="1925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Moist anomaly grows.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9" name="直線コネクタ 8"/>
          <p:cNvCxnSpPr/>
          <p:nvPr/>
        </p:nvCxnSpPr>
        <p:spPr>
          <a:xfrm>
            <a:off x="3635896" y="2492896"/>
            <a:ext cx="785610" cy="20162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744460" y="2141756"/>
            <a:ext cx="2059788" cy="19353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science questions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533396"/>
            <a:ext cx="7128792" cy="43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Hourly/daily evolution of convective clouds</a:t>
            </a:r>
          </a:p>
          <a:p>
            <a:endParaRPr lang="en-US" sz="1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Shallow </a:t>
            </a:r>
            <a:r>
              <a:rPr lang="en-US" sz="2000" smtClean="0"/>
              <a:t>convection </a:t>
            </a:r>
            <a:r>
              <a:rPr lang="en-US" sz="2000" smtClean="0"/>
              <a:t>can grow </a:t>
            </a:r>
            <a:r>
              <a:rPr lang="en-US" sz="2000" dirty="0" smtClean="0"/>
              <a:t>on its own (GMS&lt;0), while deep convection is destined to die out (GMS&gt;0).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Models may or may not well reproduce this.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irrus radiative effect may help shallow convection grow into deep convection. </a:t>
            </a:r>
            <a:br>
              <a:rPr lang="en-US" sz="2000" dirty="0" smtClean="0"/>
            </a:b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More work is needed to grasp a more complete picture of the cloud-radiation interactions governing tropical convection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Convective self-aggregation, iris effect, etc.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253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pairs for the composite time series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340768"/>
            <a:ext cx="712879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A-Train era</a:t>
            </a:r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000" dirty="0" err="1" smtClean="0"/>
              <a:t>CloudSat</a:t>
            </a:r>
            <a:r>
              <a:rPr lang="en-US" sz="2000" dirty="0" smtClean="0"/>
              <a:t>/CALIPSO/CERES versus TRMM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2228260"/>
            <a:ext cx="712879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EarthCARE</a:t>
            </a:r>
            <a:r>
              <a:rPr lang="en-US" sz="2400" dirty="0" smtClean="0"/>
              <a:t> era (2023-)</a:t>
            </a:r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CPR/ATLID/BBR versus GPM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115752"/>
            <a:ext cx="7128792" cy="292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AOS era (2028/30-)</a:t>
            </a:r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W/</a:t>
            </a:r>
            <a:r>
              <a:rPr lang="en-US" sz="2000" dirty="0" err="1" smtClean="0"/>
              <a:t>Ka</a:t>
            </a:r>
            <a:r>
              <a:rPr lang="en-US" sz="2000" dirty="0" smtClean="0"/>
              <a:t> Doppler with HSRL etc. </a:t>
            </a:r>
            <a:r>
              <a:rPr lang="en-US" sz="2000" smtClean="0"/>
              <a:t>versus</a:t>
            </a:r>
            <a:r>
              <a:rPr lang="en-US" sz="2000"/>
              <a:t> </a:t>
            </a:r>
            <a:r>
              <a:rPr lang="en-US" sz="2000" smtClean="0"/>
              <a:t>Ku </a:t>
            </a:r>
            <a:r>
              <a:rPr lang="en-US" sz="2000" dirty="0" smtClean="0"/>
              <a:t>Doppler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059832" y="3861048"/>
            <a:ext cx="2816797" cy="2088232"/>
            <a:chOff x="3059832" y="3861048"/>
            <a:chExt cx="2816797" cy="208823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861048"/>
              <a:ext cx="2783364" cy="2088232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059832" y="5672281"/>
              <a:ext cx="2816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https://aos.gsfc.nasa.gov/mission.htm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Cloud-radiation interactions 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>
          <a:xfrm>
            <a:off x="451836" y="1149713"/>
            <a:ext cx="8229600" cy="493776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EarthCARE Modeling Workshop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533396"/>
            <a:ext cx="7128792" cy="190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A-Train (</a:t>
            </a:r>
            <a:r>
              <a:rPr lang="en-US" sz="2400" dirty="0" err="1" smtClean="0"/>
              <a:t>CloudSat</a:t>
            </a:r>
            <a:r>
              <a:rPr lang="en-US" sz="2400" dirty="0" smtClean="0"/>
              <a:t>, CALIPSO etc.) and </a:t>
            </a:r>
            <a:r>
              <a:rPr lang="en-US" sz="2400" dirty="0" err="1" smtClean="0"/>
              <a:t>EarthCARE</a:t>
            </a:r>
            <a:endParaRPr lang="en-US" sz="2400" dirty="0" smtClean="0"/>
          </a:p>
          <a:p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Each carry a superb collection of satellite instruments to measure clouds and radiation.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Only intermittently sample snapshots, disconnected from the context of temporal evolution.</a:t>
            </a:r>
            <a:endParaRPr 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3289" y="3645024"/>
            <a:ext cx="698477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Composite analysis against a sun-</a:t>
            </a:r>
            <a:r>
              <a:rPr lang="en-US" sz="2400" dirty="0" err="1" smtClean="0"/>
              <a:t>async</a:t>
            </a:r>
            <a:r>
              <a:rPr lang="en-US" sz="2400" dirty="0" smtClean="0"/>
              <a:t>. satellite</a:t>
            </a:r>
          </a:p>
          <a:p>
            <a:endParaRPr lang="en-US" sz="14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Allows to accumulate sporadic polar-orbiting satellite measurements into a “continuous” time series.</a:t>
            </a:r>
          </a:p>
          <a:p>
            <a:pPr lvl="1"/>
            <a:r>
              <a:rPr lang="en-US" dirty="0" smtClean="0"/>
              <a:t>                                                                  </a:t>
            </a:r>
            <a:r>
              <a:rPr lang="en-US" dirty="0" err="1" smtClean="0"/>
              <a:t>Masunaga</a:t>
            </a:r>
            <a:r>
              <a:rPr lang="en-US" dirty="0" smtClean="0"/>
              <a:t> (2012, 2013,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Making a composite time series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err="1" smtClean="0">
                <a:latin typeface="Cambria" panose="02040503050406030204" pitchFamily="18" charset="0"/>
              </a:rPr>
              <a:t>CloudSat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3" y="1916832"/>
            <a:ext cx="4113807" cy="3569568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424456"/>
                </a:solidFill>
              </a:rPr>
              <a:t>17 Feb. 2022</a:t>
            </a:r>
            <a:endParaRPr kumimoji="1" lang="ja-JP" altLang="en-US">
              <a:solidFill>
                <a:srgbClr val="424456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>
                <a:solidFill>
                  <a:srgbClr val="424456"/>
                </a:solidFill>
              </a:rPr>
              <a:t>EarthCARE Modeling Workshop</a:t>
            </a:r>
            <a:endParaRPr kumimoji="1" lang="ja-JP" altLang="en-US">
              <a:solidFill>
                <a:srgbClr val="424456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19940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Making a composite time series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err="1" smtClean="0">
                <a:latin typeface="Cambria" panose="02040503050406030204" pitchFamily="18" charset="0"/>
              </a:rPr>
              <a:t>CloudSat</a:t>
            </a:r>
            <a:r>
              <a:rPr lang="en-US" altLang="ja-JP" dirty="0" smtClean="0">
                <a:latin typeface="Cambria" panose="02040503050406030204" pitchFamily="18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</a:rPr>
              <a:t> </a:t>
            </a:r>
            <a:r>
              <a:rPr lang="en-US" altLang="ja-JP" dirty="0" smtClean="0">
                <a:latin typeface="Cambria" panose="02040503050406030204" pitchFamily="18" charset="0"/>
              </a:rPr>
              <a:t>    is sorted in time against TRMM PR    .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16832"/>
            <a:ext cx="4104456" cy="3539427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4496048" y="2996952"/>
            <a:ext cx="4116065" cy="1523817"/>
            <a:chOff x="4496048" y="2996952"/>
            <a:chExt cx="4116065" cy="152381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996952"/>
              <a:ext cx="3536057" cy="1508787"/>
            </a:xfrm>
            <a:prstGeom prst="rect">
              <a:avLst/>
            </a:prstGeom>
          </p:spPr>
        </p:pic>
        <p:sp>
          <p:nvSpPr>
            <p:cNvPr id="10" name="右矢印 9"/>
            <p:cNvSpPr/>
            <p:nvPr/>
          </p:nvSpPr>
          <p:spPr>
            <a:xfrm>
              <a:off x="4496048" y="3763412"/>
              <a:ext cx="576064" cy="24304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 rot="2506846">
              <a:off x="4503770" y="3264753"/>
              <a:ext cx="576064" cy="24304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 rot="19117813">
              <a:off x="4520373" y="4277722"/>
              <a:ext cx="576064" cy="243047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rgbClr val="424456"/>
                </a:solidFill>
              </a:rPr>
              <a:t>17 Feb. 2022</a:t>
            </a:r>
            <a:endParaRPr kumimoji="1" lang="ja-JP" altLang="en-US">
              <a:solidFill>
                <a:srgbClr val="424456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>
                <a:solidFill>
                  <a:srgbClr val="424456"/>
                </a:solidFill>
              </a:rPr>
              <a:t>EarthCARE Modeling Workshop</a:t>
            </a:r>
            <a:endParaRPr kumimoji="1" lang="ja-JP" altLang="en-US">
              <a:solidFill>
                <a:srgbClr val="424456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199406" cy="3600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70872"/>
            <a:ext cx="214312" cy="41433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64088" y="4824826"/>
            <a:ext cx="3168352" cy="1052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Region: 20°S-20°N</a:t>
            </a:r>
            <a:br>
              <a:rPr lang="en-US" dirty="0" smtClean="0"/>
            </a:br>
            <a:r>
              <a:rPr lang="en-US" dirty="0" smtClean="0"/>
              <a:t>               over ocean only</a:t>
            </a:r>
          </a:p>
          <a:p>
            <a:r>
              <a:rPr lang="en-US" dirty="0" smtClean="0"/>
              <a:t>Period: Jul 2006 – Dec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time series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Evolution of </a:t>
            </a:r>
            <a:r>
              <a:rPr lang="en-US" dirty="0" err="1">
                <a:latin typeface="Cambria" panose="02040503050406030204" pitchFamily="18" charset="0"/>
              </a:rPr>
              <a:t>CloudSat</a:t>
            </a:r>
            <a:r>
              <a:rPr lang="en-US" dirty="0">
                <a:latin typeface="Cambria" panose="02040503050406030204" pitchFamily="18" charset="0"/>
              </a:rPr>
              <a:t>/CALIPSO cloud </a:t>
            </a:r>
            <a:r>
              <a:rPr lang="en-US" dirty="0" smtClean="0">
                <a:latin typeface="Cambria" panose="02040503050406030204" pitchFamily="18" charset="0"/>
              </a:rPr>
              <a:t>fraction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75" y="1788201"/>
            <a:ext cx="4495101" cy="407368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051720" y="1844824"/>
            <a:ext cx="475252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正方形/長方形 9"/>
          <p:cNvSpPr/>
          <p:nvPr/>
        </p:nvSpPr>
        <p:spPr>
          <a:xfrm>
            <a:off x="2267744" y="4509120"/>
            <a:ext cx="47525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time [h]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422"/>
            <a:ext cx="3165351" cy="14517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516216" y="5580529"/>
            <a:ext cx="21602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 cover defined over R=100 km domain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51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Separation by background moisture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461962" y="1247775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Cambria" panose="02040503050406030204" pitchFamily="18" charset="0"/>
              </a:rPr>
              <a:t>Breakdown by column water vapor (CWV) at t=0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3808" y="4509120"/>
            <a:ext cx="367240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Three composite classes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Dry: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CWV</a:t>
            </a:r>
            <a:r>
              <a:rPr lang="en-US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&lt; 35 mm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Moderate: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35 &lt;CWV</a:t>
            </a:r>
            <a:r>
              <a:rPr lang="en-US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&lt; 50 mm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Moist: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CWV</a:t>
            </a:r>
            <a:r>
              <a:rPr lang="en-US" baseline="-25000" dirty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&gt; 50 mm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3453383" cy="1583883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2783912" y="3429000"/>
            <a:ext cx="3732304" cy="720080"/>
            <a:chOff x="5817904" y="3191490"/>
            <a:chExt cx="3732304" cy="72008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817904" y="3573016"/>
              <a:ext cx="3732304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CWV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0</a:t>
              </a:r>
              <a:r>
                <a:rPr lang="en-US" sz="1600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 is monitored at t=0 by TRMM TMI.</a:t>
              </a:r>
              <a:endParaRPr lang="en-US" sz="16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 flipV="1">
              <a:off x="7660334" y="3191490"/>
              <a:ext cx="1" cy="432048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time series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Evolution of </a:t>
            </a:r>
            <a:r>
              <a:rPr lang="en-US" dirty="0" err="1">
                <a:latin typeface="Cambria" panose="02040503050406030204" pitchFamily="18" charset="0"/>
              </a:rPr>
              <a:t>CloudSat</a:t>
            </a:r>
            <a:r>
              <a:rPr lang="en-US" dirty="0">
                <a:latin typeface="Cambria" panose="02040503050406030204" pitchFamily="18" charset="0"/>
              </a:rPr>
              <a:t>/CALIPSO cloud </a:t>
            </a:r>
            <a:r>
              <a:rPr lang="en-US" dirty="0" smtClean="0">
                <a:latin typeface="Cambria" panose="02040503050406030204" pitchFamily="18" charset="0"/>
              </a:rPr>
              <a:t>fraction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75" y="1788201"/>
            <a:ext cx="4495101" cy="407368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051720" y="1844824"/>
            <a:ext cx="475252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正方形/長方形 9"/>
          <p:cNvSpPr/>
          <p:nvPr/>
        </p:nvSpPr>
        <p:spPr>
          <a:xfrm>
            <a:off x="2267744" y="4509120"/>
            <a:ext cx="47525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time [h]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422"/>
            <a:ext cx="3165351" cy="14517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16216" y="5580529"/>
            <a:ext cx="21602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 cover defined over R=100 km domain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18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time series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Evolution of </a:t>
            </a:r>
            <a:r>
              <a:rPr lang="en-US" dirty="0" err="1">
                <a:latin typeface="Cambria" panose="02040503050406030204" pitchFamily="18" charset="0"/>
              </a:rPr>
              <a:t>CloudSat</a:t>
            </a:r>
            <a:r>
              <a:rPr lang="en-US" dirty="0">
                <a:latin typeface="Cambria" panose="02040503050406030204" pitchFamily="18" charset="0"/>
              </a:rPr>
              <a:t>/CALIPSO cloud </a:t>
            </a:r>
            <a:r>
              <a:rPr lang="en-US" dirty="0" smtClean="0">
                <a:latin typeface="Cambria" panose="02040503050406030204" pitchFamily="18" charset="0"/>
              </a:rPr>
              <a:t>fraction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75" y="1788201"/>
            <a:ext cx="4495101" cy="407368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67744" y="4509120"/>
            <a:ext cx="47525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time [h]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422"/>
            <a:ext cx="3165351" cy="145177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16216" y="5580529"/>
            <a:ext cx="21602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 cover defined over R=100 km domain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6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time series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 Feb. 2022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EarthCARE Modeling Workshop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Evolution of </a:t>
            </a:r>
            <a:r>
              <a:rPr lang="en-US" dirty="0" err="1">
                <a:latin typeface="Cambria" panose="02040503050406030204" pitchFamily="18" charset="0"/>
              </a:rPr>
              <a:t>CloudSat</a:t>
            </a:r>
            <a:r>
              <a:rPr lang="en-US" dirty="0">
                <a:latin typeface="Cambria" panose="02040503050406030204" pitchFamily="18" charset="0"/>
              </a:rPr>
              <a:t>/CALIPSO cloud fraction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75" y="1788201"/>
            <a:ext cx="4495101" cy="4073685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056912" y="4806444"/>
            <a:ext cx="594595" cy="206732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5580529"/>
            <a:ext cx="21602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 cover defined over R=100 km domain</a:t>
            </a:r>
            <a:endParaRPr 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133" y="5805264"/>
            <a:ext cx="395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Masunaga</a:t>
            </a:r>
            <a:r>
              <a:rPr lang="en-US" dirty="0" smtClean="0"/>
              <a:t> and Bony, </a:t>
            </a:r>
            <a:r>
              <a:rPr lang="en-US" i="1" dirty="0" smtClean="0"/>
              <a:t>J. Atmos. Sci.</a:t>
            </a:r>
            <a:r>
              <a:rPr lang="en-US" dirty="0" smtClean="0"/>
              <a:t>, 2018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4941168"/>
            <a:ext cx="3770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Cirrus appears even </a:t>
            </a:r>
            <a:r>
              <a:rPr lang="en-US" sz="1400" b="1" u="sng" dirty="0" smtClean="0">
                <a:solidFill>
                  <a:srgbClr val="C00000"/>
                </a:solidFill>
              </a:rPr>
              <a:t>before</a:t>
            </a:r>
            <a:r>
              <a:rPr lang="en-US" sz="1400" dirty="0" smtClean="0">
                <a:solidFill>
                  <a:srgbClr val="C00000"/>
                </a:solidFill>
              </a:rPr>
              <a:t> deep convection.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663956" y="2545159"/>
            <a:ext cx="1691097" cy="2972073"/>
            <a:chOff x="2663956" y="2545159"/>
            <a:chExt cx="1691097" cy="297207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700525" y="2545159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shallow cumuli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663956" y="3867435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shallow cumuli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663956" y="5209455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shallow cumuli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線矢印コネクタ 14"/>
            <p:cNvCxnSpPr>
              <a:stCxn id="11" idx="3"/>
            </p:cNvCxnSpPr>
            <p:nvPr/>
          </p:nvCxnSpPr>
          <p:spPr>
            <a:xfrm>
              <a:off x="4081031" y="2699048"/>
              <a:ext cx="274022" cy="1538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4006366" y="4021323"/>
              <a:ext cx="348687" cy="13908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4009946" y="5373216"/>
              <a:ext cx="291997" cy="11880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9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569</Words>
  <Application>Microsoft Office PowerPoint</Application>
  <PresentationFormat>画面に合わせる (4:3)</PresentationFormat>
  <Paragraphs>169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8" baseType="lpstr">
      <vt:lpstr>HGｺﾞｼｯｸM</vt:lpstr>
      <vt:lpstr>HG明朝B</vt:lpstr>
      <vt:lpstr>ＭＳ Ｐゴシック</vt:lpstr>
      <vt:lpstr>宋体</vt:lpstr>
      <vt:lpstr>Arial</vt:lpstr>
      <vt:lpstr>Calibri</vt:lpstr>
      <vt:lpstr>Cambria</vt:lpstr>
      <vt:lpstr>Cambria Math</vt:lpstr>
      <vt:lpstr>Georgia</vt:lpstr>
      <vt:lpstr>Trebuchet MS</vt:lpstr>
      <vt:lpstr>Wingdings</vt:lpstr>
      <vt:lpstr>Wingdings 3</vt:lpstr>
      <vt:lpstr>アース</vt:lpstr>
      <vt:lpstr>Cloud-radiation interactions in the real atmosphere:  A-Train, EarthCARE, and beyond</vt:lpstr>
      <vt:lpstr>Cloud-radiation interactions </vt:lpstr>
      <vt:lpstr>Making a composite time series</vt:lpstr>
      <vt:lpstr>Making a composite time series</vt:lpstr>
      <vt:lpstr>Composite time series</vt:lpstr>
      <vt:lpstr>Separation by background moisture</vt:lpstr>
      <vt:lpstr>Composite time series</vt:lpstr>
      <vt:lpstr>Composite time series</vt:lpstr>
      <vt:lpstr>Composite time series</vt:lpstr>
      <vt:lpstr>An enhanced QR could promote convection.</vt:lpstr>
      <vt:lpstr>MSE budget thinking revisited</vt:lpstr>
      <vt:lpstr>Cirrus radiatively triggers deep convection</vt:lpstr>
      <vt:lpstr>Cirrus radiatively triggers deep convection</vt:lpstr>
      <vt:lpstr>Key science questions</vt:lpstr>
      <vt:lpstr>Satellite pairs for the composite time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Hiro</dc:creator>
  <cp:lastModifiedBy>Hiro</cp:lastModifiedBy>
  <cp:revision>436</cp:revision>
  <dcterms:created xsi:type="dcterms:W3CDTF">2007-05-06T09:26:41Z</dcterms:created>
  <dcterms:modified xsi:type="dcterms:W3CDTF">2022-02-17T14:37:12Z</dcterms:modified>
</cp:coreProperties>
</file>