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18"/>
  </p:notesMasterIdLst>
  <p:sldIdLst>
    <p:sldId id="399" r:id="rId5"/>
    <p:sldId id="461" r:id="rId6"/>
    <p:sldId id="273" r:id="rId7"/>
    <p:sldId id="258" r:id="rId8"/>
    <p:sldId id="400" r:id="rId9"/>
    <p:sldId id="278" r:id="rId10"/>
    <p:sldId id="272" r:id="rId11"/>
    <p:sldId id="452" r:id="rId12"/>
    <p:sldId id="257" r:id="rId13"/>
    <p:sldId id="460" r:id="rId14"/>
    <p:sldId id="333" r:id="rId15"/>
    <p:sldId id="398" r:id="rId16"/>
    <p:sldId id="401" r:id="rId17"/>
  </p:sldIdLst>
  <p:sldSz cx="9144000" cy="6858000" type="screen4x3"/>
  <p:notesSz cx="6734175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549B-FA10-43A7-BC22-47B37CA37A00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418" y="4686499"/>
            <a:ext cx="538734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474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78E2F-D8DA-44AC-87D6-A3DE546A3F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85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8788B-E641-43CD-9CA3-3C6C8A4F3F9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D51EC-DCE8-5943-8774-48DE94B32A8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2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350B3-4257-4EBB-A118-D479660F92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91F5-E427-4D19-BE2B-A0D63686BCA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1FE5-0B4B-4AFF-B682-5D7288CEC5D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617B-01E1-4206-9788-8660C70069A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AD9E-7FEF-4A7A-868C-251C6ACEFDD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9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7FBB-7FCD-4046-9699-773D9735C78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DAF1-EE2F-44A3-815D-83B743A6070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6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95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19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61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57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77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128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88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64FC-AFEC-4D69-B1F2-1380BB7F631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38AC-E2BE-4BE4-A6D4-4610399700C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74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18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993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07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514D-728E-4AF5-99FD-63F000C4A818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7BB0-E62C-4EC5-B8D5-0DFA133B5F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4860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4087-BDA9-4219-806C-D98946134B0E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E22C-1BA4-4EA5-873B-A3A5F783F3F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4439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0BDF-7634-4314-8A09-BB714E04CD4E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B6AD-E52D-45CD-939B-30BBA4B803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18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9D8B-3ADF-4E35-BC96-0E663291CCDE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0A76-73BF-4E2B-89A9-B1C526B286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119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8693-C8E7-48AA-809F-F899B28B8B60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142D-04A5-4C9C-ABFD-2FC3360569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9859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086F-755D-4929-AD82-F1BA686AEF41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3AA8-953A-4ACE-979E-8CE5C47B48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3028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397F-B54D-47E9-A5B3-B8CDB3343B96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A599-29B8-4897-A356-635FEF18E7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952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0323-26AA-459F-94E9-3BD81C8AC0C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1D83-497E-4095-8A19-73323C6DDB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90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EFA9-8A33-4A46-AB3F-A37929D48342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B158-72A1-43B3-8988-027E5DE58B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1135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365C-8ED9-4235-BD7D-4156DDBC0D3A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11DC-8E98-4E45-A8DF-B5C452EC0A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299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A95C-C990-4197-92EC-AD262932C23F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223F-EC40-46B3-999A-C7D34DB7BD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0568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B7B4-0AC4-4D81-987A-723E2CCE3E21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123F-2288-4E7B-9280-83770ACDDE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186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89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20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816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900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805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7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7CC-2DBB-4A50-A4C1-C18322744C3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19AB-1DEC-4952-8EAD-1F564D492B1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08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30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429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316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508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20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3DE7-F9B0-4534-BF5B-FC7D15C0D4B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DF97-CEBA-4154-98C2-71F4688E55A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7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A35C-E312-4D08-8BFD-3120113C219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2C1A-7ED1-46D2-BE0E-4892CE0B25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4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A48B-ED90-47F8-ACA1-C7A276AFC65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1918-0F65-4D49-BCF8-A8459C962DC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972-6E16-40B9-AAD0-6AF681EDCA9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6F7D-CFAD-4C29-B3CA-C81CA77F3E4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25F9-0A7D-4871-BE75-D96C119E168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4514-41D8-47F1-9F99-B6283406DEF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96A432-8802-4575-9558-9D4F6389A53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2022/2/18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A4E0D8-3A90-4E68-B1E8-9FD292C05E1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3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3D5E90-A465-4EBE-811D-7CB64160178A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7634EC-370B-4D9F-A8CB-83EC6A8B7C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897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10" Type="http://schemas.openxmlformats.org/officeDocument/2006/relationships/image" Target="../media/image24.png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0" y="214313"/>
            <a:ext cx="7524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Arial" charset="0"/>
              </a:rPr>
              <a:t>EarthCARE</a:t>
            </a:r>
            <a:r>
              <a:rPr lang="en-US" altLang="ja-JP" sz="1800" dirty="0">
                <a:latin typeface="Arial" charset="0"/>
              </a:rPr>
              <a:t> Modeling Workshop, </a:t>
            </a:r>
            <a:r>
              <a:rPr lang="ja-JP" altLang="en-US" sz="1800" dirty="0">
                <a:latin typeface="Arial" charset="0"/>
              </a:rPr>
              <a:t> 　</a:t>
            </a:r>
            <a:r>
              <a:rPr lang="en-US" altLang="ja-JP" sz="1800" dirty="0">
                <a:latin typeface="Arial" charset="0"/>
              </a:rPr>
              <a:t>Feb 18, 2022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1" y="1412776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/>
              <a:t>Examples of possible evaluation of GCMs using cloud radar and lidar satellite data</a:t>
            </a:r>
            <a:endParaRPr lang="ja-JP" altLang="en-US" sz="4000" dirty="0"/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EDD9C05B-E7C3-4324-8FF8-90013239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4293096"/>
            <a:ext cx="52575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prstClr val="black"/>
                </a:solidFill>
              </a:rPr>
              <a:t>Hideaki Kawai, and Tsuyoshi Koshiro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solidFill>
                <a:prstClr val="black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</a:rPr>
              <a:t>Meteorological Research Institute, JMA</a:t>
            </a:r>
          </a:p>
        </p:txBody>
      </p:sp>
    </p:spTree>
    <p:extLst>
      <p:ext uri="{BB962C8B-B14F-4D97-AF65-F5344CB8AC3E}">
        <p14:creationId xmlns:p14="http://schemas.microsoft.com/office/powerpoint/2010/main" val="21956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3727" y="58249"/>
            <a:ext cx="463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Fall velocity of ice cloud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152" y="3112125"/>
            <a:ext cx="2133600" cy="838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2152" y="3112125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2152" y="3950325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52152" y="4636125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113408" y="3645525"/>
            <a:ext cx="0" cy="609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408542"/>
              </p:ext>
            </p:extLst>
          </p:nvPr>
        </p:nvGraphicFramePr>
        <p:xfrm>
          <a:off x="656208" y="3493125"/>
          <a:ext cx="5334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2" name="数式" r:id="rId3" imgW="215640" imgH="228600" progId="Equation.3">
                  <p:embed/>
                </p:oleObj>
              </mc:Choice>
              <mc:Fallback>
                <p:oleObj name="数式" r:id="rId3" imgW="215640" imgH="228600" progId="Equation.3">
                  <p:embed/>
                  <p:pic>
                    <p:nvPicPr>
                      <p:cNvPr id="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08" y="3493125"/>
                        <a:ext cx="5334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456952" y="395032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92696" y="4107257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Symbol" pitchFamily="18" charset="2"/>
              </a:rPr>
              <a:t>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z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90352" y="3518061"/>
            <a:ext cx="11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0.5 [m/s]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76123" y="4109047"/>
            <a:ext cx="11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650 [m]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5496" y="5051297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Symbol" pitchFamily="18" charset="2"/>
              </a:rPr>
              <a:t>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2695" y="5081460"/>
            <a:ext cx="196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Times New Roman"/>
              </a:rPr>
              <a:t>can be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Times New Roman"/>
              </a:rPr>
              <a:t>18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00 [s] for low res. models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07152" y="5769139"/>
            <a:ext cx="15283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ice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Symbol" pitchFamily="18" charset="2"/>
              </a:rPr>
              <a:t>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&gt;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Symbol" pitchFamily="18" charset="2"/>
              </a:rPr>
              <a:t>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z  </a:t>
            </a:r>
            <a:endParaRPr kumimoji="1" lang="en-US" altLang="ja-JP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4312" y="6300028"/>
            <a:ext cx="10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00 [m]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53064" y="690457"/>
            <a:ext cx="249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Kawai (2005)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36BBDBB7-2195-4F48-B0B2-4ED326C06BFA}"/>
              </a:ext>
            </a:extLst>
          </p:cNvPr>
          <p:cNvGrpSpPr/>
          <p:nvPr/>
        </p:nvGrpSpPr>
        <p:grpSpPr>
          <a:xfrm>
            <a:off x="2411760" y="2190273"/>
            <a:ext cx="6732240" cy="4228027"/>
            <a:chOff x="-171649" y="381000"/>
            <a:chExt cx="9519285" cy="5862210"/>
          </a:xfrm>
        </p:grpSpPr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05B4C1F3-2752-417F-B998-7E0CA31B0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219200"/>
              <a:ext cx="5176838" cy="443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 Box 5">
              <a:extLst>
                <a:ext uri="{FF2B5EF4-FFF2-40B4-BE49-F238E27FC236}">
                  <a16:creationId xmlns:a16="http://schemas.microsoft.com/office/drawing/2014/main" id="{A2F316BC-09F0-4EBF-8138-90AD48262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1" y="3276600"/>
              <a:ext cx="2895599" cy="810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Conventional H&amp;D90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261FA19D-4142-4EBB-BB56-5350F7FB2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899" y="4398963"/>
              <a:ext cx="2433638" cy="469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&lt;100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m(new)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1" name="Text Box 8">
              <a:extLst>
                <a:ext uri="{FF2B5EF4-FFF2-40B4-BE49-F238E27FC236}">
                  <a16:creationId xmlns:a16="http://schemas.microsoft.com/office/drawing/2014/main" id="{E6BE991A-02D5-476F-B58E-BFC0FD166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1029" y="3962400"/>
              <a:ext cx="2796607" cy="384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CC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Weighted Average (new)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aphicFrame>
          <p:nvGraphicFramePr>
            <p:cNvPr id="62" name="Object 9">
              <a:extLst>
                <a:ext uri="{FF2B5EF4-FFF2-40B4-BE49-F238E27FC236}">
                  <a16:creationId xmlns:a16="http://schemas.microsoft.com/office/drawing/2014/main" id="{CA337D48-13C1-495D-AAEA-D9F6B7F8DB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700146"/>
                </p:ext>
              </p:extLst>
            </p:nvPr>
          </p:nvGraphicFramePr>
          <p:xfrm>
            <a:off x="337442" y="3650879"/>
            <a:ext cx="3246054" cy="498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53" name="数式" r:id="rId6" imgW="1562040" imgH="241200" progId="Equation.3">
                    <p:embed/>
                  </p:oleObj>
                </mc:Choice>
                <mc:Fallback>
                  <p:oleObj name="数式" r:id="rId6" imgW="1562040" imgH="241200" progId="Equation.3">
                    <p:embed/>
                    <p:pic>
                      <p:nvPicPr>
                        <p:cNvPr id="21513" name="Object 9">
                          <a:extLst>
                            <a:ext uri="{FF2B5EF4-FFF2-40B4-BE49-F238E27FC236}">
                              <a16:creationId xmlns:a16="http://schemas.microsoft.com/office/drawing/2014/main" id="{2A380F4F-AA9D-4AD8-91A8-DAEC64ED0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442" y="3650879"/>
                          <a:ext cx="3246054" cy="498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0">
              <a:extLst>
                <a:ext uri="{FF2B5EF4-FFF2-40B4-BE49-F238E27FC236}">
                  <a16:creationId xmlns:a16="http://schemas.microsoft.com/office/drawing/2014/main" id="{A73F7FE9-1254-4C53-B4A4-75E50B09FE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5038968"/>
                </p:ext>
              </p:extLst>
            </p:nvPr>
          </p:nvGraphicFramePr>
          <p:xfrm>
            <a:off x="378718" y="1855415"/>
            <a:ext cx="2986087" cy="490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54" name="数式" r:id="rId8" imgW="1460160" imgH="241200" progId="Equation.3">
                    <p:embed/>
                  </p:oleObj>
                </mc:Choice>
                <mc:Fallback>
                  <p:oleObj name="数式" r:id="rId8" imgW="1460160" imgH="241200" progId="Equation.3">
                    <p:embed/>
                    <p:pic>
                      <p:nvPicPr>
                        <p:cNvPr id="21514" name="Object 10">
                          <a:extLst>
                            <a:ext uri="{FF2B5EF4-FFF2-40B4-BE49-F238E27FC236}">
                              <a16:creationId xmlns:a16="http://schemas.microsoft.com/office/drawing/2014/main" id="{6330295E-BEFC-400F-A2B7-483C2AE715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18" y="1855415"/>
                          <a:ext cx="2986087" cy="490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 Box 11">
              <a:extLst>
                <a:ext uri="{FF2B5EF4-FFF2-40B4-BE49-F238E27FC236}">
                  <a16:creationId xmlns:a16="http://schemas.microsoft.com/office/drawing/2014/main" id="{98A3D483-A2D0-4B84-BCF4-A72FE6779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1649" y="1299790"/>
              <a:ext cx="2581274" cy="512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Small Cloud Ice</a:t>
              </a:r>
            </a:p>
          </p:txBody>
        </p:sp>
        <p:sp>
          <p:nvSpPr>
            <p:cNvPr id="65" name="Text Box 12">
              <a:extLst>
                <a:ext uri="{FF2B5EF4-FFF2-40B4-BE49-F238E27FC236}">
                  <a16:creationId xmlns:a16="http://schemas.microsoft.com/office/drawing/2014/main" id="{39E03658-4974-42DD-BB3B-768067F67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1649" y="3052390"/>
              <a:ext cx="2581274" cy="512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Large Cloud Ice</a:t>
              </a:r>
            </a:p>
          </p:txBody>
        </p:sp>
        <p:sp>
          <p:nvSpPr>
            <p:cNvPr id="66" name="Text Box 13">
              <a:extLst>
                <a:ext uri="{FF2B5EF4-FFF2-40B4-BE49-F238E27FC236}">
                  <a16:creationId xmlns:a16="http://schemas.microsoft.com/office/drawing/2014/main" id="{3E7F2B1B-9F5E-4D73-B34B-62574D8CB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17" y="2320293"/>
              <a:ext cx="914400" cy="426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[m/s]</a:t>
              </a:r>
            </a:p>
          </p:txBody>
        </p:sp>
        <p:sp>
          <p:nvSpPr>
            <p:cNvPr id="67" name="Text Box 14">
              <a:extLst>
                <a:ext uri="{FF2B5EF4-FFF2-40B4-BE49-F238E27FC236}">
                  <a16:creationId xmlns:a16="http://schemas.microsoft.com/office/drawing/2014/main" id="{F64F48D8-98E6-4203-97A3-3DC44CC70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518" y="2320293"/>
              <a:ext cx="1070640" cy="426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[kg/m</a:t>
              </a:r>
              <a:r>
                <a:rPr kumimoji="1" lang="en-US" altLang="ja-JP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3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]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BD07D148-7828-4B41-9173-F0687A0E1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414" y="381000"/>
              <a:ext cx="3348585" cy="81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Too fast to treat as a sedimentation in GCMs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AutoShape 24">
              <a:extLst>
                <a:ext uri="{FF2B5EF4-FFF2-40B4-BE49-F238E27FC236}">
                  <a16:creationId xmlns:a16="http://schemas.microsoft.com/office/drawing/2014/main" id="{F774E7E8-3F74-410E-B6DA-06A6AE04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990" y="762000"/>
              <a:ext cx="381000" cy="152400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Line 25">
              <a:extLst>
                <a:ext uri="{FF2B5EF4-FFF2-40B4-BE49-F238E27FC236}">
                  <a16:creationId xmlns:a16="http://schemas.microsoft.com/office/drawing/2014/main" id="{E72973FC-04AA-4AC6-937A-107D27394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1143000"/>
              <a:ext cx="228600" cy="1828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5A578890-3B60-4349-A7B3-7FB42F8C7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371600"/>
              <a:ext cx="2057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Line 30">
              <a:extLst>
                <a:ext uri="{FF2B5EF4-FFF2-40B4-BE49-F238E27FC236}">
                  <a16:creationId xmlns:a16="http://schemas.microsoft.com/office/drawing/2014/main" id="{37EED25B-671A-48F7-B5DD-F059F458D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9201" y="4952999"/>
              <a:ext cx="381000" cy="810796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Text Box 31">
              <a:extLst>
                <a:ext uri="{FF2B5EF4-FFF2-40B4-BE49-F238E27FC236}">
                  <a16:creationId xmlns:a16="http://schemas.microsoft.com/office/drawing/2014/main" id="{F1A50F52-3821-44D2-8670-B808A8006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125" y="5773801"/>
              <a:ext cx="1676401" cy="46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Very slow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5" name="Line 32">
              <a:extLst>
                <a:ext uri="{FF2B5EF4-FFF2-40B4-BE49-F238E27FC236}">
                  <a16:creationId xmlns:a16="http://schemas.microsoft.com/office/drawing/2014/main" id="{C3410B82-57E4-48C8-8C39-887F6A7C0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9414" y="4343400"/>
              <a:ext cx="1519786" cy="719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Text Box 33">
              <a:extLst>
                <a:ext uri="{FF2B5EF4-FFF2-40B4-BE49-F238E27FC236}">
                  <a16:creationId xmlns:a16="http://schemas.microsoft.com/office/drawing/2014/main" id="{797C61D8-9AB5-4CDA-8F10-F52D89CC5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97" y="4694348"/>
              <a:ext cx="3657600" cy="115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Can cloud ice fall be treated using a single </a:t>
              </a:r>
              <a:r>
                <a:rPr lang="en-US" altLang="ja-JP" sz="1600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velocity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?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6366E4F7-79E4-40F2-8EEC-1A0CA80CB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799" y="381000"/>
              <a:ext cx="2184837" cy="81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Reach surface in a moment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A903DC2B-C745-4C76-A9E6-B00EECFA9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1831871"/>
              <a:ext cx="2295525" cy="469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&gt;100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m(new)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90DC9D3-6AB5-460A-8955-13EDFFDEDFB2}"/>
              </a:ext>
            </a:extLst>
          </p:cNvPr>
          <p:cNvCxnSpPr>
            <a:cxnSpLocks/>
          </p:cNvCxnSpPr>
          <p:nvPr/>
        </p:nvCxnSpPr>
        <p:spPr>
          <a:xfrm>
            <a:off x="2425989" y="643024"/>
            <a:ext cx="14626" cy="62149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0">
            <a:extLst>
              <a:ext uri="{FF2B5EF4-FFF2-40B4-BE49-F238E27FC236}">
                <a16:creationId xmlns:a16="http://schemas.microsoft.com/office/drawing/2014/main" id="{952358DE-B3EE-42B0-853C-DC7D41C2A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329135"/>
            <a:ext cx="24209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400" dirty="0"/>
              <a:t>(</a:t>
            </a:r>
            <a:r>
              <a:rPr lang="en-US" altLang="ja-JP" sz="1400" dirty="0" err="1"/>
              <a:t>Heymsfield</a:t>
            </a:r>
            <a:r>
              <a:rPr lang="en-US" altLang="ja-JP" sz="1400" dirty="0"/>
              <a:t> and Donner 1990)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10">
                <a:extLst>
                  <a:ext uri="{FF2B5EF4-FFF2-40B4-BE49-F238E27FC236}">
                    <a16:creationId xmlns:a16="http://schemas.microsoft.com/office/drawing/2014/main" id="{56E30365-A462-42EA-8D40-BC7A3B652922}"/>
                  </a:ext>
                </a:extLst>
              </p:cNvPr>
              <p:cNvSpPr txBox="1"/>
              <p:nvPr/>
            </p:nvSpPr>
            <p:spPr bwMode="auto">
              <a:xfrm>
                <a:off x="-11598" y="1741334"/>
                <a:ext cx="2468006" cy="5402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𝑐𝑖𝑐𝑒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𝐼𝑊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&lt;100</m:t>
                          </m:r>
                        </m:sub>
                      </m:sSub>
                      <m:sSup>
                        <m:sSup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Object 10">
                <a:extLst>
                  <a:ext uri="{FF2B5EF4-FFF2-40B4-BE49-F238E27FC236}">
                    <a16:creationId xmlns:a16="http://schemas.microsoft.com/office/drawing/2014/main" id="{56E30365-A462-42EA-8D40-BC7A3B652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598" y="1741334"/>
                <a:ext cx="2468006" cy="540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7F5DED3-3946-4E38-AD14-5433F4DF1087}"/>
              </a:ext>
            </a:extLst>
          </p:cNvPr>
          <p:cNvSpPr txBox="1"/>
          <p:nvPr/>
        </p:nvSpPr>
        <p:spPr>
          <a:xfrm>
            <a:off x="281731" y="882352"/>
            <a:ext cx="1663353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in Old Model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5C7D336-3A8C-4170-8F47-AF1B41AC69A5}"/>
              </a:ext>
            </a:extLst>
          </p:cNvPr>
          <p:cNvSpPr txBox="1"/>
          <p:nvPr/>
        </p:nvSpPr>
        <p:spPr>
          <a:xfrm>
            <a:off x="3378342" y="854719"/>
            <a:ext cx="1663353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in </a:t>
            </a:r>
            <a:r>
              <a:rPr lang="en-US" altLang="ja-JP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New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Model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49644731-DE64-4AE5-A200-929F69D7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018" y="1346515"/>
            <a:ext cx="6404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Two ice velocities for small ice and large ice that were deduced using observed size distribution function are utilized.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id="{976A75DD-6D9F-439F-9FA3-A21B5A31E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086" y="6453336"/>
            <a:ext cx="6404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These ice velocities can be evaluated by </a:t>
            </a:r>
            <a:r>
              <a:rPr lang="en-US" altLang="ja-JP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EarthCARE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data?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6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7704" y="172088"/>
            <a:ext cx="5476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How should we calculate ice fall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properly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2163423"/>
            <a:ext cx="1722196" cy="6564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07504" y="2163423"/>
            <a:ext cx="17221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07504" y="2819886"/>
            <a:ext cx="17221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7504" y="3356992"/>
            <a:ext cx="17221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883410" y="2581172"/>
            <a:ext cx="0" cy="47742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9" name="Object 27"/>
          <p:cNvGraphicFramePr>
            <a:graphicFrameLocks noChangeAspect="1"/>
          </p:cNvGraphicFramePr>
          <p:nvPr/>
        </p:nvGraphicFramePr>
        <p:xfrm>
          <a:off x="514368" y="2461815"/>
          <a:ext cx="430549" cy="37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数式" r:id="rId3" imgW="215640" imgH="228600" progId="Equation.3">
                  <p:embed/>
                </p:oleObj>
              </mc:Choice>
              <mc:Fallback>
                <p:oleObj name="数式" r:id="rId3" imgW="215640" imgH="228600" progId="Equation.3">
                  <p:embed/>
                  <p:pic>
                    <p:nvPicPr>
                      <p:cNvPr id="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68" y="2461815"/>
                        <a:ext cx="430549" cy="371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353532" y="2819886"/>
            <a:ext cx="0" cy="5371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82384" y="2942792"/>
            <a:ext cx="6810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Symbol" pitchFamily="18" charset="2"/>
              </a:rPr>
              <a:t>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z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4031" y="2944194"/>
            <a:ext cx="122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650 [m]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771800" y="2916553"/>
            <a:ext cx="861098" cy="6564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2772429" y="2163423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772429" y="2819886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772429" y="3356992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107504" y="3861048"/>
            <a:ext cx="17221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107504" y="4365104"/>
            <a:ext cx="17221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2772429" y="3861048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2772428" y="4369213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427985" y="2245130"/>
            <a:ext cx="861098" cy="6564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4427985" y="2184635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427985" y="2841098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4427985" y="3378204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4427985" y="3882260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4427984" y="4390425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764104" y="2481345"/>
            <a:ext cx="861098" cy="6564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 flipV="1">
            <a:off x="5764735" y="2179626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5764735" y="2836089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764735" y="3373195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5764735" y="3877251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5764734" y="4385416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7018057" y="2996952"/>
            <a:ext cx="861098" cy="6564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 flipV="1">
            <a:off x="7018688" y="2179626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7018688" y="2836089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018688" y="3373195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7018688" y="3877251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7018687" y="4385416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46776" y="4140689"/>
            <a:ext cx="861098" cy="6564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 flipV="1">
            <a:off x="8247406" y="2171163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8247406" y="2827626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8247406" y="3364732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8247406" y="3868788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>
            <a:off x="8247405" y="4376953"/>
            <a:ext cx="8610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09715" y="14754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at  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699792" y="1475492"/>
            <a:ext cx="9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at  t+</a:t>
            </a:r>
            <a:r>
              <a:rPr kumimoji="1" lang="el-G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Δ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22231" y="1403484"/>
            <a:ext cx="9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at  t+</a:t>
            </a:r>
            <a:r>
              <a:rPr kumimoji="1" lang="el-G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Δ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289083" y="300887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625833" y="30586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887366" y="306864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724823" y="1201503"/>
            <a:ext cx="9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GCMs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49124" y="1156805"/>
            <a:ext cx="17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More realistically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4374956" y="1700808"/>
            <a:ext cx="47335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374956" y="1700808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9107874" y="1713702"/>
            <a:ext cx="630" cy="131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4276857" y="2314383"/>
            <a:ext cx="13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0.05 [m/s]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666636" y="2292286"/>
            <a:ext cx="13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0.2 [m/s]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856997" y="2296679"/>
            <a:ext cx="13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0.6 [m/s]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8067386" y="2314383"/>
            <a:ext cx="118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1.3 [m/s]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318955" y="1772816"/>
            <a:ext cx="120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smaller ice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067386" y="1772816"/>
            <a:ext cx="107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larger ice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597742" y="2314383"/>
            <a:ext cx="121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~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0.5 [m/s]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600022" y="1746659"/>
            <a:ext cx="120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single size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741730" y="4901893"/>
            <a:ext cx="233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Even this concept is not realistic calculation.</a:t>
            </a:r>
          </a:p>
        </p:txBody>
      </p:sp>
      <p:pic>
        <p:nvPicPr>
          <p:cNvPr id="8333" name="Picture 1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" y="5085184"/>
            <a:ext cx="6238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2195736" y="6542209"/>
            <a:ext cx="2304256" cy="307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Heymsfield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et al. (2013, JAS)</a:t>
            </a:r>
          </a:p>
        </p:txBody>
      </p:sp>
    </p:spTree>
    <p:extLst>
      <p:ext uri="{BB962C8B-B14F-4D97-AF65-F5344CB8AC3E}">
        <p14:creationId xmlns:p14="http://schemas.microsoft.com/office/powerpoint/2010/main" val="411792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auto">
          <a:xfrm>
            <a:off x="0" y="31750"/>
            <a:ext cx="2483768" cy="6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dirty="0">
                <a:latin typeface="Calibri" pitchFamily="34" charset="0"/>
              </a:rPr>
              <a:t>Summary</a:t>
            </a:r>
            <a:endParaRPr lang="ja-JP" altLang="en-US" sz="3600" dirty="0">
              <a:latin typeface="Calibri" pitchFamily="34" charset="0"/>
            </a:endParaRPr>
          </a:p>
        </p:txBody>
      </p:sp>
      <p:sp>
        <p:nvSpPr>
          <p:cNvPr id="21" name="テキスト ボックス 7"/>
          <p:cNvSpPr txBox="1">
            <a:spLocks noChangeArrowheads="1"/>
          </p:cNvSpPr>
          <p:nvPr/>
        </p:nvSpPr>
        <p:spPr bwMode="auto">
          <a:xfrm>
            <a:off x="611560" y="959237"/>
            <a:ext cx="831641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Four examples of possible evaluation of GCMs using cloud radar and lidar satellite data</a:t>
            </a:r>
            <a:r>
              <a:rPr lang="ja-JP" altLang="en-US" sz="2000" dirty="0"/>
              <a:t> </a:t>
            </a:r>
            <a:r>
              <a:rPr lang="en-US" altLang="ja-JP" sz="2000" dirty="0"/>
              <a:t>are introduced.</a:t>
            </a:r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endParaRPr lang="en-US" altLang="ja-JP" sz="2000" dirty="0"/>
          </a:p>
          <a:p>
            <a:pPr marL="1085850" lvl="1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Cloud top height of low clouds		</a:t>
            </a:r>
            <a:r>
              <a:rPr lang="en-US" altLang="ja-JP" sz="1400" dirty="0"/>
              <a:t>Kawai et al. (2015)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Marine fog				</a:t>
            </a:r>
            <a:r>
              <a:rPr lang="en-US" altLang="ja-JP" sz="1400" dirty="0"/>
              <a:t>Kawai et al. (2015)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Phase of clouds			</a:t>
            </a:r>
            <a:r>
              <a:rPr lang="en-US" altLang="ja-JP" sz="1400" dirty="0"/>
              <a:t>Kawai et al. (2019)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Fall velocity of cloud ice		</a:t>
            </a:r>
            <a:r>
              <a:rPr lang="en-US" altLang="ja-JP" sz="1400" dirty="0"/>
              <a:t>Kawai et al. (2019), Kawai (2005)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p"/>
            </a:pPr>
            <a:endParaRPr lang="en-US" altLang="ja-JP" sz="2000" dirty="0"/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endParaRPr lang="en-US" altLang="ja-JP" sz="2000" dirty="0"/>
          </a:p>
          <a:p>
            <a:pPr eaLnBrk="1" hangingPunct="1"/>
            <a:endParaRPr lang="en-US" altLang="ja-JP" sz="2000" dirty="0"/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Other important cloud properties for GCMs that could be obtained from cloud radar and lidar satellite. </a:t>
            </a:r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endParaRPr lang="en-US" altLang="ja-JP" sz="2000" dirty="0"/>
          </a:p>
          <a:p>
            <a:pPr marL="1085850" lvl="1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Cloud water content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p"/>
            </a:pPr>
            <a:r>
              <a:rPr lang="en-US" altLang="ja-JP" sz="2000" dirty="0"/>
              <a:t>Cloud ice content</a:t>
            </a:r>
          </a:p>
        </p:txBody>
      </p:sp>
    </p:spTree>
    <p:extLst>
      <p:ext uri="{BB962C8B-B14F-4D97-AF65-F5344CB8AC3E}">
        <p14:creationId xmlns:p14="http://schemas.microsoft.com/office/powerpoint/2010/main" val="32629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テキスト ボックス 2"/>
          <p:cNvSpPr txBox="1">
            <a:spLocks noChangeArrowheads="1"/>
          </p:cNvSpPr>
          <p:nvPr/>
        </p:nvSpPr>
        <p:spPr bwMode="auto">
          <a:xfrm>
            <a:off x="755576" y="692696"/>
            <a:ext cx="81105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7063" indent="-627063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Kawai, H., 2005: Improvement of a Cloud Ice Fall Scheme in GCM.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CAS/JSC WGNE Research Activities in Atmospheric and Oceanic Modelling/WMO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35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4.11-4.12.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ja-JP" sz="1600" dirty="0"/>
              <a:t>Kawai, H., S. </a:t>
            </a:r>
            <a:r>
              <a:rPr lang="en-US" altLang="ja-JP" sz="1600" dirty="0" err="1"/>
              <a:t>Yabu</a:t>
            </a:r>
            <a:r>
              <a:rPr lang="en-US" altLang="ja-JP" sz="1600" dirty="0"/>
              <a:t>, Y. </a:t>
            </a:r>
            <a:r>
              <a:rPr lang="en-US" altLang="ja-JP" sz="1600" dirty="0" err="1"/>
              <a:t>Hagihara</a:t>
            </a:r>
            <a:r>
              <a:rPr lang="en-US" altLang="ja-JP" sz="1600" dirty="0"/>
              <a:t>, T. Koshiro, and H. Okamoto,  2015: Characteristics of the Cloud Top Heights of Marine Boundary Layer Clouds and the Frequency of Marine Fog over Mid-Latitudes. </a:t>
            </a:r>
            <a:r>
              <a:rPr lang="en-US" altLang="ja-JP" sz="1600" i="1" dirty="0"/>
              <a:t>J. Meteor. Soc. Japan</a:t>
            </a:r>
            <a:r>
              <a:rPr lang="en-US" altLang="ja-JP" sz="1600" dirty="0"/>
              <a:t>, </a:t>
            </a:r>
            <a:r>
              <a:rPr lang="en-US" altLang="ja-JP" sz="1600" b="1" dirty="0"/>
              <a:t>93</a:t>
            </a:r>
            <a:r>
              <a:rPr lang="en-US" altLang="ja-JP" sz="1600" dirty="0"/>
              <a:t>, 613-628.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Kawai, H., S.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Yukimoto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T. Koshiro, N. Oshima, T. Tanaka, H. Yoshimura, and R. Nagasawa, 2019: Significant Improvement of Cloud Representation in Global Climate Model MRI-ESM2.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Geosci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. Model Dev.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12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2875-2897.</a:t>
            </a: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Kawai, H., T. Koshiro, and M. J. Webb, 2017: Interpretation of Factors Controlling Low Cloud Cover and Low Cloud Feedback Using a Unified Predictive Index.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J. Climate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30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9119-9131.</a:t>
            </a: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Koshiro, T., M.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Shiotani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H. Kawai, and S. Yukimoto, 2018: Evaluation of relationships between subtropical marine low stratiform cloudiness and estimated inversion strength in CMIP5 models using the satellite simulator package COSP.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SOLA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14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25-32.</a:t>
            </a: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Nagasawa, R., 2012: The Problem of Cloud Overlap in the Radiation Process of JMA’s Global NWP Model.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CAS/JSC WGNE Research Activities in Atmospheric and Oceanic Modelling/WMO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42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4.15-4.16.</a:t>
            </a:r>
          </a:p>
          <a:p>
            <a:pPr marL="627063" marR="0" lvl="0" indent="-627063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Yukimoto, S., et al., 2019: The Meteorological Research Institute Earth System Model version 2.0, MRI-ESM2.0: Description and basic evaluation of the physical component. 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J. Meteor. Soc. Japan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97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, 931-965.</a:t>
            </a:r>
          </a:p>
        </p:txBody>
      </p:sp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62740150-BD93-4D76-BFAD-63D82CF1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4624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prstClr val="black"/>
                </a:solidFill>
              </a:rPr>
              <a:t>References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9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auto">
          <a:xfrm>
            <a:off x="144016" y="214917"/>
            <a:ext cx="2483768" cy="6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Examples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21" name="テキスト ボックス 7"/>
          <p:cNvSpPr txBox="1">
            <a:spLocks noChangeArrowheads="1"/>
          </p:cNvSpPr>
          <p:nvPr/>
        </p:nvSpPr>
        <p:spPr bwMode="auto">
          <a:xfrm>
            <a:off x="1187624" y="1628800"/>
            <a:ext cx="68407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Cloud top height of low clouds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Marine fog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ja-JP" sz="2800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Phase of clouds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ja-JP" sz="2800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Fall velocity of cloud ice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88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1C2FA2EB-163F-461D-9079-A18FB8DB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128" y="5152881"/>
            <a:ext cx="3286885" cy="150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067FB96C-D39A-46BB-A764-D9E0EA424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1078361"/>
            <a:ext cx="4313955" cy="47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Seasonal Variation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98850E3-8066-4D96-BC30-F9A4B6B3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0257"/>
            <a:ext cx="3184525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6">
            <a:extLst>
              <a:ext uri="{FF2B5EF4-FFF2-40B4-BE49-F238E27FC236}">
                <a16:creationId xmlns:a16="http://schemas.microsoft.com/office/drawing/2014/main" id="{E641FA28-8768-4839-835A-9ED411BB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725144"/>
            <a:ext cx="45779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CALIPSO enabled this study!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1800" dirty="0">
                <a:solidFill>
                  <a:srgbClr val="FF0000"/>
                </a:solidFill>
                <a:latin typeface="Arial" charset="0"/>
              </a:rPr>
              <a:t>High vertical resolution is needed for low cloud studies.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8B2E859B-5B58-4FDF-8D0C-53B13938E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9388"/>
            <a:ext cx="2851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Kawai et al. (2015,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JMSJ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E4E986F1-BA13-4412-ABE5-A2740AE8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345" y="6041057"/>
            <a:ext cx="4566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Estimation of CTH was terribly inaccurate.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Difficult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study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mid-latitude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low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clouds.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3DA81940-A87F-4AFE-81D5-1EB09484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117" y="1066908"/>
            <a:ext cx="3284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charset="0"/>
              </a:rPr>
              <a:t>CTH and stability index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670AAF-8219-4906-83DA-1DD36F45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615" y="3878360"/>
            <a:ext cx="277688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LTS</a:t>
            </a:r>
            <a:r>
              <a:rPr lang="ja-JP" altLang="en-US" sz="14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(Low. Trop. Stability)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[K]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テキスト ボックス 6">
            <a:extLst>
              <a:ext uri="{FF2B5EF4-FFF2-40B4-BE49-F238E27FC236}">
                <a16:creationId xmlns:a16="http://schemas.microsoft.com/office/drawing/2014/main" id="{BDBC1847-0639-4856-963A-A0E0A0DCA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190" y="1666973"/>
            <a:ext cx="5064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[m]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B3526946-4A14-4100-87FB-01AF62C1CAD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334471" y="1987178"/>
            <a:ext cx="461665" cy="18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  <a:latin typeface="Arial" charset="0"/>
              </a:rPr>
              <a:t>CTH (CALIPSO)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EFE8AB9-1568-44E8-A31D-4B1DF5D9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0" y="1705073"/>
            <a:ext cx="2943225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38317CEF-0958-4445-99DF-0DFA2266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140" y="1444723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 = 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−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0.83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9876B5D-BA5B-4702-AD53-D97268EE72B1}"/>
              </a:ext>
            </a:extLst>
          </p:cNvPr>
          <p:cNvSpPr/>
          <p:nvPr/>
        </p:nvSpPr>
        <p:spPr>
          <a:xfrm>
            <a:off x="6028417" y="413357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l-GR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itchFamily="18" charset="0"/>
                <a:ea typeface="ＭＳ Ｐゴシック" panose="020B0600070205080204" pitchFamily="50" charset="-128"/>
                <a:cs typeface="+mn-cs"/>
              </a:rPr>
              <a:t>θ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700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itchFamily="18" charset="0"/>
                <a:ea typeface="ＭＳ Ｐゴシック" panose="020B0600070205080204" pitchFamily="50" charset="-128"/>
                <a:cs typeface="+mn-cs"/>
              </a:rPr>
              <a:t>−</a:t>
            </a:r>
            <a:r>
              <a:rPr kumimoji="1" lang="el-GR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itchFamily="18" charset="0"/>
                <a:ea typeface="ＭＳ Ｐゴシック" panose="020B0600070205080204" pitchFamily="50" charset="-128"/>
                <a:cs typeface="+mn-cs"/>
              </a:rPr>
              <a:t>θ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surf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6">
            <a:extLst>
              <a:ext uri="{FF2B5EF4-FFF2-40B4-BE49-F238E27FC236}">
                <a16:creationId xmlns:a16="http://schemas.microsoft.com/office/drawing/2014/main" id="{B5AED966-CBA8-4ACA-8A2C-D847719E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" y="1549498"/>
            <a:ext cx="5064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[m]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B84640-C034-47D4-A518-AA61C9FB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" y="44624"/>
            <a:ext cx="7343768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itchFamily="34" charset="0"/>
              </a:rPr>
              <a:t>Cloud</a:t>
            </a:r>
            <a:r>
              <a:rPr lang="ja-JP" altLang="en-US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Calibri" pitchFamily="34" charset="0"/>
              </a:rPr>
              <a:t>top</a:t>
            </a:r>
            <a:r>
              <a:rPr lang="ja-JP" altLang="en-US" sz="32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Calibri" pitchFamily="34" charset="0"/>
              </a:rPr>
              <a:t>height of mid-latitude low clouds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214975-26E9-4AEA-AE50-7619150B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70" y="5731014"/>
            <a:ext cx="13501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In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past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" name="テキスト ボックス 19">
            <a:extLst>
              <a:ext uri="{FF2B5EF4-FFF2-40B4-BE49-F238E27FC236}">
                <a16:creationId xmlns:a16="http://schemas.microsoft.com/office/drawing/2014/main" id="{6226AC16-1EFB-420A-A5C3-18DF4FBFD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2060848"/>
            <a:ext cx="13376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North Pac.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NW 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NE 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Southern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Ocn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EA199A62-8227-4F5E-8DB8-8BE5E845721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5497" y="2131195"/>
            <a:ext cx="461665" cy="18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  <a:latin typeface="Arial" charset="0"/>
              </a:rPr>
              <a:t>CTH (CALIPSO)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F1EEC2EA-FD15-4CC9-B3C0-5E316C89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010" y="4521137"/>
            <a:ext cx="338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Monthly data (12 for each location) are plotted.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テキスト ボックス 5"/>
          <p:cNvSpPr txBox="1">
            <a:spLocks noChangeArrowheads="1"/>
          </p:cNvSpPr>
          <p:nvPr/>
        </p:nvSpPr>
        <p:spPr bwMode="auto">
          <a:xfrm>
            <a:off x="875210" y="898847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[m]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247650" y="3213100"/>
            <a:ext cx="8647113" cy="222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テキスト ボックス 1"/>
          <p:cNvSpPr txBox="1">
            <a:spLocks noChangeArrowheads="1"/>
          </p:cNvSpPr>
          <p:nvPr/>
        </p:nvSpPr>
        <p:spPr bwMode="auto">
          <a:xfrm rot="10800000">
            <a:off x="827734" y="1190947"/>
            <a:ext cx="46166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  <a:latin typeface="Arial" charset="0"/>
              </a:rPr>
              <a:t>CTH  (CALIPSO)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29" y="904081"/>
            <a:ext cx="2894349" cy="2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0" y="-6349"/>
            <a:ext cx="9143999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16000" indent="-10160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016000" marR="0" lvl="0" indent="-1016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Geographical variations in CTH in SH and NH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1" name="テキスト ボックス 12"/>
          <p:cNvSpPr txBox="1">
            <a:spLocks noChangeArrowheads="1"/>
          </p:cNvSpPr>
          <p:nvPr/>
        </p:nvSpPr>
        <p:spPr bwMode="auto">
          <a:xfrm>
            <a:off x="6314317" y="900200"/>
            <a:ext cx="2235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SH summer:</a:t>
            </a:r>
          </a:p>
          <a:p>
            <a:pPr marL="1762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CTH is higher toward south.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</a:t>
            </a:r>
          </a:p>
          <a:p>
            <a:pPr marL="1762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CTH is higher than NH summer.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NH summer:</a:t>
            </a:r>
          </a:p>
          <a:p>
            <a:pPr marL="1762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Cloud top height is low and almost constant.</a:t>
            </a:r>
          </a:p>
          <a:p>
            <a:pPr marL="1762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テキスト ボックス 1"/>
          <p:cNvSpPr txBox="1">
            <a:spLocks noChangeArrowheads="1"/>
          </p:cNvSpPr>
          <p:nvPr/>
        </p:nvSpPr>
        <p:spPr bwMode="auto">
          <a:xfrm>
            <a:off x="4174504" y="2348880"/>
            <a:ext cx="1927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N. Pacific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165E-165W  (Jul)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" name="テキスト ボックス 4"/>
          <p:cNvSpPr txBox="1">
            <a:spLocks noChangeArrowheads="1"/>
          </p:cNvSpPr>
          <p:nvPr/>
        </p:nvSpPr>
        <p:spPr bwMode="auto">
          <a:xfrm>
            <a:off x="4186475" y="1195960"/>
            <a:ext cx="18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Southern Ocean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Zonal  (Jan)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22307"/>
            <a:ext cx="2808312" cy="11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D02E6D5-5A83-466B-90F4-521313A11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52720"/>
            <a:ext cx="5976664" cy="2607188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7F059E6-4663-4EDF-9212-AE46B7639C77}"/>
              </a:ext>
            </a:extLst>
          </p:cNvPr>
          <p:cNvSpPr txBox="1"/>
          <p:nvPr/>
        </p:nvSpPr>
        <p:spPr>
          <a:xfrm>
            <a:off x="923974" y="3353670"/>
            <a:ext cx="224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MRI-ESM2 (COSP)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7CBE143-CA29-4B90-80D1-883BE43C8B0D}"/>
              </a:ext>
            </a:extLst>
          </p:cNvPr>
          <p:cNvSpPr txBox="1"/>
          <p:nvPr/>
        </p:nvSpPr>
        <p:spPr>
          <a:xfrm>
            <a:off x="3876302" y="3353670"/>
            <a:ext cx="224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CALIPSO Obs.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805A8DD-83A9-4ED9-A13E-CBB87EA1B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929" y="6233946"/>
            <a:ext cx="2800263" cy="30019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DA31236-33A6-489C-BFBC-8279CA93F052}"/>
              </a:ext>
            </a:extLst>
          </p:cNvPr>
          <p:cNvSpPr txBox="1"/>
          <p:nvPr/>
        </p:nvSpPr>
        <p:spPr>
          <a:xfrm>
            <a:off x="767755" y="6155391"/>
            <a:ext cx="1223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10-yr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mean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2A884F0-E189-4FD4-9B82-39445EA4A7A2}"/>
              </a:ext>
            </a:extLst>
          </p:cNvPr>
          <p:cNvSpPr txBox="1"/>
          <p:nvPr/>
        </p:nvSpPr>
        <p:spPr>
          <a:xfrm>
            <a:off x="5238379" y="6195587"/>
            <a:ext cx="1223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9-yr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mean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BF04AA8-6549-484B-9595-27CBF355193F}"/>
              </a:ext>
            </a:extLst>
          </p:cNvPr>
          <p:cNvSpPr txBox="1"/>
          <p:nvPr/>
        </p:nvSpPr>
        <p:spPr>
          <a:xfrm>
            <a:off x="1254257" y="6453336"/>
            <a:ext cx="154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by T. Koshiro</a:t>
            </a:r>
          </a:p>
        </p:txBody>
      </p:sp>
      <p:sp>
        <p:nvSpPr>
          <p:cNvPr id="48" name="テキスト ボックス 6">
            <a:extLst>
              <a:ext uri="{FF2B5EF4-FFF2-40B4-BE49-F238E27FC236}">
                <a16:creationId xmlns:a16="http://schemas.microsoft.com/office/drawing/2014/main" id="{70319816-F98A-4D82-B313-CC21270C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317" y="4423068"/>
            <a:ext cx="28296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CTH is too low in the model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CTH increases poleward in obs. But it decreases in the model.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86" y="3955966"/>
            <a:ext cx="3482478" cy="35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29" y="1626778"/>
            <a:ext cx="4210733" cy="219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3841750" y="3398163"/>
            <a:ext cx="111125" cy="30162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テキスト ボックス 5"/>
          <p:cNvSpPr txBox="1">
            <a:spLocks noChangeArrowheads="1"/>
          </p:cNvSpPr>
          <p:nvPr/>
        </p:nvSpPr>
        <p:spPr bwMode="auto">
          <a:xfrm>
            <a:off x="8570325" y="4214198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[%]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" y="4425785"/>
            <a:ext cx="4460874" cy="23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" y="1626778"/>
            <a:ext cx="4206508" cy="22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89355" y="908720"/>
            <a:ext cx="3813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Shipboard Obs. Climatology</a:t>
            </a: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2843808" y="1278052"/>
            <a:ext cx="927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(EECRA)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17959" y="4067001"/>
            <a:ext cx="4102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MRI-CGCM3  (lowest model level CF)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013399" y="908720"/>
            <a:ext cx="4102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</a:rPr>
              <a:t>KU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Cloud mask (CALIPSO)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0-240m</a:t>
            </a: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7759686" y="1215306"/>
            <a:ext cx="1158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(2007-2009)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21476" y="116632"/>
            <a:ext cx="543064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Frequency of fog occurrence</a:t>
            </a:r>
          </a:p>
        </p:txBody>
      </p:sp>
      <p:sp>
        <p:nvSpPr>
          <p:cNvPr id="28" name="円/楕円 8">
            <a:extLst>
              <a:ext uri="{FF2B5EF4-FFF2-40B4-BE49-F238E27FC236}">
                <a16:creationId xmlns:a16="http://schemas.microsoft.com/office/drawing/2014/main" id="{415C79E3-8B31-45CE-9C69-A3B6D2ED3336}"/>
              </a:ext>
            </a:extLst>
          </p:cNvPr>
          <p:cNvSpPr/>
          <p:nvPr/>
        </p:nvSpPr>
        <p:spPr>
          <a:xfrm>
            <a:off x="377825" y="3141663"/>
            <a:ext cx="4116388" cy="50323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06FDD9E-491D-45F5-BBCE-F08CBD32FDF7}"/>
              </a:ext>
            </a:extLst>
          </p:cNvPr>
          <p:cNvCxnSpPr/>
          <p:nvPr/>
        </p:nvCxnSpPr>
        <p:spPr>
          <a:xfrm>
            <a:off x="3841750" y="3556000"/>
            <a:ext cx="111125" cy="30162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24">
            <a:extLst>
              <a:ext uri="{FF2B5EF4-FFF2-40B4-BE49-F238E27FC236}">
                <a16:creationId xmlns:a16="http://schemas.microsoft.com/office/drawing/2014/main" id="{CCD7C113-C3A4-40F1-BAE7-6BA1ECF1BB6F}"/>
              </a:ext>
            </a:extLst>
          </p:cNvPr>
          <p:cNvSpPr/>
          <p:nvPr/>
        </p:nvSpPr>
        <p:spPr>
          <a:xfrm>
            <a:off x="5097463" y="3174645"/>
            <a:ext cx="3759200" cy="3813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2">
            <a:extLst>
              <a:ext uri="{FF2B5EF4-FFF2-40B4-BE49-F238E27FC236}">
                <a16:creationId xmlns:a16="http://schemas.microsoft.com/office/drawing/2014/main" id="{99722BC1-1B51-4050-84C8-DCBABB13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751" y="4490423"/>
            <a:ext cx="44265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rgbClr val="FF0000"/>
                </a:solidFill>
                <a:latin typeface="Arial" charset="0"/>
              </a:rPr>
              <a:t>CALIPSO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seems to capture fogs relatively well (Impossible for other satellites)!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Can observe areas where shipboard obs. are impossible.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High frequency obs.</a:t>
            </a: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3D6FF6B6-83E4-4058-9EE2-E2BC4770C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52888"/>
            <a:ext cx="2851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Kawai et al. (2015,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JMSJ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CA18E8EB-E8FE-4738-B616-2D088B9B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646" y="511917"/>
            <a:ext cx="661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July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1047C428-305A-490B-B557-2B5FAB345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811588"/>
            <a:ext cx="411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Southern Ocean in Winter,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Ship obs. were few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13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テキスト ボックス 5"/>
          <p:cNvSpPr txBox="1">
            <a:spLocks noChangeArrowheads="1"/>
          </p:cNvSpPr>
          <p:nvPr/>
        </p:nvSpPr>
        <p:spPr bwMode="auto">
          <a:xfrm>
            <a:off x="4356075" y="6060342"/>
            <a:ext cx="201612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2m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RH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   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[%]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370" name="テキスト ボックス 6"/>
          <p:cNvSpPr txBox="1">
            <a:spLocks noChangeArrowheads="1"/>
          </p:cNvSpPr>
          <p:nvPr/>
        </p:nvSpPr>
        <p:spPr bwMode="auto">
          <a:xfrm>
            <a:off x="243362" y="3972581"/>
            <a:ext cx="504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[%]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5" y="4044019"/>
            <a:ext cx="2811298" cy="200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3" y="4071006"/>
            <a:ext cx="2828907" cy="197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87" y="4125393"/>
            <a:ext cx="2787717" cy="19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5"/>
          <p:cNvSpPr txBox="1">
            <a:spLocks noChangeArrowheads="1"/>
          </p:cNvSpPr>
          <p:nvPr/>
        </p:nvSpPr>
        <p:spPr bwMode="auto">
          <a:xfrm>
            <a:off x="472356" y="3532946"/>
            <a:ext cx="8558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Occurrence of fogs and meteorological factors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 rot="10800000">
            <a:off x="173758" y="4273838"/>
            <a:ext cx="46166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black"/>
                </a:solidFill>
              </a:rPr>
              <a:t>fog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frequency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" name="テキスト ボックス 14"/>
          <p:cNvSpPr txBox="1">
            <a:spLocks noChangeArrowheads="1"/>
          </p:cNvSpPr>
          <p:nvPr/>
        </p:nvSpPr>
        <p:spPr bwMode="auto">
          <a:xfrm>
            <a:off x="6987342" y="6115199"/>
            <a:ext cx="2176463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LCL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[m]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" name="テキスト ボックス 5"/>
          <p:cNvSpPr txBox="1">
            <a:spLocks noChangeArrowheads="1"/>
          </p:cNvSpPr>
          <p:nvPr/>
        </p:nvSpPr>
        <p:spPr bwMode="auto">
          <a:xfrm>
            <a:off x="1331640" y="6060342"/>
            <a:ext cx="20828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2mT −  SST   [K]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203637" y="6525344"/>
            <a:ext cx="3888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Monthly data (12 for each location) are plotted.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4946811" y="1053146"/>
            <a:ext cx="13376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North Pac.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NW 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NE Atlantic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Southern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Ocn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0" name="正方形/長方形 1"/>
          <p:cNvSpPr>
            <a:spLocks noChangeArrowheads="1"/>
          </p:cNvSpPr>
          <p:nvPr/>
        </p:nvSpPr>
        <p:spPr bwMode="auto">
          <a:xfrm>
            <a:off x="4980571" y="2522659"/>
            <a:ext cx="4116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Fog is defined as cloud (CALIPSO) in a bin of 0-240m.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52200F3-20C1-498E-A838-1B1E09F10DD7}"/>
              </a:ext>
            </a:extLst>
          </p:cNvPr>
          <p:cNvCxnSpPr/>
          <p:nvPr/>
        </p:nvCxnSpPr>
        <p:spPr>
          <a:xfrm flipV="1">
            <a:off x="247650" y="3356992"/>
            <a:ext cx="8647113" cy="222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5">
            <a:extLst>
              <a:ext uri="{FF2B5EF4-FFF2-40B4-BE49-F238E27FC236}">
                <a16:creationId xmlns:a16="http://schemas.microsoft.com/office/drawing/2014/main" id="{D1460845-FE00-44DA-B07A-F0D2BFF0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6632"/>
            <a:ext cx="855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Occurrence of fogs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" name="テキスト ボックス 10">
            <a:extLst>
              <a:ext uri="{FF2B5EF4-FFF2-40B4-BE49-F238E27FC236}">
                <a16:creationId xmlns:a16="http://schemas.microsoft.com/office/drawing/2014/main" id="{BB5711AA-1896-4805-B887-31874DF8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482" y="628131"/>
            <a:ext cx="2232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prstClr val="black"/>
                </a:solidFill>
                <a:latin typeface="Arial" charset="0"/>
              </a:rPr>
              <a:t>Seasonal Variation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" name="テキスト ボックス 5">
            <a:extLst>
              <a:ext uri="{FF2B5EF4-FFF2-40B4-BE49-F238E27FC236}">
                <a16:creationId xmlns:a16="http://schemas.microsoft.com/office/drawing/2014/main" id="{978A2F1C-7FC7-42F1-9056-A3E6ADE91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23" y="980728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[%]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BF2CCA44-AE27-4026-97C2-7E1F71941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74" y="1014319"/>
            <a:ext cx="2828755" cy="226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テキスト ボックス 1">
            <a:extLst>
              <a:ext uri="{FF2B5EF4-FFF2-40B4-BE49-F238E27FC236}">
                <a16:creationId xmlns:a16="http://schemas.microsoft.com/office/drawing/2014/main" id="{CC7D1342-0C23-47BA-82B4-841C793D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02" y="6525344"/>
            <a:ext cx="3888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Meteorological data:  ERA-Interim</a:t>
            </a:r>
          </a:p>
        </p:txBody>
      </p:sp>
      <p:sp>
        <p:nvSpPr>
          <p:cNvPr id="37" name="テキスト ボックス 1">
            <a:extLst>
              <a:ext uri="{FF2B5EF4-FFF2-40B4-BE49-F238E27FC236}">
                <a16:creationId xmlns:a16="http://schemas.microsoft.com/office/drawing/2014/main" id="{1CFDD323-CE2A-4E8A-9A08-2AE0A3CC05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819893" y="1212920"/>
            <a:ext cx="46166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black"/>
                </a:solidFill>
              </a:rPr>
              <a:t>fog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frequency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558F88-9F39-4758-8A9B-E922FF8C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69" y="1031876"/>
            <a:ext cx="7749068" cy="203708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079FFC6-7A24-41DE-95AB-D856783CD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24" y="3763020"/>
            <a:ext cx="7776863" cy="20422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355975" y="6488446"/>
            <a:ext cx="477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historical 1986-2005</a:t>
            </a:r>
            <a:r>
              <a:rPr lang="ja-JP" altLang="en-US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   </a:t>
            </a:r>
            <a:r>
              <a:rPr lang="en-US" altLang="ja-JP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(Annual mean)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8266" y="2409673"/>
            <a:ext cx="133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obs.: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 ISCCP</a:t>
            </a:r>
            <a:r>
              <a:rPr lang="ja-JP" altLang="en-US" sz="14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664" y="3092103"/>
            <a:ext cx="339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  <a:cs typeface="メイリオ"/>
              </a:rPr>
              <a:t>* much less over the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  <a:cs typeface="メイリオ"/>
              </a:rPr>
              <a:t>Sout</a:t>
            </a:r>
            <a:r>
              <a:rPr lang="en-US" altLang="ja-JP" sz="1600" dirty="0" err="1">
                <a:solidFill>
                  <a:prstClr val="black"/>
                </a:solidFill>
                <a:latin typeface="Calibri"/>
                <a:ea typeface="メイリオ"/>
                <a:cs typeface="メイリオ"/>
              </a:rPr>
              <a:t>hern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メイリオ"/>
                <a:cs typeface="メイリオ"/>
              </a:rPr>
              <a:t> Ocean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92080" y="3121223"/>
            <a:ext cx="3747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メイリオ"/>
                <a:cs typeface="メイリオ"/>
              </a:rPr>
              <a:t>* Much</a:t>
            </a:r>
            <a:r>
              <a:rPr lang="en-US" altLang="ja-JP" sz="1600" dirty="0">
                <a:solidFill>
                  <a:srgbClr val="FF0000"/>
                </a:solidFill>
                <a:latin typeface="Calibri"/>
                <a:ea typeface="メイリオ"/>
                <a:cs typeface="メイリオ"/>
              </a:rPr>
              <a:t> Improved over the SO and off Peru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3" y="626248"/>
            <a:ext cx="33123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New</a:t>
            </a:r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model: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MRI-ESM2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43825" y="633133"/>
            <a:ext cx="33123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Old</a:t>
            </a:r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model: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MRI-CGCM3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FA57B3-FBE4-4C01-9E60-03A5DE229FAC}"/>
              </a:ext>
            </a:extLst>
          </p:cNvPr>
          <p:cNvSpPr txBox="1"/>
          <p:nvPr/>
        </p:nvSpPr>
        <p:spPr>
          <a:xfrm>
            <a:off x="11919" y="1152575"/>
            <a:ext cx="1555928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/>
                <a:ea typeface="メイリオ"/>
              </a:rPr>
              <a:t>TCC</a:t>
            </a:r>
            <a:r>
              <a:rPr lang="ja-JP" altLang="en-US" sz="1600" dirty="0">
                <a:solidFill>
                  <a:prstClr val="black"/>
                </a:solidFill>
                <a:latin typeface="メイリオ"/>
                <a:ea typeface="メイリオ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/>
                <a:ea typeface="メイリオ"/>
              </a:rPr>
              <a:t>bias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65355B-FE1B-45B0-933D-B28A010491D9}"/>
              </a:ext>
            </a:extLst>
          </p:cNvPr>
          <p:cNvSpPr txBox="1"/>
          <p:nvPr/>
        </p:nvSpPr>
        <p:spPr>
          <a:xfrm>
            <a:off x="1475656" y="586856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  <a:cs typeface="メイリオ"/>
              </a:rPr>
              <a:t>* Too much SW reflection over Tropics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  <a:cs typeface="メイリオ"/>
              </a:rPr>
              <a:t>* Much less SW reflection over the SO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3D5F52-1C65-46F4-9E6F-1514F8F8E552}"/>
              </a:ext>
            </a:extLst>
          </p:cNvPr>
          <p:cNvSpPr txBox="1"/>
          <p:nvPr/>
        </p:nvSpPr>
        <p:spPr>
          <a:xfrm>
            <a:off x="5364088" y="5858108"/>
            <a:ext cx="322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メイリオ"/>
                <a:cs typeface="メイリオ"/>
              </a:rPr>
              <a:t>* Improved over Tropics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メイリオ"/>
                <a:cs typeface="メイリオ"/>
              </a:rPr>
              <a:t>* Improved over the SO and off Peru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2031571-7EAD-44B1-AA6C-8DC189FD3CF2}"/>
              </a:ext>
            </a:extLst>
          </p:cNvPr>
          <p:cNvSpPr txBox="1"/>
          <p:nvPr/>
        </p:nvSpPr>
        <p:spPr>
          <a:xfrm>
            <a:off x="-8266" y="5013176"/>
            <a:ext cx="155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err="1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obs</a:t>
            </a:r>
            <a:r>
              <a:rPr lang="en-US" altLang="ja-JP" sz="14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:</a:t>
            </a:r>
            <a:r>
              <a:rPr lang="ja-JP" altLang="en-US" sz="1400" dirty="0">
                <a:solidFill>
                  <a:prstClr val="black"/>
                </a:solidFill>
                <a:latin typeface="メイリオ"/>
                <a:ea typeface="メイリオ"/>
                <a:cs typeface="メイリオ"/>
              </a:rPr>
              <a:t> </a:t>
            </a:r>
            <a:endParaRPr lang="en-US" altLang="ja-JP" sz="1400" dirty="0">
              <a:solidFill>
                <a:prstClr val="black"/>
              </a:solidFill>
              <a:latin typeface="メイリオ"/>
              <a:ea typeface="メイリオ"/>
              <a:cs typeface="メイリオ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CERES-EBAF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7E5B55-43C6-4C9D-829D-BDFCBAEFF68C}"/>
              </a:ext>
            </a:extLst>
          </p:cNvPr>
          <p:cNvSpPr txBox="1"/>
          <p:nvPr/>
        </p:nvSpPr>
        <p:spPr>
          <a:xfrm>
            <a:off x="15263" y="3645024"/>
            <a:ext cx="1604410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TOA SW bias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/>
                <a:ea typeface="メイリオ"/>
              </a:rPr>
              <a:t>(upward)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002F7F8-C5FB-4D8F-8202-49600499C881}"/>
              </a:ext>
            </a:extLst>
          </p:cNvPr>
          <p:cNvSpPr txBox="1"/>
          <p:nvPr/>
        </p:nvSpPr>
        <p:spPr>
          <a:xfrm>
            <a:off x="1763688" y="13057"/>
            <a:ext cx="5506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Improvement in clouds in MRI-ESM2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25BD97D-5663-48B5-B8B1-3EC68631C604}"/>
              </a:ext>
            </a:extLst>
          </p:cNvPr>
          <p:cNvSpPr/>
          <p:nvPr/>
        </p:nvSpPr>
        <p:spPr>
          <a:xfrm>
            <a:off x="11919" y="6467105"/>
            <a:ext cx="4148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Yukimoto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et al. (2019), Kawai et al. (2019)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44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5" y="1196752"/>
            <a:ext cx="66247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tratocumulus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parameterization (turbulence scheme) 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Cloud microphysics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Vertical resolution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Convection scheme (shallow convection)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Cloud overlap scheme for radiation</a:t>
            </a: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52438" marR="0" lvl="0" indent="-452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Radiation process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Bug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endParaRPr kumimoji="1" lang="en-GB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r>
              <a:rPr kumimoji="1" lang="en-GB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Aerosol mode radii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6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Cloud ice fall calculation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66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Various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improvements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related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clouds…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14375" y="56220"/>
            <a:ext cx="251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Kawai et al. (2019,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GMD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28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1259632" y="691505"/>
            <a:ext cx="269710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Liquid Water Ratio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2935" y="5221335"/>
            <a:ext cx="2613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Snapshot (10 days, July)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7497" y="5250686"/>
            <a:ext cx="12604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800-500 </a:t>
            </a: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hPa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4305870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Model</a:t>
            </a:r>
            <a:r>
              <a:rPr lang="ja-JP" altLang="en-US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 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Improved WBF effect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Model</a:t>
            </a:r>
            <a:r>
              <a:rPr lang="ja-JP" altLang="en-US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 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Old WBF effect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Observation: CALIPSO</a:t>
            </a:r>
            <a:r>
              <a:rPr lang="ja-JP" altLang="en-US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 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(Hu et al., 2010)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1482" y="5517232"/>
            <a:ext cx="4206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Times New Roman"/>
              </a:rPr>
              <a:t>Observation:  High liquid water ratio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cs typeface="Times New Roman"/>
              </a:rPr>
              <a:t>Modified treatment of WBF effect in the model cloud microphysics: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cs typeface="Times New Roman"/>
              </a:rPr>
              <a:t>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Times New Roman"/>
              </a:rPr>
              <a:t>Supercooled water was increased.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78560"/>
            <a:ext cx="4469336" cy="311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179512" y="4515945"/>
            <a:ext cx="576064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9512" y="4803977"/>
            <a:ext cx="5760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79512" y="5020001"/>
            <a:ext cx="576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A04492-DCA7-47F2-ABEF-67A2F5211939}"/>
              </a:ext>
            </a:extLst>
          </p:cNvPr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Impact of modified 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cloud microphysics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93C8435B-6B15-4841-A20D-43137C0D5484}"/>
              </a:ext>
            </a:extLst>
          </p:cNvPr>
          <p:cNvSpPr/>
          <p:nvPr/>
        </p:nvSpPr>
        <p:spPr>
          <a:xfrm>
            <a:off x="4503646" y="582989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562569-4374-4339-9BE7-D8E204ABE204}"/>
              </a:ext>
            </a:extLst>
          </p:cNvPr>
          <p:cNvSpPr txBox="1"/>
          <p:nvPr/>
        </p:nvSpPr>
        <p:spPr>
          <a:xfrm>
            <a:off x="4983372" y="5434945"/>
            <a:ext cx="446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Times New Roman"/>
              </a:rPr>
              <a:t>Optical thickness of clouds increased.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54935B2-5FEB-4E40-9474-8B2632DE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5878"/>
            <a:ext cx="4392488" cy="2675509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C0ECE37B-DD64-45E4-BF94-93ADE3EE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1196752"/>
            <a:ext cx="43924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New </a:t>
            </a:r>
            <a:r>
              <a:rPr lang="en-US" altLang="ja-JP" sz="2000" dirty="0">
                <a:solidFill>
                  <a:prstClr val="black"/>
                </a:solidFill>
              </a:rPr>
              <a:t>WBF effect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Old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WBF effect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26953C58-7334-419D-9DCB-46E57482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333" y="665576"/>
            <a:ext cx="4104456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+mn-lt"/>
              </a:rPr>
              <a:t>TOA</a:t>
            </a:r>
            <a:r>
              <a:rPr lang="ja-JP" alt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</a:rPr>
              <a:t>SW</a:t>
            </a:r>
            <a:r>
              <a:rPr lang="ja-JP" alt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</a:rPr>
              <a:t>radiation</a:t>
            </a:r>
            <a:r>
              <a:rPr lang="ja-JP" alt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n-lt"/>
              </a:rPr>
              <a:t>(upward)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0AC09E85-54AF-42A0-A962-B199732C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372" y="5888854"/>
            <a:ext cx="4160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SW reflection is increased over the Southern Ocean</a:t>
            </a:r>
            <a:r>
              <a:rPr lang="en-US" altLang="ja-JP" dirty="0">
                <a:solidFill>
                  <a:srgbClr val="0000FF"/>
                </a:solidFill>
              </a:rPr>
              <a:t>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7FFEF55-4AC8-4419-82E0-814C9338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4139788"/>
            <a:ext cx="161967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</a:rPr>
              <a:t>10-yr mean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060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600" dirty="0">
            <a:latin typeface="メイリオ"/>
            <a:ea typeface="メイリオ"/>
            <a:cs typeface="メイリオ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1300</Words>
  <Application>Microsoft Office PowerPoint</Application>
  <PresentationFormat>画面に合わせる (4:3)</PresentationFormat>
  <Paragraphs>210</Paragraphs>
  <Slides>13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ＭＳ Ｐゴシック</vt:lpstr>
      <vt:lpstr>メイリオ</vt:lpstr>
      <vt:lpstr>Arial</vt:lpstr>
      <vt:lpstr>Calibri</vt:lpstr>
      <vt:lpstr>Cambria Math</vt:lpstr>
      <vt:lpstr>Century</vt:lpstr>
      <vt:lpstr>Times New Roman</vt:lpstr>
      <vt:lpstr>Wingdings</vt:lpstr>
      <vt:lpstr>1_Office テーマ</vt:lpstr>
      <vt:lpstr>2_Office テーマ</vt:lpstr>
      <vt:lpstr>Office テーマ</vt:lpstr>
      <vt:lpstr>3_Office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Kawai</dc:creator>
  <cp:lastModifiedBy>Kawai Hideaki</cp:lastModifiedBy>
  <cp:revision>784</cp:revision>
  <cp:lastPrinted>2013-03-05T11:44:21Z</cp:lastPrinted>
  <dcterms:created xsi:type="dcterms:W3CDTF">2012-12-26T02:44:07Z</dcterms:created>
  <dcterms:modified xsi:type="dcterms:W3CDTF">2022-02-18T06:12:27Z</dcterms:modified>
</cp:coreProperties>
</file>