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71" r:id="rId14"/>
    <p:sldId id="269" r:id="rId15"/>
    <p:sldId id="272"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h4GiIY2SGd+JvUBuwxKPBP0VvCO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605"/>
    <a:srgbClr val="007B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r>
              <a:rPr lang="en-US" dirty="0"/>
              <a:t>Fielding </a:t>
            </a:r>
            <a:r>
              <a:rPr lang="en-US" dirty="0" err="1"/>
              <a:t>cloudsat</a:t>
            </a:r>
            <a:r>
              <a:rPr lang="en-US" dirty="0"/>
              <a:t> image from ECMWF newsletter.</a:t>
            </a:r>
            <a:endParaRPr dirty="0"/>
          </a:p>
          <a:p>
            <a:pPr marL="0" lvl="0" indent="0" algn="l" rtl="0">
              <a:spcBef>
                <a:spcPts val="0"/>
              </a:spcBef>
              <a:spcAft>
                <a:spcPts val="0"/>
              </a:spcAft>
              <a:buClr>
                <a:schemeClr val="dk1"/>
              </a:buClr>
              <a:buSzPts val="1200"/>
              <a:buFont typeface="Calibri"/>
              <a:buNone/>
            </a:pPr>
            <a:r>
              <a:rPr lang="en-US" dirty="0"/>
              <a:t>https://</a:t>
            </a:r>
            <a:r>
              <a:rPr lang="en-US" dirty="0" err="1"/>
              <a:t>www.ecmwf.int</a:t>
            </a:r>
            <a:r>
              <a:rPr lang="en-US" dirty="0"/>
              <a:t>/</a:t>
            </a:r>
            <a:r>
              <a:rPr lang="en-US" dirty="0" err="1"/>
              <a:t>en</a:t>
            </a:r>
            <a:r>
              <a:rPr lang="en-US" dirty="0"/>
              <a:t>/about/media-</a:t>
            </a:r>
            <a:r>
              <a:rPr lang="en-US" dirty="0" err="1"/>
              <a:t>centre</a:t>
            </a:r>
            <a:r>
              <a:rPr lang="en-US" dirty="0"/>
              <a:t>/news/2020/tests-show-cloud-radar-and-lidar-data-improve-weather-forecasts</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a:solidFill>
                  <a:schemeClr val="dk1"/>
                </a:solidFill>
                <a:latin typeface="Calibri"/>
                <a:ea typeface="Calibri"/>
                <a:cs typeface="Calibri"/>
                <a:sym typeface="Calibri"/>
              </a:rPr>
              <a:t>Fig. 14. Aircraft pass on 17 Feb 2018, through the tops of two closely spaced cumuli at a temperature of −9°C, as shown by the downward-pointing airborne Doppler radar on the G-V aircraft [(top) radar reflectivity and (middle) vertical velocity; positive values denote upward motion of particles]. The black horizontal line at the top shows the aircraft location as it passed through the cloud tops. Shaded gray boxes demarcate the two clouds, with shaded blue boxes identifying 10-s regions with the highest maximum ice number concentrations (corrected for possible shattering artifacts) as labeled. (bottom) Snapshot from forward video also shows the multiple thermal structure of these cumuli as the aircraft approached. (inset) Particle images from PHIPS probe indicated rimed ice and liquid drops were present, necessary for rime splintering to be active, as well as the expected products of rime splintering, pristine, and rimed columns. </a:t>
            </a:r>
            <a:endParaRPr/>
          </a:p>
          <a:p>
            <a:pPr marL="0" lvl="0" indent="0" algn="l" rtl="0">
              <a:spcBef>
                <a:spcPts val="0"/>
              </a:spcBef>
              <a:spcAft>
                <a:spcPts val="0"/>
              </a:spcAft>
              <a:buNone/>
            </a:pPr>
            <a:endParaRPr/>
          </a:p>
        </p:txBody>
      </p:sp>
      <p:sp>
        <p:nvSpPr>
          <p:cNvPr id="184" name="Google Shape;18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6"/>
          <p:cNvSpPr>
            <a:spLocks noGrp="1"/>
          </p:cNvSpPr>
          <p:nvPr>
            <p:ph type="pic" idx="2"/>
          </p:nvPr>
        </p:nvSpPr>
        <p:spPr>
          <a:xfrm>
            <a:off x="5183188" y="987425"/>
            <a:ext cx="6172200" cy="4873625"/>
          </a:xfrm>
          <a:prstGeom prst="rect">
            <a:avLst/>
          </a:prstGeom>
          <a:noFill/>
          <a:ln>
            <a:noFill/>
          </a:ln>
        </p:spPr>
      </p:sp>
      <p:sp>
        <p:nvSpPr>
          <p:cNvPr id="72" name="Google Shape;72;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3" name="Google Shape;73;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9" name="Google Shape;79;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5" name="Google Shape;85;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19"/>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2133"/>
              </a:spcBef>
              <a:spcAft>
                <a:spcPts val="0"/>
              </a:spcAft>
              <a:buClr>
                <a:schemeClr val="dk1"/>
              </a:buClr>
              <a:buSzPts val="1400"/>
              <a:buChar char="○"/>
              <a:defRPr/>
            </a:lvl2pPr>
            <a:lvl3pPr marL="1371600" lvl="2" indent="-317500" algn="l">
              <a:lnSpc>
                <a:spcPct val="90000"/>
              </a:lnSpc>
              <a:spcBef>
                <a:spcPts val="2133"/>
              </a:spcBef>
              <a:spcAft>
                <a:spcPts val="0"/>
              </a:spcAft>
              <a:buClr>
                <a:schemeClr val="dk1"/>
              </a:buClr>
              <a:buSzPts val="1400"/>
              <a:buChar char="■"/>
              <a:defRPr/>
            </a:lvl3pPr>
            <a:lvl4pPr marL="1828800" lvl="3" indent="-317500" algn="l">
              <a:lnSpc>
                <a:spcPct val="90000"/>
              </a:lnSpc>
              <a:spcBef>
                <a:spcPts val="2133"/>
              </a:spcBef>
              <a:spcAft>
                <a:spcPts val="0"/>
              </a:spcAft>
              <a:buClr>
                <a:schemeClr val="dk1"/>
              </a:buClr>
              <a:buSzPts val="1400"/>
              <a:buChar char="●"/>
              <a:defRPr/>
            </a:lvl4pPr>
            <a:lvl5pPr marL="2286000" lvl="4" indent="-317500" algn="l">
              <a:lnSpc>
                <a:spcPct val="90000"/>
              </a:lnSpc>
              <a:spcBef>
                <a:spcPts val="2133"/>
              </a:spcBef>
              <a:spcAft>
                <a:spcPts val="0"/>
              </a:spcAft>
              <a:buClr>
                <a:schemeClr val="dk1"/>
              </a:buClr>
              <a:buSzPts val="1400"/>
              <a:buChar char="○"/>
              <a:defRPr/>
            </a:lvl5pPr>
            <a:lvl6pPr marL="2743200" lvl="5" indent="-317500" algn="l">
              <a:lnSpc>
                <a:spcPct val="90000"/>
              </a:lnSpc>
              <a:spcBef>
                <a:spcPts val="2133"/>
              </a:spcBef>
              <a:spcAft>
                <a:spcPts val="0"/>
              </a:spcAft>
              <a:buClr>
                <a:schemeClr val="dk1"/>
              </a:buClr>
              <a:buSzPts val="1400"/>
              <a:buChar char="■"/>
              <a:defRPr/>
            </a:lvl6pPr>
            <a:lvl7pPr marL="3200400" lvl="6" indent="-317500" algn="l">
              <a:lnSpc>
                <a:spcPct val="90000"/>
              </a:lnSpc>
              <a:spcBef>
                <a:spcPts val="2133"/>
              </a:spcBef>
              <a:spcAft>
                <a:spcPts val="0"/>
              </a:spcAft>
              <a:buClr>
                <a:schemeClr val="dk1"/>
              </a:buClr>
              <a:buSzPts val="1400"/>
              <a:buChar char="●"/>
              <a:defRPr/>
            </a:lvl7pPr>
            <a:lvl8pPr marL="3657600" lvl="7" indent="-317500" algn="l">
              <a:lnSpc>
                <a:spcPct val="90000"/>
              </a:lnSpc>
              <a:spcBef>
                <a:spcPts val="2133"/>
              </a:spcBef>
              <a:spcAft>
                <a:spcPts val="0"/>
              </a:spcAft>
              <a:buClr>
                <a:schemeClr val="dk1"/>
              </a:buClr>
              <a:buSzPts val="1400"/>
              <a:buChar char="○"/>
              <a:defRPr/>
            </a:lvl8pPr>
            <a:lvl9pPr marL="4114800" lvl="8" indent="-317500" algn="l">
              <a:lnSpc>
                <a:spcPct val="90000"/>
              </a:lnSpc>
              <a:spcBef>
                <a:spcPts val="2133"/>
              </a:spcBef>
              <a:spcAft>
                <a:spcPts val="2133"/>
              </a:spcAft>
              <a:buClr>
                <a:schemeClr val="dk1"/>
              </a:buClr>
              <a:buSzPts val="1400"/>
              <a:buChar char="■"/>
              <a:defRPr/>
            </a:lvl9pPr>
          </a:lstStyle>
          <a:p>
            <a:endParaRPr/>
          </a:p>
        </p:txBody>
      </p:sp>
      <p:sp>
        <p:nvSpPr>
          <p:cNvPr id="30" name="Google Shape;30;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5" name="Google Shape;65;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6" name="Google Shape;6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3" name="Google Shape;93;p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23488" y="10"/>
            <a:ext cx="8668512" cy="6857990"/>
          </a:xfrm>
          <a:prstGeom prst="rect">
            <a:avLst/>
          </a:prstGeom>
          <a:noFill/>
          <a:ln>
            <a:noFill/>
          </a:ln>
        </p:spPr>
      </p:pic>
      <p:sp>
        <p:nvSpPr>
          <p:cNvPr id="94" name="Google Shape;94;p1"/>
          <p:cNvSpPr/>
          <p:nvPr/>
        </p:nvSpPr>
        <p:spPr>
          <a:xfrm>
            <a:off x="0" y="0"/>
            <a:ext cx="9756601" cy="6858000"/>
          </a:xfrm>
          <a:prstGeom prst="rect">
            <a:avLst/>
          </a:prstGeom>
          <a:gradFill>
            <a:gsLst>
              <a:gs pos="0">
                <a:srgbClr val="FFFFFF">
                  <a:alpha val="0"/>
                </a:srgbClr>
              </a:gs>
              <a:gs pos="19000">
                <a:srgbClr val="FFFFFF">
                  <a:alpha val="37647"/>
                </a:srgbClr>
              </a:gs>
              <a:gs pos="35000">
                <a:srgbClr val="FFFFFF">
                  <a:alpha val="78823"/>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5" name="Google Shape;95;p1"/>
          <p:cNvSpPr txBox="1">
            <a:spLocks noGrp="1"/>
          </p:cNvSpPr>
          <p:nvPr>
            <p:ph type="ctrTitle"/>
          </p:nvPr>
        </p:nvSpPr>
        <p:spPr>
          <a:xfrm>
            <a:off x="477981" y="902986"/>
            <a:ext cx="4023360" cy="34235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ts val="4100"/>
              <a:buFont typeface="Calibri"/>
              <a:buNone/>
            </a:pPr>
            <a:r>
              <a:rPr lang="en-US" sz="4100" dirty="0"/>
              <a:t>Confronting Global Models with Observations of Clouds and Precipitation</a:t>
            </a:r>
            <a:endParaRPr dirty="0"/>
          </a:p>
        </p:txBody>
      </p:sp>
      <p:sp>
        <p:nvSpPr>
          <p:cNvPr id="96" name="Google Shape;96;p1"/>
          <p:cNvSpPr txBox="1">
            <a:spLocks noGrp="1"/>
          </p:cNvSpPr>
          <p:nvPr>
            <p:ph type="subTitle" idx="1"/>
          </p:nvPr>
        </p:nvSpPr>
        <p:spPr>
          <a:xfrm>
            <a:off x="477980" y="4872922"/>
            <a:ext cx="4023359" cy="154364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000"/>
              <a:buNone/>
            </a:pPr>
            <a:r>
              <a:rPr lang="en-US" sz="2000"/>
              <a:t>Andrew Gettelman (NCAR)</a:t>
            </a:r>
            <a:endParaRPr/>
          </a:p>
          <a:p>
            <a:pPr marL="0" lvl="0" indent="0" algn="l" rtl="0">
              <a:lnSpc>
                <a:spcPct val="90000"/>
              </a:lnSpc>
              <a:spcBef>
                <a:spcPts val="1000"/>
              </a:spcBef>
              <a:spcAft>
                <a:spcPts val="0"/>
              </a:spcAft>
              <a:buClr>
                <a:schemeClr val="dk1"/>
              </a:buClr>
              <a:buSzPts val="2000"/>
              <a:buNone/>
            </a:pPr>
            <a:r>
              <a:rPr lang="en-US" sz="2000"/>
              <a:t>X. Huang, C. McCluskey (NCAR)</a:t>
            </a:r>
            <a:endParaRPr/>
          </a:p>
          <a:p>
            <a:pPr marL="0" lvl="0" indent="0" algn="l" rtl="0">
              <a:lnSpc>
                <a:spcPct val="90000"/>
              </a:lnSpc>
              <a:spcBef>
                <a:spcPts val="1000"/>
              </a:spcBef>
              <a:spcAft>
                <a:spcPts val="0"/>
              </a:spcAft>
              <a:buClr>
                <a:schemeClr val="dk1"/>
              </a:buClr>
              <a:buSzPts val="2000"/>
              <a:buNone/>
            </a:pPr>
            <a:r>
              <a:rPr lang="en-US" sz="2000"/>
              <a:t>R. Forbes, M. Fielding (ECMWF)</a:t>
            </a:r>
            <a:endParaRPr/>
          </a:p>
          <a:p>
            <a:pPr marL="0" lvl="0" indent="0" algn="l" rtl="0">
              <a:lnSpc>
                <a:spcPct val="90000"/>
              </a:lnSpc>
              <a:spcBef>
                <a:spcPts val="1000"/>
              </a:spcBef>
              <a:spcAft>
                <a:spcPts val="0"/>
              </a:spcAft>
              <a:buClr>
                <a:schemeClr val="dk1"/>
              </a:buClr>
              <a:buSzPts val="2000"/>
              <a:buNone/>
            </a:pPr>
            <a:r>
              <a:rPr lang="en-US" sz="2000"/>
              <a:t>R. Marchand (UW-Seattle)</a:t>
            </a:r>
            <a:endParaRPr/>
          </a:p>
        </p:txBody>
      </p:sp>
      <p:sp>
        <p:nvSpPr>
          <p:cNvPr id="97" name="Google Shape;97;p1"/>
          <p:cNvSpPr/>
          <p:nvPr/>
        </p:nvSpPr>
        <p:spPr>
          <a:xfrm rot="5400000">
            <a:off x="759921" y="346791"/>
            <a:ext cx="146304" cy="704088"/>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98" name="Google Shape;98;p1"/>
          <p:cNvSpPr/>
          <p:nvPr/>
        </p:nvSpPr>
        <p:spPr>
          <a:xfrm>
            <a:off x="481029" y="4546920"/>
            <a:ext cx="397764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99" name="Google Shape;99;p1"/>
          <p:cNvSpPr txBox="1"/>
          <p:nvPr/>
        </p:nvSpPr>
        <p:spPr>
          <a:xfrm>
            <a:off x="1993900" y="6488668"/>
            <a:ext cx="339637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Mark Fielding, ECMWF Newsletter</a:t>
            </a:r>
            <a:endParaRPr/>
          </a:p>
        </p:txBody>
      </p:sp>
      <p:pic>
        <p:nvPicPr>
          <p:cNvPr id="100" name="Google Shape;100;p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60838" y="302653"/>
            <a:ext cx="1745106" cy="416084"/>
          </a:xfrm>
          <a:prstGeom prst="rect">
            <a:avLst/>
          </a:prstGeom>
          <a:noFill/>
          <a:ln>
            <a:noFill/>
          </a:ln>
        </p:spPr>
      </p:pic>
      <p:sp>
        <p:nvSpPr>
          <p:cNvPr id="101" name="Google Shape;101;p1"/>
          <p:cNvSpPr/>
          <p:nvPr/>
        </p:nvSpPr>
        <p:spPr>
          <a:xfrm>
            <a:off x="325821" y="441434"/>
            <a:ext cx="1051034" cy="5885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2" name="Google Shape;102;p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31017" y="68263"/>
            <a:ext cx="835935" cy="864527"/>
          </a:xfrm>
          <a:prstGeom prst="rect">
            <a:avLst/>
          </a:prstGeom>
          <a:noFill/>
          <a:ln>
            <a:noFill/>
          </a:ln>
        </p:spPr>
      </p:pic>
      <p:pic>
        <p:nvPicPr>
          <p:cNvPr id="103" name="Google Shape;103;p1"/>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5035460" y="87301"/>
            <a:ext cx="1047507" cy="846787"/>
          </a:xfrm>
          <a:prstGeom prst="rect">
            <a:avLst/>
          </a:prstGeom>
          <a:noFill/>
          <a:ln>
            <a:noFill/>
          </a:ln>
        </p:spPr>
      </p:pic>
      <p:pic>
        <p:nvPicPr>
          <p:cNvPr id="104" name="Google Shape;104;p1"/>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1075226" y="249402"/>
            <a:ext cx="1818354" cy="52258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1"/>
          <p:cNvSpPr txBox="1">
            <a:spLocks noGrp="1"/>
          </p:cNvSpPr>
          <p:nvPr>
            <p:ph type="title"/>
          </p:nvPr>
        </p:nvSpPr>
        <p:spPr>
          <a:xfrm>
            <a:off x="120282" y="5528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Microphysics: Comparing to Reflectivity</a:t>
            </a:r>
            <a:endParaRPr dirty="0"/>
          </a:p>
        </p:txBody>
      </p:sp>
      <p:pic>
        <p:nvPicPr>
          <p:cNvPr id="201" name="Google Shape;201;p11"/>
          <p:cNvPicPr preferRelativeResize="0">
            <a:picLocks noGrp="1"/>
          </p:cNvPicPr>
          <p:nvPr>
            <p:ph type="body" idx="1"/>
          </p:nvPr>
        </p:nvPicPr>
        <p:blipFill rotWithShape="1">
          <a:blip r:embed="rId3" cstate="screen">
            <a:alphaModFix/>
            <a:extLst>
              <a:ext uri="{28A0092B-C50C-407E-A947-70E740481C1C}">
                <a14:useLocalDpi xmlns:a14="http://schemas.microsoft.com/office/drawing/2010/main"/>
              </a:ext>
            </a:extLst>
          </a:blip>
          <a:srcRect/>
          <a:stretch/>
        </p:blipFill>
        <p:spPr>
          <a:xfrm>
            <a:off x="4791152" y="1096639"/>
            <a:ext cx="7065819" cy="5761361"/>
          </a:xfrm>
          <a:prstGeom prst="rect">
            <a:avLst/>
          </a:prstGeom>
          <a:noFill/>
          <a:ln>
            <a:noFill/>
          </a:ln>
        </p:spPr>
      </p:pic>
      <p:pic>
        <p:nvPicPr>
          <p:cNvPr id="202" name="Google Shape;202;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063067"/>
            <a:ext cx="4318840" cy="4318840"/>
          </a:xfrm>
          <a:prstGeom prst="rect">
            <a:avLst/>
          </a:prstGeom>
          <a:noFill/>
          <a:ln>
            <a:noFill/>
          </a:ln>
        </p:spPr>
      </p:pic>
      <p:sp>
        <p:nvSpPr>
          <p:cNvPr id="203" name="Google Shape;203;p11"/>
          <p:cNvSpPr txBox="1"/>
          <p:nvPr/>
        </p:nvSpPr>
        <p:spPr>
          <a:xfrm>
            <a:off x="687124" y="6381907"/>
            <a:ext cx="353718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Gettelman, Forbes, Fielding, in Prep</a:t>
            </a:r>
            <a:endParaRPr/>
          </a:p>
        </p:txBody>
      </p:sp>
      <p:sp>
        <p:nvSpPr>
          <p:cNvPr id="2" name="TextBox 1">
            <a:extLst>
              <a:ext uri="{FF2B5EF4-FFF2-40B4-BE49-F238E27FC236}">
                <a16:creationId xmlns:a16="http://schemas.microsoft.com/office/drawing/2014/main" id="{3DB72A62-A8F0-B445-BE69-900A0DCD7DC0}"/>
              </a:ext>
            </a:extLst>
          </p:cNvPr>
          <p:cNvSpPr txBox="1"/>
          <p:nvPr/>
        </p:nvSpPr>
        <p:spPr>
          <a:xfrm>
            <a:off x="120282" y="1103850"/>
            <a:ext cx="4851111" cy="954107"/>
          </a:xfrm>
          <a:prstGeom prst="rect">
            <a:avLst/>
          </a:prstGeom>
          <a:noFill/>
        </p:spPr>
        <p:txBody>
          <a:bodyPr wrap="square" rtlCol="0">
            <a:spAutoFit/>
          </a:bodyPr>
          <a:lstStyle/>
          <a:p>
            <a:r>
              <a:rPr lang="en-US" dirty="0"/>
              <a:t>Comparisons over Macquarie Island in S. Ocean between a </a:t>
            </a:r>
            <a:r>
              <a:rPr lang="en-US" b="1" dirty="0">
                <a:solidFill>
                  <a:srgbClr val="FFA605"/>
                </a:solidFill>
              </a:rPr>
              <a:t>precipitation radar </a:t>
            </a:r>
            <a:r>
              <a:rPr lang="en-US" dirty="0"/>
              <a:t>and single column simulations with </a:t>
            </a:r>
            <a:r>
              <a:rPr lang="en-US" b="1" dirty="0">
                <a:solidFill>
                  <a:srgbClr val="007B00"/>
                </a:solidFill>
              </a:rPr>
              <a:t>one-moment</a:t>
            </a:r>
            <a:r>
              <a:rPr lang="en-US" dirty="0">
                <a:solidFill>
                  <a:srgbClr val="FFA605"/>
                </a:solidFill>
              </a:rPr>
              <a:t> </a:t>
            </a:r>
            <a:r>
              <a:rPr lang="en-US" dirty="0"/>
              <a:t>and </a:t>
            </a:r>
            <a:r>
              <a:rPr lang="en-US" b="1" dirty="0">
                <a:solidFill>
                  <a:srgbClr val="0432FF"/>
                </a:solidFill>
              </a:rPr>
              <a:t>2-moment</a:t>
            </a:r>
            <a:r>
              <a:rPr lang="en-US" dirty="0"/>
              <a:t> microphysics in the ECMWF-IFS SCM. </a:t>
            </a:r>
          </a:p>
        </p:txBody>
      </p:sp>
      <p:sp>
        <p:nvSpPr>
          <p:cNvPr id="3" name="TextBox 2">
            <a:extLst>
              <a:ext uri="{FF2B5EF4-FFF2-40B4-BE49-F238E27FC236}">
                <a16:creationId xmlns:a16="http://schemas.microsoft.com/office/drawing/2014/main" id="{641E9D62-9D4A-334F-89A3-34F3A03BA47B}"/>
              </a:ext>
            </a:extLst>
          </p:cNvPr>
          <p:cNvSpPr txBox="1"/>
          <p:nvPr/>
        </p:nvSpPr>
        <p:spPr>
          <a:xfrm>
            <a:off x="5244662" y="1273126"/>
            <a:ext cx="1228221" cy="307777"/>
          </a:xfrm>
          <a:prstGeom prst="rect">
            <a:avLst/>
          </a:prstGeom>
          <a:noFill/>
        </p:spPr>
        <p:txBody>
          <a:bodyPr wrap="none" rtlCol="0">
            <a:spAutoFit/>
          </a:bodyPr>
          <a:lstStyle/>
          <a:p>
            <a:r>
              <a:rPr lang="en-US" b="1" dirty="0">
                <a:solidFill>
                  <a:srgbClr val="FFA605"/>
                </a:solidFill>
              </a:rPr>
              <a:t>Observation</a:t>
            </a:r>
          </a:p>
        </p:txBody>
      </p:sp>
      <p:sp>
        <p:nvSpPr>
          <p:cNvPr id="4" name="TextBox 3">
            <a:extLst>
              <a:ext uri="{FF2B5EF4-FFF2-40B4-BE49-F238E27FC236}">
                <a16:creationId xmlns:a16="http://schemas.microsoft.com/office/drawing/2014/main" id="{8D59EDEC-CA4D-F24D-9A18-E7E795550EEB}"/>
              </a:ext>
            </a:extLst>
          </p:cNvPr>
          <p:cNvSpPr txBox="1"/>
          <p:nvPr/>
        </p:nvSpPr>
        <p:spPr>
          <a:xfrm>
            <a:off x="5244662" y="3121223"/>
            <a:ext cx="1579278" cy="307777"/>
          </a:xfrm>
          <a:prstGeom prst="rect">
            <a:avLst/>
          </a:prstGeom>
          <a:noFill/>
        </p:spPr>
        <p:txBody>
          <a:bodyPr wrap="none" rtlCol="0">
            <a:spAutoFit/>
          </a:bodyPr>
          <a:lstStyle/>
          <a:p>
            <a:r>
              <a:rPr lang="en-US" b="1" dirty="0">
                <a:solidFill>
                  <a:srgbClr val="0432FF"/>
                </a:solidFill>
              </a:rPr>
              <a:t>2-moment micro</a:t>
            </a:r>
          </a:p>
        </p:txBody>
      </p:sp>
      <p:sp>
        <p:nvSpPr>
          <p:cNvPr id="5" name="TextBox 4">
            <a:extLst>
              <a:ext uri="{FF2B5EF4-FFF2-40B4-BE49-F238E27FC236}">
                <a16:creationId xmlns:a16="http://schemas.microsoft.com/office/drawing/2014/main" id="{F86E8130-9C95-F840-BBF3-329C1F48DA30}"/>
              </a:ext>
            </a:extLst>
          </p:cNvPr>
          <p:cNvSpPr txBox="1"/>
          <p:nvPr/>
        </p:nvSpPr>
        <p:spPr>
          <a:xfrm>
            <a:off x="5182128" y="5015484"/>
            <a:ext cx="1827744" cy="307777"/>
          </a:xfrm>
          <a:prstGeom prst="rect">
            <a:avLst/>
          </a:prstGeom>
          <a:noFill/>
        </p:spPr>
        <p:txBody>
          <a:bodyPr wrap="none" rtlCol="0">
            <a:spAutoFit/>
          </a:bodyPr>
          <a:lstStyle/>
          <a:p>
            <a:r>
              <a:rPr lang="en-US" b="1" dirty="0">
                <a:solidFill>
                  <a:srgbClr val="007B00"/>
                </a:solidFill>
              </a:rPr>
              <a:t>One-moment micro</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2"/>
          <p:cNvSpPr txBox="1">
            <a:spLocks noGrp="1"/>
          </p:cNvSpPr>
          <p:nvPr>
            <p:ph type="title"/>
          </p:nvPr>
        </p:nvSpPr>
        <p:spPr>
          <a:xfrm>
            <a:off x="1037" y="-1354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Precipitation Intensity &amp; Frequency</a:t>
            </a:r>
            <a:endParaRPr/>
          </a:p>
        </p:txBody>
      </p:sp>
      <p:pic>
        <p:nvPicPr>
          <p:cNvPr id="209" name="Google Shape;209;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307251" y="1436239"/>
            <a:ext cx="2538577" cy="2601365"/>
          </a:xfrm>
          <a:prstGeom prst="rect">
            <a:avLst/>
          </a:prstGeom>
          <a:noFill/>
          <a:ln>
            <a:noFill/>
          </a:ln>
        </p:spPr>
      </p:pic>
      <p:pic>
        <p:nvPicPr>
          <p:cNvPr id="210" name="Google Shape;210;p1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918917" y="1425895"/>
            <a:ext cx="2612484" cy="2615300"/>
          </a:xfrm>
          <a:prstGeom prst="rect">
            <a:avLst/>
          </a:prstGeom>
          <a:noFill/>
          <a:ln>
            <a:noFill/>
          </a:ln>
        </p:spPr>
      </p:pic>
      <p:pic>
        <p:nvPicPr>
          <p:cNvPr id="211" name="Google Shape;211;p1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380259" y="1425895"/>
            <a:ext cx="2538577" cy="2615300"/>
          </a:xfrm>
          <a:prstGeom prst="rect">
            <a:avLst/>
          </a:prstGeom>
          <a:noFill/>
          <a:ln>
            <a:noFill/>
          </a:ln>
        </p:spPr>
      </p:pic>
      <p:sp>
        <p:nvSpPr>
          <p:cNvPr id="212" name="Google Shape;212;p12"/>
          <p:cNvSpPr txBox="1"/>
          <p:nvPr/>
        </p:nvSpPr>
        <p:spPr>
          <a:xfrm>
            <a:off x="1494678" y="1474775"/>
            <a:ext cx="1315200" cy="492402"/>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California</a:t>
            </a:r>
            <a:endParaRPr sz="1600">
              <a:solidFill>
                <a:schemeClr val="dk1"/>
              </a:solidFill>
              <a:latin typeface="Calibri"/>
              <a:ea typeface="Calibri"/>
              <a:cs typeface="Calibri"/>
              <a:sym typeface="Calibri"/>
            </a:endParaRPr>
          </a:p>
        </p:txBody>
      </p:sp>
      <p:sp>
        <p:nvSpPr>
          <p:cNvPr id="213" name="Google Shape;213;p12"/>
          <p:cNvSpPr txBox="1"/>
          <p:nvPr/>
        </p:nvSpPr>
        <p:spPr>
          <a:xfrm>
            <a:off x="4031013" y="1476570"/>
            <a:ext cx="1315200" cy="492402"/>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Oregon</a:t>
            </a:r>
            <a:endParaRPr sz="1600">
              <a:solidFill>
                <a:schemeClr val="dk1"/>
              </a:solidFill>
              <a:latin typeface="Calibri"/>
              <a:ea typeface="Calibri"/>
              <a:cs typeface="Calibri"/>
              <a:sym typeface="Calibri"/>
            </a:endParaRPr>
          </a:p>
        </p:txBody>
      </p:sp>
      <p:sp>
        <p:nvSpPr>
          <p:cNvPr id="214" name="Google Shape;214;p12"/>
          <p:cNvSpPr txBox="1"/>
          <p:nvPr/>
        </p:nvSpPr>
        <p:spPr>
          <a:xfrm>
            <a:off x="6250042" y="1479914"/>
            <a:ext cx="1824800" cy="492402"/>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Washington</a:t>
            </a:r>
            <a:endParaRPr sz="1600">
              <a:solidFill>
                <a:schemeClr val="dk1"/>
              </a:solidFill>
              <a:latin typeface="Calibri"/>
              <a:ea typeface="Calibri"/>
              <a:cs typeface="Calibri"/>
              <a:sym typeface="Calibri"/>
            </a:endParaRPr>
          </a:p>
        </p:txBody>
      </p:sp>
      <p:sp>
        <p:nvSpPr>
          <p:cNvPr id="215" name="Google Shape;215;p12"/>
          <p:cNvSpPr txBox="1"/>
          <p:nvPr/>
        </p:nvSpPr>
        <p:spPr>
          <a:xfrm>
            <a:off x="-178950" y="911100"/>
            <a:ext cx="4636403" cy="574412"/>
          </a:xfrm>
          <a:prstGeom prst="rect">
            <a:avLst/>
          </a:prstGeom>
          <a:noFill/>
          <a:ln>
            <a:noFill/>
          </a:ln>
        </p:spPr>
        <p:txBody>
          <a:bodyPr spcFirstLastPara="1" wrap="square" lIns="121900" tIns="121900" rIns="121900" bIns="121900" anchor="t" anchorCtr="0">
            <a:spAutoFit/>
          </a:bodyPr>
          <a:lstStyle/>
          <a:p>
            <a:pPr marL="169329" marR="0" lvl="0" indent="0" algn="l" rtl="0">
              <a:spcBef>
                <a:spcPts val="0"/>
              </a:spcBef>
              <a:spcAft>
                <a:spcPts val="0"/>
              </a:spcAft>
              <a:buNone/>
            </a:pPr>
            <a:r>
              <a:rPr lang="en-US" sz="2133" b="1" i="1">
                <a:solidFill>
                  <a:schemeClr val="dk1"/>
                </a:solidFill>
                <a:highlight>
                  <a:schemeClr val="lt1"/>
                </a:highlight>
                <a:latin typeface="Calibri"/>
                <a:ea typeface="Calibri"/>
                <a:cs typeface="Calibri"/>
                <a:sym typeface="Calibri"/>
              </a:rPr>
              <a:t>Daily precipitation Intensity PDF</a:t>
            </a:r>
            <a:endParaRPr sz="2133" b="1" i="1">
              <a:solidFill>
                <a:schemeClr val="dk1"/>
              </a:solidFill>
              <a:highlight>
                <a:schemeClr val="lt1"/>
              </a:highlight>
              <a:latin typeface="Calibri"/>
              <a:ea typeface="Calibri"/>
              <a:cs typeface="Calibri"/>
              <a:sym typeface="Calibri"/>
            </a:endParaRPr>
          </a:p>
        </p:txBody>
      </p:sp>
      <p:sp>
        <p:nvSpPr>
          <p:cNvPr id="216" name="Google Shape;216;p12"/>
          <p:cNvSpPr/>
          <p:nvPr/>
        </p:nvSpPr>
        <p:spPr>
          <a:xfrm>
            <a:off x="7734547" y="1061402"/>
            <a:ext cx="4652333" cy="2976202"/>
          </a:xfrm>
          <a:prstGeom prst="roundRect">
            <a:avLst>
              <a:gd name="adj" fmla="val 16667"/>
            </a:avLst>
          </a:prstGeom>
          <a:noFill/>
          <a:ln>
            <a:noFill/>
          </a:ln>
        </p:spPr>
        <p:txBody>
          <a:bodyPr spcFirstLastPara="1" wrap="square" lIns="121900" tIns="121900" rIns="121900" bIns="121900" anchor="ctr" anchorCtr="0">
            <a:noAutofit/>
          </a:bodyPr>
          <a:lstStyle/>
          <a:p>
            <a:pPr marL="609585" marR="0" lvl="0" indent="-423323" algn="l" rtl="0">
              <a:lnSpc>
                <a:spcPct val="115000"/>
              </a:lnSpc>
              <a:spcBef>
                <a:spcPts val="0"/>
              </a:spcBef>
              <a:spcAft>
                <a:spcPts val="0"/>
              </a:spcAft>
              <a:buClr>
                <a:schemeClr val="dk1"/>
              </a:buClr>
              <a:buSzPts val="1000"/>
              <a:buFont typeface="Calibri"/>
              <a:buChar char="●"/>
            </a:pPr>
            <a:r>
              <a:rPr lang="en-US" sz="1733">
                <a:solidFill>
                  <a:schemeClr val="dk1"/>
                </a:solidFill>
                <a:latin typeface="Calibri"/>
                <a:ea typeface="Calibri"/>
                <a:cs typeface="Calibri"/>
                <a:sym typeface="Calibri"/>
              </a:rPr>
              <a:t>Daily precip. Intensity from </a:t>
            </a:r>
            <a:r>
              <a:rPr lang="en-US" sz="1733" b="1">
                <a:solidFill>
                  <a:srgbClr val="0432FF"/>
                </a:solidFill>
                <a:latin typeface="Calibri"/>
                <a:ea typeface="Calibri"/>
                <a:cs typeface="Calibri"/>
                <a:sym typeface="Calibri"/>
              </a:rPr>
              <a:t>4km Mesoscale Model (WRF)</a:t>
            </a:r>
            <a:r>
              <a:rPr lang="en-US" sz="1733">
                <a:solidFill>
                  <a:schemeClr val="dk1"/>
                </a:solidFill>
                <a:latin typeface="Calibri"/>
                <a:ea typeface="Calibri"/>
                <a:cs typeface="Calibri"/>
                <a:sym typeface="Calibri"/>
              </a:rPr>
              <a:t>, </a:t>
            </a:r>
            <a:r>
              <a:rPr lang="en-US" sz="1733" b="1">
                <a:solidFill>
                  <a:srgbClr val="FF0000"/>
                </a:solidFill>
                <a:latin typeface="Calibri"/>
                <a:ea typeface="Calibri"/>
                <a:cs typeface="Calibri"/>
                <a:sym typeface="Calibri"/>
              </a:rPr>
              <a:t>3km Global Model (CESM) </a:t>
            </a:r>
            <a:r>
              <a:rPr lang="en-US" sz="1733">
                <a:solidFill>
                  <a:schemeClr val="dk1"/>
                </a:solidFill>
                <a:latin typeface="Calibri"/>
                <a:ea typeface="Calibri"/>
                <a:cs typeface="Calibri"/>
                <a:sym typeface="Calibri"/>
              </a:rPr>
              <a:t>and </a:t>
            </a:r>
            <a:r>
              <a:rPr lang="en-US" sz="1733" b="1">
                <a:solidFill>
                  <a:schemeClr val="dk1"/>
                </a:solidFill>
                <a:latin typeface="Calibri"/>
                <a:ea typeface="Calibri"/>
                <a:cs typeface="Calibri"/>
                <a:sym typeface="Calibri"/>
              </a:rPr>
              <a:t>4km Observations</a:t>
            </a:r>
            <a:endParaRPr sz="1733" b="1">
              <a:solidFill>
                <a:schemeClr val="dk1"/>
              </a:solidFill>
              <a:latin typeface="Calibri"/>
              <a:ea typeface="Calibri"/>
              <a:cs typeface="Calibri"/>
              <a:sym typeface="Calibri"/>
            </a:endParaRPr>
          </a:p>
          <a:p>
            <a:pPr marL="609585" marR="0" lvl="0" indent="-423323" algn="l" rtl="0">
              <a:lnSpc>
                <a:spcPct val="115000"/>
              </a:lnSpc>
              <a:spcBef>
                <a:spcPts val="0"/>
              </a:spcBef>
              <a:spcAft>
                <a:spcPts val="0"/>
              </a:spcAft>
              <a:buClr>
                <a:schemeClr val="dk1"/>
              </a:buClr>
              <a:buSzPts val="1000"/>
              <a:buFont typeface="Calibri"/>
              <a:buChar char="●"/>
            </a:pPr>
            <a:r>
              <a:rPr lang="en-US" sz="1733" b="1">
                <a:solidFill>
                  <a:srgbClr val="FF0000"/>
                </a:solidFill>
                <a:latin typeface="Calibri"/>
                <a:ea typeface="Calibri"/>
                <a:cs typeface="Calibri"/>
                <a:sym typeface="Calibri"/>
              </a:rPr>
              <a:t>CESM </a:t>
            </a:r>
            <a:r>
              <a:rPr lang="en-US" sz="1733">
                <a:solidFill>
                  <a:schemeClr val="dk1"/>
                </a:solidFill>
                <a:latin typeface="Calibri"/>
                <a:ea typeface="Calibri"/>
                <a:cs typeface="Calibri"/>
                <a:sym typeface="Calibri"/>
              </a:rPr>
              <a:t>captures </a:t>
            </a:r>
            <a:r>
              <a:rPr lang="en-US" sz="1733" b="1">
                <a:solidFill>
                  <a:schemeClr val="dk1"/>
                </a:solidFill>
                <a:latin typeface="Calibri"/>
                <a:ea typeface="Calibri"/>
                <a:cs typeface="Calibri"/>
                <a:sym typeface="Calibri"/>
              </a:rPr>
              <a:t>observed PDF </a:t>
            </a:r>
            <a:r>
              <a:rPr lang="en-US" sz="1733">
                <a:solidFill>
                  <a:schemeClr val="dk1"/>
                </a:solidFill>
                <a:latin typeface="Calibri"/>
                <a:ea typeface="Calibri"/>
                <a:cs typeface="Calibri"/>
                <a:sym typeface="Calibri"/>
              </a:rPr>
              <a:t>better than </a:t>
            </a:r>
            <a:r>
              <a:rPr lang="en-US" sz="1733" b="1">
                <a:solidFill>
                  <a:srgbClr val="0432FF"/>
                </a:solidFill>
                <a:latin typeface="Calibri"/>
                <a:ea typeface="Calibri"/>
                <a:cs typeface="Calibri"/>
                <a:sym typeface="Calibri"/>
              </a:rPr>
              <a:t>WRF</a:t>
            </a:r>
            <a:r>
              <a:rPr lang="en-US" sz="1733">
                <a:solidFill>
                  <a:schemeClr val="dk1"/>
                </a:solidFill>
                <a:latin typeface="Calibri"/>
                <a:ea typeface="Calibri"/>
                <a:cs typeface="Calibri"/>
                <a:sym typeface="Calibri"/>
              </a:rPr>
              <a:t>, especially for more extreme precipitation (upper tail)</a:t>
            </a:r>
            <a:endParaRPr sz="1733">
              <a:solidFill>
                <a:schemeClr val="dk1"/>
              </a:solidFill>
              <a:latin typeface="Calibri"/>
              <a:ea typeface="Calibri"/>
              <a:cs typeface="Calibri"/>
              <a:sym typeface="Calibri"/>
            </a:endParaRPr>
          </a:p>
        </p:txBody>
      </p:sp>
      <p:sp>
        <p:nvSpPr>
          <p:cNvPr id="217" name="Google Shape;217;p12"/>
          <p:cNvSpPr txBox="1"/>
          <p:nvPr/>
        </p:nvSpPr>
        <p:spPr>
          <a:xfrm>
            <a:off x="51560" y="3990350"/>
            <a:ext cx="2333419" cy="492402"/>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1600">
                <a:solidFill>
                  <a:schemeClr val="dk1"/>
                </a:solidFill>
                <a:latin typeface="Calibri"/>
                <a:ea typeface="Calibri"/>
                <a:cs typeface="Calibri"/>
                <a:sym typeface="Calibri"/>
              </a:rPr>
              <a:t>X. Huang, NCAR</a:t>
            </a:r>
            <a:endParaRPr sz="1600">
              <a:solidFill>
                <a:schemeClr val="dk1"/>
              </a:solidFill>
              <a:latin typeface="Calibri"/>
              <a:ea typeface="Calibri"/>
              <a:cs typeface="Calibri"/>
              <a:sym typeface="Calibri"/>
            </a:endParaRPr>
          </a:p>
        </p:txBody>
      </p:sp>
      <p:pic>
        <p:nvPicPr>
          <p:cNvPr id="218" name="Google Shape;218;p12"/>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48789" y="1963861"/>
            <a:ext cx="986400" cy="577280"/>
          </a:xfrm>
          <a:prstGeom prst="rect">
            <a:avLst/>
          </a:prstGeom>
          <a:noFill/>
          <a:ln>
            <a:noFill/>
          </a:ln>
        </p:spPr>
      </p:pic>
      <p:pic>
        <p:nvPicPr>
          <p:cNvPr id="219" name="Google Shape;219;p12"/>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5838935" y="4129728"/>
            <a:ext cx="6163879" cy="2602362"/>
          </a:xfrm>
          <a:prstGeom prst="rect">
            <a:avLst/>
          </a:prstGeom>
          <a:noFill/>
          <a:ln>
            <a:noFill/>
          </a:ln>
        </p:spPr>
      </p:pic>
      <p:sp>
        <p:nvSpPr>
          <p:cNvPr id="220" name="Google Shape;220;p12"/>
          <p:cNvSpPr txBox="1"/>
          <p:nvPr/>
        </p:nvSpPr>
        <p:spPr>
          <a:xfrm>
            <a:off x="2018626" y="4195546"/>
            <a:ext cx="4024774" cy="574412"/>
          </a:xfrm>
          <a:prstGeom prst="rect">
            <a:avLst/>
          </a:prstGeom>
          <a:noFill/>
          <a:ln>
            <a:noFill/>
          </a:ln>
        </p:spPr>
        <p:txBody>
          <a:bodyPr spcFirstLastPara="1" wrap="square" lIns="121900" tIns="121900" rIns="121900" bIns="121900" anchor="t" anchorCtr="0">
            <a:spAutoFit/>
          </a:bodyPr>
          <a:lstStyle/>
          <a:p>
            <a:pPr marL="169329" marR="0" lvl="0" indent="0" algn="l" rtl="0">
              <a:spcBef>
                <a:spcPts val="0"/>
              </a:spcBef>
              <a:spcAft>
                <a:spcPts val="0"/>
              </a:spcAft>
              <a:buNone/>
            </a:pPr>
            <a:r>
              <a:rPr lang="en-US" sz="2133" b="1" i="1" dirty="0">
                <a:solidFill>
                  <a:schemeClr val="dk1"/>
                </a:solidFill>
                <a:highlight>
                  <a:schemeClr val="lt1"/>
                </a:highlight>
                <a:latin typeface="Calibri"/>
                <a:ea typeface="Calibri"/>
                <a:cs typeface="Calibri"/>
                <a:sym typeface="Calibri"/>
              </a:rPr>
              <a:t>Precipitation Frequency</a:t>
            </a:r>
            <a:endParaRPr sz="2133" b="1" i="1" dirty="0">
              <a:solidFill>
                <a:schemeClr val="dk1"/>
              </a:solidFill>
              <a:highlight>
                <a:schemeClr val="lt1"/>
              </a:highlight>
              <a:latin typeface="Calibri"/>
              <a:ea typeface="Calibri"/>
              <a:cs typeface="Calibri"/>
              <a:sym typeface="Calibri"/>
            </a:endParaRPr>
          </a:p>
        </p:txBody>
      </p:sp>
      <p:sp>
        <p:nvSpPr>
          <p:cNvPr id="221" name="Google Shape;221;p12"/>
          <p:cNvSpPr txBox="1"/>
          <p:nvPr/>
        </p:nvSpPr>
        <p:spPr>
          <a:xfrm>
            <a:off x="1494679" y="4861944"/>
            <a:ext cx="4601322"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70C0"/>
                </a:solidFill>
                <a:latin typeface="Calibri"/>
                <a:ea typeface="Calibri"/>
                <a:cs typeface="Calibri"/>
                <a:sym typeface="Calibri"/>
              </a:rPr>
              <a:t>Control</a:t>
            </a:r>
            <a:r>
              <a:rPr lang="en-US" sz="1800" dirty="0">
                <a:solidFill>
                  <a:schemeClr val="dk1"/>
                </a:solidFill>
                <a:latin typeface="Calibri"/>
                <a:ea typeface="Calibri"/>
                <a:cs typeface="Calibri"/>
                <a:sym typeface="Calibri"/>
              </a:rPr>
              <a:t> v. </a:t>
            </a:r>
            <a:r>
              <a:rPr lang="en-US" sz="1800" b="1" dirty="0">
                <a:solidFill>
                  <a:srgbClr val="7030A0"/>
                </a:solidFill>
                <a:latin typeface="Calibri"/>
                <a:ea typeface="Calibri"/>
                <a:cs typeface="Calibri"/>
                <a:sym typeface="Calibri"/>
              </a:rPr>
              <a:t>Observations</a:t>
            </a:r>
            <a:r>
              <a:rPr lang="en-US" sz="1800" dirty="0">
                <a:solidFill>
                  <a:schemeClr val="dk1"/>
                </a:solidFill>
                <a:latin typeface="Calibri"/>
                <a:ea typeface="Calibri"/>
                <a:cs typeface="Calibri"/>
                <a:sym typeface="Calibri"/>
              </a:rPr>
              <a:t> and </a:t>
            </a:r>
            <a:endParaRPr dirty="0"/>
          </a:p>
          <a:p>
            <a:pPr marL="0" marR="0" lvl="0" indent="0" algn="l" rtl="0">
              <a:spcBef>
                <a:spcPts val="0"/>
              </a:spcBef>
              <a:spcAft>
                <a:spcPts val="0"/>
              </a:spcAft>
              <a:buNone/>
            </a:pPr>
            <a:r>
              <a:rPr lang="en-US" sz="1800" b="1" dirty="0">
                <a:solidFill>
                  <a:schemeClr val="accent2"/>
                </a:solidFill>
                <a:latin typeface="Calibri"/>
                <a:ea typeface="Calibri"/>
                <a:cs typeface="Calibri"/>
                <a:sym typeface="Calibri"/>
              </a:rPr>
              <a:t>Bin precipitation </a:t>
            </a:r>
            <a:r>
              <a:rPr lang="en-US" sz="1800" dirty="0">
                <a:solidFill>
                  <a:schemeClr val="dk1"/>
                </a:solidFill>
                <a:latin typeface="Calibri"/>
                <a:ea typeface="Calibri"/>
                <a:cs typeface="Calibri"/>
                <a:sym typeface="Calibri"/>
              </a:rPr>
              <a:t>and </a:t>
            </a:r>
            <a:r>
              <a:rPr lang="en-US" sz="1800" b="1" dirty="0">
                <a:solidFill>
                  <a:srgbClr val="00B050"/>
                </a:solidFill>
                <a:latin typeface="Calibri"/>
                <a:ea typeface="Calibri"/>
                <a:cs typeface="Calibri"/>
                <a:sym typeface="Calibri"/>
              </a:rPr>
              <a:t>ML Emulator.</a:t>
            </a:r>
            <a:endParaRPr lang="en-US" sz="1800" dirty="0">
              <a:solidFill>
                <a:srgbClr val="00B050"/>
              </a:solidFill>
              <a:latin typeface="Calibri"/>
              <a:ea typeface="Calibri"/>
              <a:cs typeface="Calibri"/>
              <a:sym typeface="Calibri"/>
            </a:endParaRPr>
          </a:p>
          <a:p>
            <a:pPr marL="0" marR="0" lvl="0" indent="0" algn="l" rtl="0">
              <a:spcBef>
                <a:spcPts val="0"/>
              </a:spcBef>
              <a:spcAft>
                <a:spcPts val="0"/>
              </a:spcAft>
              <a:buNone/>
            </a:pPr>
            <a:r>
              <a:rPr lang="en-US" sz="1800" dirty="0">
                <a:solidFill>
                  <a:schemeClr val="tx1"/>
                </a:solidFill>
                <a:latin typeface="Calibri"/>
                <a:cs typeface="Calibri"/>
                <a:sym typeface="Calibri"/>
              </a:rPr>
              <a:t>Using stochastic collection from a bin scheme improves large scale precipitation frequency in shallow clouds</a:t>
            </a:r>
            <a:endParaRPr dirty="0">
              <a:solidFill>
                <a:schemeClr val="tx1"/>
              </a:solidFill>
            </a:endParaRPr>
          </a:p>
        </p:txBody>
      </p:sp>
      <p:sp>
        <p:nvSpPr>
          <p:cNvPr id="222" name="Google Shape;222;p12"/>
          <p:cNvSpPr txBox="1"/>
          <p:nvPr/>
        </p:nvSpPr>
        <p:spPr>
          <a:xfrm>
            <a:off x="3210274" y="6454882"/>
            <a:ext cx="288572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Gettelman et al 2021, JAMES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Where can						help? </a:t>
            </a:r>
            <a:endParaRPr/>
          </a:p>
        </p:txBody>
      </p:sp>
      <p:sp>
        <p:nvSpPr>
          <p:cNvPr id="228" name="Google Shape;228;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US" dirty="0"/>
              <a:t>Doppler velocity: what are the intensity and scales of motion in shallow and deep clouds</a:t>
            </a:r>
            <a:endParaRPr dirty="0"/>
          </a:p>
          <a:p>
            <a:pPr marL="228600" lvl="0" indent="-228600" algn="l" rtl="0">
              <a:lnSpc>
                <a:spcPct val="90000"/>
              </a:lnSpc>
              <a:spcBef>
                <a:spcPts val="1000"/>
              </a:spcBef>
              <a:spcAft>
                <a:spcPts val="0"/>
              </a:spcAft>
              <a:buClr>
                <a:schemeClr val="dk1"/>
              </a:buClr>
              <a:buSzPts val="2800"/>
              <a:buChar char="•"/>
            </a:pPr>
            <a:r>
              <a:rPr lang="en-US" dirty="0"/>
              <a:t>Reflectivity: solid measurement we can simulate in models and if the microphysics is wrong we will know it</a:t>
            </a:r>
            <a:endParaRPr dirty="0"/>
          </a:p>
          <a:p>
            <a:pPr marL="228600" lvl="0" indent="-228600" algn="l" rtl="0">
              <a:lnSpc>
                <a:spcPct val="90000"/>
              </a:lnSpc>
              <a:spcBef>
                <a:spcPts val="1000"/>
              </a:spcBef>
              <a:spcAft>
                <a:spcPts val="0"/>
              </a:spcAft>
              <a:buClr>
                <a:schemeClr val="dk1"/>
              </a:buClr>
              <a:buSzPts val="2800"/>
              <a:buChar char="•"/>
            </a:pPr>
            <a:r>
              <a:rPr lang="en-US" dirty="0"/>
              <a:t>Better simulators. We aren’t just trying to get means right we are using more integrated models from weather to climate, and want more direct process information</a:t>
            </a:r>
          </a:p>
          <a:p>
            <a:pPr marL="685800" lvl="1" indent="-228600">
              <a:spcBef>
                <a:spcPts val="1000"/>
              </a:spcBef>
              <a:buSzPts val="2800"/>
            </a:pPr>
            <a:r>
              <a:rPr lang="en-US" dirty="0"/>
              <a:t>What simulator are we going to use? J-SIM? COSP? RTTOV? </a:t>
            </a:r>
          </a:p>
          <a:p>
            <a:pPr marL="685800" lvl="1" indent="-228600">
              <a:spcBef>
                <a:spcPts val="1000"/>
              </a:spcBef>
              <a:buSzPts val="2800"/>
            </a:pPr>
            <a:r>
              <a:rPr lang="en-US" dirty="0"/>
              <a:t>Suggest maybe we take the COSP model interface and make it modular</a:t>
            </a:r>
            <a:endParaRPr dirty="0"/>
          </a:p>
          <a:p>
            <a:pPr marL="228600" lvl="0" indent="-228600" algn="l" rtl="0">
              <a:lnSpc>
                <a:spcPct val="90000"/>
              </a:lnSpc>
              <a:spcBef>
                <a:spcPts val="1000"/>
              </a:spcBef>
              <a:spcAft>
                <a:spcPts val="0"/>
              </a:spcAft>
              <a:buClr>
                <a:schemeClr val="dk1"/>
              </a:buClr>
              <a:buSzPts val="2800"/>
              <a:buChar char="•"/>
            </a:pPr>
            <a:r>
              <a:rPr lang="en-US" dirty="0"/>
              <a:t>Assimilation of cloud information for model evaluation</a:t>
            </a:r>
          </a:p>
        </p:txBody>
      </p:sp>
      <p:pic>
        <p:nvPicPr>
          <p:cNvPr id="229" name="Google Shape;229;p13"/>
          <p:cNvPicPr preferRelativeResize="0"/>
          <p:nvPr/>
        </p:nvPicPr>
        <p:blipFill rotWithShape="1">
          <a:blip r:embed="rId3">
            <a:alphaModFix/>
          </a:blip>
          <a:srcRect/>
          <a:stretch/>
        </p:blipFill>
        <p:spPr>
          <a:xfrm rot="1913300">
            <a:off x="4337220" y="-55370"/>
            <a:ext cx="3249827" cy="21665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62DA8-0954-FB49-B305-38F5134E9DC1}"/>
              </a:ext>
            </a:extLst>
          </p:cNvPr>
          <p:cNvSpPr>
            <a:spLocks noGrp="1"/>
          </p:cNvSpPr>
          <p:nvPr>
            <p:ph type="title"/>
          </p:nvPr>
        </p:nvSpPr>
        <p:spPr/>
        <p:txBody>
          <a:bodyPr/>
          <a:lstStyle/>
          <a:p>
            <a:r>
              <a:rPr lang="en-US" dirty="0"/>
              <a:t>Goal: Improving Prediction</a:t>
            </a:r>
          </a:p>
        </p:txBody>
      </p:sp>
      <p:sp>
        <p:nvSpPr>
          <p:cNvPr id="3" name="Text Placeholder 2">
            <a:extLst>
              <a:ext uri="{FF2B5EF4-FFF2-40B4-BE49-F238E27FC236}">
                <a16:creationId xmlns:a16="http://schemas.microsoft.com/office/drawing/2014/main" id="{BCC0D1FC-694A-9747-8F45-0311DA265597}"/>
              </a:ext>
            </a:extLst>
          </p:cNvPr>
          <p:cNvSpPr>
            <a:spLocks noGrp="1"/>
          </p:cNvSpPr>
          <p:nvPr>
            <p:ph type="body" idx="1"/>
          </p:nvPr>
        </p:nvSpPr>
        <p:spPr/>
        <p:txBody>
          <a:bodyPr/>
          <a:lstStyle/>
          <a:p>
            <a:r>
              <a:rPr lang="en-US" dirty="0"/>
              <a:t>Improving prediction relies on models AND observations together</a:t>
            </a:r>
          </a:p>
          <a:p>
            <a:r>
              <a:rPr lang="en-US" dirty="0"/>
              <a:t>A ‘model-data fusion’ </a:t>
            </a:r>
          </a:p>
          <a:p>
            <a:r>
              <a:rPr lang="en-US" dirty="0"/>
              <a:t>Better models</a:t>
            </a:r>
          </a:p>
          <a:p>
            <a:r>
              <a:rPr lang="en-US" dirty="0"/>
              <a:t>Better observations</a:t>
            </a:r>
          </a:p>
          <a:p>
            <a:r>
              <a:rPr lang="en-US" dirty="0"/>
              <a:t>Better techniques (assimilation, evaluation of models and </a:t>
            </a:r>
            <a:r>
              <a:rPr lang="en-US" dirty="0" err="1"/>
              <a:t>obs</a:t>
            </a:r>
            <a:r>
              <a:rPr lang="en-US" dirty="0"/>
              <a:t>)</a:t>
            </a:r>
          </a:p>
        </p:txBody>
      </p:sp>
    </p:spTree>
    <p:extLst>
      <p:ext uri="{BB962C8B-B14F-4D97-AF65-F5344CB8AC3E}">
        <p14:creationId xmlns:p14="http://schemas.microsoft.com/office/powerpoint/2010/main" val="3737756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4"/>
          <p:cNvSpPr/>
          <p:nvPr/>
        </p:nvSpPr>
        <p:spPr>
          <a:xfrm>
            <a:off x="3190233" y="730833"/>
            <a:ext cx="6055600" cy="6067200"/>
          </a:xfrm>
          <a:prstGeom prst="donut">
            <a:avLst>
              <a:gd name="adj" fmla="val 2711"/>
            </a:avLst>
          </a:prstGeom>
          <a:solidFill>
            <a:srgbClr val="9FC5E8"/>
          </a:solidFill>
          <a:ln>
            <a:noFill/>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235" name="Google Shape;235;p1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909533" y="1393968"/>
            <a:ext cx="4674867" cy="4732401"/>
          </a:xfrm>
          <a:prstGeom prst="rect">
            <a:avLst/>
          </a:prstGeom>
          <a:noFill/>
          <a:ln>
            <a:noFill/>
          </a:ln>
        </p:spPr>
      </p:pic>
      <p:sp>
        <p:nvSpPr>
          <p:cNvPr id="236" name="Google Shape;236;p14"/>
          <p:cNvSpPr txBox="1"/>
          <p:nvPr/>
        </p:nvSpPr>
        <p:spPr>
          <a:xfrm>
            <a:off x="9962900" y="1908633"/>
            <a:ext cx="22064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Signal (Voltage)</a:t>
            </a:r>
            <a:endParaRPr sz="2400">
              <a:solidFill>
                <a:schemeClr val="dk1"/>
              </a:solidFill>
              <a:latin typeface="Calibri"/>
              <a:ea typeface="Calibri"/>
              <a:cs typeface="Calibri"/>
              <a:sym typeface="Calibri"/>
            </a:endParaRPr>
          </a:p>
        </p:txBody>
      </p:sp>
      <p:sp>
        <p:nvSpPr>
          <p:cNvPr id="237" name="Google Shape;237;p14"/>
          <p:cNvSpPr txBox="1"/>
          <p:nvPr/>
        </p:nvSpPr>
        <p:spPr>
          <a:xfrm>
            <a:off x="8712000" y="2247351"/>
            <a:ext cx="22064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400" b="1">
                <a:solidFill>
                  <a:srgbClr val="0000FF"/>
                </a:solidFill>
                <a:latin typeface="Calibri"/>
                <a:ea typeface="Calibri"/>
                <a:cs typeface="Calibri"/>
                <a:sym typeface="Calibri"/>
              </a:rPr>
              <a:t>Radiance</a:t>
            </a:r>
            <a:endParaRPr sz="2400" b="1">
              <a:solidFill>
                <a:srgbClr val="0000FF"/>
              </a:solidFill>
              <a:latin typeface="Calibri"/>
              <a:ea typeface="Calibri"/>
              <a:cs typeface="Calibri"/>
              <a:sym typeface="Calibri"/>
            </a:endParaRPr>
          </a:p>
        </p:txBody>
      </p:sp>
      <p:sp>
        <p:nvSpPr>
          <p:cNvPr id="238" name="Google Shape;238;p14"/>
          <p:cNvSpPr txBox="1"/>
          <p:nvPr/>
        </p:nvSpPr>
        <p:spPr>
          <a:xfrm>
            <a:off x="7138600" y="6037900"/>
            <a:ext cx="22064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400" b="1">
                <a:solidFill>
                  <a:srgbClr val="0000FF"/>
                </a:solidFill>
                <a:latin typeface="Calibri"/>
                <a:ea typeface="Calibri"/>
                <a:cs typeface="Calibri"/>
                <a:sym typeface="Calibri"/>
              </a:rPr>
              <a:t>Retrieval</a:t>
            </a:r>
            <a:endParaRPr sz="2400" b="1">
              <a:solidFill>
                <a:srgbClr val="0000FF"/>
              </a:solidFill>
              <a:latin typeface="Calibri"/>
              <a:ea typeface="Calibri"/>
              <a:cs typeface="Calibri"/>
              <a:sym typeface="Calibri"/>
            </a:endParaRPr>
          </a:p>
        </p:txBody>
      </p:sp>
      <p:sp>
        <p:nvSpPr>
          <p:cNvPr id="239" name="Google Shape;239;p14"/>
          <p:cNvSpPr txBox="1"/>
          <p:nvPr/>
        </p:nvSpPr>
        <p:spPr>
          <a:xfrm>
            <a:off x="3299667" y="6007933"/>
            <a:ext cx="22064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400" b="1">
                <a:solidFill>
                  <a:srgbClr val="0000FF"/>
                </a:solidFill>
                <a:latin typeface="Calibri"/>
                <a:ea typeface="Calibri"/>
                <a:cs typeface="Calibri"/>
                <a:sym typeface="Calibri"/>
              </a:rPr>
              <a:t>Assimilation</a:t>
            </a:r>
            <a:endParaRPr sz="2400" b="1">
              <a:solidFill>
                <a:srgbClr val="0000FF"/>
              </a:solidFill>
              <a:latin typeface="Calibri"/>
              <a:ea typeface="Calibri"/>
              <a:cs typeface="Calibri"/>
              <a:sym typeface="Calibri"/>
            </a:endParaRPr>
          </a:p>
        </p:txBody>
      </p:sp>
      <p:sp>
        <p:nvSpPr>
          <p:cNvPr id="240" name="Google Shape;240;p14"/>
          <p:cNvSpPr txBox="1"/>
          <p:nvPr/>
        </p:nvSpPr>
        <p:spPr>
          <a:xfrm>
            <a:off x="2107333" y="2971000"/>
            <a:ext cx="22064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533" b="1">
                <a:solidFill>
                  <a:srgbClr val="FF0000"/>
                </a:solidFill>
                <a:latin typeface="Calibri"/>
                <a:ea typeface="Calibri"/>
                <a:cs typeface="Calibri"/>
                <a:sym typeface="Calibri"/>
              </a:rPr>
              <a:t>Model</a:t>
            </a:r>
            <a:endParaRPr sz="2533" b="1">
              <a:solidFill>
                <a:srgbClr val="FF0000"/>
              </a:solidFill>
              <a:latin typeface="Calibri"/>
              <a:ea typeface="Calibri"/>
              <a:cs typeface="Calibri"/>
              <a:sym typeface="Calibri"/>
            </a:endParaRPr>
          </a:p>
        </p:txBody>
      </p:sp>
      <p:sp>
        <p:nvSpPr>
          <p:cNvPr id="241" name="Google Shape;241;p14"/>
          <p:cNvSpPr txBox="1"/>
          <p:nvPr/>
        </p:nvSpPr>
        <p:spPr>
          <a:xfrm>
            <a:off x="4475217" y="603867"/>
            <a:ext cx="22064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400" b="1" dirty="0" err="1">
                <a:solidFill>
                  <a:srgbClr val="0000FF"/>
                </a:solidFill>
                <a:latin typeface="Calibri"/>
                <a:ea typeface="Calibri"/>
                <a:cs typeface="Calibri"/>
                <a:sym typeface="Calibri"/>
              </a:rPr>
              <a:t>Obs</a:t>
            </a:r>
            <a:r>
              <a:rPr lang="en-US" sz="2400" b="1" dirty="0">
                <a:solidFill>
                  <a:srgbClr val="0000FF"/>
                </a:solidFill>
                <a:latin typeface="Calibri"/>
                <a:ea typeface="Calibri"/>
                <a:cs typeface="Calibri"/>
                <a:sym typeface="Calibri"/>
              </a:rPr>
              <a:t> Simulator</a:t>
            </a:r>
          </a:p>
          <a:p>
            <a:pPr marL="0" marR="0" lvl="0" indent="0" algn="l" rtl="0">
              <a:spcBef>
                <a:spcPts val="0"/>
              </a:spcBef>
              <a:spcAft>
                <a:spcPts val="0"/>
              </a:spcAft>
              <a:buNone/>
            </a:pPr>
            <a:r>
              <a:rPr lang="en-US" sz="2400" b="1" dirty="0">
                <a:solidFill>
                  <a:srgbClr val="0000FF"/>
                </a:solidFill>
                <a:latin typeface="Calibri"/>
                <a:ea typeface="Calibri"/>
                <a:cs typeface="Calibri"/>
                <a:sym typeface="Calibri"/>
              </a:rPr>
              <a:t>A </a:t>
            </a:r>
            <a:r>
              <a:rPr lang="en-US" sz="2400" b="1" dirty="0" err="1">
                <a:solidFill>
                  <a:srgbClr val="0000FF"/>
                </a:solidFill>
                <a:latin typeface="Calibri"/>
                <a:ea typeface="Calibri"/>
                <a:cs typeface="Calibri"/>
                <a:sym typeface="Calibri"/>
              </a:rPr>
              <a:t>Prioiri</a:t>
            </a:r>
            <a:r>
              <a:rPr lang="en-US" sz="2400" b="1" dirty="0">
                <a:solidFill>
                  <a:srgbClr val="0000FF"/>
                </a:solidFill>
                <a:latin typeface="Calibri"/>
                <a:ea typeface="Calibri"/>
                <a:cs typeface="Calibri"/>
                <a:sym typeface="Calibri"/>
              </a:rPr>
              <a:t> Info </a:t>
            </a:r>
            <a:endParaRPr sz="2400" b="1" dirty="0">
              <a:solidFill>
                <a:srgbClr val="0000FF"/>
              </a:solidFill>
              <a:latin typeface="Calibri"/>
              <a:ea typeface="Calibri"/>
              <a:cs typeface="Calibri"/>
              <a:sym typeface="Calibri"/>
            </a:endParaRPr>
          </a:p>
        </p:txBody>
      </p:sp>
      <p:sp>
        <p:nvSpPr>
          <p:cNvPr id="242" name="Google Shape;242;p14"/>
          <p:cNvSpPr txBox="1"/>
          <p:nvPr/>
        </p:nvSpPr>
        <p:spPr>
          <a:xfrm>
            <a:off x="102533" y="2036851"/>
            <a:ext cx="20048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533" b="1">
                <a:solidFill>
                  <a:srgbClr val="FF0000"/>
                </a:solidFill>
                <a:latin typeface="Calibri"/>
                <a:ea typeface="Calibri"/>
                <a:cs typeface="Calibri"/>
                <a:sym typeface="Calibri"/>
              </a:rPr>
              <a:t>Prediction</a:t>
            </a:r>
            <a:endParaRPr sz="2533" b="1">
              <a:solidFill>
                <a:srgbClr val="FF0000"/>
              </a:solidFill>
              <a:latin typeface="Calibri"/>
              <a:ea typeface="Calibri"/>
              <a:cs typeface="Calibri"/>
              <a:sym typeface="Calibri"/>
            </a:endParaRPr>
          </a:p>
        </p:txBody>
      </p:sp>
      <p:sp>
        <p:nvSpPr>
          <p:cNvPr id="243" name="Google Shape;243;p14"/>
          <p:cNvSpPr txBox="1"/>
          <p:nvPr/>
        </p:nvSpPr>
        <p:spPr>
          <a:xfrm>
            <a:off x="9168900" y="1469667"/>
            <a:ext cx="24532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533" b="1">
                <a:solidFill>
                  <a:srgbClr val="FF0000"/>
                </a:solidFill>
                <a:latin typeface="Calibri"/>
                <a:ea typeface="Calibri"/>
                <a:cs typeface="Calibri"/>
                <a:sym typeface="Calibri"/>
              </a:rPr>
              <a:t>Observations</a:t>
            </a:r>
            <a:endParaRPr sz="2533" b="1">
              <a:solidFill>
                <a:srgbClr val="FF0000"/>
              </a:solidFill>
              <a:latin typeface="Calibri"/>
              <a:ea typeface="Calibri"/>
              <a:cs typeface="Calibri"/>
              <a:sym typeface="Calibri"/>
            </a:endParaRPr>
          </a:p>
        </p:txBody>
      </p:sp>
      <p:pic>
        <p:nvPicPr>
          <p:cNvPr id="244" name="Google Shape;244;p1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867200" y="1393967"/>
            <a:ext cx="2384000" cy="4773600"/>
          </a:xfrm>
          <a:prstGeom prst="rect">
            <a:avLst/>
          </a:prstGeom>
          <a:noFill/>
          <a:ln>
            <a:noFill/>
          </a:ln>
        </p:spPr>
      </p:pic>
      <p:sp>
        <p:nvSpPr>
          <p:cNvPr id="245" name="Google Shape;245;p14"/>
          <p:cNvSpPr/>
          <p:nvPr/>
        </p:nvSpPr>
        <p:spPr>
          <a:xfrm rot="1478001">
            <a:off x="6701775" y="809600"/>
            <a:ext cx="620907" cy="847505"/>
          </a:xfrm>
          <a:prstGeom prst="triangle">
            <a:avLst>
              <a:gd name="adj" fmla="val 50000"/>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46" name="Google Shape;246;p14"/>
          <p:cNvSpPr txBox="1"/>
          <p:nvPr/>
        </p:nvSpPr>
        <p:spPr>
          <a:xfrm>
            <a:off x="1604633" y="1619417"/>
            <a:ext cx="3344400" cy="5672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400" b="1">
                <a:solidFill>
                  <a:srgbClr val="0000FF"/>
                </a:solidFill>
                <a:latin typeface="Calibri"/>
                <a:ea typeface="Calibri"/>
                <a:cs typeface="Calibri"/>
                <a:sym typeface="Calibri"/>
              </a:rPr>
              <a:t>Data Cube or ‘Twin’</a:t>
            </a:r>
            <a:endParaRPr sz="2400" b="1">
              <a:solidFill>
                <a:srgbClr val="0000FF"/>
              </a:solidFill>
              <a:latin typeface="Calibri"/>
              <a:ea typeface="Calibri"/>
              <a:cs typeface="Calibri"/>
              <a:sym typeface="Calibri"/>
            </a:endParaRPr>
          </a:p>
        </p:txBody>
      </p:sp>
      <p:sp>
        <p:nvSpPr>
          <p:cNvPr id="247" name="Google Shape;247;p14"/>
          <p:cNvSpPr txBox="1"/>
          <p:nvPr/>
        </p:nvSpPr>
        <p:spPr>
          <a:xfrm>
            <a:off x="661132" y="2567252"/>
            <a:ext cx="2123167" cy="615513"/>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‘Applications’</a:t>
            </a:r>
            <a:endParaRPr sz="2400">
              <a:solidFill>
                <a:schemeClr val="dk1"/>
              </a:solidFill>
              <a:latin typeface="Calibri"/>
              <a:ea typeface="Calibri"/>
              <a:cs typeface="Calibri"/>
              <a:sym typeface="Calibri"/>
            </a:endParaRPr>
          </a:p>
        </p:txBody>
      </p:sp>
      <p:sp>
        <p:nvSpPr>
          <p:cNvPr id="248" name="Google Shape;248;p14"/>
          <p:cNvSpPr txBox="1"/>
          <p:nvPr/>
        </p:nvSpPr>
        <p:spPr>
          <a:xfrm>
            <a:off x="1708666" y="4193265"/>
            <a:ext cx="2605067" cy="931600"/>
          </a:xfrm>
          <a:prstGeom prst="rect">
            <a:avLst/>
          </a:prstGeom>
          <a:noFill/>
          <a:ln>
            <a:noFill/>
          </a:ln>
        </p:spPr>
        <p:txBody>
          <a:bodyPr spcFirstLastPara="1" wrap="square" lIns="121900" tIns="121900" rIns="121900" bIns="121900" anchor="t" anchorCtr="0">
            <a:noAutofit/>
          </a:bodyPr>
          <a:lstStyle/>
          <a:p>
            <a:pPr marL="0" marR="0" lvl="0" indent="0" algn="l" rtl="0">
              <a:spcBef>
                <a:spcPts val="0"/>
              </a:spcBef>
              <a:spcAft>
                <a:spcPts val="0"/>
              </a:spcAft>
              <a:buNone/>
            </a:pPr>
            <a:r>
              <a:rPr lang="en-US" sz="2400" b="1">
                <a:solidFill>
                  <a:srgbClr val="0000FF"/>
                </a:solidFill>
                <a:latin typeface="Calibri"/>
                <a:ea typeface="Calibri"/>
                <a:cs typeface="Calibri"/>
                <a:sym typeface="Calibri"/>
              </a:rPr>
              <a:t>Empirical Models/Training</a:t>
            </a:r>
            <a:endParaRPr sz="2400" b="1">
              <a:solidFill>
                <a:srgbClr val="0000FF"/>
              </a:solidFill>
              <a:latin typeface="Calibri"/>
              <a:ea typeface="Calibri"/>
              <a:cs typeface="Calibri"/>
              <a:sym typeface="Calibri"/>
            </a:endParaRPr>
          </a:p>
        </p:txBody>
      </p:sp>
      <p:sp>
        <p:nvSpPr>
          <p:cNvPr id="249" name="Google Shape;249;p14"/>
          <p:cNvSpPr/>
          <p:nvPr/>
        </p:nvSpPr>
        <p:spPr>
          <a:xfrm rot="2400282">
            <a:off x="7682156" y="1878104"/>
            <a:ext cx="604184" cy="456275"/>
          </a:xfrm>
          <a:prstGeom prst="triangle">
            <a:avLst>
              <a:gd name="adj" fmla="val 49170"/>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250" name="Google Shape;250;p14"/>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9634900" y="3415933"/>
            <a:ext cx="679200" cy="679200"/>
          </a:xfrm>
          <a:prstGeom prst="rect">
            <a:avLst/>
          </a:prstGeom>
          <a:noFill/>
          <a:ln>
            <a:noFill/>
          </a:ln>
        </p:spPr>
      </p:pic>
      <p:pic>
        <p:nvPicPr>
          <p:cNvPr id="251" name="Google Shape;251;p1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410867" y="3445600"/>
            <a:ext cx="619867" cy="619867"/>
          </a:xfrm>
          <a:prstGeom prst="rect">
            <a:avLst/>
          </a:prstGeom>
          <a:noFill/>
          <a:ln>
            <a:noFill/>
          </a:ln>
        </p:spPr>
      </p:pic>
      <p:pic>
        <p:nvPicPr>
          <p:cNvPr id="252" name="Google Shape;252;p14"/>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308933" y="4818833"/>
            <a:ext cx="619867" cy="619867"/>
          </a:xfrm>
          <a:prstGeom prst="rect">
            <a:avLst/>
          </a:prstGeom>
          <a:noFill/>
          <a:ln>
            <a:noFill/>
          </a:ln>
        </p:spPr>
      </p:pic>
      <p:pic>
        <p:nvPicPr>
          <p:cNvPr id="253" name="Google Shape;253;p14"/>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7651867" y="1384433"/>
            <a:ext cx="619867" cy="619867"/>
          </a:xfrm>
          <a:prstGeom prst="rect">
            <a:avLst/>
          </a:prstGeom>
          <a:noFill/>
          <a:ln>
            <a:noFill/>
          </a:ln>
        </p:spPr>
      </p:pic>
      <p:sp>
        <p:nvSpPr>
          <p:cNvPr id="254" name="Google Shape;254;p14"/>
          <p:cNvSpPr/>
          <p:nvPr/>
        </p:nvSpPr>
        <p:spPr>
          <a:xfrm rot="5398578">
            <a:off x="6507803" y="2817333"/>
            <a:ext cx="3869200" cy="2282800"/>
          </a:xfrm>
          <a:prstGeom prst="triangle">
            <a:avLst>
              <a:gd name="adj" fmla="val 50000"/>
            </a:avLst>
          </a:prstGeom>
          <a:noFill/>
          <a:ln w="9525"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255" name="Google Shape;255;p14"/>
          <p:cNvSpPr txBox="1"/>
          <p:nvPr/>
        </p:nvSpPr>
        <p:spPr>
          <a:xfrm>
            <a:off x="233272" y="134660"/>
            <a:ext cx="553953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1">
                <a:solidFill>
                  <a:schemeClr val="dk1"/>
                </a:solidFill>
                <a:latin typeface="Calibri"/>
                <a:ea typeface="Calibri"/>
                <a:cs typeface="Calibri"/>
                <a:sym typeface="Calibri"/>
              </a:rPr>
              <a:t>Vision: Model – Data Fusion</a:t>
            </a:r>
            <a:endParaRPr/>
          </a:p>
        </p:txBody>
      </p:sp>
      <p:sp>
        <p:nvSpPr>
          <p:cNvPr id="256" name="Google Shape;256;p14"/>
          <p:cNvSpPr txBox="1"/>
          <p:nvPr/>
        </p:nvSpPr>
        <p:spPr>
          <a:xfrm>
            <a:off x="8113823" y="378222"/>
            <a:ext cx="11963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EarthCARE</a:t>
            </a:r>
            <a:endParaRPr sz="1800" b="1">
              <a:solidFill>
                <a:schemeClr val="dk1"/>
              </a:solidFill>
              <a:latin typeface="Calibri"/>
              <a:ea typeface="Calibri"/>
              <a:cs typeface="Calibri"/>
              <a:sym typeface="Calibri"/>
            </a:endParaRPr>
          </a:p>
        </p:txBody>
      </p:sp>
      <p:pic>
        <p:nvPicPr>
          <p:cNvPr id="257" name="Google Shape;257;p14"/>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flipH="1">
            <a:off x="6900352" y="197829"/>
            <a:ext cx="1608699" cy="1072466"/>
          </a:xfrm>
          <a:prstGeom prst="rect">
            <a:avLst/>
          </a:prstGeom>
          <a:noFill/>
          <a:ln>
            <a:noFill/>
          </a:ln>
        </p:spPr>
      </p:pic>
      <p:sp>
        <p:nvSpPr>
          <p:cNvPr id="258" name="Google Shape;258;p14"/>
          <p:cNvSpPr txBox="1"/>
          <p:nvPr/>
        </p:nvSpPr>
        <p:spPr>
          <a:xfrm>
            <a:off x="8190710" y="6479778"/>
            <a:ext cx="397859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Gettelman et al, 2022, Science Advances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4F51C-0FA8-7B47-B99E-A881296929FE}"/>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0E129D69-CDF7-184B-955D-501D5B4D6C6D}"/>
              </a:ext>
            </a:extLst>
          </p:cNvPr>
          <p:cNvSpPr>
            <a:spLocks noGrp="1"/>
          </p:cNvSpPr>
          <p:nvPr>
            <p:ph type="body" idx="1"/>
          </p:nvPr>
        </p:nvSpPr>
        <p:spPr/>
        <p:txBody>
          <a:bodyPr>
            <a:normAutofit/>
          </a:bodyPr>
          <a:lstStyle/>
          <a:p>
            <a:r>
              <a:rPr lang="en-US" dirty="0"/>
              <a:t>Key cloud microphysics problems:</a:t>
            </a:r>
          </a:p>
          <a:p>
            <a:pPr lvl="1"/>
            <a:r>
              <a:rPr lang="en-US" dirty="0"/>
              <a:t>Cloud Phase</a:t>
            </a:r>
          </a:p>
          <a:p>
            <a:pPr lvl="1"/>
            <a:r>
              <a:rPr lang="en-US" dirty="0"/>
              <a:t>Aerosol-Cloud Interactions (dynamics!)</a:t>
            </a:r>
          </a:p>
          <a:p>
            <a:pPr lvl="1"/>
            <a:r>
              <a:rPr lang="en-US" dirty="0"/>
              <a:t>Precipitation</a:t>
            </a:r>
          </a:p>
          <a:p>
            <a:r>
              <a:rPr lang="en-US" dirty="0"/>
              <a:t>Key places to make progress with Earth Care</a:t>
            </a:r>
          </a:p>
          <a:p>
            <a:pPr lvl="1"/>
            <a:r>
              <a:rPr lang="en-US" dirty="0"/>
              <a:t>Vertical motion, reflectivity, cloud phase</a:t>
            </a:r>
          </a:p>
          <a:p>
            <a:r>
              <a:rPr lang="en-US" dirty="0"/>
              <a:t>New methods: Model-Data Fusion</a:t>
            </a:r>
          </a:p>
          <a:p>
            <a:pPr lvl="1"/>
            <a:r>
              <a:rPr lang="en-US" dirty="0"/>
              <a:t>Simulators</a:t>
            </a:r>
          </a:p>
          <a:p>
            <a:pPr lvl="1"/>
            <a:r>
              <a:rPr lang="en-US" dirty="0"/>
              <a:t>Assimilation</a:t>
            </a:r>
          </a:p>
          <a:p>
            <a:endParaRPr lang="en-US" dirty="0"/>
          </a:p>
          <a:p>
            <a:endParaRPr lang="en-US" dirty="0"/>
          </a:p>
        </p:txBody>
      </p:sp>
    </p:spTree>
    <p:extLst>
      <p:ext uri="{BB962C8B-B14F-4D97-AF65-F5344CB8AC3E}">
        <p14:creationId xmlns:p14="http://schemas.microsoft.com/office/powerpoint/2010/main" val="1469166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Outline</a:t>
            </a:r>
            <a:endParaRPr/>
          </a:p>
        </p:txBody>
      </p:sp>
      <p:sp>
        <p:nvSpPr>
          <p:cNvPr id="110" name="Google Shape;110;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Where are ESMs going?</a:t>
            </a:r>
            <a:endParaRPr/>
          </a:p>
          <a:p>
            <a:pPr marL="228600" lvl="0" indent="-228600" algn="l" rtl="0">
              <a:lnSpc>
                <a:spcPct val="90000"/>
              </a:lnSpc>
              <a:spcBef>
                <a:spcPts val="1000"/>
              </a:spcBef>
              <a:spcAft>
                <a:spcPts val="0"/>
              </a:spcAft>
              <a:buClr>
                <a:schemeClr val="dk1"/>
              </a:buClr>
              <a:buSzPts val="2800"/>
              <a:buChar char="•"/>
            </a:pPr>
            <a:r>
              <a:rPr lang="en-US"/>
              <a:t>What are major issues for Clouds and Precipitation?</a:t>
            </a:r>
            <a:endParaRPr/>
          </a:p>
          <a:p>
            <a:pPr marL="228600" lvl="0" indent="-228600" algn="l" rtl="0">
              <a:lnSpc>
                <a:spcPct val="90000"/>
              </a:lnSpc>
              <a:spcBef>
                <a:spcPts val="1000"/>
              </a:spcBef>
              <a:spcAft>
                <a:spcPts val="0"/>
              </a:spcAft>
              <a:buClr>
                <a:schemeClr val="dk1"/>
              </a:buClr>
              <a:buSzPts val="2800"/>
              <a:buChar char="•"/>
            </a:pPr>
            <a:r>
              <a:rPr lang="en-US"/>
              <a:t>How can EarthCARE Help?</a:t>
            </a:r>
            <a:endParaRPr/>
          </a:p>
          <a:p>
            <a:pPr marL="228600" lvl="0" indent="-228600" algn="l" rtl="0">
              <a:lnSpc>
                <a:spcPct val="90000"/>
              </a:lnSpc>
              <a:spcBef>
                <a:spcPts val="1000"/>
              </a:spcBef>
              <a:spcAft>
                <a:spcPts val="0"/>
              </a:spcAft>
              <a:buClr>
                <a:schemeClr val="dk1"/>
              </a:buClr>
              <a:buSzPts val="2800"/>
              <a:buChar char="•"/>
            </a:pPr>
            <a:r>
              <a:rPr lang="en-US"/>
              <a:t>Larger vision: Model-Data Fusion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Where are ESMs Going? </a:t>
            </a:r>
            <a:endParaRPr/>
          </a:p>
        </p:txBody>
      </p:sp>
      <p:sp>
        <p:nvSpPr>
          <p:cNvPr id="116" name="Google Shape;116;p3"/>
          <p:cNvSpPr txBox="1">
            <a:spLocks noGrp="1"/>
          </p:cNvSpPr>
          <p:nvPr>
            <p:ph type="body" idx="1"/>
          </p:nvPr>
        </p:nvSpPr>
        <p:spPr>
          <a:xfrm>
            <a:off x="838200" y="1825625"/>
            <a:ext cx="1075471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dirty="0"/>
              <a:t>One path forward: GSRMs</a:t>
            </a:r>
            <a:endParaRPr dirty="0"/>
          </a:p>
          <a:p>
            <a:pPr marL="228600" lvl="0" indent="-228600" algn="l" rtl="0">
              <a:lnSpc>
                <a:spcPct val="90000"/>
              </a:lnSpc>
              <a:spcBef>
                <a:spcPts val="1000"/>
              </a:spcBef>
              <a:spcAft>
                <a:spcPts val="0"/>
              </a:spcAft>
              <a:buClr>
                <a:schemeClr val="dk1"/>
              </a:buClr>
              <a:buSzPts val="2800"/>
              <a:buChar char="•"/>
            </a:pPr>
            <a:r>
              <a:rPr lang="en-US" dirty="0"/>
              <a:t>But: also want them traceable to lower resolution Global, Regional</a:t>
            </a:r>
            <a:endParaRPr dirty="0"/>
          </a:p>
          <a:p>
            <a:pPr marL="685800" lvl="1" indent="-228600" algn="l" rtl="0">
              <a:lnSpc>
                <a:spcPct val="90000"/>
              </a:lnSpc>
              <a:spcBef>
                <a:spcPts val="500"/>
              </a:spcBef>
              <a:spcAft>
                <a:spcPts val="0"/>
              </a:spcAft>
              <a:buClr>
                <a:schemeClr val="dk1"/>
              </a:buClr>
              <a:buSzPts val="2400"/>
              <a:buChar char="•"/>
            </a:pPr>
            <a:r>
              <a:rPr lang="en-US" dirty="0"/>
              <a:t>Merging with mesoscale models (especially cloud processes)</a:t>
            </a:r>
            <a:endParaRPr dirty="0"/>
          </a:p>
          <a:p>
            <a:pPr marL="685800" lvl="1" indent="-228600" algn="l" rtl="0">
              <a:lnSpc>
                <a:spcPct val="90000"/>
              </a:lnSpc>
              <a:spcBef>
                <a:spcPts val="500"/>
              </a:spcBef>
              <a:spcAft>
                <a:spcPts val="0"/>
              </a:spcAft>
              <a:buClr>
                <a:schemeClr val="dk1"/>
              </a:buClr>
              <a:buSzPts val="2400"/>
              <a:buChar char="•"/>
            </a:pPr>
            <a:r>
              <a:rPr lang="en-US" dirty="0"/>
              <a:t>Scalable (cross-scale) complexity: chemistry, aerosols, cloud processes (e.g. rimed ice) </a:t>
            </a:r>
            <a:endParaRPr dirty="0"/>
          </a:p>
          <a:p>
            <a:pPr marL="228600" lvl="0" indent="-228600" algn="l" rtl="0">
              <a:lnSpc>
                <a:spcPct val="90000"/>
              </a:lnSpc>
              <a:spcBef>
                <a:spcPts val="1000"/>
              </a:spcBef>
              <a:spcAft>
                <a:spcPts val="0"/>
              </a:spcAft>
              <a:buClr>
                <a:schemeClr val="dk1"/>
              </a:buClr>
              <a:buSzPts val="2800"/>
              <a:buChar char="•"/>
            </a:pPr>
            <a:r>
              <a:rPr lang="en-US" dirty="0"/>
              <a:t>New methods</a:t>
            </a:r>
            <a:endParaRPr dirty="0"/>
          </a:p>
          <a:p>
            <a:pPr marL="685800" lvl="1" indent="-228600" algn="l" rtl="0">
              <a:lnSpc>
                <a:spcPct val="90000"/>
              </a:lnSpc>
              <a:spcBef>
                <a:spcPts val="500"/>
              </a:spcBef>
              <a:spcAft>
                <a:spcPts val="0"/>
              </a:spcAft>
              <a:buClr>
                <a:schemeClr val="dk1"/>
              </a:buClr>
              <a:buSzPts val="2400"/>
              <a:buChar char="•"/>
            </a:pPr>
            <a:r>
              <a:rPr lang="en-US" dirty="0"/>
              <a:t>Emulators, Machine Learning (new generation of ‘empirical’ parameterizations)</a:t>
            </a:r>
            <a:endParaRPr dirty="0"/>
          </a:p>
          <a:p>
            <a:pPr marL="228600" lvl="0" indent="-228600" algn="l" rtl="0">
              <a:lnSpc>
                <a:spcPct val="90000"/>
              </a:lnSpc>
              <a:spcBef>
                <a:spcPts val="1000"/>
              </a:spcBef>
              <a:spcAft>
                <a:spcPts val="0"/>
              </a:spcAft>
              <a:buClr>
                <a:schemeClr val="dk1"/>
              </a:buClr>
              <a:buSzPts val="2800"/>
              <a:buChar char="•"/>
            </a:pPr>
            <a:r>
              <a:rPr lang="en-US" dirty="0"/>
              <a:t>Better analysis, optimization methods</a:t>
            </a:r>
            <a:endParaRPr dirty="0"/>
          </a:p>
          <a:p>
            <a:pPr marL="685800" lvl="1" indent="-228600" algn="l" rtl="0">
              <a:lnSpc>
                <a:spcPct val="90000"/>
              </a:lnSpc>
              <a:spcBef>
                <a:spcPts val="500"/>
              </a:spcBef>
              <a:spcAft>
                <a:spcPts val="0"/>
              </a:spcAft>
              <a:buClr>
                <a:schemeClr val="dk1"/>
              </a:buClr>
              <a:buSzPts val="2400"/>
              <a:buChar char="•"/>
            </a:pPr>
            <a:r>
              <a:rPr lang="en-US" dirty="0"/>
              <a:t>Satellite Simulators</a:t>
            </a:r>
          </a:p>
          <a:p>
            <a:pPr marL="685800" lvl="1" indent="-228600" algn="l" rtl="0">
              <a:lnSpc>
                <a:spcPct val="90000"/>
              </a:lnSpc>
              <a:spcBef>
                <a:spcPts val="500"/>
              </a:spcBef>
              <a:spcAft>
                <a:spcPts val="0"/>
              </a:spcAft>
              <a:buClr>
                <a:schemeClr val="dk1"/>
              </a:buClr>
              <a:buSzPts val="2400"/>
              <a:buChar char="•"/>
            </a:pPr>
            <a:r>
              <a:rPr lang="en-US" dirty="0"/>
              <a:t>Data Assimilation for Climate (especially for clouds)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p4"/>
          <p:cNvPicPr preferRelativeResize="0"/>
          <p:nvPr/>
        </p:nvPicPr>
        <p:blipFill rotWithShape="1">
          <a:blip r:embed="rId3">
            <a:alphaModFix/>
          </a:blip>
          <a:srcRect/>
          <a:stretch/>
        </p:blipFill>
        <p:spPr>
          <a:xfrm>
            <a:off x="281168" y="1031150"/>
            <a:ext cx="11629664" cy="5826850"/>
          </a:xfrm>
          <a:prstGeom prst="rect">
            <a:avLst/>
          </a:prstGeom>
          <a:noFill/>
          <a:ln>
            <a:noFill/>
          </a:ln>
        </p:spPr>
      </p:pic>
      <p:sp>
        <p:nvSpPr>
          <p:cNvPr id="122" name="Google Shape;122;p4"/>
          <p:cNvSpPr txBox="1">
            <a:spLocks noGrp="1"/>
          </p:cNvSpPr>
          <p:nvPr>
            <p:ph type="title"/>
          </p:nvPr>
        </p:nvSpPr>
        <p:spPr>
          <a:xfrm>
            <a:off x="491358" y="148281"/>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NCAR’s vision…similar to others</a:t>
            </a:r>
            <a:br>
              <a:rPr lang="en-US" dirty="0"/>
            </a:br>
            <a:r>
              <a:rPr lang="en-US" sz="3200" dirty="0"/>
              <a:t>System for Integrated Modeling of the Atmosphere (SIMA)</a:t>
            </a:r>
            <a:endParaRPr dirty="0"/>
          </a:p>
        </p:txBody>
      </p:sp>
      <p:sp>
        <p:nvSpPr>
          <p:cNvPr id="123" name="Google Shape;123;p4"/>
          <p:cNvSpPr/>
          <p:nvPr/>
        </p:nvSpPr>
        <p:spPr>
          <a:xfrm>
            <a:off x="5977217" y="3244334"/>
            <a:ext cx="23756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5"/>
          <p:cNvSpPr txBox="1">
            <a:spLocks noGrp="1"/>
          </p:cNvSpPr>
          <p:nvPr>
            <p:ph type="body" idx="1"/>
          </p:nvPr>
        </p:nvSpPr>
        <p:spPr>
          <a:xfrm>
            <a:off x="143198" y="1117014"/>
            <a:ext cx="5162555" cy="4351200"/>
          </a:xfrm>
          <a:prstGeom prst="rect">
            <a:avLst/>
          </a:prstGeom>
          <a:noFill/>
          <a:ln>
            <a:noFill/>
          </a:ln>
        </p:spPr>
        <p:txBody>
          <a:bodyPr spcFirstLastPara="1" wrap="square" lIns="91425" tIns="45700" rIns="91425" bIns="45700" anchor="t" anchorCtr="0">
            <a:normAutofit/>
          </a:bodyPr>
          <a:lstStyle/>
          <a:p>
            <a:pPr marL="609585" lvl="0" indent="-414855" algn="l" rtl="0">
              <a:lnSpc>
                <a:spcPct val="100000"/>
              </a:lnSpc>
              <a:spcBef>
                <a:spcPts val="1067"/>
              </a:spcBef>
              <a:spcAft>
                <a:spcPts val="0"/>
              </a:spcAft>
              <a:buClr>
                <a:schemeClr val="dk1"/>
              </a:buClr>
              <a:buSzPts val="900"/>
              <a:buChar char="●"/>
            </a:pPr>
            <a:r>
              <a:rPr lang="en-US" sz="2133" dirty="0">
                <a:solidFill>
                  <a:schemeClr val="dk1"/>
                </a:solidFill>
              </a:rPr>
              <a:t>Observational dataset: PRISM 4km (Daly et al., 2017)</a:t>
            </a:r>
            <a:endParaRPr sz="2133" dirty="0">
              <a:solidFill>
                <a:schemeClr val="dk1"/>
              </a:solidFill>
            </a:endParaRPr>
          </a:p>
          <a:p>
            <a:pPr marL="609585" lvl="0" indent="-414855" algn="l" rtl="0">
              <a:lnSpc>
                <a:spcPct val="100000"/>
              </a:lnSpc>
              <a:spcBef>
                <a:spcPts val="1600"/>
              </a:spcBef>
              <a:spcAft>
                <a:spcPts val="0"/>
              </a:spcAft>
              <a:buClr>
                <a:schemeClr val="dk1"/>
              </a:buClr>
              <a:buSzPts val="900"/>
              <a:buChar char="●"/>
            </a:pPr>
            <a:r>
              <a:rPr lang="en-US" sz="2133" dirty="0">
                <a:solidFill>
                  <a:schemeClr val="dk1"/>
                </a:solidFill>
              </a:rPr>
              <a:t>Global Model: CESM-MPAS: 3km regional, non-hydrostatic dynamics. Global model physics (2-moment microphysics with graupel)</a:t>
            </a:r>
            <a:endParaRPr dirty="0"/>
          </a:p>
          <a:p>
            <a:pPr marL="609585" lvl="0" indent="-414855" algn="l" rtl="0">
              <a:lnSpc>
                <a:spcPct val="100000"/>
              </a:lnSpc>
              <a:spcBef>
                <a:spcPts val="1600"/>
              </a:spcBef>
              <a:spcAft>
                <a:spcPts val="0"/>
              </a:spcAft>
              <a:buClr>
                <a:schemeClr val="dk1"/>
              </a:buClr>
              <a:buSzPts val="900"/>
              <a:buChar char="●"/>
            </a:pPr>
            <a:r>
              <a:rPr lang="en-US" sz="2133" dirty="0">
                <a:solidFill>
                  <a:schemeClr val="dk1"/>
                </a:solidFill>
              </a:rPr>
              <a:t>Regional climate model: WRF (CONUS) 4km (Rasmussen et al., 2021)</a:t>
            </a:r>
          </a:p>
        </p:txBody>
      </p:sp>
      <p:sp>
        <p:nvSpPr>
          <p:cNvPr id="129" name="Google Shape;129;p5"/>
          <p:cNvSpPr txBox="1"/>
          <p:nvPr/>
        </p:nvSpPr>
        <p:spPr>
          <a:xfrm rot="-5400000">
            <a:off x="4640120" y="2099243"/>
            <a:ext cx="2044000" cy="615513"/>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Topography</a:t>
            </a:r>
            <a:endParaRPr sz="2400">
              <a:solidFill>
                <a:schemeClr val="dk1"/>
              </a:solidFill>
              <a:latin typeface="Calibri"/>
              <a:ea typeface="Calibri"/>
              <a:cs typeface="Calibri"/>
              <a:sym typeface="Calibri"/>
            </a:endParaRPr>
          </a:p>
        </p:txBody>
      </p:sp>
      <p:sp>
        <p:nvSpPr>
          <p:cNvPr id="130" name="Google Shape;130;p5"/>
          <p:cNvSpPr txBox="1"/>
          <p:nvPr/>
        </p:nvSpPr>
        <p:spPr>
          <a:xfrm>
            <a:off x="0" y="1"/>
            <a:ext cx="12192000" cy="1052000"/>
          </a:xfrm>
          <a:prstGeom prst="rect">
            <a:avLst/>
          </a:prstGeom>
          <a:solidFill>
            <a:srgbClr val="F2F2F2"/>
          </a:solid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None/>
            </a:pPr>
            <a:r>
              <a:rPr lang="en-US" sz="4400" dirty="0">
                <a:solidFill>
                  <a:schemeClr val="dk1"/>
                </a:solidFill>
                <a:latin typeface="Calibri"/>
                <a:ea typeface="Calibri"/>
                <a:cs typeface="Calibri"/>
                <a:sym typeface="Calibri"/>
              </a:rPr>
              <a:t>Climate Extremes: Variable-Resolution (60</a:t>
            </a:r>
            <a:r>
              <a:rPr lang="en-US" sz="4400" dirty="0">
                <a:solidFill>
                  <a:schemeClr val="dk1"/>
                </a:solidFill>
                <a:latin typeface="Calibri"/>
                <a:ea typeface="Calibri"/>
                <a:cs typeface="Calibri"/>
                <a:sym typeface="Wingdings" pitchFamily="2" charset="2"/>
              </a:rPr>
              <a:t></a:t>
            </a:r>
            <a:r>
              <a:rPr lang="en-US" sz="4400" dirty="0">
                <a:solidFill>
                  <a:schemeClr val="dk1"/>
                </a:solidFill>
                <a:latin typeface="Calibri"/>
                <a:ea typeface="Calibri"/>
                <a:cs typeface="Calibri"/>
                <a:sym typeface="Calibri"/>
              </a:rPr>
              <a:t>3 km) </a:t>
            </a:r>
            <a:endParaRPr sz="4400" dirty="0">
              <a:solidFill>
                <a:schemeClr val="dk1"/>
              </a:solidFill>
              <a:latin typeface="Calibri"/>
              <a:ea typeface="Calibri"/>
              <a:cs typeface="Calibri"/>
              <a:sym typeface="Calibri"/>
            </a:endParaRPr>
          </a:p>
        </p:txBody>
      </p:sp>
      <p:sp>
        <p:nvSpPr>
          <p:cNvPr id="131" name="Google Shape;131;p5"/>
          <p:cNvSpPr txBox="1"/>
          <p:nvPr/>
        </p:nvSpPr>
        <p:spPr>
          <a:xfrm>
            <a:off x="299475" y="6242487"/>
            <a:ext cx="4850000" cy="615513"/>
          </a:xfrm>
          <a:prstGeom prst="rect">
            <a:avLst/>
          </a:prstGeom>
          <a:noFill/>
          <a:ln>
            <a:noFill/>
          </a:ln>
        </p:spPr>
        <p:txBody>
          <a:bodyPr spcFirstLastPara="1" wrap="square" lIns="121900" tIns="121900" rIns="121900" bIns="121900" anchor="t" anchorCtr="0">
            <a:spAutoFit/>
          </a:bodyPr>
          <a:lstStyle/>
          <a:p>
            <a:pPr marL="0" marR="0" lvl="0" indent="0" algn="l" rtl="0">
              <a:spcBef>
                <a:spcPts val="0"/>
              </a:spcBef>
              <a:spcAft>
                <a:spcPts val="0"/>
              </a:spcAft>
              <a:buNone/>
            </a:pPr>
            <a:r>
              <a:rPr lang="en-US" sz="2400">
                <a:solidFill>
                  <a:schemeClr val="dk1"/>
                </a:solidFill>
                <a:latin typeface="Calibri"/>
                <a:ea typeface="Calibri"/>
                <a:cs typeface="Calibri"/>
                <a:sym typeface="Calibri"/>
              </a:rPr>
              <a:t>X. Huang, NCAR</a:t>
            </a:r>
            <a:endParaRPr sz="2400">
              <a:solidFill>
                <a:schemeClr val="dk1"/>
              </a:solidFill>
              <a:latin typeface="Calibri"/>
              <a:ea typeface="Calibri"/>
              <a:cs typeface="Calibri"/>
              <a:sym typeface="Calibri"/>
            </a:endParaRPr>
          </a:p>
        </p:txBody>
      </p:sp>
      <p:pic>
        <p:nvPicPr>
          <p:cNvPr id="132" name="Google Shape;132;p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45813" y="3809626"/>
            <a:ext cx="6482817" cy="3010805"/>
          </a:xfrm>
          <a:prstGeom prst="rect">
            <a:avLst/>
          </a:prstGeom>
          <a:noFill/>
          <a:ln>
            <a:noFill/>
          </a:ln>
        </p:spPr>
      </p:pic>
      <p:pic>
        <p:nvPicPr>
          <p:cNvPr id="133" name="Google Shape;133;p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969876" y="1049260"/>
            <a:ext cx="6173515" cy="2716772"/>
          </a:xfrm>
          <a:prstGeom prst="rect">
            <a:avLst/>
          </a:prstGeom>
          <a:noFill/>
          <a:ln>
            <a:noFill/>
          </a:ln>
        </p:spPr>
      </p:pic>
      <p:sp>
        <p:nvSpPr>
          <p:cNvPr id="134" name="Google Shape;134;p5"/>
          <p:cNvSpPr txBox="1"/>
          <p:nvPr/>
        </p:nvSpPr>
        <p:spPr>
          <a:xfrm rot="-5400000">
            <a:off x="4640120" y="4523870"/>
            <a:ext cx="2044000" cy="615513"/>
          </a:xfrm>
          <a:prstGeom prst="rect">
            <a:avLst/>
          </a:prstGeom>
          <a:noFill/>
          <a:ln>
            <a:noFill/>
          </a:ln>
        </p:spPr>
        <p:txBody>
          <a:bodyPr spcFirstLastPara="1" wrap="square" lIns="121900" tIns="121900" rIns="121900" bIns="121900" anchor="t" anchorCtr="0">
            <a:sp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Precipitation</a:t>
            </a:r>
            <a:endParaRPr sz="2400">
              <a:solidFill>
                <a:schemeClr val="dk1"/>
              </a:solidFill>
              <a:latin typeface="Calibri"/>
              <a:ea typeface="Calibri"/>
              <a:cs typeface="Calibri"/>
              <a:sym typeface="Calibri"/>
            </a:endParaRPr>
          </a:p>
        </p:txBody>
      </p:sp>
      <p:sp>
        <p:nvSpPr>
          <p:cNvPr id="2" name="TextBox 1">
            <a:extLst>
              <a:ext uri="{FF2B5EF4-FFF2-40B4-BE49-F238E27FC236}">
                <a16:creationId xmlns:a16="http://schemas.microsoft.com/office/drawing/2014/main" id="{95F5C242-6629-214C-90E1-60DAF84C152A}"/>
              </a:ext>
            </a:extLst>
          </p:cNvPr>
          <p:cNvSpPr txBox="1"/>
          <p:nvPr/>
        </p:nvSpPr>
        <p:spPr>
          <a:xfrm>
            <a:off x="180571" y="4645573"/>
            <a:ext cx="4850001" cy="2123658"/>
          </a:xfrm>
          <a:prstGeom prst="rect">
            <a:avLst/>
          </a:prstGeom>
          <a:noFill/>
        </p:spPr>
        <p:txBody>
          <a:bodyPr wrap="square" rtlCol="0">
            <a:spAutoFit/>
          </a:bodyPr>
          <a:lstStyle/>
          <a:p>
            <a:r>
              <a:rPr lang="en-US" sz="1800" b="1" i="1" dirty="0">
                <a:solidFill>
                  <a:schemeClr val="dk1"/>
                </a:solidFill>
                <a:highlight>
                  <a:schemeClr val="lt1"/>
                </a:highlight>
                <a:latin typeface="Calibri"/>
                <a:ea typeface="Calibri"/>
                <a:cs typeface="Calibri"/>
                <a:sym typeface="Calibri"/>
              </a:rPr>
              <a:t>W. USA Wet-season (Nov-Mar) precipitation (1999-2004)</a:t>
            </a:r>
          </a:p>
          <a:p>
            <a:pPr marL="285750" indent="-285750">
              <a:buFont typeface="Arial" panose="020B0604020202020204" pitchFamily="34" charset="0"/>
              <a:buChar char="•"/>
            </a:pPr>
            <a:r>
              <a:rPr lang="en-US" sz="1800" dirty="0">
                <a:solidFill>
                  <a:schemeClr val="dk1"/>
                </a:solidFill>
                <a:latin typeface="Calibri"/>
                <a:ea typeface="Calibri"/>
                <a:cs typeface="Calibri"/>
                <a:sym typeface="Calibri"/>
              </a:rPr>
              <a:t>CESM-MPAS results are compare well to observations</a:t>
            </a:r>
          </a:p>
          <a:p>
            <a:pPr marL="285750" indent="-285750">
              <a:buFont typeface="Arial" panose="020B0604020202020204" pitchFamily="34" charset="0"/>
              <a:buChar char="•"/>
            </a:pPr>
            <a:r>
              <a:rPr lang="en-US" sz="1800" dirty="0">
                <a:solidFill>
                  <a:schemeClr val="dk1"/>
                </a:solidFill>
                <a:latin typeface="Calibri"/>
                <a:ea typeface="Calibri"/>
                <a:cs typeface="Calibri"/>
                <a:sym typeface="Calibri"/>
              </a:rPr>
              <a:t>Smaller biases than WRF mesoscale model </a:t>
            </a:r>
          </a:p>
          <a:p>
            <a:endParaRPr lang="en-US" b="1" i="1" dirty="0">
              <a:solidFill>
                <a:schemeClr val="dk1"/>
              </a:solidFill>
              <a:highlight>
                <a:schemeClr val="lt1"/>
              </a:highlight>
              <a:latin typeface="Calibri"/>
              <a:ea typeface="Calibri"/>
              <a:cs typeface="Calibri"/>
              <a:sym typeface="Calibri"/>
            </a:endParaRPr>
          </a:p>
          <a:p>
            <a:endParaRPr lang="en-US" b="1" i="1" dirty="0">
              <a:solidFill>
                <a:schemeClr val="dk1"/>
              </a:solidFill>
              <a:highlight>
                <a:schemeClr val="lt1"/>
              </a:highlight>
              <a:latin typeface="Calibri"/>
              <a:ea typeface="Calibri"/>
              <a:cs typeface="Calibri"/>
              <a:sym typeface="Calibri"/>
            </a:endParaRP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Major Issues for Clouds, </a:t>
            </a:r>
            <a:r>
              <a:rPr lang="en-US" dirty="0" err="1"/>
              <a:t>Precip</a:t>
            </a:r>
            <a:r>
              <a:rPr lang="en-US" dirty="0"/>
              <a:t> and Aerosols (IMHO)</a:t>
            </a:r>
            <a:endParaRPr dirty="0"/>
          </a:p>
        </p:txBody>
      </p:sp>
      <p:sp>
        <p:nvSpPr>
          <p:cNvPr id="163" name="Google Shape;163;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Heard lots about warm clouds. Let’s talk about cold clouds</a:t>
            </a:r>
          </a:p>
          <a:p>
            <a:pPr marL="0" lvl="0" indent="0" algn="l" rtl="0">
              <a:lnSpc>
                <a:spcPct val="90000"/>
              </a:lnSpc>
              <a:spcBef>
                <a:spcPts val="0"/>
              </a:spcBef>
              <a:spcAft>
                <a:spcPts val="0"/>
              </a:spcAft>
              <a:buClr>
                <a:schemeClr val="dk1"/>
              </a:buClr>
              <a:buSzPts val="2800"/>
              <a:buNone/>
            </a:pPr>
            <a:endParaRPr lang="en-US" dirty="0"/>
          </a:p>
          <a:p>
            <a:pPr marL="228600" lvl="0" indent="-228600" algn="l" rtl="0">
              <a:lnSpc>
                <a:spcPct val="90000"/>
              </a:lnSpc>
              <a:spcBef>
                <a:spcPts val="0"/>
              </a:spcBef>
              <a:spcAft>
                <a:spcPts val="0"/>
              </a:spcAft>
              <a:buClr>
                <a:schemeClr val="dk1"/>
              </a:buClr>
              <a:buSzPts val="2800"/>
              <a:buChar char="•"/>
            </a:pPr>
            <a:r>
              <a:rPr lang="en-US" dirty="0"/>
              <a:t>Cloud Phase: critical for radiative effects at high latitudes AND for cloud feedbacks. Also weather impacts</a:t>
            </a:r>
          </a:p>
          <a:p>
            <a:pPr marL="228600" lvl="0" indent="-228600" algn="l" rtl="0">
              <a:lnSpc>
                <a:spcPct val="90000"/>
              </a:lnSpc>
              <a:spcBef>
                <a:spcPts val="0"/>
              </a:spcBef>
              <a:spcAft>
                <a:spcPts val="0"/>
              </a:spcAft>
              <a:buClr>
                <a:schemeClr val="dk1"/>
              </a:buClr>
              <a:buSzPts val="2800"/>
              <a:buChar char="•"/>
            </a:pPr>
            <a:r>
              <a:rPr lang="en-US" dirty="0"/>
              <a:t>Cloud Microphysics: size distributions govern process rates</a:t>
            </a:r>
            <a:endParaRPr dirty="0"/>
          </a:p>
          <a:p>
            <a:pPr marL="228600" lvl="0" indent="-228600" algn="l" rtl="0">
              <a:lnSpc>
                <a:spcPct val="90000"/>
              </a:lnSpc>
              <a:spcBef>
                <a:spcPts val="1000"/>
              </a:spcBef>
              <a:spcAft>
                <a:spcPts val="0"/>
              </a:spcAft>
              <a:buClr>
                <a:schemeClr val="dk1"/>
              </a:buClr>
              <a:buSzPts val="2800"/>
              <a:buChar char="•"/>
            </a:pPr>
            <a:r>
              <a:rPr lang="en-US" dirty="0"/>
              <a:t>Aerosol activation (cloud-aerosol interactions). Vertical velocity</a:t>
            </a:r>
            <a:endParaRPr dirty="0"/>
          </a:p>
          <a:p>
            <a:pPr marL="685800" lvl="1" indent="-228600" algn="l" rtl="0">
              <a:lnSpc>
                <a:spcPct val="90000"/>
              </a:lnSpc>
              <a:spcBef>
                <a:spcPts val="500"/>
              </a:spcBef>
              <a:spcAft>
                <a:spcPts val="0"/>
              </a:spcAft>
              <a:buClr>
                <a:schemeClr val="dk1"/>
              </a:buClr>
              <a:buSzPts val="2400"/>
              <a:buChar char="•"/>
            </a:pPr>
            <a:r>
              <a:rPr lang="en-US" dirty="0"/>
              <a:t>Issue: shallow velocity may be more important.  </a:t>
            </a:r>
          </a:p>
          <a:p>
            <a:pPr marL="228600" indent="-228600">
              <a:spcBef>
                <a:spcPts val="500"/>
              </a:spcBef>
              <a:buSzPts val="2400"/>
            </a:pPr>
            <a:r>
              <a:rPr lang="en-US" dirty="0"/>
              <a:t>Precipitation Intensity: weather impacts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375745" y="26799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Cloud Phase</a:t>
            </a:r>
            <a:endParaRPr dirty="0"/>
          </a:p>
        </p:txBody>
      </p:sp>
      <p:sp>
        <p:nvSpPr>
          <p:cNvPr id="169" name="Google Shape;169;p8"/>
          <p:cNvSpPr txBox="1">
            <a:spLocks noGrp="1"/>
          </p:cNvSpPr>
          <p:nvPr>
            <p:ph type="body" idx="1"/>
          </p:nvPr>
        </p:nvSpPr>
        <p:spPr>
          <a:xfrm>
            <a:off x="228600" y="1481959"/>
            <a:ext cx="7160172" cy="4636561"/>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dirty="0"/>
              <a:t>SOCRATES in-situ flights over the S. Ocean used to understand &amp; improve models</a:t>
            </a:r>
          </a:p>
          <a:p>
            <a:pPr marL="228600" lvl="0" indent="-50800" algn="l" rtl="0">
              <a:lnSpc>
                <a:spcPct val="90000"/>
              </a:lnSpc>
              <a:spcBef>
                <a:spcPts val="0"/>
              </a:spcBef>
              <a:spcAft>
                <a:spcPts val="0"/>
              </a:spcAft>
              <a:buClr>
                <a:schemeClr val="dk1"/>
              </a:buClr>
              <a:buSzPts val="2800"/>
              <a:buNone/>
            </a:pPr>
            <a:endParaRPr lang="en-US" dirty="0"/>
          </a:p>
          <a:p>
            <a:pPr marL="228600" lvl="0" indent="-50800" algn="l" rtl="0">
              <a:lnSpc>
                <a:spcPct val="90000"/>
              </a:lnSpc>
              <a:spcBef>
                <a:spcPts val="0"/>
              </a:spcBef>
              <a:spcAft>
                <a:spcPts val="0"/>
              </a:spcAft>
              <a:buClr>
                <a:schemeClr val="dk1"/>
              </a:buClr>
              <a:buSzPts val="2800"/>
              <a:buNone/>
            </a:pPr>
            <a:r>
              <a:rPr lang="en-US" dirty="0"/>
              <a:t>CAM6: Too little ice. This contributes to high climate sensitivity.</a:t>
            </a:r>
          </a:p>
        </p:txBody>
      </p:sp>
      <p:pic>
        <p:nvPicPr>
          <p:cNvPr id="170" name="Google Shape;170;p8"/>
          <p:cNvPicPr preferRelativeResize="0"/>
          <p:nvPr/>
        </p:nvPicPr>
        <p:blipFill rotWithShape="1">
          <a:blip r:embed="rId3">
            <a:alphaModFix/>
          </a:blip>
          <a:srcRect/>
          <a:stretch/>
        </p:blipFill>
        <p:spPr>
          <a:xfrm>
            <a:off x="6076950" y="3416300"/>
            <a:ext cx="38100" cy="25400"/>
          </a:xfrm>
          <a:prstGeom prst="rect">
            <a:avLst/>
          </a:prstGeom>
          <a:noFill/>
          <a:ln>
            <a:noFill/>
          </a:ln>
        </p:spPr>
      </p:pic>
      <p:pic>
        <p:nvPicPr>
          <p:cNvPr id="171" name="Google Shape;171;p8"/>
          <p:cNvPicPr preferRelativeResize="0"/>
          <p:nvPr/>
        </p:nvPicPr>
        <p:blipFill rotWithShape="1">
          <a:blip r:embed="rId3">
            <a:alphaModFix/>
          </a:blip>
          <a:srcRect/>
          <a:stretch/>
        </p:blipFill>
        <p:spPr>
          <a:xfrm>
            <a:off x="6229350" y="3568700"/>
            <a:ext cx="38100" cy="25400"/>
          </a:xfrm>
          <a:prstGeom prst="rect">
            <a:avLst/>
          </a:prstGeom>
          <a:noFill/>
          <a:ln>
            <a:noFill/>
          </a:ln>
        </p:spPr>
      </p:pic>
      <p:pic>
        <p:nvPicPr>
          <p:cNvPr id="172" name="Google Shape;172;p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517667" y="3615326"/>
            <a:ext cx="9520674" cy="2889579"/>
          </a:xfrm>
          <a:prstGeom prst="rect">
            <a:avLst/>
          </a:prstGeom>
          <a:noFill/>
          <a:ln>
            <a:noFill/>
          </a:ln>
        </p:spPr>
      </p:pic>
      <p:pic>
        <p:nvPicPr>
          <p:cNvPr id="173" name="Google Shape;173;p8"/>
          <p:cNvPicPr preferRelativeResize="0"/>
          <p:nvPr/>
        </p:nvPicPr>
        <p:blipFill rotWithShape="1">
          <a:blip r:embed="rId5">
            <a:alphaModFix/>
          </a:blip>
          <a:srcRect/>
          <a:stretch/>
        </p:blipFill>
        <p:spPr>
          <a:xfrm>
            <a:off x="7649221" y="20972"/>
            <a:ext cx="4389120" cy="3609306"/>
          </a:xfrm>
          <a:prstGeom prst="rect">
            <a:avLst/>
          </a:prstGeom>
          <a:noFill/>
          <a:ln>
            <a:noFill/>
          </a:ln>
        </p:spPr>
      </p:pic>
      <p:sp>
        <p:nvSpPr>
          <p:cNvPr id="2" name="TextBox 1">
            <a:extLst>
              <a:ext uri="{FF2B5EF4-FFF2-40B4-BE49-F238E27FC236}">
                <a16:creationId xmlns:a16="http://schemas.microsoft.com/office/drawing/2014/main" id="{FE9F8D6C-D19B-AE45-B2D1-ACD5EB6F6C70}"/>
              </a:ext>
            </a:extLst>
          </p:cNvPr>
          <p:cNvSpPr txBox="1"/>
          <p:nvPr/>
        </p:nvSpPr>
        <p:spPr>
          <a:xfrm>
            <a:off x="9843781" y="6504905"/>
            <a:ext cx="1845377" cy="307777"/>
          </a:xfrm>
          <a:prstGeom prst="rect">
            <a:avLst/>
          </a:prstGeom>
          <a:noFill/>
        </p:spPr>
        <p:txBody>
          <a:bodyPr wrap="none" rtlCol="0">
            <a:spAutoFit/>
          </a:bodyPr>
          <a:lstStyle/>
          <a:p>
            <a:r>
              <a:rPr lang="en-US" dirty="0"/>
              <a:t>Gettelman et al 2020</a:t>
            </a:r>
          </a:p>
        </p:txBody>
      </p:sp>
      <p:sp>
        <p:nvSpPr>
          <p:cNvPr id="3" name="TextBox 2">
            <a:extLst>
              <a:ext uri="{FF2B5EF4-FFF2-40B4-BE49-F238E27FC236}">
                <a16:creationId xmlns:a16="http://schemas.microsoft.com/office/drawing/2014/main" id="{B10CDB0F-030E-A846-8482-DECF0A9A6F2A}"/>
              </a:ext>
            </a:extLst>
          </p:cNvPr>
          <p:cNvSpPr txBox="1"/>
          <p:nvPr/>
        </p:nvSpPr>
        <p:spPr>
          <a:xfrm>
            <a:off x="3191861" y="5526883"/>
            <a:ext cx="1327608" cy="523220"/>
          </a:xfrm>
          <a:prstGeom prst="rect">
            <a:avLst/>
          </a:prstGeom>
          <a:noFill/>
        </p:spPr>
        <p:txBody>
          <a:bodyPr wrap="none" rtlCol="0">
            <a:spAutoFit/>
          </a:bodyPr>
          <a:lstStyle/>
          <a:p>
            <a:r>
              <a:rPr lang="en-US" b="1" dirty="0">
                <a:solidFill>
                  <a:srgbClr val="FFA605"/>
                </a:solidFill>
              </a:rPr>
              <a:t>Model</a:t>
            </a:r>
          </a:p>
          <a:p>
            <a:r>
              <a:rPr lang="en-US" b="1" dirty="0">
                <a:solidFill>
                  <a:schemeClr val="accent1"/>
                </a:solidFill>
              </a:rPr>
              <a:t>Observations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9"/>
          <p:cNvSpPr txBox="1">
            <a:spLocks noGrp="1"/>
          </p:cNvSpPr>
          <p:nvPr>
            <p:ph type="title"/>
          </p:nvPr>
        </p:nvSpPr>
        <p:spPr>
          <a:xfrm>
            <a:off x="136634" y="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Microphysics, Size distributions</a:t>
            </a:r>
            <a:endParaRPr dirty="0"/>
          </a:p>
        </p:txBody>
      </p:sp>
      <p:sp>
        <p:nvSpPr>
          <p:cNvPr id="179" name="Google Shape;179;p9"/>
          <p:cNvSpPr txBox="1">
            <a:spLocks noGrp="1"/>
          </p:cNvSpPr>
          <p:nvPr>
            <p:ph type="body" idx="1"/>
          </p:nvPr>
        </p:nvSpPr>
        <p:spPr>
          <a:xfrm>
            <a:off x="564931" y="914400"/>
            <a:ext cx="10515600" cy="4558370"/>
          </a:xfrm>
          <a:prstGeom prst="rect">
            <a:avLst/>
          </a:prstGeom>
          <a:noFill/>
          <a:ln>
            <a:noFill/>
          </a:ln>
        </p:spPr>
        <p:txBody>
          <a:bodyPr spcFirstLastPara="1" wrap="square" lIns="91425" tIns="45700" rIns="91425" bIns="45700" anchor="t" anchorCtr="0">
            <a:normAutofit/>
          </a:bodyPr>
          <a:lstStyle/>
          <a:p>
            <a:pPr marL="228600" lvl="0" indent="-50800" algn="l" rtl="0">
              <a:lnSpc>
                <a:spcPct val="90000"/>
              </a:lnSpc>
              <a:spcBef>
                <a:spcPts val="0"/>
              </a:spcBef>
              <a:spcAft>
                <a:spcPts val="0"/>
              </a:spcAft>
              <a:buClr>
                <a:schemeClr val="dk1"/>
              </a:buClr>
              <a:buSzPts val="2800"/>
              <a:buNone/>
            </a:pPr>
            <a:r>
              <a:rPr lang="en-US" dirty="0"/>
              <a:t>Advanced GCMs/GSRMs can be compared directly to cloud microphysical size distributions (here from SOCRATES). </a:t>
            </a:r>
            <a:endParaRPr dirty="0"/>
          </a:p>
        </p:txBody>
      </p:sp>
      <p:pic>
        <p:nvPicPr>
          <p:cNvPr id="180" name="Google Shape;180;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191876"/>
            <a:ext cx="12192000" cy="4366339"/>
          </a:xfrm>
          <a:prstGeom prst="rect">
            <a:avLst/>
          </a:prstGeom>
          <a:noFill/>
          <a:ln>
            <a:noFill/>
          </a:ln>
        </p:spPr>
      </p:pic>
      <p:sp>
        <p:nvSpPr>
          <p:cNvPr id="2" name="TextBox 1">
            <a:extLst>
              <a:ext uri="{FF2B5EF4-FFF2-40B4-BE49-F238E27FC236}">
                <a16:creationId xmlns:a16="http://schemas.microsoft.com/office/drawing/2014/main" id="{2F450548-5ABE-CC46-87F1-C6CC93546E35}"/>
              </a:ext>
            </a:extLst>
          </p:cNvPr>
          <p:cNvSpPr txBox="1"/>
          <p:nvPr/>
        </p:nvSpPr>
        <p:spPr>
          <a:xfrm>
            <a:off x="9827172" y="6520496"/>
            <a:ext cx="1845377" cy="307777"/>
          </a:xfrm>
          <a:prstGeom prst="rect">
            <a:avLst/>
          </a:prstGeom>
          <a:noFill/>
        </p:spPr>
        <p:txBody>
          <a:bodyPr wrap="none" rtlCol="0">
            <a:spAutoFit/>
          </a:bodyPr>
          <a:lstStyle/>
          <a:p>
            <a:r>
              <a:rPr lang="en-US" dirty="0"/>
              <a:t>Gettelman et al 2020</a:t>
            </a:r>
          </a:p>
        </p:txBody>
      </p:sp>
      <p:sp>
        <p:nvSpPr>
          <p:cNvPr id="3" name="TextBox 2">
            <a:extLst>
              <a:ext uri="{FF2B5EF4-FFF2-40B4-BE49-F238E27FC236}">
                <a16:creationId xmlns:a16="http://schemas.microsoft.com/office/drawing/2014/main" id="{559753B9-6704-D04C-A19A-C6A1181058B5}"/>
              </a:ext>
            </a:extLst>
          </p:cNvPr>
          <p:cNvSpPr txBox="1"/>
          <p:nvPr/>
        </p:nvSpPr>
        <p:spPr>
          <a:xfrm>
            <a:off x="4845270" y="6505495"/>
            <a:ext cx="3677610" cy="307777"/>
          </a:xfrm>
          <a:prstGeom prst="rect">
            <a:avLst/>
          </a:prstGeom>
          <a:noFill/>
        </p:spPr>
        <p:txBody>
          <a:bodyPr wrap="none" rtlCol="0">
            <a:spAutoFit/>
          </a:bodyPr>
          <a:lstStyle/>
          <a:p>
            <a:r>
              <a:rPr lang="en-US" dirty="0"/>
              <a:t>Note potential issue with too large rain sizes</a:t>
            </a:r>
          </a:p>
        </p:txBody>
      </p:sp>
      <p:sp>
        <p:nvSpPr>
          <p:cNvPr id="4" name="TextBox 3">
            <a:extLst>
              <a:ext uri="{FF2B5EF4-FFF2-40B4-BE49-F238E27FC236}">
                <a16:creationId xmlns:a16="http://schemas.microsoft.com/office/drawing/2014/main" id="{BE9F873F-66C2-D24C-A7FD-03864F9DD735}"/>
              </a:ext>
            </a:extLst>
          </p:cNvPr>
          <p:cNvSpPr txBox="1"/>
          <p:nvPr/>
        </p:nvSpPr>
        <p:spPr>
          <a:xfrm>
            <a:off x="462456" y="1855484"/>
            <a:ext cx="6692858" cy="307777"/>
          </a:xfrm>
          <a:prstGeom prst="rect">
            <a:avLst/>
          </a:prstGeom>
          <a:noFill/>
        </p:spPr>
        <p:txBody>
          <a:bodyPr wrap="none" rtlCol="0">
            <a:spAutoFit/>
          </a:bodyPr>
          <a:lstStyle/>
          <a:p>
            <a:r>
              <a:rPr lang="en-US" dirty="0"/>
              <a:t>Comparison is GCM cloud microphysics along aircraft flight tracks with in-situ data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0"/>
          <p:cNvSpPr txBox="1">
            <a:spLocks noGrp="1"/>
          </p:cNvSpPr>
          <p:nvPr>
            <p:ph type="title"/>
          </p:nvPr>
        </p:nvSpPr>
        <p:spPr>
          <a:xfrm>
            <a:off x="367496" y="188357"/>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Cloud Dynamics</a:t>
            </a:r>
            <a:br>
              <a:rPr lang="en-US"/>
            </a:br>
            <a:r>
              <a:rPr lang="en-US"/>
              <a:t>&amp; Microphysics</a:t>
            </a:r>
            <a:endParaRPr/>
          </a:p>
        </p:txBody>
      </p:sp>
      <p:sp>
        <p:nvSpPr>
          <p:cNvPr id="187" name="Google Shape;187;p10"/>
          <p:cNvSpPr txBox="1">
            <a:spLocks noGrp="1"/>
          </p:cNvSpPr>
          <p:nvPr>
            <p:ph type="body" idx="1"/>
          </p:nvPr>
        </p:nvSpPr>
        <p:spPr>
          <a:xfrm>
            <a:off x="367495" y="1825625"/>
            <a:ext cx="5442015"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US"/>
              <a:t>Cloud dynamics (velocity) influences/controls cloud microphysics &amp; aerosol activation</a:t>
            </a:r>
            <a:endParaRPr/>
          </a:p>
          <a:p>
            <a:pPr marL="228600" lvl="0" indent="-228600" algn="l" rtl="0">
              <a:lnSpc>
                <a:spcPct val="90000"/>
              </a:lnSpc>
              <a:spcBef>
                <a:spcPts val="1000"/>
              </a:spcBef>
              <a:spcAft>
                <a:spcPts val="0"/>
              </a:spcAft>
              <a:buClr>
                <a:schemeClr val="dk1"/>
              </a:buClr>
              <a:buSzPts val="2800"/>
              <a:buChar char="•"/>
            </a:pPr>
            <a:r>
              <a:rPr lang="en-US"/>
              <a:t>Leads to different cloud drop/crystal number, precipitation &amp; radiative effects</a:t>
            </a:r>
            <a:endParaRPr/>
          </a:p>
          <a:p>
            <a:pPr marL="228600" lvl="0" indent="-228600" algn="l" rtl="0">
              <a:lnSpc>
                <a:spcPct val="90000"/>
              </a:lnSpc>
              <a:spcBef>
                <a:spcPts val="1000"/>
              </a:spcBef>
              <a:spcAft>
                <a:spcPts val="0"/>
              </a:spcAft>
              <a:buClr>
                <a:schemeClr val="dk1"/>
              </a:buClr>
              <a:buSzPts val="2800"/>
              <a:buChar char="•"/>
            </a:pPr>
            <a:r>
              <a:rPr lang="en-US"/>
              <a:t>S. Ocean SOCRATES example</a:t>
            </a:r>
            <a:endParaRPr/>
          </a:p>
        </p:txBody>
      </p:sp>
      <p:pic>
        <p:nvPicPr>
          <p:cNvPr id="188" name="Google Shape;188;p10"/>
          <p:cNvPicPr preferRelativeResize="0"/>
          <p:nvPr/>
        </p:nvPicPr>
        <p:blipFill rotWithShape="1">
          <a:blip r:embed="rId3">
            <a:alphaModFix/>
          </a:blip>
          <a:srcRect/>
          <a:stretch/>
        </p:blipFill>
        <p:spPr>
          <a:xfrm>
            <a:off x="5739358" y="0"/>
            <a:ext cx="6452642" cy="6858000"/>
          </a:xfrm>
          <a:prstGeom prst="rect">
            <a:avLst/>
          </a:prstGeom>
          <a:noFill/>
          <a:ln>
            <a:noFill/>
          </a:ln>
        </p:spPr>
      </p:pic>
      <p:sp>
        <p:nvSpPr>
          <p:cNvPr id="189" name="Google Shape;189;p10"/>
          <p:cNvSpPr txBox="1"/>
          <p:nvPr/>
        </p:nvSpPr>
        <p:spPr>
          <a:xfrm>
            <a:off x="4710896" y="6477093"/>
            <a:ext cx="230447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McFarquhar et al 2020</a:t>
            </a:r>
            <a:endParaRPr/>
          </a:p>
        </p:txBody>
      </p:sp>
      <p:sp>
        <p:nvSpPr>
          <p:cNvPr id="190" name="Google Shape;190;p10"/>
          <p:cNvSpPr/>
          <p:nvPr/>
        </p:nvSpPr>
        <p:spPr>
          <a:xfrm>
            <a:off x="9837325" y="2234773"/>
            <a:ext cx="297284" cy="515007"/>
          </a:xfrm>
          <a:prstGeom prst="downArrow">
            <a:avLst>
              <a:gd name="adj1" fmla="val 50000"/>
              <a:gd name="adj2" fmla="val 50000"/>
            </a:avLst>
          </a:prstGeom>
          <a:solidFill>
            <a:schemeClr val="dk1">
              <a:alpha val="49803"/>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1" name="Google Shape;191;p10"/>
          <p:cNvSpPr/>
          <p:nvPr/>
        </p:nvSpPr>
        <p:spPr>
          <a:xfrm rot="10800000">
            <a:off x="10544502" y="2234774"/>
            <a:ext cx="297284" cy="515007"/>
          </a:xfrm>
          <a:prstGeom prst="downArrow">
            <a:avLst>
              <a:gd name="adj1" fmla="val 50000"/>
              <a:gd name="adj2" fmla="val 50000"/>
            </a:avLst>
          </a:prstGeom>
          <a:solidFill>
            <a:schemeClr val="dk1">
              <a:alpha val="49803"/>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2" name="Google Shape;192;p10"/>
          <p:cNvSpPr/>
          <p:nvPr/>
        </p:nvSpPr>
        <p:spPr>
          <a:xfrm>
            <a:off x="8124000" y="2234772"/>
            <a:ext cx="297284" cy="515007"/>
          </a:xfrm>
          <a:prstGeom prst="downArrow">
            <a:avLst>
              <a:gd name="adj1" fmla="val 50000"/>
              <a:gd name="adj2" fmla="val 50000"/>
            </a:avLst>
          </a:prstGeom>
          <a:solidFill>
            <a:schemeClr val="dk1">
              <a:alpha val="49803"/>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3" name="Google Shape;193;p10"/>
          <p:cNvSpPr/>
          <p:nvPr/>
        </p:nvSpPr>
        <p:spPr>
          <a:xfrm>
            <a:off x="7340731" y="2234773"/>
            <a:ext cx="297284" cy="515007"/>
          </a:xfrm>
          <a:prstGeom prst="downArrow">
            <a:avLst>
              <a:gd name="adj1" fmla="val 50000"/>
              <a:gd name="adj2" fmla="val 50000"/>
            </a:avLst>
          </a:prstGeom>
          <a:solidFill>
            <a:schemeClr val="dk1">
              <a:alpha val="49803"/>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4" name="Google Shape;194;p10"/>
          <p:cNvSpPr/>
          <p:nvPr/>
        </p:nvSpPr>
        <p:spPr>
          <a:xfrm rot="10800000">
            <a:off x="6541156" y="2234771"/>
            <a:ext cx="297284" cy="515007"/>
          </a:xfrm>
          <a:prstGeom prst="downArrow">
            <a:avLst>
              <a:gd name="adj1" fmla="val 50000"/>
              <a:gd name="adj2" fmla="val 50000"/>
            </a:avLst>
          </a:prstGeom>
          <a:solidFill>
            <a:schemeClr val="dk1">
              <a:alpha val="49803"/>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10"/>
          <p:cNvSpPr/>
          <p:nvPr/>
        </p:nvSpPr>
        <p:spPr>
          <a:xfrm rot="10800000">
            <a:off x="11163071" y="2234770"/>
            <a:ext cx="297284" cy="515007"/>
          </a:xfrm>
          <a:prstGeom prst="downArrow">
            <a:avLst>
              <a:gd name="adj1" fmla="val 50000"/>
              <a:gd name="adj2" fmla="val 50000"/>
            </a:avLst>
          </a:prstGeom>
          <a:solidFill>
            <a:schemeClr val="dk1">
              <a:alpha val="49803"/>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 name="TextBox 1">
            <a:extLst>
              <a:ext uri="{FF2B5EF4-FFF2-40B4-BE49-F238E27FC236}">
                <a16:creationId xmlns:a16="http://schemas.microsoft.com/office/drawing/2014/main" id="{D0A44A4E-D008-4149-844C-9C2939722F66}"/>
              </a:ext>
            </a:extLst>
          </p:cNvPr>
          <p:cNvSpPr txBox="1"/>
          <p:nvPr/>
        </p:nvSpPr>
        <p:spPr>
          <a:xfrm>
            <a:off x="11077592" y="3693517"/>
            <a:ext cx="1114408" cy="307777"/>
          </a:xfrm>
          <a:prstGeom prst="rect">
            <a:avLst/>
          </a:prstGeom>
          <a:noFill/>
        </p:spPr>
        <p:txBody>
          <a:bodyPr wrap="none" rtlCol="0">
            <a:spAutoFit/>
          </a:bodyPr>
          <a:lstStyle/>
          <a:p>
            <a:r>
              <a:rPr lang="en-US" dirty="0"/>
              <a:t>60s ~ 10km</a:t>
            </a:r>
          </a:p>
        </p:txBody>
      </p:sp>
      <p:sp>
        <p:nvSpPr>
          <p:cNvPr id="13" name="Google Shape;194;p10">
            <a:extLst>
              <a:ext uri="{FF2B5EF4-FFF2-40B4-BE49-F238E27FC236}">
                <a16:creationId xmlns:a16="http://schemas.microsoft.com/office/drawing/2014/main" id="{FF37D116-EE5A-A149-A659-C41C86C83A33}"/>
              </a:ext>
            </a:extLst>
          </p:cNvPr>
          <p:cNvSpPr/>
          <p:nvPr/>
        </p:nvSpPr>
        <p:spPr>
          <a:xfrm rot="10800000">
            <a:off x="8876325" y="2371399"/>
            <a:ext cx="297284" cy="515007"/>
          </a:xfrm>
          <a:prstGeom prst="downArrow">
            <a:avLst>
              <a:gd name="adj1" fmla="val 50000"/>
              <a:gd name="adj2" fmla="val 50000"/>
            </a:avLst>
          </a:prstGeom>
          <a:solidFill>
            <a:schemeClr val="dk1">
              <a:alpha val="49803"/>
            </a:schemeClr>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1001</Words>
  <Application>Microsoft Macintosh PowerPoint</Application>
  <PresentationFormat>Widescreen</PresentationFormat>
  <Paragraphs>121</Paragraphs>
  <Slides>15</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Office Theme</vt:lpstr>
      <vt:lpstr>Confronting Global Models with Observations of Clouds and Precipitation</vt:lpstr>
      <vt:lpstr>Outline</vt:lpstr>
      <vt:lpstr>Where are ESMs Going? </vt:lpstr>
      <vt:lpstr>NCAR’s vision…similar to others System for Integrated Modeling of the Atmosphere (SIMA)</vt:lpstr>
      <vt:lpstr>PowerPoint Presentation</vt:lpstr>
      <vt:lpstr>Major Issues for Clouds, Precip and Aerosols (IMHO)</vt:lpstr>
      <vt:lpstr>Cloud Phase</vt:lpstr>
      <vt:lpstr>Microphysics, Size distributions</vt:lpstr>
      <vt:lpstr>Cloud Dynamics &amp; Microphysics</vt:lpstr>
      <vt:lpstr>Microphysics: Comparing to Reflectivity</vt:lpstr>
      <vt:lpstr>Precipitation Intensity &amp; Frequency</vt:lpstr>
      <vt:lpstr>Where can      help? </vt:lpstr>
      <vt:lpstr>Goal: Improving Prediction</vt:lpstr>
      <vt:lpstr>PowerPoint Presentation</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Confronting Global Models with Observations of Clouds and Precipitation</dc:title>
  <dc:creator>Andrew Gettelman</dc:creator>
  <cp:lastModifiedBy>Andrew Gettelman</cp:lastModifiedBy>
  <cp:revision>9</cp:revision>
  <dcterms:created xsi:type="dcterms:W3CDTF">2022-02-10T19:40:34Z</dcterms:created>
  <dcterms:modified xsi:type="dcterms:W3CDTF">2022-02-18T04:05:26Z</dcterms:modified>
</cp:coreProperties>
</file>