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315" r:id="rId3"/>
    <p:sldId id="318" r:id="rId4"/>
    <p:sldId id="31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7" r:id="rId25"/>
    <p:sldId id="308" r:id="rId26"/>
    <p:sldId id="284" r:id="rId27"/>
    <p:sldId id="310" r:id="rId28"/>
    <p:sldId id="311" r:id="rId29"/>
    <p:sldId id="312" r:id="rId30"/>
    <p:sldId id="313" r:id="rId31"/>
    <p:sldId id="314" r:id="rId32"/>
    <p:sldId id="288" r:id="rId33"/>
    <p:sldId id="290" r:id="rId34"/>
    <p:sldId id="289" r:id="rId35"/>
    <p:sldId id="304" r:id="rId36"/>
    <p:sldId id="320" r:id="rId37"/>
    <p:sldId id="319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E0EA4-0B64-4E01-BEDF-B6B95556BD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3B975-37C8-41E7-BEE0-92DE3F93B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57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5C40-126C-401D-9A55-091A838E85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35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BC7F-D17F-4B8B-87D8-7343F5E838E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9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BC7F-D17F-4B8B-87D8-7343F5E838E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04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28EBB-447C-45C2-9B83-7E644455544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F9DDA-F04F-4591-A964-95550409B8CE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106B0-D096-4AAC-A9BE-284228C6FD4D}" type="slidenum">
              <a:rPr lang="ja-JP" altLang="en-US" smtClean="0">
                <a:ea typeface="ＭＳ Ｐゴシック" charset="-128"/>
              </a:rPr>
              <a:pPr/>
              <a:t>23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土佐湾のおけるサブメソ変動の重要性（</a:t>
            </a:r>
            <a:r>
              <a:rPr kumimoji="1" lang="en-US" altLang="ja-JP" dirty="0" smtClean="0"/>
              <a:t>10km, </a:t>
            </a:r>
            <a:r>
              <a:rPr kumimoji="1" lang="ja-JP" altLang="en-US" dirty="0" smtClean="0"/>
              <a:t>数日）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D88A-336B-4DD3-8A23-BACD920FDA8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553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9421-FA64-4F38-B0D7-FC108811CBD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550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9421-FA64-4F38-B0D7-FC108811CBD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550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9421-FA64-4F38-B0D7-FC108811CBD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461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9421-FA64-4F38-B0D7-FC108811CBD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461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5C40-126C-401D-9A55-091A838E85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601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5C40-126C-401D-9A55-091A838E85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35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冬季混合層について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BC7F-D17F-4B8B-87D8-7343F5E838E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89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86C3C5-D62D-4EC3-800D-8244094B3FD9}" type="slidenum">
              <a:rPr lang="en-US" altLang="ja-JP" sz="1200">
                <a:latin typeface="Arial" charset="0"/>
              </a:rPr>
              <a:pPr algn="r"/>
              <a:t>9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四国沖高解像度モデルの設計図</a:t>
            </a:r>
            <a:endParaRPr lang="en-US" altLang="ja-JP" dirty="0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keywords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：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ROMS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基盤、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3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重の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one-way</a:t>
            </a:r>
            <a:r>
              <a:rPr lang="en-US" altLang="ja-JP" baseline="0" dirty="0" smtClean="0">
                <a:solidFill>
                  <a:schemeClr val="bg1"/>
                </a:solidFill>
                <a:ea typeface="ＭＳ Ｐゴシック" charset="-128"/>
              </a:rPr>
              <a:t> nesting</a:t>
            </a:r>
            <a:r>
              <a:rPr lang="ja-JP" altLang="en-US" baseline="0" dirty="0" err="1" smtClean="0">
                <a:solidFill>
                  <a:schemeClr val="bg1"/>
                </a:solidFill>
                <a:ea typeface="ＭＳ Ｐゴシック" charset="-128"/>
              </a:rPr>
              <a:t>、</a:t>
            </a:r>
            <a:r>
              <a:rPr lang="ja-JP" altLang="en-US" baseline="0" dirty="0" smtClean="0">
                <a:solidFill>
                  <a:schemeClr val="bg1"/>
                </a:solidFill>
                <a:ea typeface="ＭＳ Ｐゴシック" charset="-128"/>
              </a:rPr>
              <a:t>月別気候値海面フラックスで駆動</a:t>
            </a:r>
            <a:endParaRPr lang="en-US" altLang="ja-JP" baseline="0" dirty="0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/>
            <a:endParaRPr lang="en-US" altLang="ja-JP" baseline="0" dirty="0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/>
            <a:r>
              <a:rPr lang="en-US" altLang="ja-JP" baseline="0" dirty="0" smtClean="0">
                <a:solidFill>
                  <a:schemeClr val="bg1"/>
                </a:solidFill>
                <a:ea typeface="ＭＳ Ｐゴシック" charset="-128"/>
              </a:rPr>
              <a:t>※</a:t>
            </a:r>
            <a:r>
              <a:rPr lang="ja-JP" altLang="en-US" baseline="0" dirty="0" smtClean="0">
                <a:solidFill>
                  <a:schemeClr val="bg1"/>
                </a:solidFill>
                <a:ea typeface="ＭＳ Ｐゴシック" charset="-128"/>
              </a:rPr>
              <a:t>気候値海面フラックス</a:t>
            </a:r>
            <a:endParaRPr lang="en-US" altLang="ja-JP" baseline="0" dirty="0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・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½°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と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1/10°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モデル：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1986-2006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年における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JRA25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気象再解析値（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6-hourly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）と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GHRSST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（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daily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）から計算</a:t>
            </a:r>
            <a:endParaRPr lang="en-US" altLang="ja-JP" dirty="0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・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1/50°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モデル：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2003-2009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年における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MSM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の解析値および予測値（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hourly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）と</a:t>
            </a:r>
            <a:r>
              <a:rPr lang="en-US" altLang="ja-JP" dirty="0" smtClean="0">
                <a:solidFill>
                  <a:schemeClr val="bg1"/>
                </a:solidFill>
                <a:ea typeface="ＭＳ Ｐゴシック" charset="-128"/>
              </a:rPr>
              <a:t>JRA25</a:t>
            </a:r>
            <a:r>
              <a:rPr lang="ja-JP" altLang="en-US" dirty="0" smtClean="0">
                <a:solidFill>
                  <a:schemeClr val="bg1"/>
                </a:solidFill>
                <a:ea typeface="ＭＳ Ｐゴシック" charset="-128"/>
              </a:rPr>
              <a:t>気象再解析値から計算</a:t>
            </a:r>
            <a:endParaRPr lang="en-US" altLang="ja-JP" dirty="0" smtClean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dirty="0" smtClean="0">
                <a:ea typeface="ＭＳ Ｐゴシック" charset="-128"/>
              </a:rPr>
              <a:t>スピンアップ実験のスケジュール</a:t>
            </a:r>
            <a:endParaRPr lang="en-US" altLang="ja-JP" dirty="0" smtClean="0">
              <a:ea typeface="ＭＳ Ｐゴシック" charset="-128"/>
            </a:endParaRPr>
          </a:p>
          <a:p>
            <a:pPr eaLnBrk="1" hangingPunct="1"/>
            <a:r>
              <a:rPr lang="ja-JP" altLang="en-US" dirty="0" smtClean="0">
                <a:ea typeface="ＭＳ Ｐゴシック" charset="-128"/>
              </a:rPr>
              <a:t>計</a:t>
            </a:r>
            <a:r>
              <a:rPr lang="en-US" altLang="ja-JP" dirty="0" smtClean="0">
                <a:ea typeface="ＭＳ Ｐゴシック" charset="-128"/>
              </a:rPr>
              <a:t>20</a:t>
            </a:r>
            <a:r>
              <a:rPr lang="ja-JP" altLang="en-US" dirty="0" smtClean="0">
                <a:ea typeface="ＭＳ Ｐゴシック" charset="-128"/>
              </a:rPr>
              <a:t>年間の計算を実施</a:t>
            </a:r>
            <a:endParaRPr lang="en-US" altLang="ja-JP" dirty="0" smtClean="0">
              <a:ea typeface="ＭＳ Ｐゴシック" charset="-128"/>
            </a:endParaRPr>
          </a:p>
          <a:p>
            <a:pPr eaLnBrk="1" hangingPunct="1"/>
            <a:r>
              <a:rPr lang="en-US" altLang="ja-JP" dirty="0" smtClean="0">
                <a:ea typeface="ＭＳ Ｐゴシック" charset="-128"/>
              </a:rPr>
              <a:t>½°</a:t>
            </a:r>
            <a:r>
              <a:rPr lang="ja-JP" altLang="en-US" dirty="0" smtClean="0">
                <a:ea typeface="ＭＳ Ｐゴシック" charset="-128"/>
              </a:rPr>
              <a:t>モデルを単独で</a:t>
            </a:r>
            <a:r>
              <a:rPr lang="en-US" altLang="ja-JP" dirty="0" smtClean="0">
                <a:ea typeface="ＭＳ Ｐゴシック" charset="-128"/>
              </a:rPr>
              <a:t>8</a:t>
            </a:r>
            <a:r>
              <a:rPr lang="ja-JP" altLang="en-US" dirty="0" smtClean="0">
                <a:ea typeface="ＭＳ Ｐゴシック" charset="-128"/>
              </a:rPr>
              <a:t>年間駆動、その後、</a:t>
            </a:r>
            <a:r>
              <a:rPr lang="en-US" altLang="ja-JP" dirty="0" smtClean="0">
                <a:ea typeface="ＭＳ Ｐゴシック" charset="-128"/>
              </a:rPr>
              <a:t>1/10°</a:t>
            </a:r>
            <a:r>
              <a:rPr lang="ja-JP" altLang="en-US" dirty="0" smtClean="0">
                <a:ea typeface="ＭＳ Ｐゴシック" charset="-128"/>
              </a:rPr>
              <a:t>モデルを駆動。</a:t>
            </a:r>
            <a:r>
              <a:rPr lang="en-US" altLang="ja-JP" dirty="0" smtClean="0">
                <a:ea typeface="ＭＳ Ｐゴシック" charset="-128"/>
              </a:rPr>
              <a:t>16</a:t>
            </a:r>
            <a:r>
              <a:rPr lang="ja-JP" altLang="en-US" dirty="0" smtClean="0">
                <a:ea typeface="ＭＳ Ｐゴシック" charset="-128"/>
              </a:rPr>
              <a:t>年目からの</a:t>
            </a:r>
            <a:r>
              <a:rPr lang="en-US" altLang="ja-JP" dirty="0" smtClean="0">
                <a:ea typeface="ＭＳ Ｐゴシック" charset="-128"/>
              </a:rPr>
              <a:t>1/50°</a:t>
            </a:r>
            <a:r>
              <a:rPr lang="ja-JP" altLang="en-US" dirty="0" smtClean="0">
                <a:ea typeface="ＭＳ Ｐゴシック" charset="-128"/>
              </a:rPr>
              <a:t>モデルを駆動し、</a:t>
            </a:r>
            <a:r>
              <a:rPr lang="en-US" altLang="ja-JP" dirty="0" smtClean="0">
                <a:ea typeface="ＭＳ Ｐゴシック" charset="-128"/>
              </a:rPr>
              <a:t>5</a:t>
            </a:r>
            <a:r>
              <a:rPr lang="ja-JP" altLang="en-US" dirty="0" smtClean="0">
                <a:ea typeface="ＭＳ Ｐゴシック" charset="-128"/>
              </a:rPr>
              <a:t>年間計算。</a:t>
            </a:r>
            <a:endParaRPr lang="en-US" altLang="ja-JP" dirty="0" smtClean="0">
              <a:ea typeface="ＭＳ Ｐゴシック" charset="-128"/>
            </a:endParaRPr>
          </a:p>
          <a:p>
            <a:pPr eaLnBrk="1" hangingPunct="1"/>
            <a:r>
              <a:rPr lang="ja-JP" altLang="en-US" dirty="0" smtClean="0">
                <a:ea typeface="ＭＳ Ｐゴシック" charset="-128"/>
              </a:rPr>
              <a:t>解析には、</a:t>
            </a:r>
            <a:r>
              <a:rPr lang="en-US" altLang="ja-JP" dirty="0" smtClean="0">
                <a:ea typeface="ＭＳ Ｐゴシック" charset="-128"/>
              </a:rPr>
              <a:t>17-20</a:t>
            </a:r>
            <a:r>
              <a:rPr lang="ja-JP" altLang="en-US" dirty="0" smtClean="0">
                <a:ea typeface="ＭＳ Ｐゴシック" charset="-128"/>
              </a:rPr>
              <a:t>年目を使用。</a:t>
            </a:r>
            <a:endParaRPr lang="en-US" altLang="ja-JP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0308-36C8-4F09-8CAD-67BB860C5A9A}" type="datetimeFigureOut">
              <a:rPr lang="ja-JP" altLang="en-US"/>
              <a:pPr>
                <a:defRPr/>
              </a:pPr>
              <a:t>2015/3/3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D1DB-C52D-42BB-B40F-2C36CCD499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05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0.wmf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jpeg"/><Relationship Id="rId4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9552" y="980728"/>
            <a:ext cx="81369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サブメソスケール解像生態系モデリング</a:t>
            </a:r>
            <a:endParaRPr lang="en-US" altLang="ja-JP" sz="2800" dirty="0"/>
          </a:p>
          <a:p>
            <a:pPr algn="ctr"/>
            <a:r>
              <a:rPr lang="ja-JP" altLang="en-US" sz="2800" dirty="0" smtClean="0"/>
              <a:t>高解像度化はどこまで必要か？</a:t>
            </a:r>
            <a:endParaRPr lang="en-US" altLang="ja-JP" sz="2800" dirty="0" smtClean="0"/>
          </a:p>
          <a:p>
            <a:pPr algn="ctr"/>
            <a:endParaRPr lang="en-US" altLang="ja-JP" sz="2800" dirty="0" smtClean="0"/>
          </a:p>
          <a:p>
            <a:pPr algn="ctr"/>
            <a:r>
              <a:rPr lang="en-US" altLang="ja-JP" sz="2600" dirty="0" smtClean="0"/>
              <a:t>Submesoscale modeling for low-trophic-level ecosystem</a:t>
            </a:r>
            <a:r>
              <a:rPr lang="ja-JP" altLang="en-US" sz="2600" dirty="0" smtClean="0"/>
              <a:t>：</a:t>
            </a:r>
            <a:endParaRPr lang="en-US" altLang="ja-JP" sz="2600" dirty="0" smtClean="0"/>
          </a:p>
          <a:p>
            <a:pPr algn="ctr"/>
            <a:r>
              <a:rPr lang="en-US" altLang="ja-JP" sz="2600" dirty="0" smtClean="0"/>
              <a:t>What is an appropriate downscaling?</a:t>
            </a:r>
          </a:p>
          <a:p>
            <a:pPr algn="ctr"/>
            <a:endParaRPr lang="ja-JP" altLang="ja-JP" sz="2800" dirty="0"/>
          </a:p>
          <a:p>
            <a:pPr algn="ctr"/>
            <a:r>
              <a:rPr lang="en-US" altLang="ja-JP" sz="2400" dirty="0" smtClean="0"/>
              <a:t>Hiroshi Kuroda (Fisheries Research Agency</a:t>
            </a:r>
            <a:r>
              <a:rPr lang="ja-JP" altLang="ja-JP" sz="2400" dirty="0" smtClean="0"/>
              <a:t>）</a:t>
            </a:r>
            <a:endParaRPr lang="en-US" altLang="ja-JP" sz="2400" dirty="0" smtClean="0"/>
          </a:p>
        </p:txBody>
      </p:sp>
      <p:pic>
        <p:nvPicPr>
          <p:cNvPr id="1026" name="Picture 2" descr="SKED 我が国の魚類生産を支える黒潮生態系の変動機構の解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3" y="5950404"/>
            <a:ext cx="8513223" cy="646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0632" y="5147530"/>
            <a:ext cx="8912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Thanks to “SKED” and KAKEN</a:t>
            </a:r>
          </a:p>
          <a:p>
            <a:r>
              <a:rPr lang="en-US" altLang="ja-JP" sz="2400" dirty="0" smtClean="0"/>
              <a:t> (The </a:t>
            </a:r>
            <a:r>
              <a:rPr lang="en-US" altLang="ja-JP" sz="2400" b="1" dirty="0" smtClean="0">
                <a:solidFill>
                  <a:srgbClr val="0000CC"/>
                </a:solidFill>
              </a:rPr>
              <a:t>S</a:t>
            </a:r>
            <a:r>
              <a:rPr lang="en-US" altLang="ja-JP" sz="2400" dirty="0" smtClean="0"/>
              <a:t>tudy of </a:t>
            </a:r>
            <a:r>
              <a:rPr lang="en-US" altLang="ja-JP" sz="2400" b="1" dirty="0" smtClean="0">
                <a:solidFill>
                  <a:srgbClr val="0000CC"/>
                </a:solidFill>
              </a:rPr>
              <a:t>K</a:t>
            </a:r>
            <a:r>
              <a:rPr lang="en-US" altLang="ja-JP" sz="2400" dirty="0" smtClean="0"/>
              <a:t>uroshio </a:t>
            </a:r>
            <a:r>
              <a:rPr lang="en-US" altLang="ja-JP" sz="2400" b="1" dirty="0" smtClean="0">
                <a:solidFill>
                  <a:srgbClr val="0000CC"/>
                </a:solidFill>
              </a:rPr>
              <a:t>E</a:t>
            </a:r>
            <a:r>
              <a:rPr lang="en-US" altLang="ja-JP" sz="2400" dirty="0" smtClean="0"/>
              <a:t>cosystem </a:t>
            </a:r>
            <a:r>
              <a:rPr lang="en-US" altLang="ja-JP" sz="2400" b="1" dirty="0" smtClean="0">
                <a:solidFill>
                  <a:srgbClr val="0000CC"/>
                </a:solidFill>
              </a:rPr>
              <a:t>D</a:t>
            </a:r>
            <a:r>
              <a:rPr lang="en-US" altLang="ja-JP" sz="2400" dirty="0" smtClean="0"/>
              <a:t>ynamics for Sustainable Fisheries)</a:t>
            </a:r>
            <a:endParaRPr kumimoji="1" lang="ja-JP" altLang="en-US" sz="2400" dirty="0"/>
          </a:p>
        </p:txBody>
      </p:sp>
      <p:pic>
        <p:nvPicPr>
          <p:cNvPr id="11266" name="Picture 2" descr="科研費ロゴタイ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84" y="4648174"/>
            <a:ext cx="2037296" cy="8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5073889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800" dirty="0" smtClean="0">
                <a:latin typeface="+mj-lt"/>
                <a:cs typeface="Times New Roman" pitchFamily="18" charset="0"/>
              </a:rPr>
              <a:t>Spin-up schedule </a:t>
            </a:r>
            <a:r>
              <a:rPr lang="en-US" altLang="ja-JP" sz="2800" smtClean="0">
                <a:latin typeface="+mj-lt"/>
                <a:cs typeface="Times New Roman" pitchFamily="18" charset="0"/>
              </a:rPr>
              <a:t>of three 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models</a:t>
            </a:r>
            <a:endParaRPr lang="en-US" altLang="ja-JP" sz="2800" dirty="0">
              <a:latin typeface="+mj-lt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89025" y="1349375"/>
            <a:ext cx="2442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>
                <a:latin typeface="+mj-lt"/>
                <a:cs typeface="Times New Roman" pitchFamily="18" charset="0"/>
              </a:rPr>
              <a:t>1/2-degree model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116638" y="2430463"/>
            <a:ext cx="21193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9163" y="2149475"/>
            <a:ext cx="2597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>
                <a:solidFill>
                  <a:srgbClr val="FF0000"/>
                </a:solidFill>
                <a:latin typeface="+mj-lt"/>
                <a:cs typeface="Times New Roman" pitchFamily="18" charset="0"/>
              </a:rPr>
              <a:t>1/10-degree model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197725" y="3222625"/>
            <a:ext cx="1030288" cy="47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338638" y="1638300"/>
            <a:ext cx="215900" cy="358775"/>
          </a:xfrm>
          <a:prstGeom prst="up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6103938" y="1508125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5653088" y="654050"/>
            <a:ext cx="902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+mj-lt"/>
                <a:cs typeface="Times New Roman" pitchFamily="18" charset="0"/>
              </a:rPr>
              <a:t>9</a:t>
            </a:r>
            <a:r>
              <a:rPr lang="en-US" altLang="ja-JP" sz="2400" baseline="30000">
                <a:latin typeface="+mj-lt"/>
                <a:cs typeface="Times New Roman" pitchFamily="18" charset="0"/>
              </a:rPr>
              <a:t>th</a:t>
            </a:r>
            <a:r>
              <a:rPr lang="en-US" altLang="ja-JP" sz="240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altLang="ja-JP" sz="2400">
                <a:latin typeface="+mj-lt"/>
                <a:cs typeface="Times New Roman" pitchFamily="18" charset="0"/>
              </a:rPr>
              <a:t>1 Jan.</a:t>
            </a:r>
            <a:endParaRPr lang="ja-JP" altLang="en-US" sz="2400">
              <a:latin typeface="+mj-lt"/>
              <a:cs typeface="Times New Roman" pitchFamily="18" charset="0"/>
            </a:endParaRPr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>
            <a:off x="5989638" y="2444750"/>
            <a:ext cx="215900" cy="358775"/>
          </a:xfrm>
          <a:prstGeom prst="up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900113" y="2941638"/>
            <a:ext cx="2597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>
                <a:solidFill>
                  <a:schemeClr val="hlink"/>
                </a:solidFill>
                <a:latin typeface="+mj-lt"/>
                <a:cs typeface="Times New Roman" pitchFamily="18" charset="0"/>
              </a:rPr>
              <a:t>1/50-degree model</a:t>
            </a: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7227888" y="1495425"/>
            <a:ext cx="7937" cy="3424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45" name="AutoShape 15"/>
          <p:cNvSpPr>
            <a:spLocks noChangeArrowheads="1"/>
          </p:cNvSpPr>
          <p:nvPr/>
        </p:nvSpPr>
        <p:spPr bwMode="auto">
          <a:xfrm>
            <a:off x="7121525" y="3265488"/>
            <a:ext cx="215900" cy="358775"/>
          </a:xfrm>
          <a:prstGeom prst="up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6788150" y="654050"/>
            <a:ext cx="902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 pitchFamily="18" charset="0"/>
              </a:rPr>
              <a:t>16</a:t>
            </a:r>
            <a:r>
              <a:rPr lang="en-US" altLang="ja-JP" sz="2400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 </a:t>
            </a:r>
            <a:endParaRPr lang="en-US" altLang="ja-JP" sz="2400" dirty="0">
              <a:latin typeface="+mj-lt"/>
              <a:cs typeface="Times New Roman" pitchFamily="18" charset="0"/>
            </a:endParaRPr>
          </a:p>
          <a:p>
            <a:r>
              <a:rPr lang="en-US" altLang="ja-JP" sz="2400" dirty="0">
                <a:latin typeface="+mj-lt"/>
                <a:cs typeface="Times New Roman" pitchFamily="18" charset="0"/>
              </a:rPr>
              <a:t>1 Jan.</a:t>
            </a:r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>
            <a:off x="4419600" y="1638300"/>
            <a:ext cx="3816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48" name="AutoShape 21"/>
          <p:cNvSpPr>
            <a:spLocks noChangeArrowheads="1"/>
          </p:cNvSpPr>
          <p:nvPr/>
        </p:nvSpPr>
        <p:spPr bwMode="auto">
          <a:xfrm>
            <a:off x="6353175" y="1714500"/>
            <a:ext cx="1655763" cy="649288"/>
          </a:xfrm>
          <a:prstGeom prst="downArrow">
            <a:avLst>
              <a:gd name="adj1" fmla="val 67148"/>
              <a:gd name="adj2" fmla="val 34231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49" name="AutoShape 22"/>
          <p:cNvSpPr>
            <a:spLocks noChangeArrowheads="1"/>
          </p:cNvSpPr>
          <p:nvPr/>
        </p:nvSpPr>
        <p:spPr bwMode="auto">
          <a:xfrm>
            <a:off x="7172325" y="2535238"/>
            <a:ext cx="1079500" cy="649287"/>
          </a:xfrm>
          <a:prstGeom prst="downArrow">
            <a:avLst>
              <a:gd name="adj1" fmla="val 67148"/>
              <a:gd name="adj2" fmla="val 34231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50" name="Text Box 35"/>
          <p:cNvSpPr txBox="1">
            <a:spLocks noChangeArrowheads="1"/>
          </p:cNvSpPr>
          <p:nvPr/>
        </p:nvSpPr>
        <p:spPr bwMode="auto">
          <a:xfrm>
            <a:off x="7780338" y="654050"/>
            <a:ext cx="1141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lt"/>
                <a:cs typeface="Times New Roman" pitchFamily="18" charset="0"/>
              </a:rPr>
              <a:t>20</a:t>
            </a:r>
            <a:r>
              <a:rPr lang="en-US" altLang="ja-JP" sz="2400" baseline="30000" dirty="0">
                <a:latin typeface="+mj-lt"/>
                <a:cs typeface="Times New Roman" pitchFamily="18" charset="0"/>
              </a:rPr>
              <a:t>th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  </a:t>
            </a:r>
          </a:p>
          <a:p>
            <a:r>
              <a:rPr lang="en-US" altLang="ja-JP" sz="2400" dirty="0" smtClean="0">
                <a:latin typeface="+mj-lt"/>
                <a:cs typeface="Times New Roman" pitchFamily="18" charset="0"/>
              </a:rPr>
              <a:t>31 Dec.</a:t>
            </a:r>
            <a:endParaRPr lang="ja-JP" alt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8451" name="Line 40"/>
          <p:cNvSpPr>
            <a:spLocks noChangeShapeType="1"/>
          </p:cNvSpPr>
          <p:nvPr/>
        </p:nvSpPr>
        <p:spPr bwMode="auto">
          <a:xfrm>
            <a:off x="3513138" y="164147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52" name="Line 42"/>
          <p:cNvSpPr>
            <a:spLocks noChangeShapeType="1"/>
          </p:cNvSpPr>
          <p:nvPr/>
        </p:nvSpPr>
        <p:spPr bwMode="auto">
          <a:xfrm>
            <a:off x="3513138" y="2454275"/>
            <a:ext cx="25923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3611563" y="1962150"/>
            <a:ext cx="148226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Initial value</a:t>
            </a:r>
          </a:p>
          <a:p>
            <a:r>
              <a:rPr lang="en-US" altLang="ja-JP">
                <a:latin typeface="+mj-lt"/>
                <a:cs typeface="Times New Roman" pitchFamily="18" charset="0"/>
              </a:rPr>
              <a:t>woa2001 Jan.</a:t>
            </a:r>
          </a:p>
          <a:p>
            <a:r>
              <a:rPr lang="en-US" altLang="ja-JP">
                <a:latin typeface="+mj-lt"/>
                <a:cs typeface="Times New Roman" pitchFamily="18" charset="0"/>
              </a:rPr>
              <a:t>(momentum=0)</a:t>
            </a:r>
          </a:p>
        </p:txBody>
      </p:sp>
      <p:sp>
        <p:nvSpPr>
          <p:cNvPr id="18454" name="Text Box 43"/>
          <p:cNvSpPr txBox="1">
            <a:spLocks noChangeArrowheads="1"/>
          </p:cNvSpPr>
          <p:nvPr/>
        </p:nvSpPr>
        <p:spPr bwMode="auto">
          <a:xfrm>
            <a:off x="6350000" y="3662363"/>
            <a:ext cx="1671611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Initial value</a:t>
            </a:r>
          </a:p>
          <a:p>
            <a:r>
              <a:rPr lang="en-US" altLang="ja-JP">
                <a:latin typeface="+mj-lt"/>
                <a:cs typeface="Times New Roman" pitchFamily="18" charset="0"/>
              </a:rPr>
              <a:t>from 1/10-degree</a:t>
            </a:r>
          </a:p>
          <a:p>
            <a:r>
              <a:rPr lang="en-US" altLang="ja-JP">
                <a:latin typeface="+mj-lt"/>
                <a:cs typeface="Times New Roman" pitchFamily="18" charset="0"/>
              </a:rPr>
              <a:t>model output</a:t>
            </a:r>
          </a:p>
        </p:txBody>
      </p:sp>
      <p:sp>
        <p:nvSpPr>
          <p:cNvPr id="18455" name="Line 44"/>
          <p:cNvSpPr>
            <a:spLocks noChangeShapeType="1"/>
          </p:cNvSpPr>
          <p:nvPr/>
        </p:nvSpPr>
        <p:spPr bwMode="auto">
          <a:xfrm flipH="1">
            <a:off x="3513138" y="3246438"/>
            <a:ext cx="3671887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56" name="Text Box 12"/>
          <p:cNvSpPr txBox="1">
            <a:spLocks noChangeArrowheads="1"/>
          </p:cNvSpPr>
          <p:nvPr/>
        </p:nvSpPr>
        <p:spPr bwMode="auto">
          <a:xfrm>
            <a:off x="5227638" y="2765425"/>
            <a:ext cx="1554593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Initial value</a:t>
            </a:r>
          </a:p>
          <a:p>
            <a:r>
              <a:rPr lang="en-US" altLang="ja-JP">
                <a:latin typeface="+mj-lt"/>
                <a:cs typeface="Times New Roman" pitchFamily="18" charset="0"/>
              </a:rPr>
              <a:t>from 1/2-degree</a:t>
            </a:r>
          </a:p>
          <a:p>
            <a:r>
              <a:rPr lang="en-US" altLang="ja-JP">
                <a:latin typeface="+mj-lt"/>
                <a:cs typeface="Times New Roman" pitchFamily="18" charset="0"/>
              </a:rPr>
              <a:t>model output</a:t>
            </a:r>
          </a:p>
        </p:txBody>
      </p:sp>
      <p:sp>
        <p:nvSpPr>
          <p:cNvPr id="18457" name="Text Box 48"/>
          <p:cNvSpPr txBox="1">
            <a:spLocks noChangeArrowheads="1"/>
          </p:cNvSpPr>
          <p:nvPr/>
        </p:nvSpPr>
        <p:spPr bwMode="auto">
          <a:xfrm>
            <a:off x="4861728" y="5301208"/>
            <a:ext cx="3941464" cy="83099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5-year </a:t>
            </a:r>
            <a:r>
              <a:rPr lang="en-US" altLang="ja-JP" sz="2400" dirty="0">
                <a:solidFill>
                  <a:schemeClr val="hlink"/>
                </a:solidFill>
                <a:latin typeface="+mj-lt"/>
                <a:cs typeface="Times New Roman" pitchFamily="18" charset="0"/>
              </a:rPr>
              <a:t>simulation</a:t>
            </a:r>
          </a:p>
          <a:p>
            <a:pPr algn="l"/>
            <a:r>
              <a:rPr lang="en-US" altLang="ja-JP" sz="2400" dirty="0">
                <a:solidFill>
                  <a:schemeClr val="hlink"/>
                </a:solidFill>
                <a:latin typeface="+mj-lt"/>
                <a:cs typeface="Times New Roman" pitchFamily="18" charset="0"/>
              </a:rPr>
              <a:t>Analysis: </a:t>
            </a:r>
            <a:r>
              <a:rPr lang="en-US" altLang="ja-JP" sz="2400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17</a:t>
            </a:r>
            <a:r>
              <a:rPr lang="en-US" altLang="ja-JP" sz="2400" baseline="30000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th</a:t>
            </a:r>
            <a:r>
              <a:rPr lang="en-US" altLang="ja-JP" sz="2400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 year </a:t>
            </a:r>
            <a:r>
              <a:rPr lang="en-US" altLang="ja-JP" sz="2400" dirty="0">
                <a:solidFill>
                  <a:schemeClr val="hlink"/>
                </a:solidFill>
                <a:latin typeface="+mj-lt"/>
                <a:cs typeface="Times New Roman" pitchFamily="18" charset="0"/>
              </a:rPr>
              <a:t>to </a:t>
            </a:r>
            <a:r>
              <a:rPr lang="en-US" altLang="ja-JP" sz="2400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20</a:t>
            </a:r>
            <a:r>
              <a:rPr lang="en-US" altLang="ja-JP" sz="2400" baseline="30000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th</a:t>
            </a:r>
            <a:r>
              <a:rPr lang="en-US" altLang="ja-JP" sz="2400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 year</a:t>
            </a:r>
            <a:endParaRPr lang="en-US" altLang="ja-JP" sz="2400" dirty="0">
              <a:solidFill>
                <a:schemeClr val="hlin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58" name="Line 50"/>
          <p:cNvSpPr>
            <a:spLocks noChangeShapeType="1"/>
          </p:cNvSpPr>
          <p:nvPr/>
        </p:nvSpPr>
        <p:spPr bwMode="auto">
          <a:xfrm>
            <a:off x="8181975" y="1479550"/>
            <a:ext cx="7938" cy="3424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8459" name="AutoShape 51"/>
          <p:cNvSpPr>
            <a:spLocks/>
          </p:cNvSpPr>
          <p:nvPr/>
        </p:nvSpPr>
        <p:spPr bwMode="auto">
          <a:xfrm rot="5400000">
            <a:off x="7557294" y="4572794"/>
            <a:ext cx="287337" cy="981075"/>
          </a:xfrm>
          <a:prstGeom prst="rightBrace">
            <a:avLst>
              <a:gd name="adj1" fmla="val 28453"/>
              <a:gd name="adj2" fmla="val 5009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23528" y="1014659"/>
            <a:ext cx="6048672" cy="413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0703" y="153620"/>
            <a:ext cx="48478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+mj-lt"/>
                <a:cs typeface="Times New Roman" pitchFamily="18" charset="0"/>
              </a:rPr>
              <a:t>Reproducibility of 1/10°Model</a:t>
            </a:r>
          </a:p>
          <a:p>
            <a:pPr algn="ctr"/>
            <a:r>
              <a:rPr lang="en-US" altLang="ja-JP" sz="2400" dirty="0" smtClean="0">
                <a:latin typeface="+mj-lt"/>
                <a:cs typeface="Times New Roman" pitchFamily="18" charset="0"/>
              </a:rPr>
              <a:t>Kuroshio-axis position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5" y="1143320"/>
            <a:ext cx="3024336" cy="389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52" y="1320262"/>
            <a:ext cx="2764141" cy="37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02612" y="3855618"/>
            <a:ext cx="2002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1/10°Model</a:t>
            </a:r>
          </a:p>
          <a:p>
            <a:pPr algn="ctr" eaLnBrk="1" hangingPunct="1"/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17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-20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year</a:t>
            </a:r>
            <a:endParaRPr lang="en-US" altLang="ja-JP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57960" y="3855056"/>
            <a:ext cx="151836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b="1" dirty="0" smtClean="0">
                <a:solidFill>
                  <a:schemeClr val="hlink"/>
                </a:solidFill>
                <a:latin typeface="+mj-lt"/>
              </a:rPr>
              <a:t>QBOC</a:t>
            </a:r>
          </a:p>
          <a:p>
            <a:pPr algn="ctr" eaLnBrk="1" hangingPunct="1"/>
            <a:r>
              <a:rPr lang="en-US" altLang="ja-JP" sz="2400" b="1" dirty="0" smtClean="0">
                <a:solidFill>
                  <a:schemeClr val="hlink"/>
                </a:solidFill>
                <a:latin typeface="+mj-lt"/>
              </a:rPr>
              <a:t>1992-2003</a:t>
            </a:r>
            <a:endParaRPr lang="en-US" altLang="ja-JP" sz="2400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3428" y="988688"/>
            <a:ext cx="631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+mj-lt"/>
              </a:rPr>
              <a:t>50%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97175" y="4606925"/>
            <a:ext cx="6324600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060950"/>
            <a:ext cx="51625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843808" y="4718471"/>
            <a:ext cx="6144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Mean Kuroshio-axis distance from 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Capes Ashizuri and Muroto</a:t>
            </a:r>
            <a:endParaRPr lang="ja-JP" altLang="en-US" dirty="0">
              <a:latin typeface="+mj-lt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078288" y="6400800"/>
            <a:ext cx="3943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+mj-lt"/>
              </a:rPr>
              <a:t>17</a:t>
            </a:r>
            <a:r>
              <a:rPr lang="en-US" altLang="ja-JP" sz="1200" baseline="30000" dirty="0">
                <a:latin typeface="+mj-lt"/>
              </a:rPr>
              <a:t>th</a:t>
            </a:r>
            <a:r>
              <a:rPr lang="en-US" altLang="ja-JP" sz="1200" dirty="0">
                <a:latin typeface="+mj-lt"/>
              </a:rPr>
              <a:t>                         18</a:t>
            </a:r>
            <a:r>
              <a:rPr lang="en-US" altLang="ja-JP" sz="1200" baseline="30000" dirty="0">
                <a:latin typeface="+mj-lt"/>
              </a:rPr>
              <a:t>th</a:t>
            </a:r>
            <a:r>
              <a:rPr lang="en-US" altLang="ja-JP" sz="1200" dirty="0">
                <a:latin typeface="+mj-lt"/>
              </a:rPr>
              <a:t>                    </a:t>
            </a:r>
            <a:r>
              <a:rPr lang="ja-JP" altLang="en-US" sz="1200" dirty="0">
                <a:latin typeface="+mj-lt"/>
              </a:rPr>
              <a:t>　 </a:t>
            </a:r>
            <a:r>
              <a:rPr lang="en-US" altLang="ja-JP" sz="1200" dirty="0">
                <a:latin typeface="+mj-lt"/>
              </a:rPr>
              <a:t>19</a:t>
            </a:r>
            <a:r>
              <a:rPr lang="en-US" altLang="ja-JP" sz="1200" baseline="30000" dirty="0">
                <a:latin typeface="+mj-lt"/>
              </a:rPr>
              <a:t>th</a:t>
            </a:r>
            <a:r>
              <a:rPr lang="en-US" altLang="ja-JP" sz="1200" dirty="0">
                <a:latin typeface="+mj-lt"/>
              </a:rPr>
              <a:t>                       20</a:t>
            </a:r>
            <a:r>
              <a:rPr lang="en-US" altLang="ja-JP" sz="1200" baseline="30000" dirty="0">
                <a:latin typeface="+mj-lt"/>
              </a:rPr>
              <a:t>th</a:t>
            </a:r>
            <a:r>
              <a:rPr lang="ja-JP" altLang="en-US" sz="1200" dirty="0">
                <a:latin typeface="+mj-lt"/>
              </a:rPr>
              <a:t>　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85715" y="6191250"/>
            <a:ext cx="1021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rgbClr val="FF0000"/>
                </a:solidFill>
                <a:latin typeface="+mj-lt"/>
              </a:rPr>
              <a:t>　</a:t>
            </a:r>
            <a:r>
              <a:rPr lang="en-US" altLang="ja-JP" b="1">
                <a:solidFill>
                  <a:srgbClr val="FF0000"/>
                </a:solidFill>
                <a:latin typeface="+mj-lt"/>
              </a:rPr>
              <a:t>1/10°</a:t>
            </a:r>
          </a:p>
          <a:p>
            <a:pPr algn="ctr"/>
            <a:r>
              <a:rPr lang="en-US" altLang="ja-JP" b="1">
                <a:solidFill>
                  <a:srgbClr val="FF0000"/>
                </a:solidFill>
                <a:latin typeface="+mj-lt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4692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61448" y="2864202"/>
            <a:ext cx="7382960" cy="3401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94316" y="620688"/>
            <a:ext cx="66275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+mj-lt"/>
                <a:cs typeface="Times New Roman" pitchFamily="18" charset="0"/>
              </a:rPr>
              <a:t>Reproducibility of 1/50-degree model</a:t>
            </a:r>
          </a:p>
          <a:p>
            <a:pPr algn="ctr"/>
            <a:r>
              <a:rPr lang="en-US" altLang="ja-JP" sz="2400" dirty="0" smtClean="0">
                <a:latin typeface="+mj-lt"/>
                <a:cs typeface="Times New Roman" pitchFamily="18" charset="0"/>
              </a:rPr>
              <a:t>(Climatological mean surface current over Tosa Bay)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20644" y="1674509"/>
            <a:ext cx="3087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latin typeface="+mj-lt"/>
              </a:rPr>
              <a:t>Observed climatology</a:t>
            </a:r>
          </a:p>
          <a:p>
            <a:pPr algn="ctr"/>
            <a:r>
              <a:rPr lang="en-US" altLang="ja-JP" sz="2400" dirty="0" smtClean="0">
                <a:latin typeface="+mj-lt"/>
              </a:rPr>
              <a:t>ADCP&amp;GEK</a:t>
            </a:r>
          </a:p>
          <a:p>
            <a:pPr algn="ctr"/>
            <a:r>
              <a:rPr lang="en-US" altLang="ja-JP" sz="2400" dirty="0" smtClean="0">
                <a:latin typeface="+mj-lt"/>
              </a:rPr>
              <a:t>Kuroda </a:t>
            </a:r>
            <a:r>
              <a:rPr lang="en-US" altLang="ja-JP" sz="2400" dirty="0">
                <a:latin typeface="+mj-lt"/>
              </a:rPr>
              <a:t>et al. (2008, JO)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48617" y="1681063"/>
            <a:ext cx="37582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latin typeface="+mj-lt"/>
              </a:rPr>
              <a:t>1/50-degree model</a:t>
            </a:r>
            <a:endParaRPr lang="ja-JP" altLang="en-US" sz="2400" dirty="0">
              <a:latin typeface="+mj-lt"/>
            </a:endParaRPr>
          </a:p>
          <a:p>
            <a:pPr algn="ctr"/>
            <a:r>
              <a:rPr lang="en-US" altLang="ja-JP" sz="2400" dirty="0" smtClean="0">
                <a:latin typeface="+mj-lt"/>
              </a:rPr>
              <a:t>Current velocity and stability</a:t>
            </a:r>
            <a:endParaRPr lang="ja-JP" altLang="en-US" sz="2400" dirty="0">
              <a:latin typeface="+mj-lt"/>
            </a:endParaRPr>
          </a:p>
          <a:p>
            <a:pPr algn="ctr"/>
            <a:r>
              <a:rPr lang="ja-JP" altLang="en-US" sz="2400" dirty="0" smtClean="0">
                <a:latin typeface="+mj-lt"/>
              </a:rPr>
              <a:t>（</a:t>
            </a:r>
            <a:r>
              <a:rPr lang="en-US" altLang="ja-JP" sz="2400" dirty="0" smtClean="0">
                <a:latin typeface="+mj-lt"/>
              </a:rPr>
              <a:t>during 17-20</a:t>
            </a:r>
            <a:r>
              <a:rPr lang="en-US" altLang="ja-JP" sz="2400" baseline="30000" dirty="0" smtClean="0">
                <a:latin typeface="+mj-lt"/>
              </a:rPr>
              <a:t>th</a:t>
            </a:r>
            <a:r>
              <a:rPr lang="en-US" altLang="ja-JP" sz="2400" dirty="0" smtClean="0">
                <a:latin typeface="+mj-lt"/>
              </a:rPr>
              <a:t> year</a:t>
            </a:r>
            <a:r>
              <a:rPr lang="ja-JP" altLang="en-US" sz="2400" dirty="0" smtClean="0">
                <a:latin typeface="+mj-lt"/>
              </a:rPr>
              <a:t>）</a:t>
            </a:r>
            <a:endParaRPr lang="ja-JP" altLang="en-US" sz="24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7" y="3008218"/>
            <a:ext cx="36290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83" y="3169487"/>
            <a:ext cx="36290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25" y="1810604"/>
            <a:ext cx="2686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1796317"/>
            <a:ext cx="2743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03400" y="3947500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+mj-lt"/>
              </a:rPr>
              <a:t>Time (month)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591300" y="3933213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+mj-lt"/>
              </a:rPr>
              <a:t>Time (month)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rot="-5400000">
            <a:off x="5388769" y="2603561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>
                <a:latin typeface="+mj-lt"/>
              </a:rPr>
              <a:t>(m)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-5400000">
            <a:off x="468260" y="2614951"/>
            <a:ext cx="798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>
                <a:latin typeface="+mj-lt"/>
              </a:rPr>
              <a:t>(degC)</a:t>
            </a:r>
          </a:p>
        </p:txBody>
      </p:sp>
      <p:sp>
        <p:nvSpPr>
          <p:cNvPr id="20488" name="AutoShape 30"/>
          <p:cNvSpPr>
            <a:spLocks noChangeArrowheads="1"/>
          </p:cNvSpPr>
          <p:nvPr/>
        </p:nvSpPr>
        <p:spPr bwMode="auto">
          <a:xfrm>
            <a:off x="439738" y="1162903"/>
            <a:ext cx="8351837" cy="311593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000">
              <a:latin typeface="+mj-lt"/>
            </a:endParaRPr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827088" y="1234342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 dirty="0" smtClean="0">
                <a:latin typeface="+mj-lt"/>
              </a:rPr>
              <a:t>Monthly time series of ML at Stn. A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0514" name="Text Box 51"/>
          <p:cNvSpPr txBox="1">
            <a:spLocks noChangeArrowheads="1"/>
          </p:cNvSpPr>
          <p:nvPr/>
        </p:nvSpPr>
        <p:spPr bwMode="auto">
          <a:xfrm>
            <a:off x="6725162" y="1780343"/>
            <a:ext cx="1102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smtClean="0">
                <a:solidFill>
                  <a:schemeClr val="hlink"/>
                </a:solidFill>
                <a:latin typeface="+mj-lt"/>
              </a:rPr>
              <a:t>ML depth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0515" name="Text Box 52"/>
          <p:cNvSpPr txBox="1">
            <a:spLocks noChangeArrowheads="1"/>
          </p:cNvSpPr>
          <p:nvPr/>
        </p:nvSpPr>
        <p:spPr bwMode="auto">
          <a:xfrm>
            <a:off x="1579093" y="1780342"/>
            <a:ext cx="17456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+mj-lt"/>
              </a:rPr>
              <a:t>ML </a:t>
            </a:r>
            <a:r>
              <a:rPr lang="en-US" altLang="ja-JP" b="1" dirty="0" err="1" smtClean="0">
                <a:solidFill>
                  <a:srgbClr val="FF0000"/>
                </a:solidFill>
                <a:latin typeface="+mj-lt"/>
              </a:rPr>
              <a:t>temperatrue</a:t>
            </a:r>
            <a:endParaRPr lang="ja-JP" altLang="en-US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94137" y="1739167"/>
            <a:ext cx="1522412" cy="2162175"/>
            <a:chOff x="2453" y="2750"/>
            <a:chExt cx="959" cy="1362"/>
          </a:xfrm>
        </p:grpSpPr>
        <p:sp>
          <p:nvSpPr>
            <p:cNvPr id="20517" name="Line 38"/>
            <p:cNvSpPr>
              <a:spLocks noChangeShapeType="1"/>
            </p:cNvSpPr>
            <p:nvPr/>
          </p:nvSpPr>
          <p:spPr bwMode="auto">
            <a:xfrm>
              <a:off x="2674" y="3385"/>
              <a:ext cx="54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20518" name="Oval 36"/>
            <p:cNvSpPr>
              <a:spLocks noChangeArrowheads="1"/>
            </p:cNvSpPr>
            <p:nvPr/>
          </p:nvSpPr>
          <p:spPr bwMode="auto">
            <a:xfrm>
              <a:off x="2900" y="3340"/>
              <a:ext cx="91" cy="91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000">
                <a:latin typeface="+mj-lt"/>
              </a:endParaRPr>
            </a:p>
          </p:txBody>
        </p:sp>
        <p:sp>
          <p:nvSpPr>
            <p:cNvPr id="20519" name="Text Box 39"/>
            <p:cNvSpPr txBox="1">
              <a:spLocks noChangeArrowheads="1"/>
            </p:cNvSpPr>
            <p:nvPr/>
          </p:nvSpPr>
          <p:spPr bwMode="auto">
            <a:xfrm>
              <a:off x="2594" y="3104"/>
              <a:ext cx="6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dirty="0" smtClean="0">
                  <a:solidFill>
                    <a:srgbClr val="006600"/>
                  </a:solidFill>
                  <a:latin typeface="+mj-lt"/>
                </a:rPr>
                <a:t>R/V </a:t>
              </a:r>
              <a:r>
                <a:rPr lang="en-US" altLang="ja-JP" sz="1600" dirty="0" err="1" smtClean="0">
                  <a:solidFill>
                    <a:srgbClr val="006600"/>
                  </a:solidFill>
                  <a:latin typeface="+mj-lt"/>
                </a:rPr>
                <a:t>Kotaka</a:t>
              </a:r>
              <a:endParaRPr lang="ja-JP" altLang="en-US" sz="1600" dirty="0">
                <a:solidFill>
                  <a:srgbClr val="006600"/>
                </a:solidFill>
                <a:latin typeface="+mj-lt"/>
              </a:endParaRPr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2674" y="3031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20521" name="Oval 41"/>
            <p:cNvSpPr>
              <a:spLocks noChangeArrowheads="1"/>
            </p:cNvSpPr>
            <p:nvPr/>
          </p:nvSpPr>
          <p:spPr bwMode="auto">
            <a:xfrm>
              <a:off x="2900" y="2986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000">
                <a:latin typeface="+mj-lt"/>
              </a:endParaRPr>
            </a:p>
          </p:txBody>
        </p:sp>
        <p:sp>
          <p:nvSpPr>
            <p:cNvPr id="20522" name="Text Box 42"/>
            <p:cNvSpPr txBox="1">
              <a:spLocks noChangeArrowheads="1"/>
            </p:cNvSpPr>
            <p:nvPr/>
          </p:nvSpPr>
          <p:spPr bwMode="auto">
            <a:xfrm>
              <a:off x="2674" y="2750"/>
              <a:ext cx="5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smtClean="0">
                  <a:latin typeface="+mj-lt"/>
                </a:rPr>
                <a:t>model</a:t>
              </a:r>
              <a:endParaRPr lang="ja-JP" altLang="en-US" sz="2000" dirty="0">
                <a:latin typeface="+mj-lt"/>
              </a:endParaRPr>
            </a:p>
          </p:txBody>
        </p:sp>
        <p:sp>
          <p:nvSpPr>
            <p:cNvPr id="20523" name="Oval 43"/>
            <p:cNvSpPr>
              <a:spLocks noChangeArrowheads="1"/>
            </p:cNvSpPr>
            <p:nvPr/>
          </p:nvSpPr>
          <p:spPr bwMode="auto">
            <a:xfrm>
              <a:off x="2916" y="3712"/>
              <a:ext cx="63" cy="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000">
                <a:latin typeface="+mj-lt"/>
              </a:endParaRPr>
            </a:p>
          </p:txBody>
        </p:sp>
        <p:sp>
          <p:nvSpPr>
            <p:cNvPr id="20524" name="Oval 44"/>
            <p:cNvSpPr>
              <a:spLocks noChangeArrowheads="1"/>
            </p:cNvSpPr>
            <p:nvPr/>
          </p:nvSpPr>
          <p:spPr bwMode="auto">
            <a:xfrm>
              <a:off x="2880" y="3676"/>
              <a:ext cx="136" cy="1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000">
                <a:latin typeface="+mj-lt"/>
              </a:endParaRPr>
            </a:p>
          </p:txBody>
        </p:sp>
        <p:sp>
          <p:nvSpPr>
            <p:cNvPr id="20525" name="Text Box 45"/>
            <p:cNvSpPr txBox="1">
              <a:spLocks noChangeArrowheads="1"/>
            </p:cNvSpPr>
            <p:nvPr/>
          </p:nvSpPr>
          <p:spPr bwMode="auto">
            <a:xfrm>
              <a:off x="2491" y="3428"/>
              <a:ext cx="9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err="1" smtClean="0">
                  <a:solidFill>
                    <a:srgbClr val="FF0000"/>
                  </a:solidFill>
                  <a:latin typeface="+mj-lt"/>
                </a:rPr>
                <a:t>clomatology</a:t>
              </a:r>
              <a:endParaRPr lang="ja-JP" altLang="en-US" sz="2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0526" name="AutoShape 46"/>
            <p:cNvSpPr>
              <a:spLocks noChangeArrowheads="1"/>
            </p:cNvSpPr>
            <p:nvPr/>
          </p:nvSpPr>
          <p:spPr bwMode="auto">
            <a:xfrm>
              <a:off x="2472" y="2750"/>
              <a:ext cx="907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000">
                <a:latin typeface="+mj-lt"/>
              </a:endParaRPr>
            </a:p>
          </p:txBody>
        </p:sp>
        <p:sp>
          <p:nvSpPr>
            <p:cNvPr id="20527" name="Rectangle 54"/>
            <p:cNvSpPr>
              <a:spLocks noChangeArrowheads="1"/>
            </p:cNvSpPr>
            <p:nvPr/>
          </p:nvSpPr>
          <p:spPr bwMode="auto">
            <a:xfrm>
              <a:off x="2453" y="3802"/>
              <a:ext cx="94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>
                  <a:solidFill>
                    <a:srgbClr val="FF0000"/>
                  </a:solidFill>
                  <a:latin typeface="+mj-lt"/>
                </a:rPr>
                <a:t>de Boyer Montégut</a:t>
              </a:r>
            </a:p>
            <a:p>
              <a:pPr algn="ctr"/>
              <a:r>
                <a:rPr lang="en-US" altLang="ja-JP" sz="130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ja-JP" sz="1300" i="1">
                  <a:solidFill>
                    <a:srgbClr val="FF0000"/>
                  </a:solidFill>
                  <a:latin typeface="+mj-lt"/>
                </a:rPr>
                <a:t>et al</a:t>
              </a:r>
              <a:r>
                <a:rPr lang="en-US" altLang="ja-JP" sz="1300">
                  <a:solidFill>
                    <a:srgbClr val="FF0000"/>
                  </a:solidFill>
                  <a:latin typeface="+mj-lt"/>
                </a:rPr>
                <a:t>. (2004)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801443" y="188640"/>
            <a:ext cx="72072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+mj-lt"/>
                <a:cs typeface="Times New Roman" pitchFamily="18" charset="0"/>
              </a:rPr>
              <a:t>Reproducibility of 1/50-degree model</a:t>
            </a:r>
          </a:p>
          <a:p>
            <a:pPr algn="ctr"/>
            <a:r>
              <a:rPr lang="en-US" altLang="ja-JP" sz="2400" dirty="0" smtClean="0">
                <a:latin typeface="+mj-lt"/>
                <a:cs typeface="Times New Roman" pitchFamily="18" charset="0"/>
              </a:rPr>
              <a:t>ML at the center of 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T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osa Bay </a:t>
            </a:r>
            <a:r>
              <a:rPr lang="ja-JP" altLang="en-US" sz="2400" dirty="0" smtClean="0">
                <a:latin typeface="+mj-lt"/>
                <a:cs typeface="Times New Roman" pitchFamily="18" charset="0"/>
              </a:rPr>
              <a:t>（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ML definition: ΔT=0.2</a:t>
            </a:r>
            <a:r>
              <a:rPr lang="ja-JP" altLang="en-US" sz="2400" dirty="0" smtClean="0">
                <a:latin typeface="+mj-lt"/>
                <a:cs typeface="Times New Roman" pitchFamily="18" charset="0"/>
              </a:rPr>
              <a:t>℃）</a:t>
            </a:r>
            <a:endParaRPr lang="en-US" altLang="ja-JP" sz="2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551024" y="4313447"/>
            <a:ext cx="3240087" cy="2535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pic>
        <p:nvPicPr>
          <p:cNvPr id="27" name="Picture 7" descr="map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5579389" y="4337679"/>
            <a:ext cx="32146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7528630" y="5650541"/>
            <a:ext cx="68833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Stn.A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952367" y="6023604"/>
            <a:ext cx="18415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water depth: 650m</a:t>
            </a: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7844542" y="5575929"/>
            <a:ext cx="115888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7600067" y="5215566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7136517" y="4899654"/>
            <a:ext cx="987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mtClean="0">
                <a:latin typeface="+mj-lt"/>
                <a:cs typeface="Times New Roman" pitchFamily="18" charset="0"/>
              </a:rPr>
              <a:t>Tosa Bay</a:t>
            </a:r>
            <a:endParaRPr lang="ja-JP" alt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5510" y="6309320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Kuroda et al. (2014, OD)</a:t>
            </a:r>
            <a:endParaRPr kumimoji="1" lang="ja-JP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00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575" y="4306888"/>
            <a:ext cx="66579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1479550"/>
            <a:ext cx="65024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827088" y="115888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u="sng" dirty="0">
                <a:latin typeface="+mj-lt"/>
                <a:cs typeface="Times New Roman" pitchFamily="18" charset="0"/>
              </a:rPr>
              <a:t>12-hourly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 time series of mixed layer at Stn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. A 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in Tosa Bay</a:t>
            </a:r>
          </a:p>
          <a:p>
            <a:r>
              <a:rPr lang="en-US" altLang="ja-JP" sz="2400" dirty="0">
                <a:latin typeface="+mj-lt"/>
                <a:cs typeface="Times New Roman" pitchFamily="18" charset="0"/>
              </a:rPr>
              <a:t>from the 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17</a:t>
            </a:r>
            <a:r>
              <a:rPr lang="en-US" altLang="ja-JP" sz="2400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to 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20</a:t>
            </a:r>
            <a:r>
              <a:rPr lang="en-US" altLang="ja-JP" sz="2400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year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 rot="5400000">
            <a:off x="7061754" y="2156510"/>
            <a:ext cx="17959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ML temperature </a:t>
            </a:r>
          </a:p>
          <a:p>
            <a:r>
              <a:rPr lang="en-US" altLang="ja-JP" sz="1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(deg.C)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 rot="-5400000">
            <a:off x="379652" y="2347397"/>
            <a:ext cx="1487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chemeClr val="hlink"/>
                </a:solidFill>
                <a:latin typeface="+mj-lt"/>
                <a:cs typeface="Times New Roman" pitchFamily="18" charset="0"/>
              </a:rPr>
              <a:t>ML depth (m)</a:t>
            </a:r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 flipV="1">
            <a:off x="3092450" y="33734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2716213" y="36195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+mj-lt"/>
                <a:cs typeface="Times New Roman" pitchFamily="18" charset="0"/>
              </a:rPr>
              <a:t>1 Jan.</a:t>
            </a:r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 flipV="1">
            <a:off x="1657350" y="33861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1281113" y="36322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+mj-lt"/>
                <a:cs typeface="Times New Roman" pitchFamily="18" charset="0"/>
              </a:rPr>
              <a:t>1 Jan.</a:t>
            </a:r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 flipV="1">
            <a:off x="4546600" y="33861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4170363" y="36322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+mj-lt"/>
                <a:cs typeface="Times New Roman" pitchFamily="18" charset="0"/>
              </a:rPr>
              <a:t>1 Jan.</a:t>
            </a:r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4905375" y="1050925"/>
            <a:ext cx="258445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+mj-lt"/>
                <a:cs typeface="Times New Roman" pitchFamily="18" charset="0"/>
              </a:rPr>
              <a:t>gray area: September to March</a:t>
            </a:r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 flipV="1">
            <a:off x="5999163" y="3351213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5622925" y="35972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+mj-lt"/>
                <a:cs typeface="Times New Roman" pitchFamily="18" charset="0"/>
              </a:rPr>
              <a:t>1 Jan.</a:t>
            </a:r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1254125" y="1211263"/>
            <a:ext cx="5048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1701800" y="1033463"/>
            <a:ext cx="10013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hlink"/>
                </a:solidFill>
                <a:latin typeface="+mj-lt"/>
                <a:cs typeface="Times New Roman" pitchFamily="18" charset="0"/>
              </a:rPr>
              <a:t>ML depth</a:t>
            </a:r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2844800" y="1211263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499" name="Text Box 23"/>
          <p:cNvSpPr txBox="1">
            <a:spLocks noChangeArrowheads="1"/>
          </p:cNvSpPr>
          <p:nvPr/>
        </p:nvSpPr>
        <p:spPr bwMode="auto">
          <a:xfrm>
            <a:off x="3284538" y="1033463"/>
            <a:ext cx="1571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ML temperature</a:t>
            </a: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1907704" y="3491716"/>
            <a:ext cx="651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  <a:cs typeface="Times New Roman" pitchFamily="18" charset="0"/>
              </a:rPr>
              <a:t>17</a:t>
            </a:r>
            <a:r>
              <a:rPr lang="en-US" altLang="ja-JP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  </a:t>
            </a:r>
            <a:endParaRPr lang="en-US" altLang="ja-JP" dirty="0">
              <a:latin typeface="+mj-lt"/>
              <a:cs typeface="Times New Roman" pitchFamily="18" charset="0"/>
            </a:endParaRPr>
          </a:p>
        </p:txBody>
      </p:sp>
      <p:sp>
        <p:nvSpPr>
          <p:cNvPr id="20501" name="Text Box 26"/>
          <p:cNvSpPr txBox="1">
            <a:spLocks noChangeArrowheads="1"/>
          </p:cNvSpPr>
          <p:nvPr/>
        </p:nvSpPr>
        <p:spPr bwMode="auto">
          <a:xfrm>
            <a:off x="3632828" y="3471863"/>
            <a:ext cx="651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  <a:cs typeface="Times New Roman" pitchFamily="18" charset="0"/>
              </a:rPr>
              <a:t>18</a:t>
            </a:r>
            <a:r>
              <a:rPr lang="en-US" altLang="ja-JP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  </a:t>
            </a:r>
            <a:endParaRPr lang="en-US" altLang="ja-JP" dirty="0">
              <a:latin typeface="+mj-lt"/>
              <a:cs typeface="Times New Roman" pitchFamily="18" charset="0"/>
            </a:endParaRPr>
          </a:p>
        </p:txBody>
      </p:sp>
      <p:sp>
        <p:nvSpPr>
          <p:cNvPr id="20502" name="Text Box 27"/>
          <p:cNvSpPr txBox="1">
            <a:spLocks noChangeArrowheads="1"/>
          </p:cNvSpPr>
          <p:nvPr/>
        </p:nvSpPr>
        <p:spPr bwMode="auto">
          <a:xfrm>
            <a:off x="4987925" y="3486150"/>
            <a:ext cx="60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  <a:cs typeface="Times New Roman" pitchFamily="18" charset="0"/>
              </a:rPr>
              <a:t>19</a:t>
            </a:r>
            <a:r>
              <a:rPr lang="en-US" altLang="ja-JP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 </a:t>
            </a:r>
            <a:endParaRPr lang="en-US" altLang="ja-JP" dirty="0">
              <a:latin typeface="+mj-lt"/>
              <a:cs typeface="Times New Roman" pitchFamily="18" charset="0"/>
            </a:endParaRPr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6443663" y="3486150"/>
            <a:ext cx="60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  <a:cs typeface="Times New Roman" pitchFamily="18" charset="0"/>
              </a:rPr>
              <a:t>20</a:t>
            </a:r>
            <a:r>
              <a:rPr lang="en-US" altLang="ja-JP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 </a:t>
            </a:r>
            <a:endParaRPr lang="en-US" altLang="ja-JP" dirty="0">
              <a:latin typeface="+mj-lt"/>
              <a:cs typeface="Times New Roman" pitchFamily="18" charset="0"/>
            </a:endParaRPr>
          </a:p>
        </p:txBody>
      </p:sp>
      <p:sp>
        <p:nvSpPr>
          <p:cNvPr id="20504" name="AutoShape 29"/>
          <p:cNvSpPr>
            <a:spLocks noChangeArrowheads="1"/>
          </p:cNvSpPr>
          <p:nvPr/>
        </p:nvSpPr>
        <p:spPr bwMode="auto">
          <a:xfrm>
            <a:off x="1087438" y="1009650"/>
            <a:ext cx="6624637" cy="4175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05" name="AutoShape 30"/>
          <p:cNvSpPr>
            <a:spLocks noChangeArrowheads="1"/>
          </p:cNvSpPr>
          <p:nvPr/>
        </p:nvSpPr>
        <p:spPr bwMode="auto">
          <a:xfrm>
            <a:off x="2627313" y="3860800"/>
            <a:ext cx="936625" cy="360363"/>
          </a:xfrm>
          <a:prstGeom prst="leftRightArrow">
            <a:avLst>
              <a:gd name="adj1" fmla="val 50000"/>
              <a:gd name="adj2" fmla="val 51982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06" name="Line 31"/>
          <p:cNvSpPr>
            <a:spLocks noChangeShapeType="1"/>
          </p:cNvSpPr>
          <p:nvPr/>
        </p:nvSpPr>
        <p:spPr bwMode="auto">
          <a:xfrm flipV="1">
            <a:off x="1692275" y="4062413"/>
            <a:ext cx="935038" cy="36036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07" name="Line 32"/>
          <p:cNvSpPr>
            <a:spLocks noChangeShapeType="1"/>
          </p:cNvSpPr>
          <p:nvPr/>
        </p:nvSpPr>
        <p:spPr bwMode="auto">
          <a:xfrm>
            <a:off x="3563938" y="4062413"/>
            <a:ext cx="4176712" cy="36036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08" name="Text Box 33"/>
          <p:cNvSpPr txBox="1">
            <a:spLocks noChangeArrowheads="1"/>
          </p:cNvSpPr>
          <p:nvPr/>
        </p:nvSpPr>
        <p:spPr bwMode="auto">
          <a:xfrm>
            <a:off x="1898650" y="607853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20509" name="Text Box 34"/>
          <p:cNvSpPr txBox="1">
            <a:spLocks noChangeArrowheads="1"/>
          </p:cNvSpPr>
          <p:nvPr/>
        </p:nvSpPr>
        <p:spPr bwMode="auto">
          <a:xfrm>
            <a:off x="2584450" y="60785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0510" name="Text Box 35"/>
          <p:cNvSpPr txBox="1">
            <a:spLocks noChangeArrowheads="1"/>
          </p:cNvSpPr>
          <p:nvPr/>
        </p:nvSpPr>
        <p:spPr bwMode="auto">
          <a:xfrm>
            <a:off x="3333750" y="606425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11</a:t>
            </a:r>
          </a:p>
        </p:txBody>
      </p:sp>
      <p:sp>
        <p:nvSpPr>
          <p:cNvPr id="20511" name="Text Box 36"/>
          <p:cNvSpPr txBox="1">
            <a:spLocks noChangeArrowheads="1"/>
          </p:cNvSpPr>
          <p:nvPr/>
        </p:nvSpPr>
        <p:spPr bwMode="auto">
          <a:xfrm>
            <a:off x="4110038" y="60706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12</a:t>
            </a:r>
          </a:p>
        </p:txBody>
      </p:sp>
      <p:sp>
        <p:nvSpPr>
          <p:cNvPr id="20512" name="Text Box 37"/>
          <p:cNvSpPr txBox="1">
            <a:spLocks noChangeArrowheads="1"/>
          </p:cNvSpPr>
          <p:nvPr/>
        </p:nvSpPr>
        <p:spPr bwMode="auto">
          <a:xfrm>
            <a:off x="4922838" y="607853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0513" name="Text Box 38"/>
          <p:cNvSpPr txBox="1">
            <a:spLocks noChangeArrowheads="1"/>
          </p:cNvSpPr>
          <p:nvPr/>
        </p:nvSpPr>
        <p:spPr bwMode="auto">
          <a:xfrm>
            <a:off x="5651500" y="608012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0514" name="Text Box 39"/>
          <p:cNvSpPr txBox="1">
            <a:spLocks noChangeArrowheads="1"/>
          </p:cNvSpPr>
          <p:nvPr/>
        </p:nvSpPr>
        <p:spPr bwMode="auto">
          <a:xfrm>
            <a:off x="6400800" y="60706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0515" name="Text Box 40"/>
          <p:cNvSpPr txBox="1">
            <a:spLocks noChangeArrowheads="1"/>
          </p:cNvSpPr>
          <p:nvPr/>
        </p:nvSpPr>
        <p:spPr bwMode="auto">
          <a:xfrm>
            <a:off x="7140575" y="60706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20516" name="Line 41"/>
          <p:cNvSpPr>
            <a:spLocks noChangeShapeType="1"/>
          </p:cNvSpPr>
          <p:nvPr/>
        </p:nvSpPr>
        <p:spPr bwMode="auto">
          <a:xfrm flipV="1">
            <a:off x="2613025" y="3514725"/>
            <a:ext cx="0" cy="7207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17" name="Line 42"/>
          <p:cNvSpPr>
            <a:spLocks noChangeShapeType="1"/>
          </p:cNvSpPr>
          <p:nvPr/>
        </p:nvSpPr>
        <p:spPr bwMode="auto">
          <a:xfrm flipV="1">
            <a:off x="3579813" y="3514725"/>
            <a:ext cx="0" cy="7207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18" name="Text Box 43"/>
          <p:cNvSpPr txBox="1">
            <a:spLocks noChangeArrowheads="1"/>
          </p:cNvSpPr>
          <p:nvPr/>
        </p:nvSpPr>
        <p:spPr bwMode="auto">
          <a:xfrm>
            <a:off x="3865563" y="6438900"/>
            <a:ext cx="1465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+mj-lt"/>
                <a:cs typeface="Times New Roman" pitchFamily="18" charset="0"/>
              </a:rPr>
              <a:t>Time (month)</a:t>
            </a:r>
          </a:p>
        </p:txBody>
      </p:sp>
      <p:sp>
        <p:nvSpPr>
          <p:cNvPr id="20519" name="Text Box 44"/>
          <p:cNvSpPr txBox="1">
            <a:spLocks noChangeArrowheads="1"/>
          </p:cNvSpPr>
          <p:nvPr/>
        </p:nvSpPr>
        <p:spPr bwMode="auto">
          <a:xfrm rot="-5400000">
            <a:off x="368539" y="5225534"/>
            <a:ext cx="1487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chemeClr val="hlink"/>
                </a:solidFill>
                <a:latin typeface="+mj-lt"/>
                <a:cs typeface="Times New Roman" pitchFamily="18" charset="0"/>
              </a:rPr>
              <a:t>ML depth (m)</a:t>
            </a:r>
          </a:p>
        </p:txBody>
      </p:sp>
      <p:sp>
        <p:nvSpPr>
          <p:cNvPr id="20520" name="Text Box 45"/>
          <p:cNvSpPr txBox="1">
            <a:spLocks noChangeArrowheads="1"/>
          </p:cNvSpPr>
          <p:nvPr/>
        </p:nvSpPr>
        <p:spPr bwMode="auto">
          <a:xfrm rot="5400000">
            <a:off x="7371317" y="5087035"/>
            <a:ext cx="17959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ML temperature </a:t>
            </a:r>
          </a:p>
          <a:p>
            <a:r>
              <a:rPr lang="en-US" altLang="ja-JP" sz="1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(deg.C)</a:t>
            </a:r>
          </a:p>
        </p:txBody>
      </p:sp>
    </p:spTree>
    <p:extLst>
      <p:ext uri="{BB962C8B-B14F-4D97-AF65-F5344CB8AC3E}">
        <p14:creationId xmlns:p14="http://schemas.microsoft.com/office/powerpoint/2010/main" val="19949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STvsMLD_020101St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388268"/>
            <a:ext cx="561657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3866" y="386661"/>
            <a:ext cx="54343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+mj-lt"/>
              </a:rPr>
              <a:t>Correlation coefficients of ML depth</a:t>
            </a:r>
          </a:p>
          <a:p>
            <a:pPr algn="ctr"/>
            <a:r>
              <a:rPr lang="en-US" altLang="ja-JP" sz="2800" dirty="0">
                <a:latin typeface="+mj-lt"/>
              </a:rPr>
              <a:t>f</a:t>
            </a:r>
            <a:r>
              <a:rPr lang="en-US" altLang="ja-JP" sz="2800" dirty="0" smtClean="0">
                <a:latin typeface="+mj-lt"/>
              </a:rPr>
              <a:t>or Stn. A</a:t>
            </a:r>
            <a:r>
              <a:rPr lang="ja-JP" altLang="en-US" sz="2800" dirty="0" smtClean="0">
                <a:latin typeface="+mj-lt"/>
              </a:rPr>
              <a:t>（</a:t>
            </a:r>
            <a:r>
              <a:rPr lang="en-US" altLang="ja-JP" sz="2800" dirty="0" smtClean="0">
                <a:latin typeface="+mj-lt"/>
              </a:rPr>
              <a:t>From Jan. to Mar.</a:t>
            </a:r>
            <a:r>
              <a:rPr lang="ja-JP" altLang="en-US" sz="2800" dirty="0" smtClean="0">
                <a:latin typeface="+mj-lt"/>
              </a:rPr>
              <a:t>）</a:t>
            </a:r>
            <a:endParaRPr lang="ja-JP" altLang="en-US" sz="2800" dirty="0">
              <a:latin typeface="+mj-lt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56176" y="3649597"/>
            <a:ext cx="2728567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Radius </a:t>
            </a:r>
          </a:p>
          <a:p>
            <a:r>
              <a:rPr lang="en-US" altLang="ja-JP" sz="2400" dirty="0" smtClean="0">
                <a:latin typeface="+mj-lt"/>
              </a:rPr>
              <a:t>centered at Stn. A</a:t>
            </a:r>
          </a:p>
          <a:p>
            <a:r>
              <a:rPr lang="ja-JP" altLang="en-US" sz="2400" dirty="0" smtClean="0">
                <a:latin typeface="+mj-lt"/>
              </a:rPr>
              <a:t>・</a:t>
            </a:r>
            <a:r>
              <a:rPr lang="en-US" altLang="ja-JP" sz="2400" dirty="0" smtClean="0">
                <a:latin typeface="+mj-lt"/>
              </a:rPr>
              <a:t>Small circle= </a:t>
            </a:r>
            <a:r>
              <a:rPr lang="en-US" altLang="ja-JP" sz="2400" dirty="0">
                <a:latin typeface="+mj-lt"/>
              </a:rPr>
              <a:t>10km</a:t>
            </a:r>
          </a:p>
          <a:p>
            <a:r>
              <a:rPr lang="ja-JP" altLang="en-US" sz="2400" dirty="0" smtClean="0">
                <a:latin typeface="+mj-lt"/>
              </a:rPr>
              <a:t>・</a:t>
            </a:r>
            <a:r>
              <a:rPr lang="en-US" altLang="ja-JP" sz="2400" dirty="0" smtClean="0">
                <a:latin typeface="+mj-lt"/>
              </a:rPr>
              <a:t>Large circle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= 20km</a:t>
            </a:r>
          </a:p>
          <a:p>
            <a:endParaRPr lang="en-US" altLang="ja-JP" sz="2400" dirty="0">
              <a:latin typeface="+mj-lt"/>
            </a:endParaRPr>
          </a:p>
          <a:p>
            <a:r>
              <a:rPr lang="en-US" altLang="ja-JP" sz="2400" dirty="0">
                <a:latin typeface="+mj-lt"/>
              </a:rPr>
              <a:t>e-folding scale</a:t>
            </a:r>
          </a:p>
          <a:p>
            <a:r>
              <a:rPr lang="ja-JP" altLang="en-US" sz="2400" dirty="0">
                <a:latin typeface="+mj-lt"/>
              </a:rPr>
              <a:t>～</a:t>
            </a:r>
            <a:r>
              <a:rPr lang="en-US" altLang="ja-JP" sz="2400" dirty="0">
                <a:latin typeface="+mj-lt"/>
              </a:rPr>
              <a:t>10-20km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-584507">
            <a:off x="2265540" y="3941375"/>
            <a:ext cx="29174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latin typeface="+mj-lt"/>
              </a:rPr>
              <a:t>0.3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584507">
            <a:off x="2698927" y="4300150"/>
            <a:ext cx="29174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latin typeface="+mj-lt"/>
              </a:rPr>
              <a:t>0.2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rot="-4032108">
            <a:off x="1544021" y="4158069"/>
            <a:ext cx="29174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latin typeface="+mj-lt"/>
              </a:rPr>
              <a:t>0.1</a:t>
            </a: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1116013" y="1926431"/>
            <a:ext cx="10795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1211263" y="1901031"/>
            <a:ext cx="87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  <a:latin typeface="+mj-lt"/>
              </a:rPr>
              <a:t>20km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 rot="-4032108">
            <a:off x="1472634" y="3873907"/>
            <a:ext cx="11702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latin typeface="+mj-lt"/>
              </a:rPr>
              <a:t>0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 rot="-4032108">
            <a:off x="2091709" y="3588156"/>
            <a:ext cx="29174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latin typeface="+mj-lt"/>
              </a:rPr>
              <a:t>0.2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 rot="-584507">
            <a:off x="3070225" y="4085431"/>
            <a:ext cx="41433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latin typeface="+mj-lt"/>
              </a:rPr>
              <a:t>0.2&gt;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1203325" y="1477168"/>
            <a:ext cx="804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655518" y="6279703"/>
            <a:ext cx="6380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+mj-lt"/>
              </a:rPr>
              <a:t>∴　</a:t>
            </a:r>
            <a:r>
              <a:rPr lang="en-US" altLang="ja-JP" sz="2400" dirty="0" smtClean="0">
                <a:latin typeface="+mj-lt"/>
              </a:rPr>
              <a:t>submesoscale : a couple of days and 10-20km</a:t>
            </a:r>
            <a:endParaRPr lang="ja-JP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1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3" y="2706688"/>
            <a:ext cx="559117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-22950" y="1790700"/>
            <a:ext cx="5688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 smtClean="0"/>
              <a:t>Snapshot of ML depth </a:t>
            </a:r>
            <a:endParaRPr lang="ja-JP" altLang="en-US" sz="2800" dirty="0"/>
          </a:p>
          <a:p>
            <a:r>
              <a:rPr lang="en-US" altLang="ja-JP" sz="2800" dirty="0" smtClean="0"/>
              <a:t>20 Jan. in 18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simulation year</a:t>
            </a:r>
            <a:endParaRPr lang="ja-JP" altLang="en-US" sz="2800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95618" y="103187"/>
            <a:ext cx="5913443" cy="1900235"/>
            <a:chOff x="1968" y="175"/>
            <a:chExt cx="3725" cy="1197"/>
          </a:xfrm>
        </p:grpSpPr>
        <p:pic>
          <p:nvPicPr>
            <p:cNvPr id="215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2" y="199"/>
              <a:ext cx="3138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2441" y="9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9</a:t>
              </a: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2754" y="941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10</a:t>
              </a:r>
            </a:p>
          </p:txBody>
        </p:sp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3107" y="934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11</a:t>
              </a:r>
            </a:p>
          </p:txBody>
        </p:sp>
        <p:sp>
          <p:nvSpPr>
            <p:cNvPr id="21521" name="Text Box 12"/>
            <p:cNvSpPr txBox="1">
              <a:spLocks noChangeArrowheads="1"/>
            </p:cNvSpPr>
            <p:nvPr/>
          </p:nvSpPr>
          <p:spPr bwMode="auto">
            <a:xfrm>
              <a:off x="3473" y="937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12</a:t>
              </a:r>
            </a:p>
          </p:txBody>
        </p:sp>
        <p:sp>
          <p:nvSpPr>
            <p:cNvPr id="21522" name="Text Box 13"/>
            <p:cNvSpPr txBox="1">
              <a:spLocks noChangeArrowheads="1"/>
            </p:cNvSpPr>
            <p:nvPr/>
          </p:nvSpPr>
          <p:spPr bwMode="auto">
            <a:xfrm>
              <a:off x="3866" y="9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</a:p>
          </p:txBody>
        </p:sp>
        <p:sp>
          <p:nvSpPr>
            <p:cNvPr id="21523" name="Text Box 14"/>
            <p:cNvSpPr txBox="1">
              <a:spLocks noChangeArrowheads="1"/>
            </p:cNvSpPr>
            <p:nvPr/>
          </p:nvSpPr>
          <p:spPr bwMode="auto">
            <a:xfrm>
              <a:off x="4209" y="9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</a:p>
          </p:txBody>
        </p:sp>
        <p:sp>
          <p:nvSpPr>
            <p:cNvPr id="21524" name="Text Box 15"/>
            <p:cNvSpPr txBox="1">
              <a:spLocks noChangeArrowheads="1"/>
            </p:cNvSpPr>
            <p:nvPr/>
          </p:nvSpPr>
          <p:spPr bwMode="auto">
            <a:xfrm>
              <a:off x="4562" y="93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</a:p>
          </p:txBody>
        </p:sp>
        <p:sp>
          <p:nvSpPr>
            <p:cNvPr id="21525" name="Text Box 16"/>
            <p:cNvSpPr txBox="1">
              <a:spLocks noChangeArrowheads="1"/>
            </p:cNvSpPr>
            <p:nvPr/>
          </p:nvSpPr>
          <p:spPr bwMode="auto">
            <a:xfrm>
              <a:off x="4911" y="93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</a:p>
          </p:txBody>
        </p:sp>
        <p:sp>
          <p:nvSpPr>
            <p:cNvPr id="21526" name="Text Box 17"/>
            <p:cNvSpPr txBox="1">
              <a:spLocks noChangeArrowheads="1"/>
            </p:cNvSpPr>
            <p:nvPr/>
          </p:nvSpPr>
          <p:spPr bwMode="auto">
            <a:xfrm>
              <a:off x="4050" y="1122"/>
              <a:ext cx="10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Time (month)</a:t>
              </a:r>
            </a:p>
          </p:txBody>
        </p:sp>
        <p:sp>
          <p:nvSpPr>
            <p:cNvPr id="21527" name="Text Box 18"/>
            <p:cNvSpPr txBox="1">
              <a:spLocks noChangeArrowheads="1"/>
            </p:cNvSpPr>
            <p:nvPr/>
          </p:nvSpPr>
          <p:spPr bwMode="auto">
            <a:xfrm rot="16200000">
              <a:off x="1616" y="571"/>
              <a:ext cx="9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 dirty="0" smtClean="0">
                  <a:solidFill>
                    <a:schemeClr val="hlink"/>
                  </a:solidFill>
                </a:rPr>
                <a:t>ML depth (m</a:t>
              </a:r>
              <a:r>
                <a:rPr lang="en-US" altLang="ja-JP" sz="1800" b="1" dirty="0">
                  <a:solidFill>
                    <a:schemeClr val="hlink"/>
                  </a:solidFill>
                </a:rPr>
                <a:t>)</a:t>
              </a:r>
            </a:p>
          </p:txBody>
        </p:sp>
        <p:sp>
          <p:nvSpPr>
            <p:cNvPr id="21528" name="Text Box 19"/>
            <p:cNvSpPr txBox="1">
              <a:spLocks noChangeArrowheads="1"/>
            </p:cNvSpPr>
            <p:nvPr/>
          </p:nvSpPr>
          <p:spPr bwMode="auto">
            <a:xfrm rot="5400000">
              <a:off x="4941" y="520"/>
              <a:ext cx="10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 dirty="0" smtClean="0">
                  <a:solidFill>
                    <a:srgbClr val="FF0000"/>
                  </a:solidFill>
                </a:rPr>
                <a:t>ML temperature</a:t>
              </a:r>
              <a:endParaRPr lang="ja-JP" altLang="en-US" sz="1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1800" b="1" dirty="0">
                  <a:solidFill>
                    <a:srgbClr val="FF0000"/>
                  </a:solidFill>
                </a:rPr>
                <a:t>(</a:t>
              </a:r>
              <a:r>
                <a:rPr lang="en-US" altLang="ja-JP" sz="1800" b="1" dirty="0" err="1">
                  <a:solidFill>
                    <a:srgbClr val="FF0000"/>
                  </a:solidFill>
                </a:rPr>
                <a:t>deg.C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21509" name="Oval 23"/>
          <p:cNvSpPr>
            <a:spLocks noChangeArrowheads="1"/>
          </p:cNvSpPr>
          <p:nvPr/>
        </p:nvSpPr>
        <p:spPr bwMode="auto">
          <a:xfrm>
            <a:off x="3058388" y="479901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0" name="Text Box 24"/>
          <p:cNvSpPr txBox="1">
            <a:spLocks noChangeArrowheads="1"/>
          </p:cNvSpPr>
          <p:nvPr/>
        </p:nvSpPr>
        <p:spPr bwMode="auto">
          <a:xfrm>
            <a:off x="3112363" y="4854575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/>
              <a:t>Stn.A</a:t>
            </a:r>
          </a:p>
        </p:txBody>
      </p:sp>
      <p:sp>
        <p:nvSpPr>
          <p:cNvPr id="21511" name="Line 25"/>
          <p:cNvSpPr>
            <a:spLocks noChangeShapeType="1"/>
          </p:cNvSpPr>
          <p:nvPr/>
        </p:nvSpPr>
        <p:spPr bwMode="auto">
          <a:xfrm flipH="1">
            <a:off x="4745900" y="2533650"/>
            <a:ext cx="1439863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2" name="Line 26"/>
          <p:cNvSpPr>
            <a:spLocks noChangeShapeType="1"/>
          </p:cNvSpPr>
          <p:nvPr/>
        </p:nvSpPr>
        <p:spPr bwMode="auto">
          <a:xfrm>
            <a:off x="6243638" y="158750"/>
            <a:ext cx="0" cy="23749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3" name="Freeform 30"/>
          <p:cNvSpPr>
            <a:spLocks/>
          </p:cNvSpPr>
          <p:nvPr/>
        </p:nvSpPr>
        <p:spPr bwMode="auto">
          <a:xfrm>
            <a:off x="2440850" y="5054600"/>
            <a:ext cx="2520950" cy="1379538"/>
          </a:xfrm>
          <a:custGeom>
            <a:avLst/>
            <a:gdLst>
              <a:gd name="T0" fmla="*/ 0 w 1588"/>
              <a:gd name="T1" fmla="*/ 2147483647 h 869"/>
              <a:gd name="T2" fmla="*/ 2147483647 w 1588"/>
              <a:gd name="T3" fmla="*/ 2147483647 h 869"/>
              <a:gd name="T4" fmla="*/ 2147483647 w 1588"/>
              <a:gd name="T5" fmla="*/ 2147483647 h 869"/>
              <a:gd name="T6" fmla="*/ 2147483647 w 1588"/>
              <a:gd name="T7" fmla="*/ 2147483647 h 869"/>
              <a:gd name="T8" fmla="*/ 2147483647 w 1588"/>
              <a:gd name="T9" fmla="*/ 0 h 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869"/>
              <a:gd name="T17" fmla="*/ 1588 w 1588"/>
              <a:gd name="T18" fmla="*/ 869 h 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869">
                <a:moveTo>
                  <a:pt x="0" y="862"/>
                </a:moveTo>
                <a:cubicBezTo>
                  <a:pt x="29" y="852"/>
                  <a:pt x="97" y="869"/>
                  <a:pt x="176" y="800"/>
                </a:cubicBezTo>
                <a:cubicBezTo>
                  <a:pt x="255" y="731"/>
                  <a:pt x="314" y="561"/>
                  <a:pt x="474" y="450"/>
                </a:cubicBezTo>
                <a:cubicBezTo>
                  <a:pt x="634" y="339"/>
                  <a:pt x="948" y="211"/>
                  <a:pt x="1134" y="136"/>
                </a:cubicBezTo>
                <a:cubicBezTo>
                  <a:pt x="1320" y="61"/>
                  <a:pt x="1459" y="30"/>
                  <a:pt x="1588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4" name="Text Box 31"/>
          <p:cNvSpPr txBox="1">
            <a:spLocks noChangeArrowheads="1"/>
          </p:cNvSpPr>
          <p:nvPr/>
        </p:nvSpPr>
        <p:spPr bwMode="auto">
          <a:xfrm>
            <a:off x="1623288" y="6375400"/>
            <a:ext cx="128099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smtClean="0"/>
              <a:t>Kuroshio</a:t>
            </a:r>
            <a:endParaRPr lang="ja-JP" altLang="en-US" sz="2400" dirty="0"/>
          </a:p>
        </p:txBody>
      </p: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5712950" y="4117021"/>
            <a:ext cx="3361305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/>
              <a:t>Spatial features</a:t>
            </a:r>
            <a:endParaRPr lang="ja-JP" altLang="en-US" sz="2400" dirty="0"/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patch-like deeper ML</a:t>
            </a:r>
            <a:endParaRPr lang="ja-JP" altLang="en-US" sz="2400" dirty="0"/>
          </a:p>
          <a:p>
            <a:pPr algn="l"/>
            <a:r>
              <a:rPr lang="ja-JP" altLang="en-US" sz="2400" dirty="0"/>
              <a:t>　　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Yellow and orange</a:t>
            </a:r>
            <a:r>
              <a:rPr lang="ja-JP" altLang="en-US" sz="2400" dirty="0" smtClean="0"/>
              <a:t>）</a:t>
            </a:r>
            <a:endParaRPr lang="ja-JP" altLang="en-US" sz="2400" dirty="0"/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streak-like shallower ML</a:t>
            </a:r>
            <a:endParaRPr lang="ja-JP" altLang="en-US" sz="2400" dirty="0"/>
          </a:p>
          <a:p>
            <a:pPr algn="l"/>
            <a:r>
              <a:rPr lang="ja-JP" altLang="en-US" sz="2400" dirty="0"/>
              <a:t>　　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Blue color</a:t>
            </a:r>
            <a:r>
              <a:rPr lang="ja-JP" altLang="en-US" sz="2400" dirty="0" smtClean="0"/>
              <a:t>）</a:t>
            </a:r>
            <a:endParaRPr lang="ja-JP" altLang="en-US" sz="2400" dirty="0"/>
          </a:p>
        </p:txBody>
      </p:sp>
      <p:sp>
        <p:nvSpPr>
          <p:cNvPr id="21516" name="Text Box 33"/>
          <p:cNvSpPr txBox="1">
            <a:spLocks noChangeArrowheads="1"/>
          </p:cNvSpPr>
          <p:nvPr/>
        </p:nvSpPr>
        <p:spPr bwMode="auto">
          <a:xfrm>
            <a:off x="5114200" y="270033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881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395288" y="524222"/>
            <a:ext cx="835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dirty="0" smtClean="0"/>
              <a:t>Daily snapshots</a:t>
            </a:r>
            <a:endParaRPr lang="ja-JP" altLang="en-US" sz="2800" dirty="0"/>
          </a:p>
          <a:p>
            <a:pPr algn="ctr"/>
            <a:r>
              <a:rPr lang="en-US" altLang="ja-JP" sz="2800" dirty="0"/>
              <a:t>SST </a:t>
            </a:r>
            <a:r>
              <a:rPr lang="en-US" altLang="ja-JP" sz="2800" dirty="0" smtClean="0"/>
              <a:t>(upper panels) </a:t>
            </a:r>
            <a:r>
              <a:rPr lang="en-US" altLang="ja-JP" sz="2800" dirty="0"/>
              <a:t>and </a:t>
            </a:r>
            <a:r>
              <a:rPr lang="en-US" altLang="ja-JP" sz="2800" dirty="0" smtClean="0"/>
              <a:t>ML depth (lower panels)</a:t>
            </a:r>
            <a:endParaRPr lang="en-US" altLang="ja-JP" sz="2800" dirty="0"/>
          </a:p>
        </p:txBody>
      </p: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708025" y="1625947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20 Jan.</a:t>
            </a:r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2868613" y="1625947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21 Jan.</a:t>
            </a: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5029200" y="1610072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22 Jan.</a:t>
            </a:r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7172325" y="1625947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23 Jan.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3835747"/>
            <a:ext cx="9028113" cy="2041525"/>
            <a:chOff x="21" y="1160"/>
            <a:chExt cx="5687" cy="1286"/>
          </a:xfrm>
        </p:grpSpPr>
        <p:pic>
          <p:nvPicPr>
            <p:cNvPr id="41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" y="1324"/>
              <a:ext cx="1428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9" y="1324"/>
              <a:ext cx="1365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9" y="1314"/>
              <a:ext cx="1369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60" y="1314"/>
              <a:ext cx="1548" cy="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18"/>
            <p:cNvSpPr txBox="1">
              <a:spLocks noChangeArrowheads="1"/>
            </p:cNvSpPr>
            <p:nvPr/>
          </p:nvSpPr>
          <p:spPr bwMode="auto">
            <a:xfrm>
              <a:off x="5529" y="1160"/>
              <a:ext cx="14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400"/>
                <a:t>m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6513" y="1964085"/>
            <a:ext cx="9059862" cy="2009775"/>
            <a:chOff x="23" y="2527"/>
            <a:chExt cx="5707" cy="1266"/>
          </a:xfrm>
        </p:grpSpPr>
        <p:pic>
          <p:nvPicPr>
            <p:cNvPr id="4106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" y="2673"/>
              <a:ext cx="1426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9" y="2673"/>
              <a:ext cx="1369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09" y="2673"/>
              <a:ext cx="1362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60" y="2673"/>
              <a:ext cx="1517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098" name="Object 23"/>
            <p:cNvGraphicFramePr>
              <a:graphicFrameLocks noChangeAspect="1"/>
            </p:cNvGraphicFramePr>
            <p:nvPr/>
          </p:nvGraphicFramePr>
          <p:xfrm>
            <a:off x="5439" y="2527"/>
            <a:ext cx="291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0" name="数式" r:id="rId12" imgW="203040" imgH="203040" progId="Equation.3">
                    <p:embed/>
                  </p:oleObj>
                </mc:Choice>
                <mc:Fallback>
                  <p:oleObj name="数式" r:id="rId12" imgW="2030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9" y="2527"/>
                          <a:ext cx="291" cy="2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Line 24"/>
            <p:cNvSpPr>
              <a:spLocks noChangeShapeType="1"/>
            </p:cNvSpPr>
            <p:nvPr/>
          </p:nvSpPr>
          <p:spPr bwMode="auto">
            <a:xfrm flipV="1">
              <a:off x="653" y="3541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1" name="Line 25"/>
            <p:cNvSpPr>
              <a:spLocks noChangeShapeType="1"/>
            </p:cNvSpPr>
            <p:nvPr/>
          </p:nvSpPr>
          <p:spPr bwMode="auto">
            <a:xfrm flipV="1">
              <a:off x="2230" y="3415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2" name="Line 26"/>
            <p:cNvSpPr>
              <a:spLocks noChangeShapeType="1"/>
            </p:cNvSpPr>
            <p:nvPr/>
          </p:nvSpPr>
          <p:spPr bwMode="auto">
            <a:xfrm flipV="1">
              <a:off x="3682" y="3339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V="1">
              <a:off x="5057" y="3309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353237" y="5949280"/>
            <a:ext cx="761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Submesoscale variations attributed to the Kuroshio frontal disturbance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80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38368" y="260350"/>
            <a:ext cx="431816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+mj-lt"/>
              </a:rPr>
              <a:t>Heat balance within the ML</a:t>
            </a:r>
            <a:endParaRPr lang="en-US" altLang="ja-JP" sz="2800" dirty="0">
              <a:latin typeface="+mj-lt"/>
            </a:endParaRPr>
          </a:p>
          <a:p>
            <a:pPr algn="ctr"/>
            <a:r>
              <a:rPr lang="en-US" altLang="ja-JP" sz="2400" dirty="0">
                <a:latin typeface="+mj-lt"/>
              </a:rPr>
              <a:t>a</a:t>
            </a:r>
            <a:r>
              <a:rPr lang="en-US" altLang="ja-JP" sz="2400" dirty="0" smtClean="0">
                <a:latin typeface="+mj-lt"/>
              </a:rPr>
              <a:t>t the center of Tosa Bay</a:t>
            </a:r>
            <a:r>
              <a:rPr lang="ja-JP" altLang="en-US" sz="2400" dirty="0" smtClean="0">
                <a:latin typeface="+mj-lt"/>
              </a:rPr>
              <a:t>（</a:t>
            </a:r>
            <a:r>
              <a:rPr lang="en-US" altLang="ja-JP" sz="2400" dirty="0">
                <a:latin typeface="+mj-lt"/>
              </a:rPr>
              <a:t>Stn. A</a:t>
            </a:r>
            <a:r>
              <a:rPr lang="ja-JP" altLang="en-US" sz="2400" dirty="0">
                <a:latin typeface="+mj-lt"/>
              </a:rPr>
              <a:t>）</a:t>
            </a:r>
            <a:endParaRPr lang="en-US" altLang="ja-JP" sz="2400" dirty="0">
              <a:latin typeface="+mj-lt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24113"/>
              </p:ext>
            </p:extLst>
          </p:nvPr>
        </p:nvGraphicFramePr>
        <p:xfrm>
          <a:off x="1403350" y="1512888"/>
          <a:ext cx="6723063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" name="数式" r:id="rId4" imgW="3022560" imgH="1447560" progId="Equation.3">
                  <p:embed/>
                </p:oleObj>
              </mc:Choice>
              <mc:Fallback>
                <p:oleObj name="数式" r:id="rId4" imgW="30225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12888"/>
                        <a:ext cx="6723063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539509" y="2570163"/>
            <a:ext cx="1312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Shortwave</a:t>
            </a:r>
          </a:p>
          <a:p>
            <a:pPr algn="ct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penetration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4119563" y="2389188"/>
            <a:ext cx="17469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Longwave+</a:t>
            </a:r>
          </a:p>
          <a:p>
            <a:pPr algn="ct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Sensible+ Latent</a:t>
            </a:r>
          </a:p>
          <a:p>
            <a:pPr algn="ctr"/>
            <a:r>
              <a:rPr lang="en-US" altLang="ja-JP" b="1" dirty="0">
                <a:solidFill>
                  <a:schemeClr val="hlink"/>
                </a:solidFill>
                <a:latin typeface="+mj-lt"/>
              </a:rPr>
              <a:t>h</a:t>
            </a:r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eat flux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2278063" y="4764088"/>
            <a:ext cx="11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smtClean="0">
                <a:solidFill>
                  <a:schemeClr val="hlink"/>
                </a:solidFill>
                <a:latin typeface="+mj-lt"/>
              </a:rPr>
              <a:t>Advection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6079508" y="4667250"/>
            <a:ext cx="1372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Entrainment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6099175" y="2425700"/>
            <a:ext cx="2351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Vertical diffusion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  <a:p>
            <a:pPr algn="ctr"/>
            <a:r>
              <a:rPr lang="ja-JP" altLang="en-US" b="1" dirty="0" smtClean="0">
                <a:solidFill>
                  <a:schemeClr val="hlink"/>
                </a:solidFill>
                <a:latin typeface="+mj-lt"/>
              </a:rPr>
              <a:t>（</a:t>
            </a:r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at the bottom of ML</a:t>
            </a:r>
            <a:r>
              <a:rPr lang="ja-JP" altLang="en-US" b="1" dirty="0" smtClean="0">
                <a:solidFill>
                  <a:schemeClr val="hlink"/>
                </a:solidFill>
                <a:latin typeface="+mj-lt"/>
              </a:rPr>
              <a:t>）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4360863" y="4657725"/>
            <a:ext cx="1224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Horizontal </a:t>
            </a:r>
          </a:p>
          <a:p>
            <a:pPr algn="ctr"/>
            <a:r>
              <a:rPr lang="en-US" altLang="ja-JP" b="1" dirty="0" smtClean="0">
                <a:solidFill>
                  <a:schemeClr val="hlink"/>
                </a:solidFill>
                <a:latin typeface="+mj-lt"/>
              </a:rPr>
              <a:t>diffusion</a:t>
            </a:r>
            <a:endParaRPr lang="ja-JP" altLang="en-US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1565602" y="5400675"/>
            <a:ext cx="7326878" cy="120032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b="1" dirty="0" smtClean="0">
                <a:solidFill>
                  <a:srgbClr val="006600"/>
                </a:solidFill>
                <a:latin typeface="+mj-lt"/>
              </a:rPr>
              <a:t>Diagnostic estimation based on a method of </a:t>
            </a:r>
          </a:p>
          <a:p>
            <a:pPr algn="l"/>
            <a:r>
              <a:rPr lang="en-US" altLang="ja-JP" sz="2400" b="1" dirty="0" smtClean="0">
                <a:solidFill>
                  <a:srgbClr val="006600"/>
                </a:solidFill>
                <a:latin typeface="+mj-lt"/>
              </a:rPr>
              <a:t>Kim </a:t>
            </a:r>
            <a:r>
              <a:rPr lang="en-US" altLang="ja-JP" sz="2400" b="1" dirty="0">
                <a:solidFill>
                  <a:srgbClr val="006600"/>
                </a:solidFill>
                <a:latin typeface="+mj-lt"/>
              </a:rPr>
              <a:t>et al. (2006, JPO</a:t>
            </a:r>
            <a:r>
              <a:rPr lang="en-US" altLang="ja-JP" sz="2400" b="1" dirty="0" smtClean="0">
                <a:solidFill>
                  <a:srgbClr val="006600"/>
                </a:solidFill>
                <a:latin typeface="+mj-lt"/>
              </a:rPr>
              <a:t>) using simulated results</a:t>
            </a:r>
          </a:p>
          <a:p>
            <a:pPr algn="l"/>
            <a:r>
              <a:rPr lang="ja-JP" altLang="en-US" sz="2400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ja-JP" sz="2400" b="1" dirty="0">
                <a:solidFill>
                  <a:srgbClr val="006600"/>
                </a:solidFill>
                <a:latin typeface="+mj-lt"/>
              </a:rPr>
              <a:t>	</a:t>
            </a:r>
            <a:r>
              <a:rPr lang="en-US" altLang="ja-JP" b="1" dirty="0" smtClean="0">
                <a:solidFill>
                  <a:srgbClr val="006600"/>
                </a:solidFill>
                <a:latin typeface="+mj-lt"/>
              </a:rPr>
              <a:t>※This method permits the closure of heat budget within the ML </a:t>
            </a:r>
            <a:endParaRPr lang="ja-JP" altLang="en-US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132" name="Rectangle 24"/>
          <p:cNvSpPr>
            <a:spLocks noChangeArrowheads="1"/>
          </p:cNvSpPr>
          <p:nvPr/>
        </p:nvSpPr>
        <p:spPr bwMode="auto">
          <a:xfrm>
            <a:off x="2436813" y="1439863"/>
            <a:ext cx="3529012" cy="1944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5133" name="Text Box 25"/>
          <p:cNvSpPr txBox="1">
            <a:spLocks noChangeArrowheads="1"/>
          </p:cNvSpPr>
          <p:nvPr/>
        </p:nvSpPr>
        <p:spPr bwMode="auto">
          <a:xfrm>
            <a:off x="2308225" y="3354388"/>
            <a:ext cx="3354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  <a:latin typeface="+mj-lt"/>
              </a:rPr>
              <a:t>Heat flux through the sea surface</a:t>
            </a:r>
          </a:p>
        </p:txBody>
      </p:sp>
      <p:graphicFrame>
        <p:nvGraphicFramePr>
          <p:cNvPr id="51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06826"/>
              </p:ext>
            </p:extLst>
          </p:nvPr>
        </p:nvGraphicFramePr>
        <p:xfrm>
          <a:off x="92075" y="263525"/>
          <a:ext cx="20066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" name="数式" r:id="rId6" imgW="901440" imgH="482400" progId="Equation.3">
                  <p:embed/>
                </p:oleObj>
              </mc:Choice>
              <mc:Fallback>
                <p:oleObj name="数式" r:id="rId6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263525"/>
                        <a:ext cx="2006600" cy="1073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1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1978025" y="138113"/>
            <a:ext cx="6687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Contribution of each term on heat balance equation</a:t>
            </a:r>
            <a:endParaRPr lang="ja-JP" altLang="en-US" sz="2400" dirty="0"/>
          </a:p>
          <a:p>
            <a:pPr algn="ctr"/>
            <a:r>
              <a:rPr lang="en-US" altLang="ja-JP" sz="2400" dirty="0"/>
              <a:t>(</a:t>
            </a:r>
            <a:r>
              <a:rPr lang="en-US" altLang="ja-JP" sz="2400" dirty="0" smtClean="0"/>
              <a:t>at the center of Tosa Bay (Stn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A))</a:t>
            </a:r>
            <a:endParaRPr lang="ja-JP" altLang="en-US" sz="2400" dirty="0"/>
          </a:p>
          <a:p>
            <a:pPr algn="ctr"/>
            <a:endParaRPr lang="en-US" altLang="ja-JP" sz="800" dirty="0"/>
          </a:p>
          <a:p>
            <a:pPr algn="ctr"/>
            <a:r>
              <a:rPr lang="en-US" altLang="ja-JP" sz="2400" b="1" u="sng" dirty="0"/>
              <a:t>Part 1: </a:t>
            </a:r>
            <a:r>
              <a:rPr lang="en-US" altLang="ja-JP" sz="2400" b="1" u="sng" dirty="0" smtClean="0"/>
              <a:t>Monthly Mean</a:t>
            </a:r>
            <a:endParaRPr lang="ja-JP" altLang="en-US" sz="2400" b="1" u="sng" dirty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95288" y="1585913"/>
          <a:ext cx="83962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数式" r:id="rId4" imgW="5765760" imgH="507960" progId="Equation.3">
                  <p:embed/>
                </p:oleObj>
              </mc:Choice>
              <mc:Fallback>
                <p:oleObj name="数式" r:id="rId4" imgW="5765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85913"/>
                        <a:ext cx="83962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7"/>
          <p:cNvSpPr>
            <a:spLocks noChangeShapeType="1"/>
          </p:cNvSpPr>
          <p:nvPr/>
        </p:nvSpPr>
        <p:spPr bwMode="auto">
          <a:xfrm>
            <a:off x="395288" y="2325688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5" name="Line 9"/>
          <p:cNvSpPr>
            <a:spLocks noChangeShapeType="1"/>
          </p:cNvSpPr>
          <p:nvPr/>
        </p:nvSpPr>
        <p:spPr bwMode="auto">
          <a:xfrm>
            <a:off x="4859338" y="2325688"/>
            <a:ext cx="1368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6443663" y="2325688"/>
            <a:ext cx="13684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>
            <a:off x="8027988" y="2325688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1331640" y="2273300"/>
            <a:ext cx="18644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FF6600"/>
                </a:solidFill>
              </a:rPr>
              <a:t>2. </a:t>
            </a:r>
          </a:p>
          <a:p>
            <a:pPr algn="ctr"/>
            <a:r>
              <a:rPr lang="en-US" altLang="ja-JP" sz="1800" b="1" dirty="0" smtClean="0">
                <a:solidFill>
                  <a:srgbClr val="FF6600"/>
                </a:solidFill>
              </a:rPr>
              <a:t>Heat flux through</a:t>
            </a:r>
          </a:p>
          <a:p>
            <a:pPr algn="ctr"/>
            <a:r>
              <a:rPr lang="en-US" altLang="ja-JP" b="1" dirty="0">
                <a:solidFill>
                  <a:srgbClr val="FF6600"/>
                </a:solidFill>
              </a:rPr>
              <a:t>t</a:t>
            </a:r>
            <a:r>
              <a:rPr lang="en-US" altLang="ja-JP" b="1" dirty="0" smtClean="0">
                <a:solidFill>
                  <a:srgbClr val="FF6600"/>
                </a:solidFill>
              </a:rPr>
              <a:t>he sea surface</a:t>
            </a:r>
            <a:endParaRPr lang="ja-JP" altLang="en-US" sz="1800" b="1" dirty="0">
              <a:solidFill>
                <a:srgbClr val="FF6600"/>
              </a:solidFill>
            </a:endParaRPr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5004048" y="2279650"/>
            <a:ext cx="1149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chemeClr val="hlink"/>
                </a:solidFill>
              </a:rPr>
              <a:t>4.</a:t>
            </a:r>
          </a:p>
          <a:p>
            <a:pPr algn="ctr"/>
            <a:r>
              <a:rPr lang="en-US" altLang="ja-JP" b="1" dirty="0" smtClean="0">
                <a:solidFill>
                  <a:schemeClr val="hlink"/>
                </a:solidFill>
              </a:rPr>
              <a:t>Advection</a:t>
            </a:r>
            <a:endParaRPr lang="ja-JP" altLang="en-US" sz="1800" b="1" dirty="0">
              <a:solidFill>
                <a:schemeClr val="hlink"/>
              </a:solidFill>
            </a:endParaRP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6300192" y="2297113"/>
            <a:ext cx="1600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006600"/>
                </a:solidFill>
              </a:rPr>
              <a:t>5.</a:t>
            </a:r>
          </a:p>
          <a:p>
            <a:pPr algn="ctr"/>
            <a:r>
              <a:rPr lang="en-US" altLang="ja-JP" sz="1800" b="1" dirty="0" smtClean="0">
                <a:solidFill>
                  <a:srgbClr val="006600"/>
                </a:solidFill>
              </a:rPr>
              <a:t>Horizontal diff.</a:t>
            </a:r>
            <a:endParaRPr lang="ja-JP" altLang="en-US" sz="1800" b="1" dirty="0">
              <a:solidFill>
                <a:srgbClr val="006600"/>
              </a:solidFill>
            </a:endParaRP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109538" y="2290763"/>
            <a:ext cx="1068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/>
              <a:t>1. </a:t>
            </a:r>
          </a:p>
          <a:p>
            <a:pPr algn="ctr"/>
            <a:r>
              <a:rPr lang="en-US" altLang="ja-JP" sz="1800" b="1" dirty="0" smtClean="0"/>
              <a:t>tendency</a:t>
            </a:r>
            <a:endParaRPr lang="ja-JP" altLang="en-US" sz="1800" b="1" dirty="0"/>
          </a:p>
        </p:txBody>
      </p: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7956376" y="2279650"/>
            <a:ext cx="9389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FF0000"/>
                </a:solidFill>
              </a:rPr>
              <a:t>6.</a:t>
            </a:r>
          </a:p>
          <a:p>
            <a:pPr algn="ctr"/>
            <a:r>
              <a:rPr lang="en-US" altLang="ja-JP" sz="1800" b="1" dirty="0" smtClean="0">
                <a:solidFill>
                  <a:srgbClr val="FF0000"/>
                </a:solidFill>
              </a:rPr>
              <a:t>Entrain-</a:t>
            </a:r>
          </a:p>
          <a:p>
            <a:pPr algn="ctr"/>
            <a:r>
              <a:rPr lang="en-US" altLang="ja-JP" sz="1800" b="1" dirty="0" err="1" smtClean="0">
                <a:solidFill>
                  <a:srgbClr val="FF0000"/>
                </a:solidFill>
              </a:rPr>
              <a:t>ment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6163" name="AutoShape 17"/>
          <p:cNvSpPr>
            <a:spLocks noChangeArrowheads="1"/>
          </p:cNvSpPr>
          <p:nvPr/>
        </p:nvSpPr>
        <p:spPr bwMode="auto">
          <a:xfrm>
            <a:off x="146050" y="1585913"/>
            <a:ext cx="8924925" cy="1584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164" name="Picture 20" descr="MLDsnap_020101zo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49275"/>
            <a:ext cx="13684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Oval 22"/>
          <p:cNvSpPr>
            <a:spLocks noChangeArrowheads="1"/>
          </p:cNvSpPr>
          <p:nvPr/>
        </p:nvSpPr>
        <p:spPr bwMode="auto">
          <a:xfrm>
            <a:off x="846138" y="105410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 flipH="1">
            <a:off x="1042988" y="112553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 flipV="1">
            <a:off x="1835150" y="7651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 flipV="1">
            <a:off x="1836738" y="764704"/>
            <a:ext cx="214982" cy="4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1042988" y="2332038"/>
            <a:ext cx="23050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3417888" y="2322513"/>
            <a:ext cx="1368425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71" name="Text Box 28"/>
          <p:cNvSpPr txBox="1">
            <a:spLocks noChangeArrowheads="1"/>
          </p:cNvSpPr>
          <p:nvPr/>
        </p:nvSpPr>
        <p:spPr bwMode="auto">
          <a:xfrm>
            <a:off x="3419872" y="2276475"/>
            <a:ext cx="133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FF3399"/>
                </a:solidFill>
              </a:rPr>
              <a:t>3</a:t>
            </a:r>
          </a:p>
          <a:p>
            <a:pPr algn="ctr"/>
            <a:r>
              <a:rPr lang="en-US" altLang="ja-JP" sz="1800" b="1" dirty="0" smtClean="0">
                <a:solidFill>
                  <a:srgbClr val="FF3399"/>
                </a:solidFill>
              </a:rPr>
              <a:t>Vertical diff.</a:t>
            </a:r>
            <a:endParaRPr lang="ja-JP" altLang="en-US" sz="1800" b="1" dirty="0">
              <a:solidFill>
                <a:srgbClr val="FF3399"/>
              </a:solidFill>
            </a:endParaRPr>
          </a:p>
        </p:txBody>
      </p:sp>
      <p:pic>
        <p:nvPicPr>
          <p:cNvPr id="6172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050" y="3357563"/>
            <a:ext cx="6745288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3" name="Text Box 31"/>
          <p:cNvSpPr txBox="1">
            <a:spLocks noChangeArrowheads="1"/>
          </p:cNvSpPr>
          <p:nvPr/>
        </p:nvSpPr>
        <p:spPr bwMode="auto">
          <a:xfrm>
            <a:off x="49213" y="3789363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smtClean="0"/>
              <a:t>Oct.</a:t>
            </a:r>
            <a:endParaRPr lang="ja-JP" altLang="en-US" sz="2400" dirty="0"/>
          </a:p>
        </p:txBody>
      </p:sp>
      <p:sp>
        <p:nvSpPr>
          <p:cNvPr id="6174" name="Text Box 32"/>
          <p:cNvSpPr txBox="1">
            <a:spLocks noChangeArrowheads="1"/>
          </p:cNvSpPr>
          <p:nvPr/>
        </p:nvSpPr>
        <p:spPr bwMode="auto">
          <a:xfrm>
            <a:off x="34925" y="4916488"/>
            <a:ext cx="73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Nov.</a:t>
            </a:r>
            <a:endParaRPr lang="ja-JP" altLang="en-US" sz="2400" dirty="0"/>
          </a:p>
        </p:txBody>
      </p:sp>
      <p:sp>
        <p:nvSpPr>
          <p:cNvPr id="6175" name="Text Box 33"/>
          <p:cNvSpPr txBox="1">
            <a:spLocks noChangeArrowheads="1"/>
          </p:cNvSpPr>
          <p:nvPr/>
        </p:nvSpPr>
        <p:spPr bwMode="auto">
          <a:xfrm>
            <a:off x="55563" y="6046788"/>
            <a:ext cx="73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Dec.</a:t>
            </a:r>
            <a:endParaRPr lang="ja-JP" altLang="en-US" sz="2400" dirty="0"/>
          </a:p>
        </p:txBody>
      </p:sp>
      <p:sp>
        <p:nvSpPr>
          <p:cNvPr id="6176" name="Text Box 34"/>
          <p:cNvSpPr txBox="1">
            <a:spLocks noChangeArrowheads="1"/>
          </p:cNvSpPr>
          <p:nvPr/>
        </p:nvSpPr>
        <p:spPr bwMode="auto">
          <a:xfrm>
            <a:off x="3957638" y="3789363"/>
            <a:ext cx="668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smtClean="0"/>
              <a:t>Jan.</a:t>
            </a:r>
            <a:endParaRPr lang="ja-JP" altLang="en-US" sz="2400" dirty="0"/>
          </a:p>
        </p:txBody>
      </p:sp>
      <p:sp>
        <p:nvSpPr>
          <p:cNvPr id="6177" name="Text Box 35"/>
          <p:cNvSpPr txBox="1">
            <a:spLocks noChangeArrowheads="1"/>
          </p:cNvSpPr>
          <p:nvPr/>
        </p:nvSpPr>
        <p:spPr bwMode="auto">
          <a:xfrm>
            <a:off x="3943350" y="4916488"/>
            <a:ext cx="713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smtClean="0"/>
              <a:t>Feb.</a:t>
            </a:r>
            <a:endParaRPr lang="ja-JP" altLang="en-US" sz="2400" dirty="0"/>
          </a:p>
        </p:txBody>
      </p:sp>
      <p:sp>
        <p:nvSpPr>
          <p:cNvPr id="6178" name="Text Box 36"/>
          <p:cNvSpPr txBox="1">
            <a:spLocks noChangeArrowheads="1"/>
          </p:cNvSpPr>
          <p:nvPr/>
        </p:nvSpPr>
        <p:spPr bwMode="auto">
          <a:xfrm>
            <a:off x="3962400" y="6046788"/>
            <a:ext cx="748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Mar.</a:t>
            </a:r>
            <a:endParaRPr lang="ja-JP" altLang="en-US" sz="2400" dirty="0"/>
          </a:p>
        </p:txBody>
      </p:sp>
      <p:graphicFrame>
        <p:nvGraphicFramePr>
          <p:cNvPr id="6147" name="Object 39"/>
          <p:cNvGraphicFramePr>
            <a:graphicFrameLocks noChangeAspect="1"/>
          </p:cNvGraphicFramePr>
          <p:nvPr/>
        </p:nvGraphicFramePr>
        <p:xfrm>
          <a:off x="1173163" y="3441700"/>
          <a:ext cx="720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数式" r:id="rId8" imgW="799920" imgH="317160" progId="Equation.3">
                  <p:embed/>
                </p:oleObj>
              </mc:Choice>
              <mc:Fallback>
                <p:oleObj name="数式" r:id="rId8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441700"/>
                        <a:ext cx="7207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0"/>
          <p:cNvGraphicFramePr>
            <a:graphicFrameLocks noChangeAspect="1"/>
          </p:cNvGraphicFramePr>
          <p:nvPr/>
        </p:nvGraphicFramePr>
        <p:xfrm>
          <a:off x="1169988" y="4578350"/>
          <a:ext cx="720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数式" r:id="rId10" imgW="799920" imgH="317160" progId="Equation.3">
                  <p:embed/>
                </p:oleObj>
              </mc:Choice>
              <mc:Fallback>
                <p:oleObj name="数式" r:id="rId10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578350"/>
                        <a:ext cx="7207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1"/>
          <p:cNvGraphicFramePr>
            <a:graphicFrameLocks noChangeAspect="1"/>
          </p:cNvGraphicFramePr>
          <p:nvPr/>
        </p:nvGraphicFramePr>
        <p:xfrm>
          <a:off x="4932363" y="3427413"/>
          <a:ext cx="720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数式" r:id="rId11" imgW="799920" imgH="317160" progId="Equation.3">
                  <p:embed/>
                </p:oleObj>
              </mc:Choice>
              <mc:Fallback>
                <p:oleObj name="数式" r:id="rId11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427413"/>
                        <a:ext cx="7207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2"/>
          <p:cNvGraphicFramePr>
            <a:graphicFrameLocks noChangeAspect="1"/>
          </p:cNvGraphicFramePr>
          <p:nvPr/>
        </p:nvGraphicFramePr>
        <p:xfrm>
          <a:off x="1171575" y="5711825"/>
          <a:ext cx="720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数式" r:id="rId12" imgW="799920" imgH="317160" progId="Equation.3">
                  <p:embed/>
                </p:oleObj>
              </mc:Choice>
              <mc:Fallback>
                <p:oleObj name="数式" r:id="rId12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5711825"/>
                        <a:ext cx="7207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43"/>
          <p:cNvGraphicFramePr>
            <a:graphicFrameLocks noChangeAspect="1"/>
          </p:cNvGraphicFramePr>
          <p:nvPr/>
        </p:nvGraphicFramePr>
        <p:xfrm>
          <a:off x="4933950" y="4576763"/>
          <a:ext cx="720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数式" r:id="rId13" imgW="799920" imgH="317160" progId="Equation.3">
                  <p:embed/>
                </p:oleObj>
              </mc:Choice>
              <mc:Fallback>
                <p:oleObj name="数式" r:id="rId13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4576763"/>
                        <a:ext cx="7207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44"/>
          <p:cNvGraphicFramePr>
            <a:graphicFrameLocks noChangeAspect="1"/>
          </p:cNvGraphicFramePr>
          <p:nvPr/>
        </p:nvGraphicFramePr>
        <p:xfrm>
          <a:off x="4933950" y="5695950"/>
          <a:ext cx="720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数式" r:id="rId14" imgW="799920" imgH="317160" progId="Equation.3">
                  <p:embed/>
                </p:oleObj>
              </mc:Choice>
              <mc:Fallback>
                <p:oleObj name="数式" r:id="rId14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5695950"/>
                        <a:ext cx="7207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9" name="Picture 46" descr="avg-tmp+mld+cl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4446588"/>
            <a:ext cx="13112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0" name="Line 47"/>
          <p:cNvSpPr>
            <a:spLocks noChangeShapeType="1"/>
          </p:cNvSpPr>
          <p:nvPr/>
        </p:nvSpPr>
        <p:spPr bwMode="auto">
          <a:xfrm>
            <a:off x="8094663" y="4724400"/>
            <a:ext cx="288925" cy="433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81" name="Line 49"/>
          <p:cNvSpPr>
            <a:spLocks noChangeShapeType="1"/>
          </p:cNvSpPr>
          <p:nvPr/>
        </p:nvSpPr>
        <p:spPr bwMode="auto">
          <a:xfrm>
            <a:off x="8023225" y="5949950"/>
            <a:ext cx="288925" cy="433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82" name="Line 50"/>
          <p:cNvSpPr>
            <a:spLocks noChangeShapeType="1"/>
          </p:cNvSpPr>
          <p:nvPr/>
        </p:nvSpPr>
        <p:spPr bwMode="auto">
          <a:xfrm>
            <a:off x="8383588" y="522922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83" name="Line 51"/>
          <p:cNvSpPr>
            <a:spLocks noChangeShapeType="1"/>
          </p:cNvSpPr>
          <p:nvPr/>
        </p:nvSpPr>
        <p:spPr bwMode="auto">
          <a:xfrm>
            <a:off x="8355013" y="635317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84" name="Text Box 52"/>
          <p:cNvSpPr txBox="1">
            <a:spLocks noChangeArrowheads="1"/>
          </p:cNvSpPr>
          <p:nvPr/>
        </p:nvSpPr>
        <p:spPr bwMode="auto">
          <a:xfrm>
            <a:off x="7812360" y="4178300"/>
            <a:ext cx="1086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ML temp.</a:t>
            </a:r>
            <a:endParaRPr lang="ja-JP" altLang="en-US" sz="1800" dirty="0"/>
          </a:p>
        </p:txBody>
      </p:sp>
      <p:sp>
        <p:nvSpPr>
          <p:cNvPr id="6185" name="Text Box 53"/>
          <p:cNvSpPr txBox="1">
            <a:spLocks noChangeArrowheads="1"/>
          </p:cNvSpPr>
          <p:nvPr/>
        </p:nvSpPr>
        <p:spPr bwMode="auto">
          <a:xfrm>
            <a:off x="7884368" y="5461000"/>
            <a:ext cx="94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smtClean="0"/>
              <a:t>ML dep.</a:t>
            </a:r>
            <a:endParaRPr lang="ja-JP" altLang="en-US" sz="1800" dirty="0"/>
          </a:p>
        </p:txBody>
      </p:sp>
      <p:sp>
        <p:nvSpPr>
          <p:cNvPr id="6186" name="AutoShape 54"/>
          <p:cNvSpPr>
            <a:spLocks noChangeArrowheads="1"/>
          </p:cNvSpPr>
          <p:nvPr/>
        </p:nvSpPr>
        <p:spPr bwMode="auto">
          <a:xfrm>
            <a:off x="7618413" y="4105275"/>
            <a:ext cx="1481137" cy="27082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63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9103" y="332656"/>
            <a:ext cx="9060557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Final Goal</a:t>
            </a:r>
          </a:p>
          <a:p>
            <a:endParaRPr kumimoji="1" lang="en-US" altLang="ja-JP" sz="1000" dirty="0"/>
          </a:p>
          <a:p>
            <a:r>
              <a:rPr lang="en-US" altLang="ja-JP" sz="2600" dirty="0" smtClean="0"/>
              <a:t>Generally, the Kuroshio region is typically oligotrophic, </a:t>
            </a:r>
          </a:p>
          <a:p>
            <a:r>
              <a:rPr lang="en-US" altLang="ja-JP" sz="2600" dirty="0" smtClean="0"/>
              <a:t>but there is a productive ecosystem nursing a variety of fishes.</a:t>
            </a:r>
          </a:p>
          <a:p>
            <a:r>
              <a:rPr lang="en-US" altLang="ja-JP" sz="2600" dirty="0" smtClean="0"/>
              <a:t>I’d like to elucidate why such a rich ecosystem can be formed </a:t>
            </a:r>
          </a:p>
          <a:p>
            <a:r>
              <a:rPr lang="en-US" altLang="ja-JP" sz="2600" dirty="0" smtClean="0"/>
              <a:t>and maintained in the Kuroshio region? </a:t>
            </a:r>
            <a:endParaRPr lang="en-US" altLang="ja-JP" sz="2600" dirty="0"/>
          </a:p>
          <a:p>
            <a:endParaRPr kumimoji="1" lang="en-US" altLang="ja-JP" sz="2800" dirty="0" smtClean="0"/>
          </a:p>
          <a:p>
            <a:r>
              <a:rPr lang="en-US" altLang="ja-JP" sz="2800" u="sng" dirty="0" smtClean="0"/>
              <a:t>Key words</a:t>
            </a:r>
          </a:p>
          <a:p>
            <a:endParaRPr kumimoji="1" lang="en-US" altLang="ja-JP" sz="1000" u="sng" dirty="0"/>
          </a:p>
          <a:p>
            <a:r>
              <a:rPr lang="en-US" altLang="ja-JP" sz="2800" dirty="0" smtClean="0"/>
              <a:t>I.   Shelf-slope regions inshore side of the Kuroshio</a:t>
            </a:r>
            <a:endParaRPr lang="ja-JP" altLang="en-US" sz="2800" dirty="0"/>
          </a:p>
          <a:p>
            <a:r>
              <a:rPr lang="ja-JP" altLang="en-US" sz="2800" dirty="0"/>
              <a:t>	</a:t>
            </a:r>
            <a:r>
              <a:rPr lang="en-US" altLang="ja-JP" sz="2800" dirty="0" smtClean="0"/>
              <a:t>※Interaction between the Kuroshio and coastal water.</a:t>
            </a:r>
            <a:endParaRPr lang="ja-JP" altLang="en-US" sz="2800" dirty="0"/>
          </a:p>
          <a:p>
            <a:r>
              <a:rPr lang="en-US" altLang="ja-JP" sz="2800" dirty="0"/>
              <a:t>II. </a:t>
            </a:r>
            <a:r>
              <a:rPr lang="en-US" altLang="ja-JP" sz="2800" dirty="0" smtClean="0"/>
              <a:t> High-resolution modeling</a:t>
            </a:r>
            <a:endParaRPr lang="ja-JP" altLang="en-US" sz="2800" dirty="0"/>
          </a:p>
          <a:p>
            <a:r>
              <a:rPr lang="ja-JP" altLang="en-US" sz="2800" dirty="0"/>
              <a:t>	</a:t>
            </a:r>
            <a:r>
              <a:rPr lang="en-US" altLang="ja-JP" sz="2800" dirty="0" smtClean="0"/>
              <a:t>※To clarify roles of submesoscale variations</a:t>
            </a:r>
            <a:endParaRPr lang="ja-JP" altLang="en-US" sz="2800" dirty="0"/>
          </a:p>
          <a:p>
            <a:r>
              <a:rPr lang="ja-JP" altLang="en-US" sz="2800" dirty="0"/>
              <a:t>	</a:t>
            </a:r>
            <a:r>
              <a:rPr lang="en-US" altLang="ja-JP" sz="2800" dirty="0" smtClean="0"/>
              <a:t>※Our target: submesoscale with O(1) day &amp; O(10 </a:t>
            </a:r>
            <a:r>
              <a:rPr lang="en-US" altLang="ja-JP" sz="2800" dirty="0"/>
              <a:t>)</a:t>
            </a:r>
            <a:r>
              <a:rPr lang="en-US" altLang="ja-JP" sz="2800" dirty="0" smtClean="0"/>
              <a:t>km</a:t>
            </a:r>
          </a:p>
          <a:p>
            <a:r>
              <a:rPr lang="en-US" altLang="ja-JP" sz="2800" dirty="0" smtClean="0"/>
              <a:t>III</a:t>
            </a:r>
            <a:r>
              <a:rPr lang="en-US" altLang="ja-JP" sz="2800" dirty="0"/>
              <a:t>. </a:t>
            </a:r>
            <a:r>
              <a:rPr lang="en-US" altLang="ja-JP" sz="2800" dirty="0" smtClean="0"/>
              <a:t>Nutrient supply processes</a:t>
            </a:r>
          </a:p>
          <a:p>
            <a:r>
              <a:rPr lang="en-US" altLang="ja-JP" sz="2800" dirty="0"/>
              <a:t>	</a:t>
            </a:r>
            <a:r>
              <a:rPr lang="en-US" altLang="ja-JP" sz="2800" dirty="0" smtClean="0"/>
              <a:t>※Particularly, nutrient supply into the ML in winter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22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MLDsnap_020101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9275"/>
            <a:ext cx="13684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846138" y="105410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1042988" y="112553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V="1">
            <a:off x="1835150" y="7651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 flipV="1">
            <a:off x="1836738" y="764704"/>
            <a:ext cx="214982" cy="4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511550"/>
            <a:ext cx="662463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619250" y="1538288"/>
          <a:ext cx="5745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2" name="数式" r:id="rId6" imgW="3708360" imgH="507960" progId="Equation.3">
                  <p:embed/>
                </p:oleObj>
              </mc:Choice>
              <mc:Fallback>
                <p:oleObj name="数式" r:id="rId6" imgW="3708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538288"/>
                        <a:ext cx="574516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1638300" y="2325688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4930775" y="2325688"/>
            <a:ext cx="1368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>
            <a:off x="6443663" y="2325688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2" name="Text Box 19"/>
          <p:cNvSpPr txBox="1">
            <a:spLocks noChangeArrowheads="1"/>
          </p:cNvSpPr>
          <p:nvPr/>
        </p:nvSpPr>
        <p:spPr bwMode="auto">
          <a:xfrm>
            <a:off x="2627784" y="2273300"/>
            <a:ext cx="1917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FF6600"/>
                </a:solidFill>
              </a:rPr>
              <a:t>Heat flux through </a:t>
            </a:r>
          </a:p>
          <a:p>
            <a:pPr algn="ctr"/>
            <a:r>
              <a:rPr lang="en-US" altLang="ja-JP" sz="1800" b="1" dirty="0" smtClean="0">
                <a:solidFill>
                  <a:srgbClr val="FF6600"/>
                </a:solidFill>
              </a:rPr>
              <a:t>the sea surface</a:t>
            </a:r>
            <a:endParaRPr lang="ja-JP" altLang="en-US" sz="1800" b="1" dirty="0">
              <a:solidFill>
                <a:srgbClr val="FF6600"/>
              </a:solidFill>
            </a:endParaRPr>
          </a:p>
        </p:txBody>
      </p:sp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5032663" y="2279650"/>
            <a:ext cx="11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hlink"/>
                </a:solidFill>
              </a:rPr>
              <a:t>Advection</a:t>
            </a:r>
            <a:endParaRPr lang="ja-JP" altLang="en-US" sz="1800" b="1" dirty="0">
              <a:solidFill>
                <a:schemeClr val="hlink"/>
              </a:solidFill>
            </a:endParaRP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1350963" y="2290763"/>
            <a:ext cx="1084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 smtClean="0"/>
              <a:t>Tendency</a:t>
            </a:r>
            <a:endParaRPr lang="ja-JP" altLang="en-US" sz="1800" b="1" dirty="0"/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6444208" y="2279650"/>
            <a:ext cx="938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</a:rPr>
              <a:t>Entrain-</a:t>
            </a:r>
          </a:p>
          <a:p>
            <a:pPr algn="ctr"/>
            <a:r>
              <a:rPr lang="en-US" altLang="ja-JP" sz="1800" b="1" dirty="0" err="1" smtClean="0">
                <a:solidFill>
                  <a:srgbClr val="FF0000"/>
                </a:solidFill>
              </a:rPr>
              <a:t>ment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7186" name="AutoShape 24"/>
          <p:cNvSpPr>
            <a:spLocks noChangeArrowheads="1"/>
          </p:cNvSpPr>
          <p:nvPr/>
        </p:nvSpPr>
        <p:spPr bwMode="auto">
          <a:xfrm>
            <a:off x="1187450" y="1501775"/>
            <a:ext cx="6624638" cy="13684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>
            <a:off x="2411413" y="2332038"/>
            <a:ext cx="23050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1" name="Object 28"/>
          <p:cNvGraphicFramePr>
            <a:graphicFrameLocks noChangeAspect="1"/>
          </p:cNvGraphicFramePr>
          <p:nvPr/>
        </p:nvGraphicFramePr>
        <p:xfrm>
          <a:off x="1044575" y="3552825"/>
          <a:ext cx="1168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" name="数式" r:id="rId8" imgW="799920" imgH="317160" progId="Equation.3">
                  <p:embed/>
                </p:oleObj>
              </mc:Choice>
              <mc:Fallback>
                <p:oleObj name="数式" r:id="rId8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552825"/>
                        <a:ext cx="11684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Text Box 29"/>
          <p:cNvSpPr txBox="1">
            <a:spLocks noChangeArrowheads="1"/>
          </p:cNvSpPr>
          <p:nvPr/>
        </p:nvSpPr>
        <p:spPr bwMode="auto">
          <a:xfrm>
            <a:off x="467544" y="3043238"/>
            <a:ext cx="6901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12-hourly mean time series 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Jan. to Mar. in 18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year</a:t>
            </a:r>
            <a:r>
              <a:rPr lang="ja-JP" altLang="en-US" sz="2400" dirty="0" smtClean="0"/>
              <a:t>）</a:t>
            </a:r>
            <a:endParaRPr lang="ja-JP" altLang="en-US" sz="2400" dirty="0"/>
          </a:p>
        </p:txBody>
      </p:sp>
      <p:sp>
        <p:nvSpPr>
          <p:cNvPr id="7189" name="Line 30"/>
          <p:cNvSpPr>
            <a:spLocks noChangeShapeType="1"/>
          </p:cNvSpPr>
          <p:nvPr/>
        </p:nvSpPr>
        <p:spPr bwMode="auto">
          <a:xfrm flipV="1">
            <a:off x="2987675" y="3592513"/>
            <a:ext cx="0" cy="30972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0" name="Line 31"/>
          <p:cNvSpPr>
            <a:spLocks noChangeShapeType="1"/>
          </p:cNvSpPr>
          <p:nvPr/>
        </p:nvSpPr>
        <p:spPr bwMode="auto">
          <a:xfrm flipV="1">
            <a:off x="4984750" y="3611563"/>
            <a:ext cx="0" cy="30972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1" name="Text Box 32"/>
          <p:cNvSpPr txBox="1">
            <a:spLocks noChangeArrowheads="1"/>
          </p:cNvSpPr>
          <p:nvPr/>
        </p:nvSpPr>
        <p:spPr bwMode="auto">
          <a:xfrm>
            <a:off x="1620838" y="6284913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Jan.</a:t>
            </a:r>
          </a:p>
        </p:txBody>
      </p:sp>
      <p:sp>
        <p:nvSpPr>
          <p:cNvPr id="7192" name="Text Box 33"/>
          <p:cNvSpPr txBox="1">
            <a:spLocks noChangeArrowheads="1"/>
          </p:cNvSpPr>
          <p:nvPr/>
        </p:nvSpPr>
        <p:spPr bwMode="auto">
          <a:xfrm>
            <a:off x="3624263" y="625792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Feb.</a:t>
            </a:r>
          </a:p>
        </p:txBody>
      </p:sp>
      <p:sp>
        <p:nvSpPr>
          <p:cNvPr id="7193" name="Text Box 34"/>
          <p:cNvSpPr txBox="1">
            <a:spLocks noChangeArrowheads="1"/>
          </p:cNvSpPr>
          <p:nvPr/>
        </p:nvSpPr>
        <p:spPr bwMode="auto">
          <a:xfrm>
            <a:off x="5657850" y="6256338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Mar.</a:t>
            </a:r>
          </a:p>
        </p:txBody>
      </p:sp>
      <p:sp>
        <p:nvSpPr>
          <p:cNvPr id="7194" name="Text Box 35"/>
          <p:cNvSpPr txBox="1">
            <a:spLocks noChangeArrowheads="1"/>
          </p:cNvSpPr>
          <p:nvPr/>
        </p:nvSpPr>
        <p:spPr bwMode="auto">
          <a:xfrm>
            <a:off x="6732588" y="5957888"/>
            <a:ext cx="215989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The sign of tendency is reversal.</a:t>
            </a:r>
            <a:endParaRPr lang="ja-JP" altLang="en-US" dirty="0"/>
          </a:p>
        </p:txBody>
      </p:sp>
      <p:sp>
        <p:nvSpPr>
          <p:cNvPr id="7195" name="Line 37"/>
          <p:cNvSpPr>
            <a:spLocks noChangeShapeType="1"/>
          </p:cNvSpPr>
          <p:nvPr/>
        </p:nvSpPr>
        <p:spPr bwMode="auto">
          <a:xfrm>
            <a:off x="6443663" y="4033838"/>
            <a:ext cx="7207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6" name="Line 38"/>
          <p:cNvSpPr>
            <a:spLocks noChangeShapeType="1"/>
          </p:cNvSpPr>
          <p:nvPr/>
        </p:nvSpPr>
        <p:spPr bwMode="auto">
          <a:xfrm>
            <a:off x="6443663" y="4322763"/>
            <a:ext cx="7207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7" name="Line 39"/>
          <p:cNvSpPr>
            <a:spLocks noChangeShapeType="1"/>
          </p:cNvSpPr>
          <p:nvPr/>
        </p:nvSpPr>
        <p:spPr bwMode="auto">
          <a:xfrm>
            <a:off x="6443663" y="461010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8" name="Line 40"/>
          <p:cNvSpPr>
            <a:spLocks noChangeShapeType="1"/>
          </p:cNvSpPr>
          <p:nvPr/>
        </p:nvSpPr>
        <p:spPr bwMode="auto">
          <a:xfrm>
            <a:off x="6443663" y="37465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9" name="Text Box 41"/>
          <p:cNvSpPr txBox="1">
            <a:spLocks noChangeArrowheads="1"/>
          </p:cNvSpPr>
          <p:nvPr/>
        </p:nvSpPr>
        <p:spPr bwMode="auto">
          <a:xfrm>
            <a:off x="7090175" y="3530600"/>
            <a:ext cx="1703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1" dirty="0"/>
              <a:t>m</a:t>
            </a:r>
            <a:r>
              <a:rPr lang="en-US" altLang="ja-JP" b="1" dirty="0" smtClean="0"/>
              <a:t>inus tendency</a:t>
            </a:r>
            <a:endParaRPr lang="ja-JP" altLang="en-US" sz="1800" b="1" dirty="0"/>
          </a:p>
        </p:txBody>
      </p:sp>
      <p:sp>
        <p:nvSpPr>
          <p:cNvPr id="7200" name="Text Box 42"/>
          <p:cNvSpPr txBox="1">
            <a:spLocks noChangeArrowheads="1"/>
          </p:cNvSpPr>
          <p:nvPr/>
        </p:nvSpPr>
        <p:spPr bwMode="auto">
          <a:xfrm>
            <a:off x="7094538" y="3829050"/>
            <a:ext cx="2145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1" dirty="0">
                <a:solidFill>
                  <a:srgbClr val="FF6600"/>
                </a:solidFill>
              </a:rPr>
              <a:t>s</a:t>
            </a:r>
            <a:r>
              <a:rPr lang="en-US" altLang="ja-JP" b="1" dirty="0" smtClean="0">
                <a:solidFill>
                  <a:srgbClr val="FF6600"/>
                </a:solidFill>
              </a:rPr>
              <a:t>ea surface heat flux</a:t>
            </a:r>
            <a:endParaRPr lang="ja-JP" altLang="en-US" sz="1800" b="1" dirty="0">
              <a:solidFill>
                <a:srgbClr val="FF6600"/>
              </a:solidFill>
            </a:endParaRPr>
          </a:p>
        </p:txBody>
      </p:sp>
      <p:sp>
        <p:nvSpPr>
          <p:cNvPr id="7201" name="Text Box 43"/>
          <p:cNvSpPr txBox="1">
            <a:spLocks noChangeArrowheads="1"/>
          </p:cNvSpPr>
          <p:nvPr/>
        </p:nvSpPr>
        <p:spPr bwMode="auto">
          <a:xfrm>
            <a:off x="7112000" y="4120488"/>
            <a:ext cx="1123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800" b="1" dirty="0" smtClean="0">
                <a:solidFill>
                  <a:schemeClr val="hlink"/>
                </a:solidFill>
              </a:rPr>
              <a:t>advection</a:t>
            </a:r>
            <a:endParaRPr lang="ja-JP" altLang="en-US" sz="1800" b="1" dirty="0">
              <a:solidFill>
                <a:schemeClr val="hlink"/>
              </a:solidFill>
            </a:endParaRPr>
          </a:p>
        </p:txBody>
      </p:sp>
      <p:sp>
        <p:nvSpPr>
          <p:cNvPr id="7202" name="Text Box 44"/>
          <p:cNvSpPr txBox="1">
            <a:spLocks noChangeArrowheads="1"/>
          </p:cNvSpPr>
          <p:nvPr/>
        </p:nvSpPr>
        <p:spPr bwMode="auto">
          <a:xfrm>
            <a:off x="7092950" y="4430713"/>
            <a:ext cx="1376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800" b="1" dirty="0" smtClean="0">
                <a:solidFill>
                  <a:srgbClr val="FF0000"/>
                </a:solidFill>
              </a:rPr>
              <a:t>entrainment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978025" y="138113"/>
            <a:ext cx="6687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Contribution of each term on heat balance equation</a:t>
            </a:r>
            <a:endParaRPr lang="ja-JP" altLang="en-US" sz="2400" dirty="0"/>
          </a:p>
          <a:p>
            <a:pPr algn="ctr"/>
            <a:r>
              <a:rPr lang="en-US" altLang="ja-JP" sz="2400" dirty="0"/>
              <a:t>(</a:t>
            </a:r>
            <a:r>
              <a:rPr lang="en-US" altLang="ja-JP" sz="2400" dirty="0" smtClean="0"/>
              <a:t>at the center of Tosa Bay (Stn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A))</a:t>
            </a:r>
            <a:endParaRPr lang="ja-JP" altLang="en-US" sz="2400" dirty="0"/>
          </a:p>
          <a:p>
            <a:pPr algn="ctr"/>
            <a:endParaRPr lang="en-US" altLang="ja-JP" sz="800" dirty="0"/>
          </a:p>
          <a:p>
            <a:pPr algn="ctr"/>
            <a:r>
              <a:rPr lang="en-US" altLang="ja-JP" sz="2400" b="1" u="sng" dirty="0"/>
              <a:t>Part 1: </a:t>
            </a:r>
            <a:r>
              <a:rPr lang="en-US" altLang="ja-JP" sz="2400" b="1" u="sng" dirty="0" smtClean="0"/>
              <a:t>12-hourly Mean</a:t>
            </a:r>
            <a:endParaRPr lang="ja-JP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2110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08138" y="1082675"/>
          <a:ext cx="246062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" name="数式" r:id="rId4" imgW="1320480" imgH="736560" progId="Equation.3">
                  <p:embed/>
                </p:oleObj>
              </mc:Choice>
              <mc:Fallback>
                <p:oleObj name="数式" r:id="rId4" imgW="13204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1082675"/>
                        <a:ext cx="2460625" cy="1373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037138" y="368300"/>
          <a:ext cx="23764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" name="数式" r:id="rId6" imgW="1028520" imgH="241200" progId="Equation.3">
                  <p:embed/>
                </p:oleObj>
              </mc:Choice>
              <mc:Fallback>
                <p:oleObj name="数式" r:id="rId6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368300"/>
                        <a:ext cx="237648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000625" y="911225"/>
          <a:ext cx="23764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" name="数式" r:id="rId8" imgW="1041120" imgH="241200" progId="Equation.3">
                  <p:embed/>
                </p:oleObj>
              </mc:Choice>
              <mc:Fallback>
                <p:oleObj name="数式" r:id="rId8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911225"/>
                        <a:ext cx="23764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356100" y="2447925"/>
          <a:ext cx="377983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" name="数式" r:id="rId10" imgW="2412720" imgH="1015920" progId="Equation.3">
                  <p:embed/>
                </p:oleObj>
              </mc:Choice>
              <mc:Fallback>
                <p:oleObj name="数式" r:id="rId10" imgW="24127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447925"/>
                        <a:ext cx="3779838" cy="1592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250825" y="3319463"/>
          <a:ext cx="5400675" cy="322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" name="数式" r:id="rId12" imgW="3403440" imgH="2031840" progId="Equation.3">
                  <p:embed/>
                </p:oleObj>
              </mc:Choice>
              <mc:Fallback>
                <p:oleObj name="数式" r:id="rId12" imgW="340344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19463"/>
                        <a:ext cx="5400675" cy="322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107504" y="88176"/>
            <a:ext cx="479682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600" dirty="0" smtClean="0"/>
              <a:t>Eddy-advection decomposition of </a:t>
            </a:r>
          </a:p>
          <a:p>
            <a:pPr algn="ctr"/>
            <a:r>
              <a:rPr lang="en-US" altLang="ja-JP" sz="2600" dirty="0" smtClean="0"/>
              <a:t>monthly mean advection</a:t>
            </a:r>
            <a:endParaRPr lang="ja-JP" altLang="en-US" sz="2600" dirty="0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>
            <a:off x="2357438" y="1730375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>
            <a:off x="2555875" y="1735138"/>
            <a:ext cx="0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4" name="Line 19"/>
          <p:cNvSpPr>
            <a:spLocks noChangeShapeType="1"/>
          </p:cNvSpPr>
          <p:nvPr/>
        </p:nvSpPr>
        <p:spPr bwMode="auto">
          <a:xfrm>
            <a:off x="2555875" y="2600325"/>
            <a:ext cx="1728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5" name="Text Box 21"/>
          <p:cNvSpPr txBox="1">
            <a:spLocks noChangeArrowheads="1"/>
          </p:cNvSpPr>
          <p:nvPr/>
        </p:nvSpPr>
        <p:spPr bwMode="auto">
          <a:xfrm>
            <a:off x="5370513" y="1393825"/>
            <a:ext cx="724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solidFill>
                  <a:schemeClr val="hlink"/>
                </a:solidFill>
              </a:rPr>
              <a:t>mean</a:t>
            </a:r>
            <a:endParaRPr lang="ja-JP" altLang="en-US" sz="1800" b="1" dirty="0">
              <a:solidFill>
                <a:schemeClr val="hlink"/>
              </a:solidFill>
            </a:endParaRPr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5580063" y="369888"/>
            <a:ext cx="392112" cy="1077912"/>
          </a:xfrm>
          <a:prstGeom prst="rect">
            <a:avLst/>
          </a:prstGeom>
          <a:solidFill>
            <a:srgbClr val="66CC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7" name="Rectangle 23"/>
          <p:cNvSpPr>
            <a:spLocks noChangeArrowheads="1"/>
          </p:cNvSpPr>
          <p:nvPr/>
        </p:nvSpPr>
        <p:spPr bwMode="auto">
          <a:xfrm>
            <a:off x="6189663" y="368300"/>
            <a:ext cx="503237" cy="1368425"/>
          </a:xfrm>
          <a:prstGeom prst="rect">
            <a:avLst/>
          </a:prstGeom>
          <a:solidFill>
            <a:srgbClr val="33CC33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5792657" y="1695450"/>
            <a:ext cx="1820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solidFill>
                  <a:srgbClr val="008000"/>
                </a:solidFill>
              </a:rPr>
              <a:t>Low freq.</a:t>
            </a:r>
            <a:endParaRPr lang="ja-JP" altLang="en-US" sz="1800" b="1" dirty="0">
              <a:solidFill>
                <a:srgbClr val="008000"/>
              </a:solidFill>
            </a:endParaRPr>
          </a:p>
          <a:p>
            <a:r>
              <a:rPr lang="en-US" altLang="ja-JP" sz="1800" b="1" dirty="0">
                <a:solidFill>
                  <a:srgbClr val="008000"/>
                </a:solidFill>
              </a:rPr>
              <a:t> (&gt;</a:t>
            </a:r>
            <a:r>
              <a:rPr lang="en-US" altLang="ja-JP" sz="1800" b="1" dirty="0" smtClean="0">
                <a:solidFill>
                  <a:srgbClr val="008000"/>
                </a:solidFill>
              </a:rPr>
              <a:t>30-day period)</a:t>
            </a:r>
            <a:endParaRPr lang="en-US" altLang="ja-JP" sz="1800" b="1" dirty="0">
              <a:solidFill>
                <a:srgbClr val="008000"/>
              </a:solidFill>
            </a:endParaRPr>
          </a:p>
        </p:txBody>
      </p:sp>
      <p:sp>
        <p:nvSpPr>
          <p:cNvPr id="8209" name="Rectangle 25"/>
          <p:cNvSpPr>
            <a:spLocks noChangeArrowheads="1"/>
          </p:cNvSpPr>
          <p:nvPr/>
        </p:nvSpPr>
        <p:spPr bwMode="auto">
          <a:xfrm>
            <a:off x="6910388" y="368300"/>
            <a:ext cx="503237" cy="1077913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0" name="Text Box 26"/>
          <p:cNvSpPr txBox="1">
            <a:spLocks noChangeArrowheads="1"/>
          </p:cNvSpPr>
          <p:nvPr/>
        </p:nvSpPr>
        <p:spPr bwMode="auto">
          <a:xfrm>
            <a:off x="6800850" y="1411288"/>
            <a:ext cx="1857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</a:rPr>
              <a:t>High freq.</a:t>
            </a:r>
            <a:endParaRPr lang="ja-JP" altLang="en-US" sz="1800" b="1" dirty="0">
              <a:solidFill>
                <a:srgbClr val="FF0000"/>
              </a:solidFill>
            </a:endParaRPr>
          </a:p>
          <a:p>
            <a:r>
              <a:rPr lang="ja-JP" altLang="en-US" sz="1800" b="1" dirty="0">
                <a:solidFill>
                  <a:srgbClr val="FF0000"/>
                </a:solidFill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</a:rPr>
              <a:t>&lt;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30-day period</a:t>
            </a:r>
            <a:r>
              <a:rPr lang="ja-JP" altLang="en-US" sz="1800" b="1" dirty="0" smtClean="0">
                <a:solidFill>
                  <a:srgbClr val="FF0000"/>
                </a:solidFill>
              </a:rPr>
              <a:t>）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8211" name="Line 27"/>
          <p:cNvSpPr>
            <a:spLocks noChangeShapeType="1"/>
          </p:cNvSpPr>
          <p:nvPr/>
        </p:nvSpPr>
        <p:spPr bwMode="auto">
          <a:xfrm>
            <a:off x="1763713" y="2017713"/>
            <a:ext cx="15843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9"/>
          <p:cNvSpPr>
            <a:spLocks noChangeShapeType="1"/>
          </p:cNvSpPr>
          <p:nvPr/>
        </p:nvSpPr>
        <p:spPr bwMode="auto">
          <a:xfrm>
            <a:off x="2339975" y="2024063"/>
            <a:ext cx="0" cy="1584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30"/>
          <p:cNvSpPr>
            <a:spLocks noChangeShapeType="1"/>
          </p:cNvSpPr>
          <p:nvPr/>
        </p:nvSpPr>
        <p:spPr bwMode="auto">
          <a:xfrm flipH="1">
            <a:off x="1997075" y="3592513"/>
            <a:ext cx="3603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8" name="Line 40"/>
          <p:cNvSpPr>
            <a:spLocks noChangeShapeType="1"/>
          </p:cNvSpPr>
          <p:nvPr/>
        </p:nvSpPr>
        <p:spPr bwMode="auto">
          <a:xfrm>
            <a:off x="900113" y="3895725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9" name="Line 41"/>
          <p:cNvSpPr>
            <a:spLocks noChangeShapeType="1"/>
          </p:cNvSpPr>
          <p:nvPr/>
        </p:nvSpPr>
        <p:spPr bwMode="auto">
          <a:xfrm flipH="1">
            <a:off x="1746250" y="3895725"/>
            <a:ext cx="2592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0" name="AutoShape 42"/>
          <p:cNvSpPr>
            <a:spLocks noChangeArrowheads="1"/>
          </p:cNvSpPr>
          <p:nvPr/>
        </p:nvSpPr>
        <p:spPr bwMode="auto">
          <a:xfrm>
            <a:off x="4859338" y="188913"/>
            <a:ext cx="4067175" cy="21605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81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446931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7"/>
          <p:cNvSpPr txBox="1">
            <a:spLocks noChangeArrowheads="1"/>
          </p:cNvSpPr>
          <p:nvPr/>
        </p:nvSpPr>
        <p:spPr bwMode="auto">
          <a:xfrm>
            <a:off x="59638" y="319296"/>
            <a:ext cx="32924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/>
              <a:t>Contribution of </a:t>
            </a:r>
          </a:p>
          <a:p>
            <a:pPr algn="ctr"/>
            <a:r>
              <a:rPr lang="en-US" altLang="ja-JP" sz="2800" dirty="0"/>
              <a:t>e</a:t>
            </a:r>
            <a:r>
              <a:rPr lang="en-US" altLang="ja-JP" sz="2800" dirty="0" smtClean="0"/>
              <a:t>ddy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heat advections</a:t>
            </a:r>
          </a:p>
          <a:p>
            <a:pPr algn="ctr"/>
            <a:r>
              <a:rPr lang="en-US" altLang="ja-JP" sz="2800" dirty="0"/>
              <a:t>t</a:t>
            </a:r>
            <a:r>
              <a:rPr lang="en-US" altLang="ja-JP" sz="2800" dirty="0" smtClean="0"/>
              <a:t>o the monthly </a:t>
            </a:r>
          </a:p>
          <a:p>
            <a:pPr algn="ctr"/>
            <a:r>
              <a:rPr lang="en-US" altLang="ja-JP" sz="2800" dirty="0"/>
              <a:t>m</a:t>
            </a:r>
            <a:r>
              <a:rPr lang="en-US" altLang="ja-JP" sz="2800" dirty="0" smtClean="0"/>
              <a:t>ean advection </a:t>
            </a:r>
          </a:p>
          <a:p>
            <a:pPr algn="ctr"/>
            <a:r>
              <a:rPr lang="ja-JP" altLang="en-US" sz="2800" dirty="0" smtClean="0"/>
              <a:t>（</a:t>
            </a:r>
            <a:r>
              <a:rPr lang="en-US" altLang="ja-JP" sz="2800" dirty="0" smtClean="0"/>
              <a:t>4-year means</a:t>
            </a:r>
          </a:p>
          <a:p>
            <a:pPr algn="ctr"/>
            <a:r>
              <a:rPr lang="en-US" altLang="ja-JP" sz="2800" dirty="0" smtClean="0"/>
              <a:t>in Feb.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536104" y="3368675"/>
          <a:ext cx="1371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" name="数式" r:id="rId5" imgW="799920" imgH="317160" progId="Equation.3">
                  <p:embed/>
                </p:oleObj>
              </mc:Choice>
              <mc:Fallback>
                <p:oleObj name="数式" r:id="rId5" imgW="7999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04" y="3368675"/>
                        <a:ext cx="13716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 Box 11"/>
          <p:cNvSpPr txBox="1">
            <a:spLocks noChangeArrowheads="1"/>
          </p:cNvSpPr>
          <p:nvPr/>
        </p:nvSpPr>
        <p:spPr bwMode="auto">
          <a:xfrm rot="-5400000">
            <a:off x="548486" y="4602847"/>
            <a:ext cx="2216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/>
              <a:t>Eddy advection</a:t>
            </a:r>
          </a:p>
          <a:p>
            <a:pPr algn="ctr"/>
            <a:r>
              <a:rPr lang="ja-JP" altLang="en-US" b="1" dirty="0" smtClean="0"/>
              <a:t>（</a:t>
            </a:r>
            <a:r>
              <a:rPr lang="en-US" altLang="ja-JP" b="1" dirty="0" smtClean="0"/>
              <a:t>Feb. (4-year mean)</a:t>
            </a:r>
            <a:r>
              <a:rPr lang="ja-JP" altLang="en-US" b="1" dirty="0" smtClean="0"/>
              <a:t>）</a:t>
            </a:r>
            <a:endParaRPr lang="ja-JP" altLang="en-US" b="1" dirty="0"/>
          </a:p>
        </p:txBody>
      </p:sp>
      <p:sp>
        <p:nvSpPr>
          <p:cNvPr id="9243" name="AutoShape 39"/>
          <p:cNvSpPr>
            <a:spLocks noChangeArrowheads="1"/>
          </p:cNvSpPr>
          <p:nvPr/>
        </p:nvSpPr>
        <p:spPr bwMode="auto">
          <a:xfrm>
            <a:off x="250825" y="3212976"/>
            <a:ext cx="8642350" cy="364502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8" name="テキスト ボックス 31"/>
          <p:cNvSpPr txBox="1">
            <a:spLocks noChangeArrowheads="1"/>
          </p:cNvSpPr>
          <p:nvPr/>
        </p:nvSpPr>
        <p:spPr bwMode="auto">
          <a:xfrm>
            <a:off x="1547664" y="6485513"/>
            <a:ext cx="613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High freq.</a:t>
            </a:r>
            <a:r>
              <a:rPr lang="ja-JP" altLang="en-US" dirty="0" smtClean="0"/>
              <a:t>＝</a:t>
            </a:r>
            <a:r>
              <a:rPr lang="en-US" altLang="ja-JP" dirty="0" smtClean="0"/>
              <a:t>Eddy heat advection due to Intra-monthly</a:t>
            </a:r>
            <a:r>
              <a:rPr lang="ja-JP" altLang="en-US" dirty="0" smtClean="0"/>
              <a:t> </a:t>
            </a:r>
            <a:r>
              <a:rPr lang="en-US" altLang="ja-JP" dirty="0" smtClean="0"/>
              <a:t>variation</a:t>
            </a:r>
          </a:p>
        </p:txBody>
      </p:sp>
      <p:sp>
        <p:nvSpPr>
          <p:cNvPr id="9253" name="AutoShape 37"/>
          <p:cNvSpPr>
            <a:spLocks/>
          </p:cNvSpPr>
          <p:nvPr/>
        </p:nvSpPr>
        <p:spPr bwMode="auto">
          <a:xfrm rot="5400000">
            <a:off x="4499793" y="3676432"/>
            <a:ext cx="215900" cy="5545138"/>
          </a:xfrm>
          <a:prstGeom prst="leftBrace">
            <a:avLst>
              <a:gd name="adj1" fmla="val 2140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3203848" y="37984"/>
          <a:ext cx="5722094" cy="320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1" name="数式" r:id="rId7" imgW="3835080" imgH="2158920" progId="Equation.3">
                  <p:embed/>
                </p:oleObj>
              </mc:Choice>
              <mc:Fallback>
                <p:oleObj name="数式" r:id="rId7" imgW="383508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7984"/>
                        <a:ext cx="5722094" cy="3209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4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5496" y="260648"/>
            <a:ext cx="1572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Summary</a:t>
            </a:r>
            <a:endParaRPr lang="ja-JP" altLang="en-US" sz="2800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5497" y="794738"/>
            <a:ext cx="91085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en-US" altLang="ja-JP" sz="2400" dirty="0" smtClean="0"/>
              <a:t>Seasonal variation of the winter ML in Tosa Bay exhibits two regimes.</a:t>
            </a:r>
            <a:endParaRPr lang="en-US" altLang="ja-JP" sz="1600" dirty="0"/>
          </a:p>
          <a:p>
            <a:pPr marL="342900" indent="-342900" algn="l"/>
            <a:r>
              <a:rPr lang="ja-JP" altLang="en-US" sz="2400" dirty="0" smtClean="0"/>
              <a:t>①</a:t>
            </a:r>
            <a:r>
              <a:rPr lang="en-US" altLang="ja-JP" sz="2400" dirty="0" smtClean="0"/>
              <a:t>Sep. to Nov.</a:t>
            </a:r>
            <a:endParaRPr lang="ja-JP" altLang="en-US" sz="2400" dirty="0"/>
          </a:p>
          <a:p>
            <a:pPr marL="342900" indent="-342900" algn="l"/>
            <a:r>
              <a:rPr lang="en-US" altLang="ja-JP" sz="2400" dirty="0" smtClean="0"/>
              <a:t>The monthly mean ML depth (temperature) increases (decreases).</a:t>
            </a:r>
            <a:endParaRPr lang="en-US" altLang="ja-JP" sz="1600" dirty="0"/>
          </a:p>
          <a:p>
            <a:pPr marL="342900" indent="-342900" algn="l"/>
            <a:r>
              <a:rPr lang="ja-JP" altLang="en-US" sz="2400" dirty="0" smtClean="0"/>
              <a:t>②</a:t>
            </a:r>
            <a:r>
              <a:rPr lang="en-US" altLang="ja-JP" sz="2400" dirty="0" smtClean="0"/>
              <a:t>Jan. to Mar.</a:t>
            </a:r>
            <a:endParaRPr lang="ja-JP" altLang="en-US" sz="2400" dirty="0"/>
          </a:p>
          <a:p>
            <a:pPr marL="342900" indent="-342900" algn="l"/>
            <a:r>
              <a:rPr lang="en-US" altLang="ja-JP" sz="2400" dirty="0" smtClean="0"/>
              <a:t>The monthly mean ML depth and temperature are almost constant.</a:t>
            </a:r>
            <a:r>
              <a:rPr lang="ja-JP" altLang="en-US" sz="2400" dirty="0"/>
              <a:t>		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329161" y="2813095"/>
            <a:ext cx="593502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/>
              <a:t>monthly mean heat balance within ML</a:t>
            </a:r>
            <a:endParaRPr lang="ja-JP" altLang="en-US" sz="2400" b="1" dirty="0"/>
          </a:p>
          <a:p>
            <a:pPr algn="ctr"/>
            <a:r>
              <a:rPr lang="ja-JP" altLang="en-US" sz="2400" dirty="0"/>
              <a:t>  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sea surface cooling+ entrainment</a:t>
            </a:r>
            <a:r>
              <a:rPr lang="ja-JP" altLang="en-US" sz="2400" dirty="0" smtClean="0"/>
              <a:t> ～</a:t>
            </a:r>
            <a:r>
              <a:rPr lang="en-US" altLang="ja-JP" sz="2400" dirty="0" smtClean="0"/>
              <a:t>advection</a:t>
            </a:r>
            <a:endParaRPr lang="ja-JP" altLang="en-US" sz="2400" dirty="0"/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084191" y="5005273"/>
            <a:ext cx="7952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Submesoscale variations attributable to the Kuroshio frontal disturbances  </a:t>
            </a:r>
            <a:endParaRPr lang="ja-JP" altLang="en-US" sz="2000" dirty="0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>
            <a:off x="6948264" y="3992827"/>
            <a:ext cx="12969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7245804" y="4004028"/>
            <a:ext cx="576262" cy="503237"/>
          </a:xfrm>
          <a:prstGeom prst="upArrow">
            <a:avLst>
              <a:gd name="adj1" fmla="val 49861"/>
              <a:gd name="adj2" fmla="val 429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4584" name="テキスト ボックス 7"/>
          <p:cNvSpPr txBox="1">
            <a:spLocks noChangeArrowheads="1"/>
          </p:cNvSpPr>
          <p:nvPr/>
        </p:nvSpPr>
        <p:spPr bwMode="auto">
          <a:xfrm>
            <a:off x="1707556" y="4511670"/>
            <a:ext cx="668086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Eddy heat advection due to Intra-monthly variations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4585" name="テキスト ボックス 8"/>
          <p:cNvSpPr txBox="1">
            <a:spLocks noChangeArrowheads="1"/>
          </p:cNvSpPr>
          <p:nvPr/>
        </p:nvSpPr>
        <p:spPr bwMode="auto">
          <a:xfrm>
            <a:off x="61858" y="5838363"/>
            <a:ext cx="9023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High-frequency submesoscale variations contribute significantly to </a:t>
            </a:r>
          </a:p>
          <a:p>
            <a:pPr algn="ctr"/>
            <a:r>
              <a:rPr lang="en-US" altLang="ja-JP" sz="2400" dirty="0" smtClean="0"/>
              <a:t>low-frequency monthly and seasonal mean heat balance (Jan. to Mar.).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46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186352"/>
            <a:ext cx="9081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Coupling of </a:t>
            </a:r>
            <a:r>
              <a:rPr lang="en-US" altLang="ja-JP" sz="2800" dirty="0"/>
              <a:t>s</a:t>
            </a:r>
            <a:r>
              <a:rPr kumimoji="1" lang="en-US" altLang="ja-JP" sz="2800" dirty="0" smtClean="0"/>
              <a:t>imple NPDZ model with ocean circulation model</a:t>
            </a:r>
          </a:p>
          <a:p>
            <a:pPr algn="ctr"/>
            <a:r>
              <a:rPr lang="en-US" altLang="ja-JP" sz="2800" dirty="0" smtClean="0"/>
              <a:t>Oschlies (2001), Sasai et al. (2010)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5379824" y="1412776"/>
            <a:ext cx="1152128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P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468056" y="1412776"/>
            <a:ext cx="1152128" cy="64807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Z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379824" y="2821484"/>
            <a:ext cx="1152128" cy="648072"/>
          </a:xfrm>
          <a:prstGeom prst="round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N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468056" y="2784908"/>
            <a:ext cx="1152128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D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531952" y="1772816"/>
            <a:ext cx="936104" cy="0"/>
          </a:xfrm>
          <a:prstGeom prst="straightConnector1">
            <a:avLst/>
          </a:prstGeom>
          <a:ln w="19050" cmpd="sng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839007" y="2060848"/>
            <a:ext cx="0" cy="760636"/>
          </a:xfrm>
          <a:prstGeom prst="straightConnector1">
            <a:avLst/>
          </a:prstGeom>
          <a:ln w="19050" cmpd="sng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531952" y="3114076"/>
            <a:ext cx="936104" cy="0"/>
          </a:xfrm>
          <a:prstGeom prst="straightConnector1">
            <a:avLst/>
          </a:prstGeom>
          <a:ln w="19050" cmpd="sng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6513664" y="2060848"/>
            <a:ext cx="972680" cy="778924"/>
          </a:xfrm>
          <a:prstGeom prst="straightConnector1">
            <a:avLst/>
          </a:prstGeom>
          <a:ln w="19050" cmpd="sng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531952" y="2024272"/>
            <a:ext cx="972680" cy="797212"/>
          </a:xfrm>
          <a:prstGeom prst="straightConnector1">
            <a:avLst/>
          </a:prstGeom>
          <a:ln w="19050" cmpd="sng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8" idx="2"/>
            <a:endCxn id="10" idx="0"/>
          </p:cNvCxnSpPr>
          <p:nvPr/>
        </p:nvCxnSpPr>
        <p:spPr>
          <a:xfrm>
            <a:off x="8044120" y="2060848"/>
            <a:ext cx="0" cy="724060"/>
          </a:xfrm>
          <a:prstGeom prst="straightConnector1">
            <a:avLst/>
          </a:prstGeom>
          <a:ln w="19050" cmpd="sng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8044120" y="3432980"/>
            <a:ext cx="0" cy="514289"/>
          </a:xfrm>
          <a:prstGeom prst="straightConnector1">
            <a:avLst/>
          </a:prstGeom>
          <a:ln w="19050" cmpd="sng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004048" y="2204864"/>
            <a:ext cx="899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500" dirty="0"/>
              <a:t>p</a:t>
            </a:r>
            <a:r>
              <a:rPr kumimoji="1" lang="en-US" altLang="ja-JP" sz="1500" dirty="0" smtClean="0"/>
              <a:t>hoto-</a:t>
            </a:r>
          </a:p>
          <a:p>
            <a:pPr algn="ctr"/>
            <a:r>
              <a:rPr kumimoji="1" lang="en-US" altLang="ja-JP" sz="1500" dirty="0" smtClean="0"/>
              <a:t>synthesis</a:t>
            </a:r>
            <a:endParaRPr kumimoji="1" lang="ja-JP" altLang="en-US" sz="15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062408" y="2204864"/>
            <a:ext cx="900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smtClean="0"/>
              <a:t>mortality</a:t>
            </a:r>
          </a:p>
          <a:p>
            <a:pPr algn="ctr"/>
            <a:r>
              <a:rPr lang="en-US" altLang="ja-JP" sz="1500" dirty="0" smtClean="0">
                <a:solidFill>
                  <a:srgbClr val="FF0000"/>
                </a:solidFill>
              </a:rPr>
              <a:t>Z</a:t>
            </a:r>
            <a:r>
              <a:rPr lang="en-US" altLang="ja-JP" sz="1500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sz="1500" baseline="300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028384" y="3487844"/>
            <a:ext cx="7296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smtClean="0"/>
              <a:t>sinking</a:t>
            </a:r>
            <a:endParaRPr kumimoji="1" lang="ja-JP" altLang="en-US" sz="15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21058" y="3122680"/>
            <a:ext cx="1206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smtClean="0"/>
              <a:t>reproduction</a:t>
            </a:r>
            <a:endParaRPr kumimoji="1" lang="ja-JP" altLang="en-US" sz="15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56449" y="2108622"/>
            <a:ext cx="900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500" dirty="0"/>
              <a:t>m</a:t>
            </a:r>
            <a:r>
              <a:rPr kumimoji="1" lang="en-US" altLang="ja-JP" sz="1500" dirty="0" smtClean="0"/>
              <a:t>ortality</a:t>
            </a:r>
          </a:p>
          <a:p>
            <a:pPr algn="ctr"/>
            <a:r>
              <a:rPr kumimoji="1" lang="en-US" altLang="ja-JP" sz="1500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1500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sz="1500" baseline="300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77565" y="2636912"/>
            <a:ext cx="9096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smtClean="0"/>
              <a:t>excretion</a:t>
            </a:r>
            <a:endParaRPr kumimoji="1" lang="ja-JP" altLang="en-US" sz="1500" dirty="0"/>
          </a:p>
        </p:txBody>
      </p:sp>
      <p:sp>
        <p:nvSpPr>
          <p:cNvPr id="43" name="角丸四角形 42"/>
          <p:cNvSpPr/>
          <p:nvPr/>
        </p:nvSpPr>
        <p:spPr>
          <a:xfrm>
            <a:off x="5032184" y="1230491"/>
            <a:ext cx="3888432" cy="278911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5991407" y="2060848"/>
            <a:ext cx="0" cy="72406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5400000">
            <a:off x="5736557" y="2261165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recycle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6769204" y="1772816"/>
            <a:ext cx="1115164" cy="97520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6485528" y="1779016"/>
            <a:ext cx="522045" cy="1102960"/>
          </a:xfrm>
          <a:prstGeom prst="straightConnector1">
            <a:avLst/>
          </a:prstGeom>
          <a:ln w="19050" cmpd="sng">
            <a:solidFill>
              <a:schemeClr val="tx2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660232" y="1449651"/>
            <a:ext cx="7401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smtClean="0"/>
              <a:t>grazing</a:t>
            </a:r>
            <a:endParaRPr kumimoji="1" lang="ja-JP" altLang="en-US" sz="15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8" y="1196752"/>
            <a:ext cx="3941776" cy="238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85257"/>
            <a:ext cx="3139792" cy="316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75856" y="4364397"/>
            <a:ext cx="5785879" cy="230832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Modified points from ROMS default NPZD</a:t>
            </a:r>
            <a:endParaRPr kumimoji="1" lang="en-US" altLang="ja-JP" sz="2400" b="1" u="sng" dirty="0" smtClean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We added the recycling path </a:t>
            </a:r>
            <a:r>
              <a:rPr lang="ja-JP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</a:rPr>
              <a:t>P</a:t>
            </a:r>
            <a:r>
              <a:rPr lang="ja-JP" altLang="en-US" sz="2000" dirty="0">
                <a:solidFill>
                  <a:srgbClr val="FF0000"/>
                </a:solidFill>
              </a:rPr>
              <a:t>→</a:t>
            </a:r>
            <a:r>
              <a:rPr lang="en-US" altLang="ja-JP" sz="2000" dirty="0" smtClean="0">
                <a:solidFill>
                  <a:srgbClr val="FF0000"/>
                </a:solidFill>
              </a:rPr>
              <a:t>N</a:t>
            </a:r>
            <a:r>
              <a:rPr lang="ja-JP" altLang="en-US" sz="2000" dirty="0" smtClean="0">
                <a:solidFill>
                  <a:srgbClr val="FF0000"/>
                </a:solidFill>
              </a:rPr>
              <a:t>）</a:t>
            </a:r>
            <a:r>
              <a:rPr lang="en-US" altLang="ja-JP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We changed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mortality eq. </a:t>
            </a:r>
            <a:r>
              <a:rPr lang="en-US" altLang="ja-JP" sz="2000" dirty="0" smtClean="0">
                <a:solidFill>
                  <a:srgbClr val="FF0000"/>
                </a:solidFill>
              </a:rPr>
              <a:t>of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and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Z to squared one.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We changed grazing eq. </a:t>
            </a: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We change the leftover path to D.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We added excretion path (Z</a:t>
            </a:r>
            <a:r>
              <a:rPr lang="ja-JP" altLang="en-US" sz="2000" dirty="0" smtClean="0">
                <a:solidFill>
                  <a:srgbClr val="FF0000"/>
                </a:solidFill>
              </a:rPr>
              <a:t>→</a:t>
            </a:r>
            <a:r>
              <a:rPr lang="en-US" altLang="ja-JP" sz="2000" dirty="0" smtClean="0">
                <a:solidFill>
                  <a:srgbClr val="FF0000"/>
                </a:solidFill>
              </a:rPr>
              <a:t>N).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We turned some parameter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values.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07504" y="3789040"/>
            <a:ext cx="3509807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+mj-lt"/>
                <a:cs typeface="Times New Roman" pitchFamily="18" charset="0"/>
              </a:rPr>
              <a:t>Forcings</a:t>
            </a:r>
          </a:p>
          <a:p>
            <a:pPr algn="l"/>
            <a:r>
              <a:rPr lang="ja-JP" altLang="en-US" sz="2400" dirty="0" smtClean="0">
                <a:latin typeface="+mj-lt"/>
                <a:cs typeface="Times New Roman" pitchFamily="18" charset="0"/>
              </a:rPr>
              <a:t>・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At the sea surface,</a:t>
            </a:r>
          </a:p>
          <a:p>
            <a:pPr algn="l"/>
            <a:r>
              <a:rPr lang="ja-JP" altLang="en-US" sz="2400" dirty="0">
                <a:latin typeface="+mj-lt"/>
                <a:cs typeface="Times New Roman" pitchFamily="18" charset="0"/>
              </a:rPr>
              <a:t>　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m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onthly mean fluxes</a:t>
            </a:r>
          </a:p>
          <a:p>
            <a:pPr algn="l"/>
            <a:r>
              <a:rPr lang="ja-JP" altLang="en-US" sz="2400" dirty="0" smtClean="0">
                <a:latin typeface="+mj-lt"/>
                <a:cs typeface="Times New Roman" pitchFamily="18" charset="0"/>
              </a:rPr>
              <a:t>・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At the lateral boundaries,</a:t>
            </a:r>
          </a:p>
          <a:p>
            <a:pPr marL="342900" indent="-342900" algn="l"/>
            <a:r>
              <a:rPr lang="ja-JP" altLang="en-US" sz="2400" dirty="0" smtClean="0">
                <a:latin typeface="+mj-lt"/>
                <a:cs typeface="Times New Roman" pitchFamily="18" charset="0"/>
              </a:rPr>
              <a:t>　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daily or 6-hourly means </a:t>
            </a:r>
          </a:p>
          <a:p>
            <a:pPr marL="342900" indent="-342900" algn="l"/>
            <a:r>
              <a:rPr lang="en-US" altLang="ja-JP" sz="2400" dirty="0">
                <a:latin typeface="+mj-lt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 </a:t>
            </a:r>
            <a:r>
              <a:rPr lang="ja-JP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from each parent model</a:t>
            </a:r>
            <a:endParaRPr lang="en-US" altLang="ja-JP" sz="2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6492875" y="4914900"/>
            <a:ext cx="201771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35738" y="709613"/>
            <a:ext cx="2341410" cy="954107"/>
          </a:xfrm>
          <a:prstGeom prst="rect">
            <a:avLst/>
          </a:prstGeom>
          <a:solidFill>
            <a:schemeClr val="bg1">
              <a:alpha val="21176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cs typeface="Times New Roman" pitchFamily="18" charset="0"/>
              </a:rPr>
              <a:t>one-way </a:t>
            </a:r>
          </a:p>
          <a:p>
            <a:r>
              <a:rPr lang="en-US" altLang="ja-JP" sz="2800" dirty="0">
                <a:cs typeface="Times New Roman" pitchFamily="18" charset="0"/>
              </a:rPr>
              <a:t>nesting system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496" y="967368"/>
            <a:ext cx="23145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400" dirty="0" smtClean="0">
                <a:cs typeface="Times New Roman" pitchFamily="18" charset="0"/>
              </a:rPr>
              <a:t>Ocean Model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cs typeface="Times New Roman" pitchFamily="18" charset="0"/>
              </a:rPr>
              <a:t>  ROMS</a:t>
            </a:r>
            <a:endParaRPr lang="en-US" altLang="ja-JP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ja-JP" sz="2800" dirty="0">
                <a:cs typeface="Times New Roman" pitchFamily="18" charset="0"/>
              </a:rPr>
              <a:t>  </a:t>
            </a:r>
            <a:r>
              <a:rPr lang="en-US" altLang="ja-JP" sz="2800" dirty="0" smtClean="0"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en-US" altLang="ja-JP" sz="2800" dirty="0" smtClean="0">
                <a:cs typeface="Times New Roman" pitchFamily="18" charset="0"/>
              </a:rPr>
              <a:t>egional</a:t>
            </a:r>
            <a:endParaRPr lang="en-US" altLang="ja-JP" sz="2800" dirty="0">
              <a:cs typeface="Times New Roman" pitchFamily="18" charset="0"/>
            </a:endParaRPr>
          </a:p>
          <a:p>
            <a:r>
              <a:rPr lang="en-US" altLang="ja-JP" sz="2800" dirty="0">
                <a:cs typeface="Times New Roman" pitchFamily="18" charset="0"/>
              </a:rPr>
              <a:t>  </a:t>
            </a:r>
            <a:r>
              <a:rPr lang="en-US" altLang="ja-JP" sz="2800" dirty="0" smtClean="0"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altLang="ja-JP" sz="2800" dirty="0" smtClean="0">
                <a:cs typeface="Times New Roman" pitchFamily="18" charset="0"/>
              </a:rPr>
              <a:t>cean</a:t>
            </a:r>
            <a:endParaRPr lang="en-US" altLang="ja-JP" sz="2800" dirty="0">
              <a:cs typeface="Times New Roman" pitchFamily="18" charset="0"/>
            </a:endParaRPr>
          </a:p>
          <a:p>
            <a:r>
              <a:rPr lang="en-US" altLang="ja-JP" sz="2800" dirty="0">
                <a:cs typeface="Times New Roman" pitchFamily="18" charset="0"/>
              </a:rPr>
              <a:t>  </a:t>
            </a:r>
            <a:r>
              <a:rPr lang="en-US" altLang="ja-JP" sz="2800" dirty="0" smtClean="0"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altLang="ja-JP" sz="2800" dirty="0" smtClean="0">
                <a:cs typeface="Times New Roman" pitchFamily="18" charset="0"/>
              </a:rPr>
              <a:t>odeling</a:t>
            </a:r>
            <a:endParaRPr lang="en-US" altLang="ja-JP" sz="2800" dirty="0">
              <a:cs typeface="Times New Roman" pitchFamily="18" charset="0"/>
            </a:endParaRPr>
          </a:p>
          <a:p>
            <a:r>
              <a:rPr lang="en-US" altLang="ja-JP" sz="2800" dirty="0">
                <a:cs typeface="Times New Roman" pitchFamily="18" charset="0"/>
              </a:rPr>
              <a:t>  </a:t>
            </a:r>
            <a:r>
              <a:rPr lang="en-US" altLang="ja-JP" sz="2800" dirty="0" smtClean="0"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altLang="ja-JP" sz="2800" dirty="0" smtClean="0">
                <a:cs typeface="Times New Roman" pitchFamily="18" charset="0"/>
              </a:rPr>
              <a:t>ystem</a:t>
            </a:r>
            <a:endParaRPr lang="en-US" altLang="ja-JP" sz="2800" dirty="0">
              <a:cs typeface="Times New Roman" pitchFamily="18" charset="0"/>
            </a:endParaRPr>
          </a:p>
        </p:txBody>
      </p:sp>
      <p:pic>
        <p:nvPicPr>
          <p:cNvPr id="8" name="Picture 3" descr="etopo-type9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5" y="817563"/>
            <a:ext cx="39417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2870200" y="1952625"/>
            <a:ext cx="1830388" cy="15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70200" y="874713"/>
            <a:ext cx="1841500" cy="1135062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ja-JP">
              <a:cs typeface="Times New Roman" pitchFamily="18" charset="0"/>
            </a:endParaRPr>
          </a:p>
        </p:txBody>
      </p:sp>
      <p:pic>
        <p:nvPicPr>
          <p:cNvPr id="11" name="Picture 9" descr="topo_lag139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925" y="2905125"/>
            <a:ext cx="30241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56013" y="2921000"/>
            <a:ext cx="2773362" cy="18145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ja-JP">
              <a:cs typeface="Times New Roman" pitchFamily="18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924175" y="1706563"/>
            <a:ext cx="1588" cy="269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662488" y="855663"/>
            <a:ext cx="1587" cy="11334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3663950" y="4681538"/>
            <a:ext cx="2705100" cy="174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6380163" y="3322638"/>
            <a:ext cx="1587" cy="1411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pic>
        <p:nvPicPr>
          <p:cNvPr id="17" name="Picture 3" descr="Topo_ver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7675" y="4968875"/>
            <a:ext cx="24479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695700" y="4410075"/>
            <a:ext cx="0" cy="3000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868613" y="1968500"/>
            <a:ext cx="739775" cy="278606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92650" y="866775"/>
            <a:ext cx="1724025" cy="20161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923088" y="1570038"/>
            <a:ext cx="17829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cs typeface="Times New Roman" pitchFamily="18" charset="0"/>
              </a:rPr>
              <a:t>1/2 degree</a:t>
            </a:r>
          </a:p>
          <a:p>
            <a:r>
              <a:rPr lang="en-US" altLang="ja-JP" sz="2400" dirty="0">
                <a:cs typeface="Times New Roman" pitchFamily="18" charset="0"/>
              </a:rPr>
              <a:t>Basin-scale</a:t>
            </a:r>
          </a:p>
          <a:p>
            <a:r>
              <a:rPr lang="en-US" altLang="ja-JP" sz="2400" dirty="0">
                <a:cs typeface="Times New Roman" pitchFamily="18" charset="0"/>
              </a:rPr>
              <a:t>(O(10</a:t>
            </a:r>
            <a:r>
              <a:rPr lang="en-US" altLang="ja-JP" sz="2400" baseline="30000" dirty="0">
                <a:cs typeface="Times New Roman" pitchFamily="18" charset="0"/>
              </a:rPr>
              <a:t>3</a:t>
            </a:r>
            <a:r>
              <a:rPr lang="en-US" altLang="ja-JP" sz="2400" dirty="0">
                <a:cs typeface="Times New Roman" pitchFamily="18" charset="0"/>
              </a:rPr>
              <a:t>) km)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764338" y="3430588"/>
            <a:ext cx="20474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cs typeface="Times New Roman" pitchFamily="18" charset="0"/>
              </a:rPr>
              <a:t>1/10 degree </a:t>
            </a:r>
          </a:p>
          <a:p>
            <a:r>
              <a:rPr lang="en-US" altLang="ja-JP" sz="2400" dirty="0">
                <a:cs typeface="Times New Roman" pitchFamily="18" charset="0"/>
              </a:rPr>
              <a:t>Mesoscale</a:t>
            </a:r>
          </a:p>
          <a:p>
            <a:r>
              <a:rPr lang="en-US" altLang="ja-JP" sz="2400" dirty="0">
                <a:cs typeface="Times New Roman" pitchFamily="18" charset="0"/>
              </a:rPr>
              <a:t>(O(10</a:t>
            </a:r>
            <a:r>
              <a:rPr lang="en-US" altLang="ja-JP" sz="2400" baseline="30000" dirty="0">
                <a:cs typeface="Times New Roman" pitchFamily="18" charset="0"/>
              </a:rPr>
              <a:t>2</a:t>
            </a:r>
            <a:r>
              <a:rPr lang="en-US" altLang="ja-JP" sz="2400" dirty="0">
                <a:cs typeface="Times New Roman" pitchFamily="18" charset="0"/>
              </a:rPr>
              <a:t>) km)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792913" y="5402263"/>
            <a:ext cx="196566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cs typeface="Times New Roman" pitchFamily="18" charset="0"/>
              </a:rPr>
              <a:t>1/50 degree</a:t>
            </a:r>
          </a:p>
          <a:p>
            <a:r>
              <a:rPr lang="en-US" altLang="ja-JP" sz="2400" dirty="0">
                <a:cs typeface="Times New Roman" pitchFamily="18" charset="0"/>
              </a:rPr>
              <a:t>Submesoscale</a:t>
            </a:r>
          </a:p>
          <a:p>
            <a:r>
              <a:rPr lang="en-US" altLang="ja-JP" sz="2400" dirty="0">
                <a:cs typeface="Times New Roman" pitchFamily="18" charset="0"/>
              </a:rPr>
              <a:t>(O(10</a:t>
            </a:r>
            <a:r>
              <a:rPr lang="en-US" altLang="ja-JP" sz="2400" baseline="30000" dirty="0">
                <a:cs typeface="Times New Roman" pitchFamily="18" charset="0"/>
              </a:rPr>
              <a:t>1</a:t>
            </a:r>
            <a:r>
              <a:rPr lang="en-US" altLang="ja-JP" sz="2400" dirty="0">
                <a:cs typeface="Times New Roman" pitchFamily="18" charset="0"/>
              </a:rPr>
              <a:t>) km)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7496175" y="2800350"/>
            <a:ext cx="503238" cy="658813"/>
          </a:xfrm>
          <a:prstGeom prst="downArrow">
            <a:avLst>
              <a:gd name="adj1" fmla="val 50000"/>
              <a:gd name="adj2" fmla="val 327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ja-JP" altLang="en-US">
              <a:cs typeface="Times New Roman" pitchFamily="18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7496175" y="4743450"/>
            <a:ext cx="503238" cy="658813"/>
          </a:xfrm>
          <a:prstGeom prst="downArrow">
            <a:avLst>
              <a:gd name="adj1" fmla="val 50000"/>
              <a:gd name="adj2" fmla="val 327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ja-JP" altLang="en-US">
              <a:cs typeface="Times New Roman" pitchFamily="18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148138" y="4035425"/>
            <a:ext cx="215900" cy="1746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>
              <a:cs typeface="Times New Roman" pitchFamily="18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113213" y="4178300"/>
            <a:ext cx="287337" cy="252095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329113" y="4035425"/>
            <a:ext cx="2303462" cy="100806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4848" y="116632"/>
            <a:ext cx="8560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800" u="sng" dirty="0" smtClean="0">
                <a:cs typeface="Times New Roman" pitchFamily="18" charset="0"/>
              </a:rPr>
              <a:t>Dynamical downscaling </a:t>
            </a:r>
            <a:r>
              <a:rPr lang="en-US" altLang="ja-JP" sz="2800" u="sng" smtClean="0">
                <a:cs typeface="Times New Roman" pitchFamily="18" charset="0"/>
              </a:rPr>
              <a:t>system online-coupled </a:t>
            </a:r>
            <a:r>
              <a:rPr lang="en-US" altLang="ja-JP" sz="2800" u="sng" dirty="0" smtClean="0">
                <a:cs typeface="Times New Roman" pitchFamily="18" charset="0"/>
              </a:rPr>
              <a:t>with NPZD</a:t>
            </a:r>
            <a:endParaRPr lang="en-US" altLang="ja-JP" sz="2800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角丸四角形 145"/>
          <p:cNvSpPr/>
          <p:nvPr/>
        </p:nvSpPr>
        <p:spPr>
          <a:xfrm>
            <a:off x="2994155" y="4771314"/>
            <a:ext cx="3485896" cy="641216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角丸四角形 126"/>
          <p:cNvSpPr/>
          <p:nvPr/>
        </p:nvSpPr>
        <p:spPr>
          <a:xfrm>
            <a:off x="137984" y="3514034"/>
            <a:ext cx="6353971" cy="1170125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 flipH="1" flipV="1">
            <a:off x="587294" y="1546751"/>
            <a:ext cx="6943359" cy="1069069"/>
          </a:xfrm>
          <a:prstGeom prst="roundRect">
            <a:avLst>
              <a:gd name="adj" fmla="val 7879"/>
            </a:avLst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3127469" y="4024068"/>
            <a:ext cx="3050328" cy="27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3180180" y="1790804"/>
            <a:ext cx="3047516" cy="471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899592" y="1790804"/>
            <a:ext cx="374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FF0000"/>
                </a:solidFill>
              </a:rPr>
              <a:t>                    OGCM</a:t>
            </a:r>
            <a:r>
              <a:rPr lang="en-US" altLang="ja-JP" dirty="0" smtClean="0">
                <a:solidFill>
                  <a:srgbClr val="FF0000"/>
                </a:solidFill>
              </a:rPr>
              <a:t>	    </a:t>
            </a:r>
            <a:r>
              <a:rPr lang="en-US" altLang="ja-JP" dirty="0" smtClean="0">
                <a:solidFill>
                  <a:schemeClr val="tx2"/>
                </a:solidFill>
              </a:rPr>
              <a:t>OGCM+NPZD</a:t>
            </a:r>
          </a:p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	</a:t>
            </a:r>
            <a:r>
              <a:rPr kumimoji="1" lang="en-US" altLang="ja-JP" dirty="0" smtClean="0">
                <a:solidFill>
                  <a:schemeClr val="tx2"/>
                </a:solidFill>
              </a:rPr>
              <a:t>	     (restoring NO3)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 flipH="1">
            <a:off x="3171379" y="909428"/>
            <a:ext cx="2648" cy="1663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5779070" y="1577141"/>
            <a:ext cx="8438" cy="971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908165" y="649646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 Yr.</a:t>
            </a:r>
            <a:endParaRPr kumimoji="1" lang="ja-JP" altLang="en-US" dirty="0"/>
          </a:p>
        </p:txBody>
      </p:sp>
      <p:cxnSp>
        <p:nvCxnSpPr>
          <p:cNvPr id="63" name="直線コネクタ 62"/>
          <p:cNvCxnSpPr/>
          <p:nvPr/>
        </p:nvCxnSpPr>
        <p:spPr>
          <a:xfrm>
            <a:off x="4506619" y="909429"/>
            <a:ext cx="4421" cy="1663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4184856" y="664146"/>
            <a:ext cx="68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 Yr.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409686" y="1275715"/>
            <a:ext cx="6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16Yr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723769" y="1795732"/>
            <a:ext cx="1460489" cy="621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6203924" y="1546751"/>
            <a:ext cx="23772" cy="103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5902371" y="1269767"/>
            <a:ext cx="6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17Yr.</a:t>
            </a:r>
            <a:endParaRPr kumimoji="1" lang="ja-JP" altLang="en-US" dirty="0"/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1798320" y="4021146"/>
            <a:ext cx="2633197" cy="292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2346571" y="4037828"/>
            <a:ext cx="14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OGCM+NPZD</a:t>
            </a:r>
          </a:p>
        </p:txBody>
      </p:sp>
      <p:sp>
        <p:nvSpPr>
          <p:cNvPr id="96" name="左右矢印 95"/>
          <p:cNvSpPr/>
          <p:nvPr/>
        </p:nvSpPr>
        <p:spPr>
          <a:xfrm>
            <a:off x="5787508" y="2247399"/>
            <a:ext cx="440188" cy="301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434730" y="2582297"/>
            <a:ext cx="3552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smtClean="0"/>
              <a:t>1/10°leteral BC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18-hour mean[</a:t>
            </a:r>
            <a:r>
              <a:rPr lang="en-US" altLang="ja-JP" sz="2000" dirty="0" err="1" smtClean="0"/>
              <a:t>u,v,t,s,η</a:t>
            </a:r>
            <a:r>
              <a:rPr lang="en-US" altLang="ja-JP" sz="2000" dirty="0" smtClean="0"/>
              <a:t>]&amp;NPZD</a:t>
            </a:r>
          </a:p>
          <a:p>
            <a:pPr algn="ctr"/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365.25-day </a:t>
            </a:r>
            <a:r>
              <a:rPr lang="en-US" altLang="ja-JP" sz="2000" dirty="0"/>
              <a:t>p</a:t>
            </a:r>
            <a:r>
              <a:rPr kumimoji="1" lang="en-US" altLang="ja-JP" sz="2000" dirty="0" smtClean="0"/>
              <a:t>eriodic condition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</p:txBody>
      </p:sp>
      <p:cxnSp>
        <p:nvCxnSpPr>
          <p:cNvPr id="107" name="直線コネクタ 106"/>
          <p:cNvCxnSpPr/>
          <p:nvPr/>
        </p:nvCxnSpPr>
        <p:spPr>
          <a:xfrm flipH="1">
            <a:off x="1865738" y="1801942"/>
            <a:ext cx="3903988" cy="2081424"/>
          </a:xfrm>
          <a:prstGeom prst="line">
            <a:avLst/>
          </a:prstGeom>
          <a:ln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1781137" y="3820063"/>
            <a:ext cx="17423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1454620" y="3507499"/>
            <a:ext cx="68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 Yr.</a:t>
            </a:r>
            <a:endParaRPr kumimoji="1" lang="ja-JP" altLang="en-US" dirty="0"/>
          </a:p>
        </p:txBody>
      </p:sp>
      <p:cxnSp>
        <p:nvCxnSpPr>
          <p:cNvPr id="123" name="直線コネクタ 122"/>
          <p:cNvCxnSpPr/>
          <p:nvPr/>
        </p:nvCxnSpPr>
        <p:spPr>
          <a:xfrm>
            <a:off x="6163901" y="3796118"/>
            <a:ext cx="0" cy="1646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5868144" y="3498794"/>
            <a:ext cx="6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30</a:t>
            </a:r>
            <a:r>
              <a:rPr kumimoji="1" lang="en-US" altLang="ja-JP" smtClean="0"/>
              <a:t>Yr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125" name="直線コネクタ 124"/>
          <p:cNvCxnSpPr/>
          <p:nvPr/>
        </p:nvCxnSpPr>
        <p:spPr>
          <a:xfrm>
            <a:off x="4401037" y="3786826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>
            <a:off x="4086717" y="3514034"/>
            <a:ext cx="6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24</a:t>
            </a:r>
            <a:r>
              <a:rPr kumimoji="1" lang="en-US" altLang="ja-JP" dirty="0" smtClean="0"/>
              <a:t>Yr.</a:t>
            </a:r>
            <a:endParaRPr kumimoji="1" lang="ja-JP" altLang="en-US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73475" y="1812398"/>
            <a:ext cx="1048685" cy="523220"/>
          </a:xfrm>
          <a:prstGeom prst="rect">
            <a:avLst/>
          </a:prstGeom>
          <a:solidFill>
            <a:srgbClr val="0000CC">
              <a:alpha val="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1/2°</a:t>
            </a:r>
            <a:endParaRPr kumimoji="1" lang="en-US" altLang="ja-JP" sz="2800" u="sng" dirty="0" smtClean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46717" y="3889314"/>
            <a:ext cx="1231427" cy="523220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1/10</a:t>
            </a:r>
            <a:r>
              <a:rPr kumimoji="1" lang="en-US" altLang="ja-JP" sz="2800" u="sng" dirty="0" smtClean="0"/>
              <a:t>°</a:t>
            </a:r>
          </a:p>
        </p:txBody>
      </p:sp>
      <p:cxnSp>
        <p:nvCxnSpPr>
          <p:cNvPr id="131" name="直線矢印コネクタ 130"/>
          <p:cNvCxnSpPr/>
          <p:nvPr/>
        </p:nvCxnSpPr>
        <p:spPr>
          <a:xfrm flipV="1">
            <a:off x="4431517" y="5007982"/>
            <a:ext cx="1744291" cy="27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>
          <a:xfrm>
            <a:off x="4549245" y="5016642"/>
            <a:ext cx="14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OGCM+NPZD</a:t>
            </a: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3147080" y="4832274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1/50</a:t>
            </a:r>
            <a:r>
              <a:rPr lang="en-US" altLang="ja-JP" sz="2800" u="sng" dirty="0"/>
              <a:t>°</a:t>
            </a:r>
            <a:endParaRPr kumimoji="1" lang="en-US" altLang="ja-JP" sz="2800" u="sng" dirty="0" smtClean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173517" y="18916"/>
            <a:ext cx="4947636" cy="58477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r>
              <a:rPr kumimoji="1" lang="en-US" altLang="ja-JP" sz="3200" dirty="0" smtClean="0"/>
              <a:t>ime schedule of integration</a:t>
            </a:r>
            <a:endParaRPr kumimoji="1" lang="ja-JP" altLang="en-US" sz="32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156176" y="4347650"/>
            <a:ext cx="2674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1/50°laterl BC</a:t>
            </a:r>
          </a:p>
          <a:p>
            <a:r>
              <a:rPr lang="en-US" altLang="ja-JP" sz="2000" dirty="0" smtClean="0"/>
              <a:t>6-hourly mean[</a:t>
            </a:r>
            <a:r>
              <a:rPr lang="en-US" altLang="ja-JP" sz="2000" dirty="0" err="1" smtClean="0"/>
              <a:t>u,v,t,s,η</a:t>
            </a:r>
            <a:r>
              <a:rPr lang="en-US" altLang="ja-JP" sz="2000" dirty="0" smtClean="0"/>
              <a:t>]</a:t>
            </a:r>
          </a:p>
          <a:p>
            <a:r>
              <a:rPr lang="en-US" altLang="ja-JP" sz="2000" dirty="0"/>
              <a:t>	</a:t>
            </a:r>
            <a:r>
              <a:rPr lang="en-US" altLang="ja-JP" sz="2000" dirty="0" smtClean="0"/>
              <a:t>&amp;NPZD</a:t>
            </a:r>
          </a:p>
        </p:txBody>
      </p:sp>
      <p:sp>
        <p:nvSpPr>
          <p:cNvPr id="143" name="下矢印 142"/>
          <p:cNvSpPr/>
          <p:nvPr/>
        </p:nvSpPr>
        <p:spPr>
          <a:xfrm>
            <a:off x="5106536" y="4222495"/>
            <a:ext cx="363481" cy="7080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角丸四角形 143"/>
          <p:cNvSpPr/>
          <p:nvPr/>
        </p:nvSpPr>
        <p:spPr>
          <a:xfrm>
            <a:off x="112832" y="1309024"/>
            <a:ext cx="8619221" cy="4164466"/>
          </a:xfrm>
          <a:prstGeom prst="roundRect">
            <a:avLst>
              <a:gd name="adj" fmla="val 9663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7248135" y="1084996"/>
            <a:ext cx="177247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/>
              <a:t>d</a:t>
            </a:r>
            <a:r>
              <a:rPr kumimoji="1" lang="en-US" altLang="ja-JP" sz="2400" b="1" dirty="0" smtClean="0"/>
              <a:t>ynamical</a:t>
            </a:r>
          </a:p>
          <a:p>
            <a:pPr algn="ctr"/>
            <a:r>
              <a:rPr lang="en-US" altLang="ja-JP" sz="2400" b="1" dirty="0" smtClean="0"/>
              <a:t>d</a:t>
            </a:r>
            <a:r>
              <a:rPr kumimoji="1" lang="en-US" altLang="ja-JP" sz="2400" b="1" dirty="0" smtClean="0"/>
              <a:t>ownscaling</a:t>
            </a:r>
          </a:p>
        </p:txBody>
      </p:sp>
      <p:sp>
        <p:nvSpPr>
          <p:cNvPr id="156" name="屈折矢印 155"/>
          <p:cNvSpPr/>
          <p:nvPr/>
        </p:nvSpPr>
        <p:spPr>
          <a:xfrm rot="10800000">
            <a:off x="3890760" y="2795377"/>
            <a:ext cx="838118" cy="595880"/>
          </a:xfrm>
          <a:prstGeom prst="bentUpArrow">
            <a:avLst>
              <a:gd name="adj1" fmla="val 25000"/>
              <a:gd name="adj2" fmla="val 25000"/>
              <a:gd name="adj3" fmla="val 221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5661248"/>
            <a:ext cx="8541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We neglected nutrients load from the land.</a:t>
            </a:r>
          </a:p>
          <a:p>
            <a:r>
              <a:rPr lang="en-US" altLang="ja-JP" sz="3200" dirty="0" smtClean="0">
                <a:sym typeface="Wingdings" panose="05000000000000000000" pitchFamily="2" charset="2"/>
              </a:rPr>
              <a:t>	What to extent can the model reproduce?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30452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63" y="634442"/>
            <a:ext cx="4841396" cy="61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139679"/>
            <a:ext cx="8766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1/10°NPZD</a:t>
            </a:r>
            <a:r>
              <a:rPr kumimoji="1" lang="ja-JP" altLang="en-US" sz="2400" u="sng" dirty="0" smtClean="0"/>
              <a:t>　</a:t>
            </a:r>
            <a:r>
              <a:rPr kumimoji="1" lang="en-US" altLang="ja-JP" sz="2400" u="sng" dirty="0" smtClean="0"/>
              <a:t>vs. </a:t>
            </a:r>
            <a:r>
              <a:rPr lang="en-US" altLang="ja-JP" sz="2400" u="sng" dirty="0" smtClean="0"/>
              <a:t>MODIS/Aqua</a:t>
            </a:r>
            <a:r>
              <a:rPr kumimoji="1" lang="en-US" altLang="ja-JP" sz="2400" u="sng" dirty="0" smtClean="0"/>
              <a:t> climatology (CHL-a at the sea surface)</a:t>
            </a:r>
            <a:endParaRPr kumimoji="1" lang="ja-JP" altLang="en-US" sz="24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8204" y="1825480"/>
            <a:ext cx="15135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MODIS/</a:t>
            </a:r>
          </a:p>
          <a:p>
            <a:pPr algn="ctr"/>
            <a:r>
              <a:rPr lang="en-US" altLang="ja-JP" sz="3200" dirty="0" smtClean="0"/>
              <a:t>Aqua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930468"/>
            <a:ext cx="1789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MODEL</a:t>
            </a:r>
            <a:endParaRPr kumimoji="1" lang="en-US" altLang="ja-JP" sz="3200" dirty="0" smtClean="0"/>
          </a:p>
          <a:p>
            <a:pPr algn="ctr"/>
            <a:r>
              <a:rPr lang="ja-JP" altLang="en-US" sz="3200" dirty="0" smtClean="0"/>
              <a:t>（</a:t>
            </a:r>
            <a:r>
              <a:rPr lang="en-US" altLang="ja-JP" sz="3200" dirty="0" smtClean="0"/>
              <a:t>1/10°</a:t>
            </a:r>
            <a:r>
              <a:rPr lang="ja-JP" altLang="en-US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2673" y="1352343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og</a:t>
            </a:r>
            <a:r>
              <a:rPr lang="en-US" altLang="ja-JP" baseline="-25000" dirty="0" smtClean="0"/>
              <a:t>10</a:t>
            </a:r>
            <a:r>
              <a:rPr lang="en-US" altLang="ja-JP" dirty="0" smtClean="0"/>
              <a:t>(m</a:t>
            </a:r>
            <a:r>
              <a:rPr kumimoji="1" lang="en-US" altLang="ja-JP" dirty="0" smtClean="0"/>
              <a:t>g/m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</a:t>
            </a:r>
            <a:endParaRPr kumimoji="1" lang="ja-JP" altLang="en-US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97926" y="4283804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og</a:t>
            </a:r>
            <a:r>
              <a:rPr lang="en-US" altLang="ja-JP" baseline="-25000" dirty="0" smtClean="0"/>
              <a:t>10</a:t>
            </a:r>
            <a:r>
              <a:rPr lang="en-US" altLang="ja-JP" dirty="0" smtClean="0"/>
              <a:t>(m</a:t>
            </a:r>
            <a:r>
              <a:rPr kumimoji="1" lang="en-US" altLang="ja-JP" dirty="0" smtClean="0"/>
              <a:t>g/m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015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65" y="5359341"/>
            <a:ext cx="2790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78" y="4044820"/>
            <a:ext cx="2800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82" y="2775710"/>
            <a:ext cx="2790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82" y="1504662"/>
            <a:ext cx="2800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73" y="178379"/>
            <a:ext cx="2705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06" y="5332928"/>
            <a:ext cx="2800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28" y="4024877"/>
            <a:ext cx="2809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06" y="2758052"/>
            <a:ext cx="2800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26" y="1481702"/>
            <a:ext cx="2793492" cy="12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951" y="1884417"/>
            <a:ext cx="1652083" cy="243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85933" y="305538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B1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225228" y="3139762"/>
            <a:ext cx="306959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12453" y="4340289"/>
            <a:ext cx="17095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Observation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4798" y="5008641"/>
            <a:ext cx="9957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CC"/>
                </a:solidFill>
              </a:rPr>
              <a:t>Model</a:t>
            </a:r>
            <a:endParaRPr kumimoji="1" lang="ja-JP" altLang="en-US" sz="2400" dirty="0">
              <a:solidFill>
                <a:srgbClr val="0000CC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0385" y="187699"/>
            <a:ext cx="224760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u="sng" dirty="0" smtClean="0"/>
              <a:t>B1</a:t>
            </a:r>
            <a:r>
              <a:rPr kumimoji="1" lang="ja-JP" altLang="en-US" sz="2400" u="sng" dirty="0" smtClean="0"/>
              <a:t>（</a:t>
            </a:r>
            <a:r>
              <a:rPr lang="en-US" altLang="ja-JP" sz="2400" u="sng" dirty="0"/>
              <a:t>I</a:t>
            </a:r>
            <a:r>
              <a:rPr lang="en-US" altLang="ja-JP" sz="2400" u="sng" dirty="0" smtClean="0"/>
              <a:t>nshore side </a:t>
            </a:r>
          </a:p>
          <a:p>
            <a:pPr algn="ctr"/>
            <a:r>
              <a:rPr lang="en-US" altLang="ja-JP" sz="2400" u="sng" dirty="0" smtClean="0"/>
              <a:t>of the Kuroshio</a:t>
            </a:r>
            <a:r>
              <a:rPr kumimoji="1" lang="ja-JP" altLang="en-US" sz="2400" u="sng" dirty="0" smtClean="0"/>
              <a:t>）</a:t>
            </a:r>
            <a:endParaRPr kumimoji="1" lang="en-US" altLang="ja-JP" sz="2400" u="sng" dirty="0" smtClean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36" y="185558"/>
            <a:ext cx="27527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616018" y="72006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 smtClean="0"/>
              <a:t>g/m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01672" y="64502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 smtClean="0"/>
              <a:t>g/m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2471404" y="64502"/>
            <a:ext cx="3660026" cy="67934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188428" y="73794"/>
            <a:ext cx="2880320" cy="6784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37859" y="73794"/>
            <a:ext cx="109356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1/10°</a:t>
            </a:r>
            <a:endParaRPr kumimoji="1" lang="ja-JP" altLang="en-US" sz="24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62805" y="73794"/>
            <a:ext cx="109356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1/50°</a:t>
            </a:r>
            <a:endParaRPr kumimoji="1" lang="ja-JP" altLang="en-US" sz="24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07443" y="362673"/>
            <a:ext cx="91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CHL-a</a:t>
            </a:r>
          </a:p>
          <a:p>
            <a:pPr algn="ctr"/>
            <a:r>
              <a:rPr kumimoji="1" lang="en-US" altLang="ja-JP" sz="2400" b="1" dirty="0" smtClean="0"/>
              <a:t>0m</a:t>
            </a:r>
            <a:endParaRPr kumimoji="1" lang="ja-JP" altLang="en-US" sz="24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93574" y="1691069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0m</a:t>
            </a:r>
            <a:endParaRPr kumimoji="1" lang="ja-JP" altLang="en-US" sz="24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555776" y="2921862"/>
            <a:ext cx="750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30m</a:t>
            </a:r>
            <a:endParaRPr kumimoji="1" lang="ja-JP" altLang="en-US" sz="24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471403" y="4251105"/>
            <a:ext cx="90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100m</a:t>
            </a:r>
            <a:endParaRPr kumimoji="1" lang="ja-JP" altLang="en-US" sz="24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478907" y="5495119"/>
            <a:ext cx="90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150m</a:t>
            </a:r>
            <a:endParaRPr kumimoji="1" lang="ja-JP" altLang="en-US" sz="2400" b="1" dirty="0"/>
          </a:p>
        </p:txBody>
      </p:sp>
      <p:sp>
        <p:nvSpPr>
          <p:cNvPr id="45" name="正方形/長方形 44"/>
          <p:cNvSpPr/>
          <p:nvPr/>
        </p:nvSpPr>
        <p:spPr>
          <a:xfrm>
            <a:off x="854766" y="2990788"/>
            <a:ext cx="305573" cy="35883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488834" y="138494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488209" y="266209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488834" y="389637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488834" y="520975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140485" y="6516052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ime(month)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068065" y="6505466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ime(month)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604437" y="14330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603812" y="266958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604437" y="392418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604437" y="5257884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88653" y="4380409"/>
            <a:ext cx="991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48013" y="5048393"/>
            <a:ext cx="99180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91" y="5303973"/>
            <a:ext cx="2790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6" y="4036123"/>
            <a:ext cx="2790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82" y="2741544"/>
            <a:ext cx="2790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40" y="1464906"/>
            <a:ext cx="280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7" y="176735"/>
            <a:ext cx="2714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28" y="5312198"/>
            <a:ext cx="2809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94" y="3990503"/>
            <a:ext cx="2809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06" y="2736155"/>
            <a:ext cx="2800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90" y="1464254"/>
            <a:ext cx="2800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8" y="168762"/>
            <a:ext cx="27336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951" y="1884417"/>
            <a:ext cx="1652083" cy="243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85933" y="3389958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solidFill>
                  <a:srgbClr val="C00000"/>
                </a:solidFill>
              </a:rPr>
              <a:t>B2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225228" y="3573016"/>
            <a:ext cx="306959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9540" y="187699"/>
            <a:ext cx="228928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u="sng" dirty="0" smtClean="0"/>
              <a:t>B2</a:t>
            </a:r>
            <a:r>
              <a:rPr kumimoji="1" lang="ja-JP" altLang="en-US" sz="2400" u="sng" dirty="0" smtClean="0"/>
              <a:t>（</a:t>
            </a:r>
            <a:r>
              <a:rPr lang="en-US" altLang="ja-JP" sz="2400" u="sng" dirty="0" smtClean="0"/>
              <a:t>main stream</a:t>
            </a:r>
          </a:p>
          <a:p>
            <a:pPr algn="ctr"/>
            <a:r>
              <a:rPr kumimoji="1" lang="en-US" altLang="ja-JP" sz="2400" u="sng" dirty="0" err="1" smtClean="0"/>
              <a:t>othe</a:t>
            </a:r>
            <a:r>
              <a:rPr kumimoji="1" lang="en-US" altLang="ja-JP" sz="2400" u="sng" dirty="0" smtClean="0"/>
              <a:t> Kuroshio</a:t>
            </a:r>
            <a:r>
              <a:rPr kumimoji="1" lang="ja-JP" altLang="en-US" sz="2400" u="sng" dirty="0" smtClean="0"/>
              <a:t>）</a:t>
            </a:r>
            <a:endParaRPr kumimoji="1" lang="en-US" altLang="ja-JP" sz="2400" u="sng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16018" y="72006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 smtClean="0"/>
              <a:t>g/m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01672" y="64502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 smtClean="0"/>
              <a:t>g/m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2471404" y="64502"/>
            <a:ext cx="3660026" cy="67934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188428" y="73794"/>
            <a:ext cx="2880320" cy="6784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37859" y="73794"/>
            <a:ext cx="109356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1/10°</a:t>
            </a:r>
            <a:endParaRPr kumimoji="1" lang="ja-JP" altLang="en-US" sz="24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62805" y="73794"/>
            <a:ext cx="109356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1/50°</a:t>
            </a:r>
            <a:endParaRPr kumimoji="1" lang="ja-JP" altLang="en-US" sz="24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07443" y="362673"/>
            <a:ext cx="91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CHL-a</a:t>
            </a:r>
          </a:p>
          <a:p>
            <a:pPr algn="ctr"/>
            <a:r>
              <a:rPr kumimoji="1" lang="en-US" altLang="ja-JP" sz="2400" b="1" dirty="0" smtClean="0"/>
              <a:t>0m</a:t>
            </a:r>
            <a:endParaRPr kumimoji="1" lang="ja-JP" altLang="en-US" sz="24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93574" y="1691069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0m</a:t>
            </a:r>
            <a:endParaRPr kumimoji="1" lang="ja-JP" altLang="en-US" sz="24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555776" y="2921862"/>
            <a:ext cx="750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30m</a:t>
            </a:r>
            <a:endParaRPr kumimoji="1" lang="ja-JP" altLang="en-US" sz="24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471403" y="4251105"/>
            <a:ext cx="90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100m</a:t>
            </a:r>
            <a:endParaRPr kumimoji="1" lang="ja-JP" altLang="en-US" sz="24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478907" y="5495119"/>
            <a:ext cx="90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NO</a:t>
            </a:r>
            <a:r>
              <a:rPr lang="en-US" altLang="ja-JP" sz="2400" b="1" baseline="-25000" dirty="0" smtClean="0"/>
              <a:t>3</a:t>
            </a:r>
          </a:p>
          <a:p>
            <a:pPr algn="ctr"/>
            <a:r>
              <a:rPr kumimoji="1" lang="en-US" altLang="ja-JP" sz="2400" b="1" dirty="0" smtClean="0"/>
              <a:t>150m</a:t>
            </a:r>
            <a:endParaRPr kumimoji="1" lang="ja-JP" altLang="en-US" sz="24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488834" y="138494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488209" y="262145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488834" y="387605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488834" y="516911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140485" y="6516052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ime(month)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068065" y="6505466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ime(month)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854766" y="3417834"/>
            <a:ext cx="305573" cy="35883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542158" y="137977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41533" y="2648364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542158" y="391900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42158" y="519602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2453" y="4340289"/>
            <a:ext cx="17095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Observation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24798" y="5008641"/>
            <a:ext cx="9957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CC"/>
                </a:solidFill>
              </a:rPr>
              <a:t>Model</a:t>
            </a:r>
            <a:endParaRPr kumimoji="1" lang="ja-JP" altLang="en-US" sz="2400" dirty="0">
              <a:solidFill>
                <a:srgbClr val="0000CC"/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188653" y="4380409"/>
            <a:ext cx="991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48013" y="5048393"/>
            <a:ext cx="99180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8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atanabeF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36" y="3582243"/>
            <a:ext cx="360045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72349" y="3634630"/>
            <a:ext cx="2271712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 dirty="0" smtClean="0">
                <a:solidFill>
                  <a:srgbClr val="000066"/>
                </a:solidFill>
                <a:ea typeface="ＭＳ 明朝" pitchFamily="17" charset="-128"/>
              </a:rPr>
              <a:t>Feb. 1992</a:t>
            </a:r>
            <a:endParaRPr lang="ja-JP" altLang="en-US" sz="2000" b="1" dirty="0">
              <a:solidFill>
                <a:srgbClr val="000066"/>
              </a:solidFill>
              <a:ea typeface="ＭＳ 明朝" pitchFamily="17" charset="-128"/>
            </a:endParaRPr>
          </a:p>
          <a:p>
            <a:r>
              <a:rPr lang="en-US" altLang="ja-JP" sz="2000" b="1" dirty="0" smtClean="0">
                <a:solidFill>
                  <a:srgbClr val="000066"/>
                </a:solidFill>
                <a:ea typeface="ＭＳ 明朝" pitchFamily="17" charset="-128"/>
              </a:rPr>
              <a:t>Distribution of Pacific sardine eggs</a:t>
            </a:r>
            <a:endParaRPr lang="ja-JP" altLang="en-US" sz="2000" b="1" dirty="0">
              <a:solidFill>
                <a:srgbClr val="000066"/>
              </a:solidFill>
              <a:ea typeface="ＭＳ 明朝" pitchFamily="17" charset="-128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788024" y="3501280"/>
            <a:ext cx="4248150" cy="3240088"/>
          </a:xfrm>
          <a:prstGeom prst="roundRect">
            <a:avLst>
              <a:gd name="adj" fmla="val 6005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496174" y="6193680"/>
            <a:ext cx="194489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400" b="1"/>
              <a:t>Watanabe et al. </a:t>
            </a:r>
            <a:r>
              <a:rPr lang="ja-JP" altLang="en-US" sz="1400" b="1"/>
              <a:t>（</a:t>
            </a:r>
            <a:r>
              <a:rPr lang="en-US" altLang="ja-JP" sz="1400" b="1"/>
              <a:t>1997</a:t>
            </a:r>
            <a:r>
              <a:rPr lang="ja-JP" altLang="en-US" sz="1400" b="1"/>
              <a:t>）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9204" y="163700"/>
            <a:ext cx="4434804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Inshore side of the Kuroshio</a:t>
            </a:r>
          </a:p>
          <a:p>
            <a:endParaRPr lang="en-US" altLang="ja-JP" sz="1400" dirty="0"/>
          </a:p>
          <a:p>
            <a:r>
              <a:rPr kumimoji="1" lang="en-US" altLang="ja-JP" sz="2600" u="sng" dirty="0" smtClean="0"/>
              <a:t>Properties</a:t>
            </a:r>
          </a:p>
          <a:p>
            <a:r>
              <a:rPr kumimoji="1" lang="ja-JP" altLang="en-US" sz="2600" dirty="0" smtClean="0"/>
              <a:t>・</a:t>
            </a:r>
            <a:r>
              <a:rPr kumimoji="1" lang="en-US" altLang="ja-JP" sz="2600" dirty="0" smtClean="0"/>
              <a:t>Production higher than the </a:t>
            </a:r>
          </a:p>
          <a:p>
            <a:r>
              <a:rPr lang="en-US" altLang="ja-JP" sz="2600" dirty="0"/>
              <a:t> </a:t>
            </a:r>
            <a:r>
              <a:rPr lang="en-US" altLang="ja-JP" sz="2600" dirty="0" smtClean="0"/>
              <a:t> </a:t>
            </a:r>
            <a:r>
              <a:rPr kumimoji="1" lang="en-US" altLang="ja-JP" sz="2600" dirty="0" smtClean="0"/>
              <a:t>offshore Kuroshio region. </a:t>
            </a:r>
          </a:p>
          <a:p>
            <a:r>
              <a:rPr kumimoji="1" lang="ja-JP" altLang="en-US" sz="2600" dirty="0" smtClean="0"/>
              <a:t>・</a:t>
            </a:r>
            <a:r>
              <a:rPr kumimoji="1" lang="en-US" altLang="ja-JP" sz="2600" dirty="0" smtClean="0"/>
              <a:t>Spawning grounds (sardine, ..)</a:t>
            </a: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r>
              <a:rPr lang="en-US" altLang="ja-JP" sz="2600" dirty="0" smtClean="0"/>
              <a:t>Why can the higher production</a:t>
            </a:r>
          </a:p>
          <a:p>
            <a:r>
              <a:rPr lang="en-US" altLang="ja-JP" sz="2600" dirty="0"/>
              <a:t>b</a:t>
            </a:r>
            <a:r>
              <a:rPr lang="en-US" altLang="ja-JP" sz="2600" dirty="0" smtClean="0"/>
              <a:t>e maintained?</a:t>
            </a: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r>
              <a:rPr lang="en-US" altLang="ja-JP" sz="2600" u="sng" dirty="0" smtClean="0"/>
              <a:t>Nutrient source</a:t>
            </a:r>
          </a:p>
          <a:p>
            <a:r>
              <a:rPr lang="en-US" altLang="ja-JP" sz="2600" dirty="0" smtClean="0"/>
              <a:t>Around Tosa Bay,</a:t>
            </a:r>
          </a:p>
          <a:p>
            <a:r>
              <a:rPr kumimoji="1" lang="ja-JP" altLang="en-US" sz="2600" dirty="0" smtClean="0"/>
              <a:t>（</a:t>
            </a:r>
            <a:r>
              <a:rPr kumimoji="1" lang="en-US" altLang="ja-JP" sz="2600" dirty="0" smtClean="0"/>
              <a:t>1</a:t>
            </a:r>
            <a:r>
              <a:rPr kumimoji="1" lang="ja-JP" altLang="en-US" sz="2600" dirty="0" smtClean="0"/>
              <a:t>）</a:t>
            </a:r>
            <a:r>
              <a:rPr kumimoji="1" lang="en-US" altLang="ja-JP" sz="2600" dirty="0" smtClean="0"/>
              <a:t>Nutrients from th</a:t>
            </a:r>
            <a:r>
              <a:rPr lang="en-US" altLang="ja-JP" sz="2600" dirty="0" smtClean="0"/>
              <a:t>e land</a:t>
            </a:r>
            <a:endParaRPr kumimoji="1" lang="en-US" altLang="ja-JP" sz="2600" dirty="0" smtClean="0"/>
          </a:p>
          <a:p>
            <a:r>
              <a:rPr lang="en-US" altLang="ja-JP" sz="2200" dirty="0">
                <a:solidFill>
                  <a:schemeClr val="bg1"/>
                </a:solidFill>
              </a:rPr>
              <a:t> </a:t>
            </a:r>
            <a:r>
              <a:rPr lang="en-US" altLang="ja-JP" sz="2200" dirty="0" smtClean="0">
                <a:solidFill>
                  <a:schemeClr val="bg1"/>
                </a:solidFill>
              </a:rPr>
              <a:t>    	</a:t>
            </a:r>
            <a:r>
              <a:rPr lang="en-US" altLang="ja-JP" sz="2200" dirty="0" err="1" smtClean="0"/>
              <a:t>Nigi</a:t>
            </a:r>
            <a:r>
              <a:rPr lang="en-US" altLang="ja-JP" sz="2200" dirty="0" smtClean="0"/>
              <a:t> et al. (2008)</a:t>
            </a:r>
            <a:endParaRPr lang="en-US" altLang="ja-JP" sz="2200" dirty="0"/>
          </a:p>
          <a:p>
            <a:r>
              <a:rPr lang="en-US" altLang="ja-JP" sz="2200" dirty="0" smtClean="0"/>
              <a:t>	</a:t>
            </a:r>
            <a:r>
              <a:rPr lang="en-US" altLang="ja-JP" sz="2200" dirty="0" err="1" smtClean="0"/>
              <a:t>Yoo</a:t>
            </a:r>
            <a:r>
              <a:rPr lang="en-US" altLang="ja-JP" sz="2200" dirty="0" smtClean="0"/>
              <a:t> &amp; Nakata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(2002</a:t>
            </a:r>
            <a:r>
              <a:rPr lang="en-US" altLang="ja-JP" sz="2200" dirty="0"/>
              <a:t>)</a:t>
            </a:r>
          </a:p>
          <a:p>
            <a:r>
              <a:rPr kumimoji="1" lang="ja-JP" altLang="en-US" sz="2600" dirty="0" smtClean="0">
                <a:solidFill>
                  <a:srgbClr val="000066"/>
                </a:solidFill>
              </a:rPr>
              <a:t>（</a:t>
            </a:r>
            <a:r>
              <a:rPr kumimoji="1" lang="en-US" altLang="ja-JP" sz="2600" dirty="0" smtClean="0">
                <a:solidFill>
                  <a:srgbClr val="000066"/>
                </a:solidFill>
              </a:rPr>
              <a:t>2</a:t>
            </a:r>
            <a:r>
              <a:rPr kumimoji="1" lang="ja-JP" altLang="en-US" sz="2600" dirty="0" smtClean="0">
                <a:solidFill>
                  <a:srgbClr val="000066"/>
                </a:solidFill>
              </a:rPr>
              <a:t>）</a:t>
            </a:r>
            <a:r>
              <a:rPr kumimoji="1" lang="en-US" altLang="ja-JP" sz="2600" dirty="0" smtClean="0">
                <a:solidFill>
                  <a:srgbClr val="000066"/>
                </a:solidFill>
              </a:rPr>
              <a:t>Nutrients from the offshore</a:t>
            </a:r>
          </a:p>
          <a:p>
            <a:r>
              <a:rPr lang="en-US" altLang="ja-JP" sz="2200" dirty="0" smtClean="0">
                <a:solidFill>
                  <a:srgbClr val="000066"/>
                </a:solidFill>
              </a:rPr>
              <a:t>     	Ichikawa &amp; Hirota (2004)</a:t>
            </a:r>
          </a:p>
          <a:p>
            <a:r>
              <a:rPr lang="en-US" altLang="ja-JP" sz="2200" dirty="0">
                <a:solidFill>
                  <a:srgbClr val="000066"/>
                </a:solidFill>
              </a:rPr>
              <a:t>	</a:t>
            </a:r>
            <a:r>
              <a:rPr lang="en-US" altLang="ja-JP" sz="2200" dirty="0" smtClean="0">
                <a:solidFill>
                  <a:srgbClr val="000066"/>
                </a:solidFill>
              </a:rPr>
              <a:t>Hirota et al.</a:t>
            </a:r>
            <a:r>
              <a:rPr lang="ja-JP" altLang="en-US" sz="2200" dirty="0">
                <a:solidFill>
                  <a:srgbClr val="000066"/>
                </a:solidFill>
              </a:rPr>
              <a:t> </a:t>
            </a:r>
            <a:r>
              <a:rPr lang="en-US" altLang="ja-JP" sz="2200" dirty="0" smtClean="0">
                <a:solidFill>
                  <a:srgbClr val="000066"/>
                </a:solidFill>
              </a:rPr>
              <a:t>(2001</a:t>
            </a:r>
            <a:r>
              <a:rPr lang="en-US" altLang="ja-JP" sz="2200" dirty="0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34" name="Picture 9" descr="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43" y="708134"/>
            <a:ext cx="3352800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4999543" y="717659"/>
            <a:ext cx="3352800" cy="2551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6" name="Picture 11" descr="bar_ch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06" y="685909"/>
            <a:ext cx="403225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4756656" y="249347"/>
            <a:ext cx="4248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 dirty="0" smtClean="0"/>
              <a:t>12 Jan. 2002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Satellite CHL-a</a:t>
            </a:r>
            <a:endParaRPr lang="en-US" altLang="ja-JP" sz="2000" dirty="0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4801106" y="157272"/>
            <a:ext cx="4273550" cy="3244850"/>
          </a:xfrm>
          <a:prstGeom prst="roundRect">
            <a:avLst>
              <a:gd name="adj" fmla="val 6005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7320468" y="2921109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 b="1" i="1"/>
              <a:t>MODIS</a:t>
            </a: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5563106" y="2629009"/>
            <a:ext cx="26455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600" b="1"/>
              <a:t>http://kuroshio.eorc.jaxa.jp/</a:t>
            </a:r>
          </a:p>
        </p:txBody>
      </p:sp>
      <p:sp>
        <p:nvSpPr>
          <p:cNvPr id="2" name="円/楕円 1"/>
          <p:cNvSpPr/>
          <p:nvPr/>
        </p:nvSpPr>
        <p:spPr>
          <a:xfrm>
            <a:off x="6300192" y="1052736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30615" y="1556792"/>
            <a:ext cx="128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smtClean="0">
                <a:solidFill>
                  <a:srgbClr val="FF0000"/>
                </a:solidFill>
              </a:rPr>
              <a:t>Tosa Bay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5536" y="81907"/>
            <a:ext cx="85376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600" u="sng" dirty="0" smtClean="0"/>
              <a:t>Comparison between 1/10°</a:t>
            </a:r>
            <a:r>
              <a:rPr lang="ja-JP" altLang="en-US" sz="2600" u="sng" dirty="0"/>
              <a:t> </a:t>
            </a:r>
            <a:r>
              <a:rPr lang="en-US" altLang="ja-JP" sz="2600" u="sng" dirty="0" smtClean="0"/>
              <a:t>and </a:t>
            </a:r>
            <a:r>
              <a:rPr kumimoji="1" lang="en-US" altLang="ja-JP" sz="2600" u="sng" dirty="0" smtClean="0"/>
              <a:t>1/50</a:t>
            </a:r>
            <a:r>
              <a:rPr lang="en-US" altLang="ja-JP" sz="2600" u="sng" dirty="0" smtClean="0"/>
              <a:t>°model</a:t>
            </a:r>
            <a:endParaRPr kumimoji="1" lang="en-US" altLang="ja-JP" sz="2600" u="sng" dirty="0" smtClean="0"/>
          </a:p>
          <a:p>
            <a:pPr algn="ctr"/>
            <a:r>
              <a:rPr kumimoji="1" lang="en-US" altLang="ja-JP" sz="2600" dirty="0" smtClean="0"/>
              <a:t>Snapshots at 7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Jan. </a:t>
            </a:r>
            <a:r>
              <a:rPr kumimoji="1" lang="en-US" altLang="ja-JP" sz="2600" dirty="0" smtClean="0"/>
              <a:t>12:00 in 30</a:t>
            </a:r>
            <a:r>
              <a:rPr kumimoji="1" lang="en-US" altLang="ja-JP" sz="2600" baseline="30000" dirty="0" smtClean="0"/>
              <a:t>th</a:t>
            </a:r>
            <a:r>
              <a:rPr kumimoji="1" lang="en-US" altLang="ja-JP" sz="2600" dirty="0" smtClean="0"/>
              <a:t> year</a:t>
            </a:r>
          </a:p>
          <a:p>
            <a:pPr algn="ctr"/>
            <a:r>
              <a:rPr lang="en-US" altLang="ja-JP" sz="2600" dirty="0" smtClean="0"/>
              <a:t>North-south vertical section : density</a:t>
            </a:r>
            <a:r>
              <a:rPr kumimoji="1" lang="ja-JP" altLang="en-US" sz="2600" dirty="0" smtClean="0"/>
              <a:t>（</a:t>
            </a:r>
            <a:r>
              <a:rPr kumimoji="1" lang="en-US" altLang="ja-JP" sz="2600" dirty="0" smtClean="0"/>
              <a:t>contour</a:t>
            </a:r>
            <a:r>
              <a:rPr kumimoji="1" lang="ja-JP" altLang="en-US" sz="2600" dirty="0" smtClean="0"/>
              <a:t>）</a:t>
            </a:r>
            <a:r>
              <a:rPr lang="ja-JP" altLang="en-US" sz="2600" dirty="0"/>
              <a:t> </a:t>
            </a:r>
            <a:r>
              <a:rPr lang="en-US" altLang="ja-JP" sz="2600" dirty="0" smtClean="0"/>
              <a:t>&amp; </a:t>
            </a:r>
            <a:r>
              <a:rPr kumimoji="1" lang="en-US" altLang="ja-JP" sz="2600" dirty="0" smtClean="0"/>
              <a:t>NO</a:t>
            </a:r>
            <a:r>
              <a:rPr kumimoji="1" lang="en-US" altLang="ja-JP" sz="2600" baseline="-25000" dirty="0" smtClean="0"/>
              <a:t>3</a:t>
            </a:r>
            <a:r>
              <a:rPr kumimoji="1" lang="ja-JP" altLang="en-US" sz="2600" dirty="0" smtClean="0"/>
              <a:t>（</a:t>
            </a:r>
            <a:r>
              <a:rPr kumimoji="1" lang="en-US" altLang="ja-JP" sz="2600" dirty="0" smtClean="0"/>
              <a:t>color</a:t>
            </a:r>
            <a:r>
              <a:rPr kumimoji="1" lang="ja-JP" altLang="en-US" sz="2600" dirty="0" smtClean="0"/>
              <a:t>）</a:t>
            </a:r>
            <a:endParaRPr kumimoji="1" lang="ja-JP" altLang="en-US" sz="2600" dirty="0"/>
          </a:p>
        </p:txBody>
      </p:sp>
      <p:pic>
        <p:nvPicPr>
          <p:cNvPr id="15362" name="Picture 2" descr="C:\Users\kuroda\Desktop\sftp\w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39" y="4614443"/>
            <a:ext cx="4476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uroda\Desktop\sftp\x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39" y="1898323"/>
            <a:ext cx="4362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492606" y="603587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26.8</a:t>
            </a:r>
            <a:r>
              <a:rPr lang="en-US" altLang="ja-JP" dirty="0"/>
              <a:t>σ</a:t>
            </a:r>
            <a:r>
              <a:rPr lang="en-US" altLang="ja-JP" baseline="-25000" dirty="0"/>
              <a:t>θ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36640" y="637203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27</a:t>
            </a:r>
            <a:r>
              <a:rPr lang="en-US" altLang="ja-JP" dirty="0"/>
              <a:t>σ</a:t>
            </a:r>
            <a:r>
              <a:rPr lang="en-US" altLang="ja-JP" baseline="-25000" dirty="0"/>
              <a:t>θ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89040" y="526912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26</a:t>
            </a:r>
            <a:r>
              <a:rPr lang="en-US" altLang="ja-JP" dirty="0"/>
              <a:t>σ</a:t>
            </a:r>
            <a:r>
              <a:rPr lang="en-US" altLang="ja-JP" baseline="-25000" dirty="0"/>
              <a:t>θ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08630" y="498109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</a:t>
            </a:r>
            <a:r>
              <a:rPr lang="en-US" altLang="ja-JP" dirty="0"/>
              <a:t>σ</a:t>
            </a:r>
            <a:r>
              <a:rPr lang="en-US" altLang="ja-JP" baseline="-25000" dirty="0"/>
              <a:t>θ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28438" y="330639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26.8</a:t>
            </a:r>
            <a:r>
              <a:rPr lang="en-US" altLang="ja-JP" dirty="0"/>
              <a:t>σ</a:t>
            </a:r>
            <a:r>
              <a:rPr lang="en-US" altLang="ja-JP" baseline="-25000" dirty="0"/>
              <a:t>θ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05082" y="270645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26</a:t>
            </a:r>
            <a:r>
              <a:rPr lang="en-US" altLang="ja-JP" dirty="0"/>
              <a:t>σ</a:t>
            </a:r>
            <a:r>
              <a:rPr lang="en-US" altLang="ja-JP" baseline="-25000" dirty="0"/>
              <a:t>θ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24672" y="241842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25σ</a:t>
            </a:r>
            <a:r>
              <a:rPr kumimoji="1" lang="en-US" altLang="ja-JP" baseline="-25000" dirty="0" smtClean="0"/>
              <a:t>θ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7970006" y="2917049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log(</a:t>
            </a:r>
            <a:r>
              <a:rPr kumimoji="1"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5400000">
            <a:off x="8080848" y="5641342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log(</a:t>
            </a:r>
            <a:r>
              <a:rPr kumimoji="1"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84567" y="1484784"/>
            <a:ext cx="109356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1/10°</a:t>
            </a:r>
            <a:endParaRPr kumimoji="1" lang="ja-JP" altLang="en-US" sz="2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84567" y="4194139"/>
            <a:ext cx="109356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1/50°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56775" y="1570367"/>
            <a:ext cx="170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Latitude (North)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56775" y="4300574"/>
            <a:ext cx="170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Latitude (North)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3477656" y="2820114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Depth (m)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3477656" y="5553975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Depth (m)</a:t>
            </a:r>
            <a:endParaRPr kumimoji="1" lang="ja-JP" altLang="en-US" dirty="0"/>
          </a:p>
        </p:txBody>
      </p:sp>
      <p:sp>
        <p:nvSpPr>
          <p:cNvPr id="17" name="下矢印 16"/>
          <p:cNvSpPr/>
          <p:nvPr/>
        </p:nvSpPr>
        <p:spPr>
          <a:xfrm>
            <a:off x="7096917" y="4267259"/>
            <a:ext cx="287655" cy="31386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3273"/>
            <a:ext cx="3214297" cy="24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線コネクタ 43"/>
          <p:cNvCxnSpPr/>
          <p:nvPr/>
        </p:nvCxnSpPr>
        <p:spPr>
          <a:xfrm>
            <a:off x="1786695" y="2429664"/>
            <a:ext cx="6896" cy="1341203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5496" y="4616549"/>
            <a:ext cx="3864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Modified points</a:t>
            </a:r>
            <a:endParaRPr kumimoji="1" lang="en-US" altLang="ja-JP" sz="2400" u="sng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Density front at the sea surface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Sharp </a:t>
            </a:r>
            <a:r>
              <a:rPr lang="en-US" altLang="ja-JP" sz="2000" dirty="0"/>
              <a:t>h</a:t>
            </a:r>
            <a:r>
              <a:rPr lang="en-US" altLang="ja-JP" sz="2000" dirty="0" smtClean="0"/>
              <a:t>orizontal density gradients</a:t>
            </a:r>
          </a:p>
          <a:p>
            <a:r>
              <a:rPr lang="en-US" altLang="ja-JP" sz="2000" dirty="0" smtClean="0"/>
              <a:t>	below the density front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Dome-like isopycnal structure</a:t>
            </a:r>
          </a:p>
        </p:txBody>
      </p:sp>
    </p:spTree>
    <p:extLst>
      <p:ext uri="{BB962C8B-B14F-4D97-AF65-F5344CB8AC3E}">
        <p14:creationId xmlns:p14="http://schemas.microsoft.com/office/powerpoint/2010/main" val="35704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16"/>
            <a:ext cx="1644021" cy="12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線コネクタ 43"/>
          <p:cNvCxnSpPr/>
          <p:nvPr/>
        </p:nvCxnSpPr>
        <p:spPr>
          <a:xfrm>
            <a:off x="7552964" y="483282"/>
            <a:ext cx="3448" cy="685987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75661"/>
            <a:ext cx="4534254" cy="20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" y="1282893"/>
            <a:ext cx="4152512" cy="429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249475" y="1340310"/>
            <a:ext cx="4861587" cy="147732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400" u="sng" dirty="0" smtClean="0"/>
              <a:t>Difference </a:t>
            </a:r>
            <a:r>
              <a:rPr lang="ja-JP" altLang="en-US" sz="2400" u="sng" dirty="0" smtClean="0"/>
              <a:t>（</a:t>
            </a:r>
            <a:r>
              <a:rPr kumimoji="1" lang="en-US" altLang="ja-JP" sz="2400" u="sng" dirty="0" smtClean="0"/>
              <a:t>1/50°</a:t>
            </a:r>
            <a:r>
              <a:rPr lang="en-US" altLang="ja-JP" sz="2400" u="sng" dirty="0" smtClean="0"/>
              <a:t>minus </a:t>
            </a:r>
            <a:r>
              <a:rPr kumimoji="1" lang="en-US" altLang="ja-JP" sz="2400" u="sng" dirty="0" smtClean="0"/>
              <a:t>1/10°</a:t>
            </a:r>
            <a:r>
              <a:rPr kumimoji="1" lang="ja-JP" altLang="en-US" sz="2400" u="sng" dirty="0" smtClean="0"/>
              <a:t>）</a:t>
            </a:r>
            <a:endParaRPr kumimoji="1" lang="en-US" altLang="ja-JP" sz="2400" u="sng" dirty="0" smtClean="0"/>
          </a:p>
          <a:p>
            <a:r>
              <a:rPr lang="ja-JP" altLang="en-US" sz="2400" dirty="0"/>
              <a:t>　</a:t>
            </a:r>
            <a:r>
              <a:rPr lang="en-US" altLang="ja-JP" sz="2400" dirty="0" smtClean="0"/>
              <a:t>Contour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0.1-σ</a:t>
            </a:r>
            <a:r>
              <a:rPr lang="en-US" altLang="ja-JP" sz="2400" baseline="-25000" dirty="0" smtClean="0"/>
              <a:t>θ</a:t>
            </a:r>
            <a:r>
              <a:rPr lang="en-US" altLang="ja-JP" sz="2400" dirty="0" smtClean="0"/>
              <a:t>interval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:</a:t>
            </a:r>
            <a:r>
              <a:rPr lang="ja-JP" altLang="en-US" sz="2400" dirty="0"/>
              <a:t> </a:t>
            </a:r>
            <a:r>
              <a:rPr lang="en-US" altLang="ja-JP" sz="2400" dirty="0"/>
              <a:t>D</a:t>
            </a:r>
            <a:r>
              <a:rPr lang="en-US" altLang="ja-JP" sz="2400" dirty="0" smtClean="0"/>
              <a:t>ensity diff.</a:t>
            </a:r>
            <a:endParaRPr lang="en-US" altLang="ja-JP" sz="2400" dirty="0"/>
          </a:p>
          <a:p>
            <a:r>
              <a:rPr kumimoji="1" lang="ja-JP" altLang="en-US" sz="2400" dirty="0" smtClean="0"/>
              <a:t>　</a:t>
            </a:r>
            <a:r>
              <a:rPr lang="en-US" altLang="ja-JP" sz="2400" dirty="0" smtClean="0"/>
              <a:t>Color: </a:t>
            </a:r>
            <a:r>
              <a:rPr kumimoji="1" lang="en-US" altLang="ja-JP" sz="2400" dirty="0" smtClean="0"/>
              <a:t>NO</a:t>
            </a:r>
            <a:r>
              <a:rPr kumimoji="1" lang="en-US" altLang="ja-JP" sz="2400" baseline="-25000" dirty="0" smtClean="0"/>
              <a:t>3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diff.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 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Red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positive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>
                <a:solidFill>
                  <a:srgbClr val="000099"/>
                </a:solidFill>
              </a:rPr>
              <a:t>blue</a:t>
            </a:r>
            <a:r>
              <a:rPr lang="ja-JP" altLang="en-US" sz="2400" b="1" dirty="0" smtClean="0">
                <a:solidFill>
                  <a:srgbClr val="000099"/>
                </a:solidFill>
              </a:rPr>
              <a:t>：</a:t>
            </a:r>
            <a:r>
              <a:rPr lang="en-US" altLang="ja-JP" sz="2400" b="1" dirty="0" smtClean="0">
                <a:solidFill>
                  <a:srgbClr val="000099"/>
                </a:solidFill>
              </a:rPr>
              <a:t>negative</a:t>
            </a:r>
            <a:endParaRPr kumimoji="1" lang="en-US" altLang="ja-JP" sz="2400" b="1" dirty="0" smtClean="0">
              <a:solidFill>
                <a:srgbClr val="000099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5400000">
            <a:off x="7573164" y="4202757"/>
            <a:ext cx="142378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mmolN</a:t>
            </a:r>
            <a:r>
              <a:rPr kumimoji="1" lang="en-US" altLang="ja-JP" dirty="0" smtClean="0"/>
              <a:t>/m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95760" y="2777567"/>
            <a:ext cx="170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Latitude (North)</a:t>
            </a:r>
            <a:endParaRPr kumimoji="1" lang="ja-JP" altLang="en-US" dirty="0"/>
          </a:p>
        </p:txBody>
      </p:sp>
      <p:sp>
        <p:nvSpPr>
          <p:cNvPr id="12" name="左右矢印 11"/>
          <p:cNvSpPr/>
          <p:nvPr/>
        </p:nvSpPr>
        <p:spPr>
          <a:xfrm>
            <a:off x="6546057" y="5105248"/>
            <a:ext cx="1596420" cy="312276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33361" y="5199591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B1</a:t>
            </a:r>
            <a:endParaRPr kumimoji="1" lang="ja-JP" altLang="en-US" sz="28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6511525" y="3098773"/>
            <a:ext cx="1570" cy="243493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836150" y="3011085"/>
            <a:ext cx="1570" cy="243493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左右矢印 39"/>
          <p:cNvSpPr/>
          <p:nvPr/>
        </p:nvSpPr>
        <p:spPr>
          <a:xfrm>
            <a:off x="4879872" y="5113450"/>
            <a:ext cx="1596420" cy="312276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8170830" y="3059211"/>
            <a:ext cx="1570" cy="243493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377177" y="5212511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B2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520" y="5696363"/>
            <a:ext cx="8739828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The 1/50-degree model improved density and nitrate concentration</a:t>
            </a:r>
          </a:p>
          <a:p>
            <a:r>
              <a:rPr lang="en-US" altLang="ja-JP" sz="2200" dirty="0"/>
              <a:t>	</a:t>
            </a:r>
            <a:r>
              <a:rPr lang="en-US" altLang="ja-JP" sz="2200" dirty="0" smtClean="0"/>
              <a:t>particularly at the depths of 100-200m on the shelf-slope region. </a:t>
            </a:r>
            <a:endParaRPr lang="en-US" altLang="ja-JP" sz="2200" dirty="0"/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	※This structure is not temporal but steady.</a:t>
            </a:r>
            <a:endParaRPr lang="en-US" altLang="ja-JP" sz="22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24032"/>
            <a:ext cx="6577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Comparison between 1/10°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and </a:t>
            </a:r>
            <a:r>
              <a:rPr kumimoji="1" lang="en-US" altLang="ja-JP" sz="2400" u="sng" dirty="0" smtClean="0"/>
              <a:t>1/50</a:t>
            </a:r>
            <a:r>
              <a:rPr lang="en-US" altLang="ja-JP" sz="2400" u="sng" dirty="0" smtClean="0"/>
              <a:t>°model</a:t>
            </a:r>
            <a:endParaRPr kumimoji="1" lang="en-US" altLang="ja-JP" sz="2400" u="sng" dirty="0" smtClean="0"/>
          </a:p>
          <a:p>
            <a:r>
              <a:rPr kumimoji="1" lang="en-US" altLang="ja-JP" sz="2400" dirty="0" smtClean="0"/>
              <a:t>    Snapshots at 7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Jan. </a:t>
            </a:r>
            <a:r>
              <a:rPr kumimoji="1" lang="en-US" altLang="ja-JP" sz="2400" dirty="0" smtClean="0"/>
              <a:t>12:00 in 30</a:t>
            </a:r>
            <a:r>
              <a:rPr kumimoji="1" lang="en-US" altLang="ja-JP" sz="2400" baseline="30000" dirty="0" smtClean="0"/>
              <a:t>th</a:t>
            </a:r>
            <a:r>
              <a:rPr kumimoji="1" lang="en-US" altLang="ja-JP" sz="2400" dirty="0" smtClean="0"/>
              <a:t> year</a:t>
            </a:r>
          </a:p>
          <a:p>
            <a:r>
              <a:rPr lang="en-US" altLang="ja-JP" sz="2400" dirty="0" smtClean="0"/>
              <a:t>    Vertical section : density</a:t>
            </a: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contour</a:t>
            </a:r>
            <a:r>
              <a:rPr kumimoji="1" lang="ja-JP" altLang="en-US" sz="2400" dirty="0" smtClean="0"/>
              <a:t>）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&amp; </a:t>
            </a:r>
            <a:r>
              <a:rPr kumimoji="1" lang="en-US" altLang="ja-JP" sz="2400" dirty="0" smtClean="0"/>
              <a:t>NO</a:t>
            </a:r>
            <a:r>
              <a:rPr kumimoji="1" lang="en-US" altLang="ja-JP" sz="2400" baseline="-25000" dirty="0" smtClean="0"/>
              <a:t>3</a:t>
            </a: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color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4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36090" y="44624"/>
            <a:ext cx="728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1/50°Model</a:t>
            </a:r>
            <a:r>
              <a:rPr kumimoji="1" lang="ja-JP" altLang="en-US" sz="2800" u="sng" dirty="0" smtClean="0"/>
              <a:t>：</a:t>
            </a:r>
            <a:r>
              <a:rPr lang="en-US" altLang="ja-JP" sz="2800" u="sng" dirty="0" smtClean="0"/>
              <a:t>Nitrate &amp; CHL-a</a:t>
            </a:r>
            <a:r>
              <a:rPr lang="ja-JP" altLang="en-US" sz="2800" u="sng" dirty="0"/>
              <a:t> </a:t>
            </a:r>
            <a:r>
              <a:rPr lang="en-US" altLang="ja-JP" sz="2800" u="sng" dirty="0" smtClean="0"/>
              <a:t>at the sea surface</a:t>
            </a:r>
            <a:endParaRPr kumimoji="1" lang="ja-JP" altLang="en-US" sz="2800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0" y="1849694"/>
            <a:ext cx="2742420" cy="20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0" y="4369883"/>
            <a:ext cx="2723758" cy="201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7016" y="1358726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6600"/>
                </a:solidFill>
              </a:rPr>
              <a:t>NO</a:t>
            </a:r>
            <a:r>
              <a:rPr kumimoji="1" lang="en-US" altLang="ja-JP" sz="2800" b="1" baseline="-25000" dirty="0" smtClean="0">
                <a:solidFill>
                  <a:srgbClr val="FF6600"/>
                </a:solidFill>
              </a:rPr>
              <a:t>3</a:t>
            </a:r>
            <a:r>
              <a:rPr lang="en-US" altLang="ja-JP" sz="2800" dirty="0" smtClean="0">
                <a:sym typeface="Wingdings" panose="05000000000000000000" pitchFamily="2" charset="2"/>
              </a:rPr>
              <a:t>:(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0m)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22" y="3885796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Chl-a</a:t>
            </a:r>
            <a:r>
              <a:rPr lang="en-US" altLang="ja-JP" sz="2800" dirty="0" smtClean="0">
                <a:sym typeface="Wingdings" panose="05000000000000000000" pitchFamily="2" charset="2"/>
              </a:rPr>
              <a:t>:(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0m)</a:t>
            </a:r>
            <a:endParaRPr kumimoji="1" lang="ja-JP" altLang="en-US" sz="28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261060" y="640566"/>
            <a:ext cx="0" cy="5545605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78784" y="826973"/>
            <a:ext cx="273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COOLING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25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1 </a:t>
            </a:r>
            <a:r>
              <a:rPr lang="en-US" altLang="ja-JP" sz="2400" dirty="0" smtClean="0"/>
              <a:t>Feb</a:t>
            </a:r>
            <a:endParaRPr kumimoji="1" lang="ja-JP" altLang="en-US" sz="2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1" y="944595"/>
            <a:ext cx="2715317" cy="202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21" y="2884373"/>
            <a:ext cx="2763826" cy="20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74" y="4826753"/>
            <a:ext cx="2778094" cy="205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269564" y="496550"/>
            <a:ext cx="571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HEATING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25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12-14 April</a:t>
            </a:r>
            <a:r>
              <a:rPr lang="ja-JP" altLang="en-US" sz="2400" dirty="0" smtClean="0"/>
              <a:t>　（</a:t>
            </a:r>
            <a:r>
              <a:rPr lang="en-US" altLang="ja-JP" sz="2400" dirty="0" smtClean="0"/>
              <a:t>Daily snapshot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8" y="924701"/>
            <a:ext cx="2757928" cy="206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8" y="2875351"/>
            <a:ext cx="2757928" cy="204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8" y="4813804"/>
            <a:ext cx="2757928" cy="205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418288" y="993102"/>
            <a:ext cx="13821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NO</a:t>
            </a:r>
            <a:r>
              <a:rPr kumimoji="1" lang="en-US" altLang="ja-JP" sz="2000" b="1" baseline="-25000" dirty="0" smtClean="0">
                <a:solidFill>
                  <a:srgbClr val="FF6600"/>
                </a:solidFill>
              </a:rPr>
              <a:t>3</a:t>
            </a:r>
            <a:r>
              <a:rPr kumimoji="1" lang="ja-JP" altLang="en-US" sz="2000" b="1" dirty="0" smtClean="0"/>
              <a:t>　（</a:t>
            </a:r>
            <a:r>
              <a:rPr kumimoji="1" lang="en-US" altLang="ja-JP" sz="2000" b="1" dirty="0" smtClean="0"/>
              <a:t>0m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99994" y="2912570"/>
            <a:ext cx="13821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NO</a:t>
            </a:r>
            <a:r>
              <a:rPr kumimoji="1" lang="en-US" altLang="ja-JP" sz="2000" b="1" baseline="-25000" dirty="0" smtClean="0">
                <a:solidFill>
                  <a:srgbClr val="FF6600"/>
                </a:solidFill>
              </a:rPr>
              <a:t>3</a:t>
            </a:r>
            <a:r>
              <a:rPr kumimoji="1" lang="ja-JP" altLang="en-US" sz="2000" b="1" dirty="0" smtClean="0"/>
              <a:t>　（</a:t>
            </a:r>
            <a:r>
              <a:rPr kumimoji="1" lang="en-US" altLang="ja-JP" sz="2000" b="1" dirty="0" smtClean="0"/>
              <a:t>0m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baseline="-25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05914" y="4888724"/>
            <a:ext cx="13821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NO</a:t>
            </a:r>
            <a:r>
              <a:rPr kumimoji="1" lang="en-US" altLang="ja-JP" sz="2000" b="1" baseline="-25000" dirty="0" smtClean="0">
                <a:solidFill>
                  <a:srgbClr val="FF6600"/>
                </a:solidFill>
              </a:rPr>
              <a:t>3</a:t>
            </a:r>
            <a:r>
              <a:rPr kumimoji="1" lang="ja-JP" altLang="en-US" sz="2000" b="1" dirty="0" smtClean="0"/>
              <a:t>　（</a:t>
            </a:r>
            <a:r>
              <a:rPr kumimoji="1" lang="en-US" altLang="ja-JP" sz="2000" b="1" dirty="0" smtClean="0"/>
              <a:t>0m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59826" y="2932448"/>
            <a:ext cx="14959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</a:rPr>
              <a:t>Chl-a</a:t>
            </a:r>
            <a:r>
              <a:rPr kumimoji="1" lang="ja-JP" altLang="en-US" sz="2000" b="1" dirty="0" smtClean="0"/>
              <a:t>　（</a:t>
            </a:r>
            <a:r>
              <a:rPr kumimoji="1" lang="en-US" altLang="ja-JP" sz="2000" b="1" dirty="0" smtClean="0"/>
              <a:t>0m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baseline="-25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33324" y="980728"/>
            <a:ext cx="14959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</a:rPr>
              <a:t>Chl-a</a:t>
            </a:r>
            <a:r>
              <a:rPr kumimoji="1" lang="ja-JP" altLang="en-US" sz="2000" b="1" dirty="0" smtClean="0"/>
              <a:t>　（</a:t>
            </a:r>
            <a:r>
              <a:rPr kumimoji="1" lang="en-US" altLang="ja-JP" sz="2000" b="1" dirty="0" smtClean="0"/>
              <a:t>0m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baseline="-25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52322" y="4888724"/>
            <a:ext cx="14959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</a:rPr>
              <a:t>Chl-a</a:t>
            </a:r>
            <a:r>
              <a:rPr kumimoji="1" lang="ja-JP" altLang="en-US" sz="2000" b="1" dirty="0" smtClean="0"/>
              <a:t>　（</a:t>
            </a:r>
            <a:r>
              <a:rPr kumimoji="1" lang="en-US" altLang="ja-JP" sz="2000" b="1" dirty="0" smtClean="0"/>
              <a:t>0m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baseline="-25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10668" y="1034722"/>
            <a:ext cx="6527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b="1" dirty="0" smtClean="0"/>
              <a:t>Log</a:t>
            </a:r>
          </a:p>
          <a:p>
            <a:pPr algn="ctr"/>
            <a:r>
              <a:rPr kumimoji="1" lang="en-US" altLang="ja-JP" sz="1050" b="1" dirty="0" smtClean="0"/>
              <a:t>(mg/m</a:t>
            </a:r>
            <a:r>
              <a:rPr kumimoji="1" lang="en-US" altLang="ja-JP" sz="1050" b="1" baseline="30000" dirty="0" smtClean="0"/>
              <a:t>3</a:t>
            </a:r>
            <a:r>
              <a:rPr kumimoji="1" lang="en-US" altLang="ja-JP" sz="1050" b="1" dirty="0" smtClean="0"/>
              <a:t>)</a:t>
            </a:r>
            <a:endParaRPr kumimoji="1" lang="ja-JP" altLang="en-US" sz="105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505997" y="3035274"/>
            <a:ext cx="6527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b="1" dirty="0" smtClean="0"/>
              <a:t>Log</a:t>
            </a:r>
          </a:p>
          <a:p>
            <a:pPr algn="ctr"/>
            <a:r>
              <a:rPr kumimoji="1" lang="en-US" altLang="ja-JP" sz="1050" b="1" dirty="0" smtClean="0"/>
              <a:t>(mg/m</a:t>
            </a:r>
            <a:r>
              <a:rPr kumimoji="1" lang="en-US" altLang="ja-JP" sz="1050" b="1" baseline="30000" dirty="0" smtClean="0"/>
              <a:t>3</a:t>
            </a:r>
            <a:r>
              <a:rPr kumimoji="1" lang="en-US" altLang="ja-JP" sz="1050" b="1" dirty="0" smtClean="0"/>
              <a:t>)</a:t>
            </a:r>
            <a:endParaRPr kumimoji="1" lang="ja-JP" altLang="en-US" sz="105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17360" y="4957718"/>
            <a:ext cx="6527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b="1" dirty="0" smtClean="0"/>
              <a:t>Log</a:t>
            </a:r>
          </a:p>
          <a:p>
            <a:pPr algn="ctr"/>
            <a:r>
              <a:rPr kumimoji="1" lang="en-US" altLang="ja-JP" sz="1050" b="1" dirty="0" smtClean="0"/>
              <a:t>(mg/m</a:t>
            </a:r>
            <a:r>
              <a:rPr kumimoji="1" lang="en-US" altLang="ja-JP" sz="1050" b="1" baseline="30000" dirty="0" smtClean="0"/>
              <a:t>3</a:t>
            </a:r>
            <a:r>
              <a:rPr kumimoji="1" lang="en-US" altLang="ja-JP" sz="1050" b="1" dirty="0" smtClean="0"/>
              <a:t>)</a:t>
            </a:r>
            <a:endParaRPr kumimoji="1" lang="ja-JP" altLang="en-US" sz="105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27784" y="4508092"/>
            <a:ext cx="6527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b="1" dirty="0" smtClean="0"/>
              <a:t>Log</a:t>
            </a:r>
          </a:p>
          <a:p>
            <a:pPr algn="ctr"/>
            <a:r>
              <a:rPr kumimoji="1" lang="en-US" altLang="ja-JP" sz="1050" b="1" dirty="0" smtClean="0"/>
              <a:t>(mg/m</a:t>
            </a:r>
            <a:r>
              <a:rPr kumimoji="1" lang="en-US" altLang="ja-JP" sz="1050" b="1" baseline="30000" dirty="0" smtClean="0"/>
              <a:t>3</a:t>
            </a:r>
            <a:r>
              <a:rPr kumimoji="1" lang="en-US" altLang="ja-JP" sz="1050" b="1" dirty="0" smtClean="0"/>
              <a:t>)</a:t>
            </a:r>
            <a:endParaRPr kumimoji="1" lang="ja-JP" altLang="en-US" sz="105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27784" y="199869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 smtClean="0"/>
              <a:t>Log</a:t>
            </a:r>
          </a:p>
          <a:p>
            <a:pPr algn="ctr"/>
            <a:r>
              <a:rPr kumimoji="1" lang="en-US" altLang="ja-JP" sz="800" b="1" dirty="0" smtClean="0"/>
              <a:t>(</a:t>
            </a:r>
            <a:r>
              <a:rPr kumimoji="1" lang="en-US" altLang="ja-JP" sz="800" b="1" dirty="0" err="1" smtClean="0"/>
              <a:t>mmol</a:t>
            </a:r>
            <a:r>
              <a:rPr kumimoji="1" lang="en-US" altLang="ja-JP" sz="800" b="1" dirty="0" smtClean="0"/>
              <a:t>/m</a:t>
            </a:r>
            <a:r>
              <a:rPr kumimoji="1" lang="en-US" altLang="ja-JP" sz="800" b="1" baseline="30000" dirty="0" smtClean="0"/>
              <a:t>3</a:t>
            </a:r>
            <a:r>
              <a:rPr kumimoji="1" lang="en-US" altLang="ja-JP" sz="800" b="1" dirty="0" smtClean="0"/>
              <a:t>)</a:t>
            </a:r>
            <a:endParaRPr kumimoji="1" lang="ja-JP" altLang="en-US" sz="8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90801" y="1085394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 smtClean="0"/>
              <a:t>Log</a:t>
            </a:r>
          </a:p>
          <a:p>
            <a:pPr algn="ctr"/>
            <a:r>
              <a:rPr kumimoji="1" lang="en-US" altLang="ja-JP" sz="800" b="1" dirty="0" smtClean="0"/>
              <a:t>(</a:t>
            </a:r>
            <a:r>
              <a:rPr kumimoji="1" lang="en-US" altLang="ja-JP" sz="800" b="1" dirty="0" err="1" smtClean="0"/>
              <a:t>mmol</a:t>
            </a:r>
            <a:r>
              <a:rPr kumimoji="1" lang="en-US" altLang="ja-JP" sz="800" b="1" dirty="0" smtClean="0"/>
              <a:t>/m</a:t>
            </a:r>
            <a:r>
              <a:rPr kumimoji="1" lang="en-US" altLang="ja-JP" sz="800" b="1" baseline="30000" dirty="0" smtClean="0"/>
              <a:t>3</a:t>
            </a:r>
            <a:r>
              <a:rPr kumimoji="1" lang="en-US" altLang="ja-JP" sz="800" b="1" dirty="0" smtClean="0"/>
              <a:t>)</a:t>
            </a:r>
            <a:endParaRPr kumimoji="1" lang="ja-JP" altLang="en-US" sz="8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01884" y="304021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 smtClean="0"/>
              <a:t>Log</a:t>
            </a:r>
          </a:p>
          <a:p>
            <a:pPr algn="ctr"/>
            <a:r>
              <a:rPr kumimoji="1" lang="en-US" altLang="ja-JP" sz="800" b="1" dirty="0" smtClean="0"/>
              <a:t>(</a:t>
            </a:r>
            <a:r>
              <a:rPr kumimoji="1" lang="en-US" altLang="ja-JP" sz="800" b="1" dirty="0" err="1" smtClean="0"/>
              <a:t>mmol</a:t>
            </a:r>
            <a:r>
              <a:rPr kumimoji="1" lang="en-US" altLang="ja-JP" sz="800" b="1" dirty="0" smtClean="0"/>
              <a:t>/m</a:t>
            </a:r>
            <a:r>
              <a:rPr kumimoji="1" lang="en-US" altLang="ja-JP" sz="800" b="1" baseline="30000" dirty="0" smtClean="0"/>
              <a:t>3</a:t>
            </a:r>
            <a:r>
              <a:rPr kumimoji="1" lang="en-US" altLang="ja-JP" sz="800" b="1" dirty="0" smtClean="0"/>
              <a:t>)</a:t>
            </a:r>
            <a:endParaRPr kumimoji="1" lang="ja-JP" altLang="en-US" sz="8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580112" y="497354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 smtClean="0"/>
              <a:t>Log</a:t>
            </a:r>
          </a:p>
          <a:p>
            <a:pPr algn="ctr"/>
            <a:r>
              <a:rPr kumimoji="1" lang="en-US" altLang="ja-JP" sz="800" b="1" dirty="0" smtClean="0"/>
              <a:t>(</a:t>
            </a:r>
            <a:r>
              <a:rPr kumimoji="1" lang="en-US" altLang="ja-JP" sz="800" b="1" dirty="0" err="1" smtClean="0"/>
              <a:t>mmol</a:t>
            </a:r>
            <a:r>
              <a:rPr kumimoji="1" lang="en-US" altLang="ja-JP" sz="800" b="1" dirty="0" smtClean="0"/>
              <a:t>/m</a:t>
            </a:r>
            <a:r>
              <a:rPr kumimoji="1" lang="en-US" altLang="ja-JP" sz="800" b="1" baseline="30000" dirty="0" smtClean="0"/>
              <a:t>3</a:t>
            </a:r>
            <a:r>
              <a:rPr kumimoji="1" lang="en-US" altLang="ja-JP" sz="800" b="1" dirty="0" smtClean="0"/>
              <a:t>)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9994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57" y="2891291"/>
            <a:ext cx="5482371" cy="3778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96136" y="1116033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MODIS_Aqua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5809901" y="1620089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3 April 2008</a:t>
            </a:r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5005" y="4077072"/>
            <a:ext cx="21708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↑</a:t>
            </a:r>
            <a:endParaRPr lang="en-US" altLang="ja-JP" sz="3600" dirty="0"/>
          </a:p>
          <a:p>
            <a:r>
              <a:rPr kumimoji="1" lang="en-US" altLang="ja-JP" sz="3600" dirty="0" smtClean="0"/>
              <a:t>CHL-A</a:t>
            </a:r>
          </a:p>
          <a:p>
            <a:r>
              <a:rPr kumimoji="1" lang="en-US" altLang="ja-JP" sz="3600" dirty="0" smtClean="0"/>
              <a:t>	</a:t>
            </a:r>
          </a:p>
          <a:p>
            <a:r>
              <a:rPr lang="en-US" altLang="ja-JP" sz="3600" dirty="0"/>
              <a:t> </a:t>
            </a:r>
            <a:r>
              <a:rPr lang="en-US" altLang="ja-JP" sz="3600" dirty="0" smtClean="0"/>
              <a:t>	</a:t>
            </a:r>
            <a:r>
              <a:rPr kumimoji="1" lang="en-US" altLang="ja-JP" sz="3600" dirty="0" smtClean="0"/>
              <a:t>SST</a:t>
            </a:r>
            <a:r>
              <a:rPr kumimoji="1" lang="ja-JP" altLang="en-US" sz="3600" dirty="0" smtClean="0"/>
              <a:t>→</a:t>
            </a:r>
            <a:endParaRPr kumimoji="1" lang="ja-JP" altLang="en-US" sz="3600" dirty="0"/>
          </a:p>
        </p:txBody>
      </p:sp>
      <p:pic>
        <p:nvPicPr>
          <p:cNvPr id="9" name="Picture 4" descr="C:\Users\kuroda\Desktop\NPZD\CHLa+SST_MODIS\bar_s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40" y="4236126"/>
            <a:ext cx="384348" cy="2486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2" y="228284"/>
            <a:ext cx="5557954" cy="387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C:\Users\kuroda\Desktop\NPZD\CHLa+SST_MODIS\bar_ch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1" y="1498678"/>
            <a:ext cx="384347" cy="2486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uroda\Desktop\NPZD\CHLa+SST_MODIS\A2GL10904230448OD1_OCSAQ_03337_03572_chla_cu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6" y="287119"/>
            <a:ext cx="5567022" cy="3545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uroda\Desktop\NPZD\CHLa+SST_MODIS\A2GL10904230448OD1_OSTAQ_03337_03572_sst_cu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54" y="3035867"/>
            <a:ext cx="5567022" cy="3580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96136" y="1116033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MODIS_Aqua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5809901" y="1620089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23 April 2009</a:t>
            </a:r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5005" y="4077072"/>
            <a:ext cx="21708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↑</a:t>
            </a:r>
            <a:endParaRPr lang="en-US" altLang="ja-JP" sz="3600" dirty="0"/>
          </a:p>
          <a:p>
            <a:r>
              <a:rPr kumimoji="1" lang="en-US" altLang="ja-JP" sz="3600" dirty="0" smtClean="0"/>
              <a:t>CHL-A</a:t>
            </a:r>
          </a:p>
          <a:p>
            <a:r>
              <a:rPr kumimoji="1" lang="en-US" altLang="ja-JP" sz="3600" dirty="0" smtClean="0"/>
              <a:t>	</a:t>
            </a:r>
          </a:p>
          <a:p>
            <a:r>
              <a:rPr lang="en-US" altLang="ja-JP" sz="3600" dirty="0"/>
              <a:t> </a:t>
            </a:r>
            <a:r>
              <a:rPr lang="en-US" altLang="ja-JP" sz="3600" dirty="0" smtClean="0"/>
              <a:t>	</a:t>
            </a:r>
            <a:r>
              <a:rPr kumimoji="1" lang="en-US" altLang="ja-JP" sz="3600" dirty="0" smtClean="0"/>
              <a:t>SST</a:t>
            </a:r>
            <a:r>
              <a:rPr kumimoji="1" lang="ja-JP" altLang="en-US" sz="3600" dirty="0" smtClean="0"/>
              <a:t>→</a:t>
            </a:r>
            <a:endParaRPr kumimoji="1" lang="ja-JP" altLang="en-US" sz="3600" dirty="0"/>
          </a:p>
        </p:txBody>
      </p:sp>
      <p:pic>
        <p:nvPicPr>
          <p:cNvPr id="9" name="Picture 4" descr="C:\Users\kuroda\Desktop\NPZD\CHLa+SST_MODIS\bar_s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40" y="4236126"/>
            <a:ext cx="384348" cy="2486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kuroda\Desktop\NPZD\CHLa+SST_MODIS\bar_ch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1" y="1498678"/>
            <a:ext cx="384347" cy="2486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19079" y="276491"/>
            <a:ext cx="8880905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u="sng" dirty="0" smtClean="0"/>
              <a:t>Q. What is an appropriate downscaling? </a:t>
            </a:r>
          </a:p>
          <a:p>
            <a:endParaRPr lang="en-US" altLang="ja-JP" sz="1000" dirty="0"/>
          </a:p>
          <a:p>
            <a:r>
              <a:rPr lang="en-US" altLang="ja-JP" sz="2600" u="sng" dirty="0" smtClean="0"/>
              <a:t>A. It depends on dominant physical processes on a target region.</a:t>
            </a:r>
          </a:p>
          <a:p>
            <a:endParaRPr lang="en-US" altLang="ja-JP" sz="1000" dirty="0" smtClean="0"/>
          </a:p>
          <a:p>
            <a:r>
              <a:rPr lang="en-US" altLang="ja-JP" sz="2600" dirty="0" smtClean="0"/>
              <a:t>If the shelf-slope region around Japan is a target region,</a:t>
            </a:r>
          </a:p>
          <a:p>
            <a:r>
              <a:rPr lang="en-US" altLang="ja-JP" sz="2600" dirty="0"/>
              <a:t>	</a:t>
            </a:r>
            <a:r>
              <a:rPr lang="en-US" altLang="ja-JP" sz="2600" dirty="0" smtClean="0"/>
              <a:t>the grid size needs to be less than 2 km.</a:t>
            </a:r>
          </a:p>
          <a:p>
            <a:r>
              <a:rPr lang="en-US" altLang="ja-JP" sz="2000" dirty="0" smtClean="0">
                <a:solidFill>
                  <a:srgbClr val="000066"/>
                </a:solidFill>
              </a:rPr>
              <a:t>	e.g., 	the Kuroshio frontal width </a:t>
            </a:r>
            <a:r>
              <a:rPr lang="en-US" altLang="ja-JP" sz="2000" dirty="0">
                <a:solidFill>
                  <a:srgbClr val="000066"/>
                </a:solidFill>
              </a:rPr>
              <a:t>~</a:t>
            </a:r>
            <a:r>
              <a:rPr lang="en-US" altLang="ja-JP" sz="2000" dirty="0" smtClean="0">
                <a:solidFill>
                  <a:srgbClr val="000066"/>
                </a:solidFill>
              </a:rPr>
              <a:t>10km</a:t>
            </a:r>
          </a:p>
          <a:p>
            <a:r>
              <a:rPr lang="en-US" altLang="ja-JP" sz="2000" dirty="0" smtClean="0">
                <a:solidFill>
                  <a:srgbClr val="000066"/>
                </a:solidFill>
              </a:rPr>
              <a:t>		the shelf-break front ~10km (Sakamoto et al., 2010)</a:t>
            </a:r>
          </a:p>
          <a:p>
            <a:r>
              <a:rPr lang="en-US" altLang="ja-JP" sz="2000" dirty="0">
                <a:solidFill>
                  <a:srgbClr val="000066"/>
                </a:solidFill>
              </a:rPr>
              <a:t>	</a:t>
            </a:r>
            <a:r>
              <a:rPr lang="en-US" altLang="ja-JP" sz="2000" dirty="0" smtClean="0">
                <a:solidFill>
                  <a:srgbClr val="000066"/>
                </a:solidFill>
              </a:rPr>
              <a:t>ref., data availability, research purpose, …</a:t>
            </a:r>
          </a:p>
          <a:p>
            <a:endParaRPr lang="en-US" altLang="ja-JP" sz="1000" dirty="0"/>
          </a:p>
          <a:p>
            <a:r>
              <a:rPr lang="en-US" altLang="ja-JP" sz="2600" u="sng" dirty="0" smtClean="0"/>
              <a:t>Important things in my mind…</a:t>
            </a:r>
            <a:endParaRPr lang="en-US" altLang="ja-JP" sz="2600" u="sng" dirty="0"/>
          </a:p>
          <a:p>
            <a:r>
              <a:rPr lang="en-US" altLang="ja-JP" sz="2400" dirty="0"/>
              <a:t>※It may be undesirable to make higher resolution coupled models </a:t>
            </a:r>
          </a:p>
          <a:p>
            <a:r>
              <a:rPr lang="en-US" altLang="ja-JP" sz="2400" dirty="0"/>
              <a:t>in a blind way. </a:t>
            </a:r>
            <a:endParaRPr lang="en-US" altLang="ja-JP" sz="2400" dirty="0" smtClean="0"/>
          </a:p>
          <a:p>
            <a:endParaRPr lang="en-US" altLang="ja-JP" sz="1000" dirty="0"/>
          </a:p>
          <a:p>
            <a:r>
              <a:rPr lang="en-US" altLang="ja-JP" sz="2400" dirty="0" smtClean="0"/>
              <a:t>※Meticulous works are essential because the coupled model depends significantly on the reproducibility of the physical model. </a:t>
            </a:r>
          </a:p>
          <a:p>
            <a:endParaRPr lang="en-US" altLang="ja-JP" sz="900" dirty="0" smtClean="0"/>
          </a:p>
          <a:p>
            <a:r>
              <a:rPr lang="en-US" altLang="ja-JP" sz="2400" dirty="0"/>
              <a:t>※</a:t>
            </a:r>
            <a:r>
              <a:rPr lang="en-US" altLang="ja-JP" sz="2400" dirty="0" smtClean="0"/>
              <a:t> It’s needed to, first of all, validate and analyze simulated physical processes of submesoscale variations, then study coupled processes, </a:t>
            </a:r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nd go back to the physical process if needed.</a:t>
            </a:r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4456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2952329" y="3352575"/>
            <a:ext cx="4085324" cy="1984625"/>
          </a:xfrm>
          <a:custGeom>
            <a:avLst/>
            <a:gdLst>
              <a:gd name="connsiteX0" fmla="*/ 0 w 73742"/>
              <a:gd name="connsiteY0" fmla="*/ 221226 h 221226"/>
              <a:gd name="connsiteX1" fmla="*/ 29497 w 73742"/>
              <a:gd name="connsiteY1" fmla="*/ 147484 h 221226"/>
              <a:gd name="connsiteX2" fmla="*/ 44245 w 73742"/>
              <a:gd name="connsiteY2" fmla="*/ 58994 h 221226"/>
              <a:gd name="connsiteX3" fmla="*/ 73742 w 7374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" h="221226">
                <a:moveTo>
                  <a:pt x="0" y="221226"/>
                </a:moveTo>
                <a:cubicBezTo>
                  <a:pt x="9832" y="196645"/>
                  <a:pt x="22531" y="173025"/>
                  <a:pt x="29497" y="147484"/>
                </a:cubicBezTo>
                <a:cubicBezTo>
                  <a:pt x="37365" y="118634"/>
                  <a:pt x="35652" y="87636"/>
                  <a:pt x="44245" y="58994"/>
                </a:cubicBezTo>
                <a:cubicBezTo>
                  <a:pt x="50563" y="37935"/>
                  <a:pt x="73742" y="0"/>
                  <a:pt x="73742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3854353" y="4536884"/>
            <a:ext cx="3760649" cy="1945948"/>
          </a:xfrm>
          <a:custGeom>
            <a:avLst/>
            <a:gdLst>
              <a:gd name="connsiteX0" fmla="*/ 0 w 73742"/>
              <a:gd name="connsiteY0" fmla="*/ 221226 h 221226"/>
              <a:gd name="connsiteX1" fmla="*/ 29497 w 73742"/>
              <a:gd name="connsiteY1" fmla="*/ 147484 h 221226"/>
              <a:gd name="connsiteX2" fmla="*/ 44245 w 73742"/>
              <a:gd name="connsiteY2" fmla="*/ 58994 h 221226"/>
              <a:gd name="connsiteX3" fmla="*/ 73742 w 7374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" h="221226">
                <a:moveTo>
                  <a:pt x="0" y="221226"/>
                </a:moveTo>
                <a:cubicBezTo>
                  <a:pt x="9832" y="196645"/>
                  <a:pt x="22531" y="173025"/>
                  <a:pt x="29497" y="147484"/>
                </a:cubicBezTo>
                <a:cubicBezTo>
                  <a:pt x="37365" y="118634"/>
                  <a:pt x="35652" y="87636"/>
                  <a:pt x="44245" y="58994"/>
                </a:cubicBezTo>
                <a:cubicBezTo>
                  <a:pt x="50563" y="37935"/>
                  <a:pt x="73742" y="0"/>
                  <a:pt x="73742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3475182" y="3890553"/>
            <a:ext cx="3888432" cy="2009718"/>
          </a:xfrm>
          <a:custGeom>
            <a:avLst/>
            <a:gdLst>
              <a:gd name="connsiteX0" fmla="*/ 0 w 73742"/>
              <a:gd name="connsiteY0" fmla="*/ 221226 h 221226"/>
              <a:gd name="connsiteX1" fmla="*/ 29497 w 73742"/>
              <a:gd name="connsiteY1" fmla="*/ 147484 h 221226"/>
              <a:gd name="connsiteX2" fmla="*/ 44245 w 73742"/>
              <a:gd name="connsiteY2" fmla="*/ 58994 h 221226"/>
              <a:gd name="connsiteX3" fmla="*/ 73742 w 7374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" h="221226">
                <a:moveTo>
                  <a:pt x="0" y="221226"/>
                </a:moveTo>
                <a:cubicBezTo>
                  <a:pt x="9832" y="196645"/>
                  <a:pt x="22531" y="173025"/>
                  <a:pt x="29497" y="147484"/>
                </a:cubicBezTo>
                <a:cubicBezTo>
                  <a:pt x="37365" y="118634"/>
                  <a:pt x="35652" y="87636"/>
                  <a:pt x="44245" y="58994"/>
                </a:cubicBezTo>
                <a:cubicBezTo>
                  <a:pt x="50563" y="37935"/>
                  <a:pt x="73742" y="0"/>
                  <a:pt x="73742" y="0"/>
                </a:cubicBezTo>
              </a:path>
            </a:pathLst>
          </a:custGeom>
          <a:noFill/>
          <a:ln w="152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90708" y="3890552"/>
            <a:ext cx="182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Kuroshio</a:t>
            </a:r>
            <a:endParaRPr kumimoji="1" lang="ja-JP" altLang="en-US" sz="3600" dirty="0"/>
          </a:p>
        </p:txBody>
      </p:sp>
      <p:sp>
        <p:nvSpPr>
          <p:cNvPr id="18" name="下矢印 17"/>
          <p:cNvSpPr/>
          <p:nvPr/>
        </p:nvSpPr>
        <p:spPr>
          <a:xfrm rot="10800000">
            <a:off x="5059358" y="3746527"/>
            <a:ext cx="432048" cy="5760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84314" y="2854667"/>
            <a:ext cx="2464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nearshore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 front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44810" y="4674751"/>
            <a:ext cx="220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offshore front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環状矢印 32"/>
          <p:cNvSpPr/>
          <p:nvPr/>
        </p:nvSpPr>
        <p:spPr>
          <a:xfrm>
            <a:off x="1846249" y="5049169"/>
            <a:ext cx="556932" cy="1217639"/>
          </a:xfrm>
          <a:prstGeom prst="circularArrow">
            <a:avLst>
              <a:gd name="adj1" fmla="val 21961"/>
              <a:gd name="adj2" fmla="val 1142319"/>
              <a:gd name="adj3" fmla="val 18339218"/>
              <a:gd name="adj4" fmla="val 3386642"/>
              <a:gd name="adj5" fmla="val 203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59941" y="4293096"/>
            <a:ext cx="2492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u="sng" dirty="0" smtClean="0"/>
              <a:t>Entrainment</a:t>
            </a:r>
          </a:p>
          <a:p>
            <a:pPr algn="ctr"/>
            <a:r>
              <a:rPr lang="en-US" altLang="ja-JP" sz="2400" dirty="0" smtClean="0"/>
              <a:t>(ML development)</a:t>
            </a:r>
            <a:endParaRPr kumimoji="1" lang="en-US" altLang="ja-JP" sz="24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12134" y="3836887"/>
            <a:ext cx="187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u="sng" dirty="0" smtClean="0"/>
              <a:t>Upwelling</a:t>
            </a:r>
          </a:p>
          <a:p>
            <a:pPr algn="ctr"/>
            <a:r>
              <a:rPr lang="en-US" altLang="ja-JP" sz="2400" dirty="0" smtClean="0"/>
              <a:t>(topographic)</a:t>
            </a:r>
            <a:endParaRPr kumimoji="1" lang="en-US" altLang="ja-JP" sz="2400" dirty="0" smtClean="0"/>
          </a:p>
        </p:txBody>
      </p:sp>
      <p:sp>
        <p:nvSpPr>
          <p:cNvPr id="36" name="二等辺三角形 35"/>
          <p:cNvSpPr/>
          <p:nvPr/>
        </p:nvSpPr>
        <p:spPr>
          <a:xfrm rot="8290610">
            <a:off x="3899589" y="3149505"/>
            <a:ext cx="1305464" cy="114168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19078423">
            <a:off x="3057135" y="2076286"/>
            <a:ext cx="3115141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二等辺三角形 37"/>
          <p:cNvSpPr/>
          <p:nvPr/>
        </p:nvSpPr>
        <p:spPr>
          <a:xfrm rot="8290610">
            <a:off x="5342025" y="1112112"/>
            <a:ext cx="1047425" cy="159421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399" y="1661899"/>
            <a:ext cx="2308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u="sng" dirty="0" smtClean="0"/>
              <a:t>Advection</a:t>
            </a:r>
          </a:p>
          <a:p>
            <a:pPr algn="ctr"/>
            <a:r>
              <a:rPr kumimoji="1" lang="en-US" altLang="ja-JP" sz="2400" dirty="0" smtClean="0"/>
              <a:t>(eddy-advection)</a:t>
            </a:r>
          </a:p>
        </p:txBody>
      </p:sp>
      <p:sp>
        <p:nvSpPr>
          <p:cNvPr id="43" name="環状矢印 42"/>
          <p:cNvSpPr/>
          <p:nvPr/>
        </p:nvSpPr>
        <p:spPr>
          <a:xfrm flipH="1">
            <a:off x="5730496" y="2450384"/>
            <a:ext cx="913038" cy="8640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272500"/>
              <a:gd name="adj5" fmla="val 214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右矢印 43"/>
          <p:cNvSpPr/>
          <p:nvPr/>
        </p:nvSpPr>
        <p:spPr>
          <a:xfrm rot="20300179">
            <a:off x="5514722" y="3122391"/>
            <a:ext cx="490251" cy="2632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1520" y="323945"/>
            <a:ext cx="592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u="sng" dirty="0" smtClean="0"/>
              <a:t>Schematic view and ongoing study</a:t>
            </a:r>
            <a:endParaRPr kumimoji="1" lang="ja-JP" altLang="en-US" sz="3200" i="1" u="sng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9166" y="2329716"/>
            <a:ext cx="4858205" cy="3979603"/>
            <a:chOff x="9166" y="2329716"/>
            <a:chExt cx="4858205" cy="3979603"/>
          </a:xfrm>
        </p:grpSpPr>
        <p:sp>
          <p:nvSpPr>
            <p:cNvPr id="46" name="下矢印 45"/>
            <p:cNvSpPr/>
            <p:nvPr/>
          </p:nvSpPr>
          <p:spPr>
            <a:xfrm rot="18632106">
              <a:off x="4337631" y="2674769"/>
              <a:ext cx="431061" cy="6284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下矢印 47"/>
            <p:cNvSpPr/>
            <p:nvPr/>
          </p:nvSpPr>
          <p:spPr>
            <a:xfrm rot="16200000">
              <a:off x="566223" y="5779580"/>
              <a:ext cx="431061" cy="6284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9166" y="5383548"/>
              <a:ext cx="15532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00CC"/>
                  </a:solidFill>
                </a:rPr>
                <a:t>From ECS</a:t>
              </a:r>
              <a:endParaRPr kumimoji="1" lang="ja-JP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628580" y="2329716"/>
              <a:ext cx="1727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00CC"/>
                  </a:solidFill>
                </a:rPr>
                <a:t>From Land</a:t>
              </a:r>
              <a:endParaRPr kumimoji="1" lang="ja-JP" altLang="en-US" sz="28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3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4595578" y="908720"/>
            <a:ext cx="30327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Background</a:t>
            </a:r>
          </a:p>
          <a:p>
            <a:pPr algn="ctr"/>
            <a:endParaRPr kumimoji="1" lang="en-US" altLang="ja-JP" sz="2800" dirty="0"/>
          </a:p>
          <a:p>
            <a:pPr algn="ctr"/>
            <a:r>
              <a:rPr lang="en-US" altLang="ja-JP" sz="2800" u="sng" dirty="0" smtClean="0"/>
              <a:t>Winter Mixed Layer</a:t>
            </a:r>
            <a:endParaRPr kumimoji="1" lang="ja-JP" altLang="en-US" sz="2800" u="sng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1063152" y="2487182"/>
            <a:ext cx="25922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環状矢印 24"/>
          <p:cNvSpPr/>
          <p:nvPr/>
        </p:nvSpPr>
        <p:spPr>
          <a:xfrm>
            <a:off x="1711225" y="2559189"/>
            <a:ext cx="978408" cy="3390676"/>
          </a:xfrm>
          <a:prstGeom prst="circularArrow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環状矢印 25"/>
          <p:cNvSpPr/>
          <p:nvPr/>
        </p:nvSpPr>
        <p:spPr>
          <a:xfrm rot="10800000">
            <a:off x="1711225" y="2840921"/>
            <a:ext cx="978408" cy="3390676"/>
          </a:xfrm>
          <a:prstGeom prst="circularArrow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二等辺三角形 26"/>
          <p:cNvSpPr/>
          <p:nvPr/>
        </p:nvSpPr>
        <p:spPr>
          <a:xfrm>
            <a:off x="3260894" y="2199150"/>
            <a:ext cx="216024" cy="288032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1529706" y="1191038"/>
            <a:ext cx="0" cy="1296144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1927248" y="1191038"/>
            <a:ext cx="0" cy="1296144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2324790" y="1191038"/>
            <a:ext cx="0" cy="1296144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2719336" y="1194034"/>
            <a:ext cx="0" cy="1296144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70676" y="2236652"/>
            <a:ext cx="1626151" cy="46166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Sea Surface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77628" y="2492896"/>
            <a:ext cx="5138651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One-Dimensional Process</a:t>
            </a:r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①</a:t>
            </a:r>
            <a:r>
              <a:rPr lang="en-US" altLang="ja-JP" sz="2400" dirty="0" smtClean="0"/>
              <a:t>Cooling at the sea surface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②</a:t>
            </a:r>
            <a:r>
              <a:rPr lang="en-US" altLang="ja-JP" sz="2400" dirty="0" smtClean="0"/>
              <a:t>Low temperature water is formed</a:t>
            </a:r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t the sea surface.</a:t>
            </a:r>
            <a:endParaRPr lang="en-US" altLang="ja-JP" sz="2400" dirty="0"/>
          </a:p>
          <a:p>
            <a:r>
              <a:rPr lang="ja-JP" altLang="en-US" sz="2400" dirty="0" smtClean="0"/>
              <a:t>③</a:t>
            </a:r>
            <a:r>
              <a:rPr lang="en-US" altLang="ja-JP" sz="2400" dirty="0" smtClean="0"/>
              <a:t>Convection between the surface and </a:t>
            </a:r>
          </a:p>
          <a:p>
            <a:r>
              <a:rPr lang="en-US" altLang="ja-JP" sz="2400" dirty="0"/>
              <a:t>s</a:t>
            </a:r>
            <a:r>
              <a:rPr lang="en-US" altLang="ja-JP" sz="2400" dirty="0" smtClean="0"/>
              <a:t>ubsurface water (entrainment of rich </a:t>
            </a:r>
          </a:p>
          <a:p>
            <a:r>
              <a:rPr lang="en-US" altLang="ja-JP" sz="2400" dirty="0" smtClean="0"/>
              <a:t>nutrients from the subsurface)</a:t>
            </a:r>
          </a:p>
          <a:p>
            <a:r>
              <a:rPr lang="ja-JP" altLang="en-US" sz="2400" dirty="0" smtClean="0"/>
              <a:t>④</a:t>
            </a:r>
            <a:r>
              <a:rPr lang="en-US" altLang="ja-JP" sz="2400" dirty="0" smtClean="0"/>
              <a:t>Well-mixed layer is formed near the </a:t>
            </a:r>
          </a:p>
          <a:p>
            <a:r>
              <a:rPr lang="en-US" altLang="ja-JP" sz="2400" dirty="0"/>
              <a:t>s</a:t>
            </a:r>
            <a:r>
              <a:rPr lang="en-US" altLang="ja-JP" sz="2400" dirty="0" smtClean="0"/>
              <a:t>ea surface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8997" y="1551077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CC"/>
                </a:solidFill>
              </a:rPr>
              <a:t>Cooling</a:t>
            </a:r>
            <a:endParaRPr kumimoji="1" lang="ja-JP" altLang="en-US" sz="2400" dirty="0">
              <a:solidFill>
                <a:srgbClr val="0000CC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42651" y="4160618"/>
            <a:ext cx="15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CC"/>
                </a:solidFill>
              </a:rPr>
              <a:t>convection</a:t>
            </a:r>
            <a:endParaRPr kumimoji="1" lang="ja-JP" altLang="en-US" sz="2400" dirty="0">
              <a:solidFill>
                <a:srgbClr val="0000CC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70676" y="692696"/>
            <a:ext cx="3607890" cy="560791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5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04259" y="215900"/>
            <a:ext cx="848822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+mj-lt"/>
                <a:ea typeface="ＭＳ 明朝" pitchFamily="17" charset="-128"/>
                <a:cs typeface="Times New Roman" pitchFamily="18" charset="0"/>
              </a:rPr>
              <a:t>Climatological seasonal cycle of mixed layer depth ( </a:t>
            </a:r>
            <a:r>
              <a:rPr lang="en-US" altLang="ja-JP" sz="2800" dirty="0" smtClean="0">
                <a:latin typeface="+mj-lt"/>
                <a:ea typeface="ＭＳ 明朝" pitchFamily="17" charset="-128"/>
                <a:cs typeface="Times New Roman" pitchFamily="18" charset="0"/>
              </a:rPr>
              <a:t>2°)</a:t>
            </a:r>
            <a:endParaRPr lang="en-US" altLang="ja-JP" sz="2800" dirty="0">
              <a:latin typeface="+mj-lt"/>
              <a:ea typeface="ＭＳ 明朝" pitchFamily="17" charset="-128"/>
              <a:cs typeface="Times New Roman" pitchFamily="18" charset="0"/>
            </a:endParaRPr>
          </a:p>
          <a:p>
            <a:pPr algn="ctr"/>
            <a:r>
              <a:rPr lang="en-US" altLang="ja-JP" sz="2400" dirty="0">
                <a:latin typeface="+mj-lt"/>
                <a:cs typeface="Times New Roman" pitchFamily="18" charset="0"/>
              </a:rPr>
              <a:t>de Boyer Montégut et al. (2004, JGR)</a:t>
            </a:r>
          </a:p>
        </p:txBody>
      </p:sp>
      <p:pic>
        <p:nvPicPr>
          <p:cNvPr id="1028" name="Picture 3" descr="deB-m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2982913"/>
            <a:ext cx="68103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d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196975"/>
            <a:ext cx="74898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8201025" y="2547938"/>
            <a:ext cx="615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>
                <a:latin typeface="+mj-lt"/>
              </a:rPr>
              <a:t>(m)</a:t>
            </a: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1979613" y="2852738"/>
            <a:ext cx="0" cy="360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1979613" y="4681538"/>
            <a:ext cx="0" cy="360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V="1">
            <a:off x="3059113" y="2781300"/>
            <a:ext cx="360362" cy="23034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4500563" y="2867025"/>
            <a:ext cx="0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4500563" y="4667250"/>
            <a:ext cx="0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5507038" y="2781300"/>
            <a:ext cx="360362" cy="23034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>
            <a:off x="6934200" y="2852738"/>
            <a:ext cx="0" cy="360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>
            <a:off x="6932613" y="4681538"/>
            <a:ext cx="0" cy="360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6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4"/>
          <p:cNvSpPr>
            <a:spLocks noChangeArrowheads="1"/>
          </p:cNvSpPr>
          <p:nvPr/>
        </p:nvSpPr>
        <p:spPr bwMode="auto">
          <a:xfrm>
            <a:off x="973138" y="3127846"/>
            <a:ext cx="3240087" cy="2535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681509"/>
            <a:ext cx="31686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eB-m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824384"/>
            <a:ext cx="4000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map2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984250" y="3186584"/>
            <a:ext cx="32146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1214438" y="1616546"/>
            <a:ext cx="504825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 flipH="1">
            <a:off x="971550" y="1976909"/>
            <a:ext cx="242888" cy="3687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57" name="Line 13"/>
          <p:cNvSpPr>
            <a:spLocks noChangeShapeType="1"/>
          </p:cNvSpPr>
          <p:nvPr/>
        </p:nvSpPr>
        <p:spPr bwMode="auto">
          <a:xfrm>
            <a:off x="1719263" y="1616546"/>
            <a:ext cx="2493962" cy="1527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pic>
        <p:nvPicPr>
          <p:cNvPr id="2058" name="Picture 15" descr="kotaka04"/>
          <p:cNvPicPr>
            <a:picLocks noChangeAspect="1" noChangeArrowheads="1"/>
          </p:cNvPicPr>
          <p:nvPr/>
        </p:nvPicPr>
        <p:blipFill>
          <a:blip r:embed="rId7" cstate="print">
            <a:lum bright="6000" contrast="36000"/>
          </a:blip>
          <a:srcRect/>
          <a:stretch>
            <a:fillRect/>
          </a:stretch>
        </p:blipFill>
        <p:spPr bwMode="auto">
          <a:xfrm>
            <a:off x="3027363" y="5267796"/>
            <a:ext cx="1187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7"/>
          <p:cNvSpPr txBox="1">
            <a:spLocks noChangeArrowheads="1"/>
          </p:cNvSpPr>
          <p:nvPr/>
        </p:nvSpPr>
        <p:spPr bwMode="auto">
          <a:xfrm>
            <a:off x="1761847" y="5699596"/>
            <a:ext cx="1225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+mj-lt"/>
                <a:cs typeface="Times New Roman" pitchFamily="18" charset="0"/>
              </a:rPr>
              <a:t>R/V </a:t>
            </a:r>
            <a:r>
              <a:rPr lang="en-US" altLang="ja-JP" i="1" dirty="0" err="1" smtClean="0">
                <a:latin typeface="+mj-lt"/>
                <a:cs typeface="Times New Roman" pitchFamily="18" charset="0"/>
              </a:rPr>
              <a:t>Kotaka</a:t>
            </a:r>
            <a:endParaRPr lang="ja-JP" altLang="en-US" i="1" dirty="0">
              <a:latin typeface="+mj-lt"/>
              <a:cs typeface="Times New Roman" pitchFamily="18" charset="0"/>
            </a:endParaRPr>
          </a:p>
        </p:txBody>
      </p:sp>
      <p:sp>
        <p:nvSpPr>
          <p:cNvPr id="2061" name="Rectangle 18"/>
          <p:cNvSpPr>
            <a:spLocks noChangeArrowheads="1"/>
          </p:cNvSpPr>
          <p:nvPr/>
        </p:nvSpPr>
        <p:spPr bwMode="auto">
          <a:xfrm>
            <a:off x="4284663" y="1340768"/>
            <a:ext cx="4752975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400" dirty="0" smtClean="0">
                <a:latin typeface="+mj-lt"/>
                <a:cs typeface="Times New Roman" pitchFamily="18" charset="0"/>
              </a:rPr>
              <a:t>Analysis Data</a:t>
            </a:r>
          </a:p>
          <a:p>
            <a:pPr algn="l"/>
            <a:r>
              <a:rPr lang="en-US" altLang="ja-JP" sz="2400" dirty="0" smtClean="0">
                <a:latin typeface="+mj-lt"/>
                <a:cs typeface="Times New Roman" pitchFamily="18" charset="0"/>
              </a:rPr>
              <a:t>Station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		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	: </a:t>
            </a:r>
            <a:r>
              <a:rPr lang="en-US" altLang="ja-JP" sz="2400" dirty="0" err="1">
                <a:latin typeface="+mj-lt"/>
                <a:cs typeface="Times New Roman" pitchFamily="18" charset="0"/>
              </a:rPr>
              <a:t>Stn.A</a:t>
            </a:r>
            <a:endParaRPr lang="en-US" altLang="ja-JP" sz="2400" dirty="0">
              <a:latin typeface="+mj-lt"/>
              <a:cs typeface="Times New Roman" pitchFamily="18" charset="0"/>
            </a:endParaRPr>
          </a:p>
          <a:p>
            <a:pPr algn="l"/>
            <a:r>
              <a:rPr lang="en-US" altLang="ja-JP" sz="2400" dirty="0" smtClean="0">
                <a:latin typeface="+mj-lt"/>
                <a:cs typeface="Times New Roman" pitchFamily="18" charset="0"/>
              </a:rPr>
              <a:t>Observed period	</a:t>
            </a:r>
            <a:r>
              <a:rPr lang="ja-JP" altLang="en-US" sz="2400" dirty="0" smtClean="0">
                <a:latin typeface="+mj-lt"/>
                <a:cs typeface="Times New Roman" pitchFamily="18" charset="0"/>
              </a:rPr>
              <a:t>：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1991~2004</a:t>
            </a:r>
            <a:endParaRPr lang="ja-JP" altLang="en-US" sz="2400" dirty="0">
              <a:latin typeface="+mj-lt"/>
              <a:cs typeface="Times New Roman" pitchFamily="18" charset="0"/>
            </a:endParaRPr>
          </a:p>
          <a:p>
            <a:pPr algn="l"/>
            <a:r>
              <a:rPr lang="en-US" altLang="ja-JP" sz="2400" dirty="0" smtClean="0">
                <a:latin typeface="+mj-lt"/>
                <a:cs typeface="Times New Roman" pitchFamily="18" charset="0"/>
              </a:rPr>
              <a:t>Observed freq.</a:t>
            </a:r>
            <a:r>
              <a:rPr lang="ja-JP" altLang="en-US" sz="2400" dirty="0">
                <a:latin typeface="+mj-lt"/>
                <a:cs typeface="Times New Roman" pitchFamily="18" charset="0"/>
              </a:rPr>
              <a:t>	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	</a:t>
            </a:r>
            <a:r>
              <a:rPr lang="ja-JP" altLang="en-US" sz="2400" dirty="0" smtClean="0">
                <a:latin typeface="+mj-lt"/>
                <a:cs typeface="Times New Roman" pitchFamily="18" charset="0"/>
              </a:rPr>
              <a:t>：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monthly</a:t>
            </a:r>
            <a:endParaRPr lang="ja-JP" altLang="en-US" sz="2400" dirty="0">
              <a:latin typeface="+mj-lt"/>
              <a:cs typeface="Times New Roman" pitchFamily="18" charset="0"/>
            </a:endParaRPr>
          </a:p>
          <a:p>
            <a:pPr algn="l"/>
            <a:r>
              <a:rPr lang="en-US" altLang="ja-JP" sz="2400" dirty="0">
                <a:latin typeface="+mj-lt"/>
                <a:cs typeface="Times New Roman" pitchFamily="18" charset="0"/>
              </a:rPr>
              <a:t>Instrument	: CTD&amp;STD&amp;XBT</a:t>
            </a:r>
            <a:endParaRPr lang="ja-JP" altLang="en-US" sz="2400" dirty="0">
              <a:latin typeface="+mj-lt"/>
              <a:cs typeface="Times New Roman" pitchFamily="18" charset="0"/>
            </a:endParaRPr>
          </a:p>
          <a:p>
            <a:pPr algn="l"/>
            <a:r>
              <a:rPr lang="en-US" altLang="ja-JP" sz="2400" dirty="0">
                <a:latin typeface="+mj-lt"/>
                <a:cs typeface="Times New Roman" pitchFamily="18" charset="0"/>
              </a:rPr>
              <a:t>Vertical resolution	</a:t>
            </a:r>
            <a:r>
              <a:rPr lang="ja-JP" altLang="en-US" sz="2400" dirty="0">
                <a:latin typeface="+mj-lt"/>
                <a:cs typeface="Times New Roman" pitchFamily="18" charset="0"/>
              </a:rPr>
              <a:t>：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1m</a:t>
            </a:r>
            <a:endParaRPr lang="ja-JP" alt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062" name="Rectangle 19"/>
          <p:cNvSpPr>
            <a:spLocks noChangeArrowheads="1"/>
          </p:cNvSpPr>
          <p:nvPr/>
        </p:nvSpPr>
        <p:spPr bwMode="auto">
          <a:xfrm>
            <a:off x="4313238" y="4213696"/>
            <a:ext cx="4679950" cy="1846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400" b="1" dirty="0" smtClean="0">
                <a:latin typeface="+mj-lt"/>
                <a:cs typeface="Times New Roman" pitchFamily="18" charset="0"/>
              </a:rPr>
              <a:t>Definition of the mixed layer</a:t>
            </a:r>
            <a:endParaRPr lang="ja-JP" altLang="en-US" sz="2400" b="1" dirty="0">
              <a:latin typeface="+mj-lt"/>
              <a:cs typeface="Times New Roman" pitchFamily="18" charset="0"/>
            </a:endParaRPr>
          </a:p>
          <a:p>
            <a:pPr algn="l"/>
            <a:endParaRPr lang="en-US" altLang="ja-JP" sz="2400" b="1" dirty="0">
              <a:latin typeface="+mj-lt"/>
              <a:cs typeface="Times New Roman" pitchFamily="18" charset="0"/>
            </a:endParaRPr>
          </a:p>
          <a:p>
            <a:pPr algn="l"/>
            <a:endParaRPr lang="ja-JP" altLang="en-US" sz="2400" b="1" dirty="0">
              <a:latin typeface="+mj-lt"/>
              <a:cs typeface="Times New Roman" pitchFamily="18" charset="0"/>
            </a:endParaRPr>
          </a:p>
          <a:p>
            <a:pPr algn="l"/>
            <a:endParaRPr lang="en-US" altLang="ja-JP" sz="2400" dirty="0">
              <a:latin typeface="+mj-lt"/>
              <a:cs typeface="Times New Roman" pitchFamily="18" charset="0"/>
            </a:endParaRPr>
          </a:p>
          <a:p>
            <a:pPr algn="l"/>
            <a:r>
              <a:rPr lang="en-US" altLang="ja-JP" dirty="0">
                <a:latin typeface="+mj-lt"/>
                <a:cs typeface="Times New Roman" pitchFamily="18" charset="0"/>
              </a:rPr>
              <a:t>t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he same as de </a:t>
            </a:r>
            <a:r>
              <a:rPr lang="en-US" altLang="ja-JP" dirty="0">
                <a:latin typeface="+mj-lt"/>
                <a:cs typeface="Times New Roman" pitchFamily="18" charset="0"/>
              </a:rPr>
              <a:t>Boyer </a:t>
            </a:r>
            <a:r>
              <a:rPr lang="en-US" altLang="ja-JP" dirty="0" err="1">
                <a:latin typeface="+mj-lt"/>
                <a:cs typeface="Times New Roman" pitchFamily="18" charset="0"/>
              </a:rPr>
              <a:t>Montégut</a:t>
            </a:r>
            <a:r>
              <a:rPr lang="en-US" altLang="ja-JP" dirty="0">
                <a:latin typeface="+mj-lt"/>
                <a:cs typeface="Times New Roman" pitchFamily="18" charset="0"/>
              </a:rPr>
              <a:t> et al. (2004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)</a:t>
            </a:r>
            <a:endParaRPr lang="ja-JP" altLang="en-US" dirty="0">
              <a:latin typeface="+mj-lt"/>
              <a:cs typeface="Times New Roman" pitchFamily="18" charset="0"/>
            </a:endParaRP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2916238" y="4499446"/>
            <a:ext cx="68833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Stn.A</a:t>
            </a:r>
          </a:p>
        </p:txBody>
      </p:sp>
      <p:sp>
        <p:nvSpPr>
          <p:cNvPr id="2064" name="Text Box 21"/>
          <p:cNvSpPr txBox="1">
            <a:spLocks noChangeArrowheads="1"/>
          </p:cNvSpPr>
          <p:nvPr/>
        </p:nvSpPr>
        <p:spPr bwMode="auto">
          <a:xfrm>
            <a:off x="2339975" y="4872509"/>
            <a:ext cx="18415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water depth: 650m</a:t>
            </a:r>
          </a:p>
        </p:txBody>
      </p:sp>
      <p:sp>
        <p:nvSpPr>
          <p:cNvPr id="2065" name="Oval 10"/>
          <p:cNvSpPr>
            <a:spLocks noChangeArrowheads="1"/>
          </p:cNvSpPr>
          <p:nvPr/>
        </p:nvSpPr>
        <p:spPr bwMode="auto">
          <a:xfrm>
            <a:off x="3232150" y="4424834"/>
            <a:ext cx="115888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4035"/>
              </p:ext>
            </p:extLst>
          </p:nvPr>
        </p:nvGraphicFramePr>
        <p:xfrm>
          <a:off x="5408613" y="4956646"/>
          <a:ext cx="18716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数式" r:id="rId8" imgW="774364" imgH="228501" progId="Equation.3">
                  <p:embed/>
                </p:oleObj>
              </mc:Choice>
              <mc:Fallback>
                <p:oleObj name="数式" r:id="rId8" imgW="77436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4956646"/>
                        <a:ext cx="1871662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Line 23"/>
          <p:cNvSpPr>
            <a:spLocks noChangeShapeType="1"/>
          </p:cNvSpPr>
          <p:nvPr/>
        </p:nvSpPr>
        <p:spPr bwMode="auto">
          <a:xfrm>
            <a:off x="2987675" y="4064471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2524125" y="3748559"/>
            <a:ext cx="987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  <a:cs typeface="Times New Roman" pitchFamily="18" charset="0"/>
              </a:rPr>
              <a:t>Tosa Bay</a:t>
            </a:r>
            <a:endParaRPr lang="ja-JP" alt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vg-tmp+mld+c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788" y="188913"/>
            <a:ext cx="34639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 rot="-5400000">
            <a:off x="4127471" y="1187451"/>
            <a:ext cx="188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800" b="1" dirty="0">
                <a:latin typeface="+mj-lt"/>
                <a:ea typeface="ＭＳ 明朝" pitchFamily="17" charset="-128"/>
                <a:cs typeface="Times New Roman" pitchFamily="18" charset="0"/>
              </a:rPr>
              <a:t>Temperature (</a:t>
            </a:r>
            <a:r>
              <a:rPr lang="en-US" altLang="ja-JP" sz="1800" b="1" dirty="0" err="1">
                <a:latin typeface="+mj-lt"/>
                <a:ea typeface="ＭＳ 明朝" pitchFamily="17" charset="-128"/>
                <a:cs typeface="Times New Roman" pitchFamily="18" charset="0"/>
              </a:rPr>
              <a:t>degC</a:t>
            </a:r>
            <a:r>
              <a:rPr lang="en-US" altLang="ja-JP" sz="1800" b="1" dirty="0">
                <a:latin typeface="+mj-lt"/>
                <a:ea typeface="ＭＳ 明朝" pitchFamily="17" charset="-128"/>
                <a:cs typeface="Times New Roman" pitchFamily="18" charset="0"/>
              </a:rPr>
              <a:t>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-5400000">
            <a:off x="3579389" y="4515644"/>
            <a:ext cx="284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800" b="1" dirty="0">
                <a:latin typeface="+mj-lt"/>
                <a:ea typeface="ＭＳ 明朝" pitchFamily="17" charset="-128"/>
                <a:cs typeface="Times New Roman" pitchFamily="18" charset="0"/>
              </a:rPr>
              <a:t>ML Depth </a:t>
            </a:r>
          </a:p>
          <a:p>
            <a:pPr algn="ctr"/>
            <a:r>
              <a:rPr lang="en-US" altLang="ja-JP" sz="1800" b="1" dirty="0">
                <a:latin typeface="+mj-lt"/>
                <a:ea typeface="ＭＳ 明朝" pitchFamily="17" charset="-128"/>
                <a:cs typeface="Times New Roman" pitchFamily="18" charset="0"/>
              </a:rPr>
              <a:t>(m)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48388" y="211138"/>
            <a:ext cx="1759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1">
                <a:solidFill>
                  <a:schemeClr val="hlink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ML Temperature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0838" y="247650"/>
            <a:ext cx="4443909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lt"/>
                <a:ea typeface="ＭＳ 明朝" pitchFamily="17" charset="-128"/>
                <a:cs typeface="Times New Roman" pitchFamily="18" charset="0"/>
              </a:rPr>
              <a:t>Monthly ML temperature &amp; depth</a:t>
            </a:r>
          </a:p>
          <a:p>
            <a:r>
              <a:rPr lang="en-US" altLang="ja-JP" sz="2400" dirty="0">
                <a:latin typeface="+mj-lt"/>
                <a:ea typeface="ＭＳ 明朝" pitchFamily="17" charset="-128"/>
                <a:cs typeface="Times New Roman" pitchFamily="18" charset="0"/>
              </a:rPr>
              <a:t>at </a:t>
            </a:r>
            <a:r>
              <a:rPr lang="en-US" altLang="ja-JP" sz="2400" dirty="0" err="1">
                <a:latin typeface="+mj-lt"/>
                <a:ea typeface="ＭＳ 明朝" pitchFamily="17" charset="-128"/>
                <a:cs typeface="Times New Roman" pitchFamily="18" charset="0"/>
              </a:rPr>
              <a:t>Stn.A</a:t>
            </a:r>
            <a:r>
              <a:rPr lang="en-US" altLang="ja-JP" sz="2400" dirty="0">
                <a:latin typeface="+mj-lt"/>
                <a:ea typeface="ＭＳ 明朝" pitchFamily="17" charset="-128"/>
                <a:cs typeface="Times New Roman" pitchFamily="18" charset="0"/>
              </a:rPr>
              <a:t> in Tosa Bay</a:t>
            </a:r>
          </a:p>
          <a:p>
            <a:endParaRPr lang="en-US" altLang="ja-JP" sz="1000" dirty="0">
              <a:latin typeface="+mj-lt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sz="2400" dirty="0">
                <a:latin typeface="+mj-lt"/>
                <a:ea typeface="ＭＳ 明朝" pitchFamily="17" charset="-128"/>
                <a:cs typeface="Times New Roman" pitchFamily="18" charset="0"/>
              </a:rPr>
              <a:t>●：</a:t>
            </a:r>
            <a:r>
              <a:rPr lang="en-US" altLang="ja-JP" sz="2400" dirty="0">
                <a:latin typeface="+mj-lt"/>
                <a:ea typeface="ＭＳ 明朝" pitchFamily="17" charset="-128"/>
                <a:cs typeface="Times New Roman" pitchFamily="18" charset="0"/>
              </a:rPr>
              <a:t>monthly mean</a:t>
            </a:r>
            <a:endParaRPr lang="ja-JP" altLang="en-US" sz="2400" dirty="0">
              <a:latin typeface="+mj-lt"/>
              <a:ea typeface="ＭＳ 明朝" pitchFamily="17" charset="-128"/>
              <a:cs typeface="Times New Roman" pitchFamily="18" charset="0"/>
            </a:endParaRPr>
          </a:p>
          <a:p>
            <a:r>
              <a:rPr lang="en-US" altLang="ja-JP" sz="2400" dirty="0">
                <a:latin typeface="+mj-lt"/>
                <a:ea typeface="ＭＳ 明朝" pitchFamily="17" charset="-128"/>
                <a:cs typeface="Times New Roman" pitchFamily="18" charset="0"/>
              </a:rPr>
              <a:t>vertical bar</a:t>
            </a:r>
            <a:r>
              <a:rPr lang="ja-JP" altLang="en-US" sz="2400" dirty="0">
                <a:latin typeface="+mj-lt"/>
                <a:ea typeface="ＭＳ 明朝" pitchFamily="17" charset="-128"/>
                <a:cs typeface="Times New Roman" pitchFamily="18" charset="0"/>
              </a:rPr>
              <a:t>：</a:t>
            </a:r>
            <a:r>
              <a:rPr lang="en-US" altLang="ja-JP" sz="2400" dirty="0">
                <a:latin typeface="+mj-lt"/>
                <a:ea typeface="ＭＳ 明朝" pitchFamily="17" charset="-128"/>
                <a:cs typeface="Times New Roman" pitchFamily="18" charset="0"/>
              </a:rPr>
              <a:t>±1 S.D.</a:t>
            </a:r>
          </a:p>
          <a:p>
            <a:endParaRPr lang="ja-JP" altLang="en-US" sz="1000" dirty="0">
              <a:latin typeface="+mj-lt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sz="2400" dirty="0">
                <a:solidFill>
                  <a:srgbClr val="FF3300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◎：</a:t>
            </a:r>
            <a:r>
              <a:rPr lang="en-US" altLang="ja-JP" sz="2400" dirty="0">
                <a:solidFill>
                  <a:srgbClr val="FF3300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monthly climatology</a:t>
            </a:r>
          </a:p>
          <a:p>
            <a:r>
              <a:rPr lang="en-US" altLang="ja-JP" sz="14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de Boyer Montégut </a:t>
            </a:r>
            <a:r>
              <a:rPr lang="en-US" altLang="ja-JP" sz="14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et al</a:t>
            </a:r>
            <a:r>
              <a:rPr lang="en-US" altLang="ja-JP" sz="14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. (2004, JGR)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97638" y="628967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+mj-lt"/>
                <a:ea typeface="ＭＳ 明朝" pitchFamily="17" charset="-128"/>
                <a:cs typeface="Times New Roman" pitchFamily="18" charset="0"/>
              </a:rPr>
              <a:t>Time (month)</a:t>
            </a:r>
          </a:p>
        </p:txBody>
      </p:sp>
      <p:pic>
        <p:nvPicPr>
          <p:cNvPr id="13320" name="Picture 9" descr="Q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4076700"/>
            <a:ext cx="352901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249488" y="628967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800" dirty="0">
                <a:latin typeface="+mj-lt"/>
                <a:ea typeface="ＭＳ 明朝" pitchFamily="17" charset="-128"/>
                <a:cs typeface="Times New Roman" pitchFamily="18" charset="0"/>
              </a:rPr>
              <a:t>Time (month)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814388" y="2911475"/>
            <a:ext cx="3326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hlink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Net Heat Flux at the sea surface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 rot="-5400000">
            <a:off x="-756444" y="4954066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800" b="1" dirty="0">
                <a:latin typeface="+mj-lt"/>
                <a:ea typeface="ＭＳ 明朝" pitchFamily="17" charset="-128"/>
                <a:cs typeface="Times New Roman" pitchFamily="18" charset="0"/>
              </a:rPr>
              <a:t>Heat flux</a:t>
            </a:r>
            <a:r>
              <a:rPr lang="ja-JP" altLang="en-US" sz="1800" b="1" dirty="0">
                <a:latin typeface="+mj-lt"/>
                <a:ea typeface="ＭＳ 明朝" pitchFamily="17" charset="-128"/>
                <a:cs typeface="Times New Roman" pitchFamily="18" charset="0"/>
              </a:rPr>
              <a:t>（</a:t>
            </a:r>
            <a:r>
              <a:rPr lang="en-US" altLang="ja-JP" sz="1800" b="1" dirty="0">
                <a:latin typeface="+mj-lt"/>
                <a:ea typeface="ＭＳ 明朝" pitchFamily="17" charset="-128"/>
                <a:cs typeface="Times New Roman" pitchFamily="18" charset="0"/>
              </a:rPr>
              <a:t>W/m</a:t>
            </a:r>
            <a:r>
              <a:rPr lang="en-US" altLang="ja-JP" sz="1800" b="1" baseline="30000" dirty="0">
                <a:latin typeface="+mj-lt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sz="1800" b="1" dirty="0">
                <a:latin typeface="+mj-lt"/>
                <a:ea typeface="ＭＳ 明朝" pitchFamily="17" charset="-128"/>
                <a:cs typeface="Times New Roman" pitchFamily="18" charset="0"/>
              </a:rPr>
              <a:t>）</a:t>
            </a:r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1403350" y="5402263"/>
            <a:ext cx="3024188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592138" y="3271838"/>
            <a:ext cx="398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+mj-lt"/>
                <a:cs typeface="Times New Roman" pitchFamily="18" charset="0"/>
              </a:rPr>
              <a:t>estimated via bulk formulation (COARE)</a:t>
            </a:r>
          </a:p>
          <a:p>
            <a:r>
              <a:rPr lang="en-US" altLang="ja-JP" sz="1800">
                <a:latin typeface="+mj-lt"/>
                <a:cs typeface="Times New Roman" pitchFamily="18" charset="0"/>
                <a:sym typeface="Wingdings" pitchFamily="2" charset="2"/>
              </a:rPr>
              <a:t>using JRA25+GHRSST</a:t>
            </a:r>
            <a:endParaRPr lang="en-US" altLang="ja-JP" sz="1800">
              <a:latin typeface="+mj-lt"/>
              <a:cs typeface="Times New Roman" pitchFamily="18" charset="0"/>
            </a:endParaRPr>
          </a:p>
        </p:txBody>
      </p:sp>
      <p:sp>
        <p:nvSpPr>
          <p:cNvPr id="13326" name="Oval 16"/>
          <p:cNvSpPr>
            <a:spLocks noChangeArrowheads="1"/>
          </p:cNvSpPr>
          <p:nvPr/>
        </p:nvSpPr>
        <p:spPr bwMode="auto">
          <a:xfrm>
            <a:off x="2673350" y="4119563"/>
            <a:ext cx="574675" cy="504825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3327" name="Text Box 26"/>
          <p:cNvSpPr txBox="1">
            <a:spLocks noChangeArrowheads="1"/>
          </p:cNvSpPr>
          <p:nvPr/>
        </p:nvSpPr>
        <p:spPr bwMode="auto">
          <a:xfrm>
            <a:off x="6496050" y="3479800"/>
            <a:ext cx="112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1">
                <a:solidFill>
                  <a:schemeClr val="hlink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ML Depth</a:t>
            </a:r>
          </a:p>
        </p:txBody>
      </p:sp>
      <p:sp>
        <p:nvSpPr>
          <p:cNvPr id="13328" name="Text Box 27"/>
          <p:cNvSpPr txBox="1">
            <a:spLocks noChangeArrowheads="1"/>
          </p:cNvSpPr>
          <p:nvPr/>
        </p:nvSpPr>
        <p:spPr bwMode="auto">
          <a:xfrm>
            <a:off x="6445250" y="29273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+mj-lt"/>
                <a:ea typeface="ＭＳ 明朝" pitchFamily="17" charset="-128"/>
                <a:cs typeface="Times New Roman" pitchFamily="18" charset="0"/>
              </a:rPr>
              <a:t>Time (month)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868988" y="606425"/>
            <a:ext cx="2233612" cy="4465638"/>
            <a:chOff x="3560" y="436"/>
            <a:chExt cx="1407" cy="2813"/>
          </a:xfrm>
        </p:grpSpPr>
        <p:sp>
          <p:nvSpPr>
            <p:cNvPr id="13330" name="Line 31"/>
            <p:cNvSpPr>
              <a:spLocks noChangeShapeType="1"/>
            </p:cNvSpPr>
            <p:nvPr/>
          </p:nvSpPr>
          <p:spPr bwMode="auto">
            <a:xfrm>
              <a:off x="3651" y="436"/>
              <a:ext cx="817" cy="95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331" name="Line 32"/>
            <p:cNvSpPr>
              <a:spLocks noChangeShapeType="1"/>
            </p:cNvSpPr>
            <p:nvPr/>
          </p:nvSpPr>
          <p:spPr bwMode="auto">
            <a:xfrm>
              <a:off x="4468" y="1434"/>
              <a:ext cx="49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332" name="Line 33"/>
            <p:cNvSpPr>
              <a:spLocks noChangeShapeType="1"/>
            </p:cNvSpPr>
            <p:nvPr/>
          </p:nvSpPr>
          <p:spPr bwMode="auto">
            <a:xfrm>
              <a:off x="3560" y="2478"/>
              <a:ext cx="681" cy="77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333" name="Line 34"/>
            <p:cNvSpPr>
              <a:spLocks noChangeShapeType="1"/>
            </p:cNvSpPr>
            <p:nvPr/>
          </p:nvSpPr>
          <p:spPr bwMode="auto">
            <a:xfrm>
              <a:off x="4286" y="3249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1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027113"/>
            <a:ext cx="9144000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16013" y="106363"/>
            <a:ext cx="6889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dirty="0">
                <a:latin typeface="+mj-lt"/>
                <a:ea typeface="ＭＳ 明朝" pitchFamily="17" charset="-128"/>
                <a:cs typeface="Times New Roman" pitchFamily="18" charset="0"/>
              </a:rPr>
              <a:t>Comparison of ML Depth</a:t>
            </a:r>
          </a:p>
          <a:p>
            <a:r>
              <a:rPr lang="en-US" altLang="ja-JP" sz="2800" b="1" dirty="0">
                <a:solidFill>
                  <a:srgbClr val="006600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Shelf</a:t>
            </a:r>
            <a:r>
              <a:rPr lang="en-US" altLang="ja-JP" sz="2800" b="1" dirty="0">
                <a:latin typeface="+mj-lt"/>
                <a:ea typeface="ＭＳ 明朝" pitchFamily="17" charset="-128"/>
                <a:cs typeface="Times New Roman" pitchFamily="18" charset="0"/>
              </a:rPr>
              <a:t> vs. </a:t>
            </a:r>
            <a:r>
              <a:rPr lang="en-US" altLang="ja-JP" sz="2800" b="1" dirty="0">
                <a:solidFill>
                  <a:schemeClr val="hlink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Shelf Edge</a:t>
            </a:r>
            <a:r>
              <a:rPr lang="en-US" altLang="ja-JP" sz="2800" b="1" dirty="0">
                <a:latin typeface="+mj-lt"/>
                <a:ea typeface="ＭＳ 明朝" pitchFamily="17" charset="-128"/>
                <a:cs typeface="Times New Roman" pitchFamily="18" charset="0"/>
              </a:rPr>
              <a:t> vs. </a:t>
            </a:r>
            <a:r>
              <a:rPr lang="en-US" altLang="ja-JP" sz="2800" b="1" dirty="0">
                <a:solidFill>
                  <a:srgbClr val="FF0000"/>
                </a:solidFill>
                <a:latin typeface="+mj-lt"/>
                <a:ea typeface="ＭＳ 明朝" pitchFamily="17" charset="-128"/>
                <a:cs typeface="Times New Roman" pitchFamily="18" charset="0"/>
              </a:rPr>
              <a:t>Slope</a:t>
            </a:r>
            <a:endParaRPr lang="en-US" altLang="ja-JP" sz="2800" b="1" dirty="0">
              <a:latin typeface="+mj-lt"/>
              <a:ea typeface="ＭＳ 明朝" pitchFamily="17" charset="-128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163" y="3290888"/>
            <a:ext cx="3095625" cy="2374900"/>
            <a:chOff x="158" y="755"/>
            <a:chExt cx="1950" cy="1496"/>
          </a:xfrm>
        </p:grpSpPr>
        <p:pic>
          <p:nvPicPr>
            <p:cNvPr id="28705" name="Picture 5" descr="map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158" y="755"/>
              <a:ext cx="1950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6" name="Oval 6"/>
            <p:cNvSpPr>
              <a:spLocks noChangeArrowheads="1"/>
            </p:cNvSpPr>
            <p:nvPr/>
          </p:nvSpPr>
          <p:spPr bwMode="auto">
            <a:xfrm>
              <a:off x="1471" y="1417"/>
              <a:ext cx="84" cy="8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28707" name="Oval 7"/>
            <p:cNvSpPr>
              <a:spLocks noChangeArrowheads="1"/>
            </p:cNvSpPr>
            <p:nvPr/>
          </p:nvSpPr>
          <p:spPr bwMode="auto">
            <a:xfrm>
              <a:off x="1433" y="1360"/>
              <a:ext cx="84" cy="8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28708" name="Oval 8"/>
            <p:cNvSpPr>
              <a:spLocks noChangeArrowheads="1"/>
            </p:cNvSpPr>
            <p:nvPr/>
          </p:nvSpPr>
          <p:spPr bwMode="auto">
            <a:xfrm>
              <a:off x="1509" y="1480"/>
              <a:ext cx="84" cy="8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8677" name="Picture 9" descr="times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090613"/>
            <a:ext cx="88201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4470400" y="2548706"/>
            <a:ext cx="12453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+mj-lt"/>
                <a:ea typeface="ＭＳ 明朝" pitchFamily="17" charset="-128"/>
                <a:cs typeface="Times New Roman" pitchFamily="18" charset="0"/>
              </a:rPr>
              <a:t>Time (Year)</a:t>
            </a:r>
          </a:p>
        </p:txBody>
      </p:sp>
      <p:sp>
        <p:nvSpPr>
          <p:cNvPr id="28702" name="Text Box 34"/>
          <p:cNvSpPr txBox="1">
            <a:spLocks noChangeArrowheads="1"/>
          </p:cNvSpPr>
          <p:nvPr/>
        </p:nvSpPr>
        <p:spPr bwMode="auto">
          <a:xfrm>
            <a:off x="3779912" y="3429000"/>
            <a:ext cx="469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lt"/>
                <a:ea typeface="ＭＳ 明朝" pitchFamily="17" charset="-128"/>
                <a:cs typeface="Times New Roman" pitchFamily="18" charset="0"/>
              </a:rPr>
              <a:t>Correlation Coefficient of ML Depth</a:t>
            </a:r>
          </a:p>
        </p:txBody>
      </p:sp>
      <p:sp>
        <p:nvSpPr>
          <p:cNvPr id="28703" name="Text Box 35"/>
          <p:cNvSpPr txBox="1">
            <a:spLocks noChangeArrowheads="1"/>
          </p:cNvSpPr>
          <p:nvPr/>
        </p:nvSpPr>
        <p:spPr bwMode="auto">
          <a:xfrm rot="-5400000">
            <a:off x="-1212056" y="1256680"/>
            <a:ext cx="279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b="1" dirty="0">
                <a:latin typeface="+mj-lt"/>
                <a:ea typeface="ＭＳ 明朝" pitchFamily="17" charset="-128"/>
                <a:cs typeface="Times New Roman" pitchFamily="18" charset="0"/>
              </a:rPr>
              <a:t>ML Depth (m)</a:t>
            </a:r>
          </a:p>
        </p:txBody>
      </p:sp>
      <p:sp>
        <p:nvSpPr>
          <p:cNvPr id="28704" name="Text Box 43"/>
          <p:cNvSpPr txBox="1">
            <a:spLocks noChangeArrowheads="1"/>
          </p:cNvSpPr>
          <p:nvPr/>
        </p:nvSpPr>
        <p:spPr bwMode="auto">
          <a:xfrm>
            <a:off x="220471" y="5733256"/>
            <a:ext cx="823334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+mj-lt"/>
                <a:cs typeface="Times New Roman" pitchFamily="18" charset="0"/>
              </a:rPr>
              <a:t>e-folding scale ~10-20km         </a:t>
            </a:r>
          </a:p>
          <a:p>
            <a:r>
              <a:rPr lang="en-US" altLang="ja-JP" sz="2400" b="1" dirty="0" smtClean="0">
                <a:latin typeface="+mj-lt"/>
                <a:cs typeface="Times New Roman" pitchFamily="18" charset="0"/>
              </a:rPr>
              <a:t>	i.e., O(10km)~O(1)day according to Capet et al. (2008)</a:t>
            </a:r>
            <a:endParaRPr lang="en-US" altLang="ja-JP" sz="24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59434" name="Group 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74398544"/>
              </p:ext>
            </p:extLst>
          </p:nvPr>
        </p:nvGraphicFramePr>
        <p:xfrm>
          <a:off x="4285059" y="3951288"/>
          <a:ext cx="3743325" cy="2072640"/>
        </p:xfrm>
        <a:graphic>
          <a:graphicData uri="http://schemas.openxmlformats.org/drawingml/2006/table">
            <a:tbl>
              <a:tblPr/>
              <a:tblGrid>
                <a:gridCol w="2303463"/>
                <a:gridCol w="1439862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明朝" pitchFamily="1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Jan.~Mar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.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明朝" pitchFamily="1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Shelf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vs.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Slope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Shelf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vs.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Shelf 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Slope 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vs. 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Shelf 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pitchFamily="17" charset="-128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2"/>
          <p:cNvSpPr txBox="1">
            <a:spLocks noChangeArrowheads="1"/>
          </p:cNvSpPr>
          <p:nvPr/>
        </p:nvSpPr>
        <p:spPr bwMode="auto">
          <a:xfrm>
            <a:off x="179388" y="4005064"/>
            <a:ext cx="3509807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+mj-lt"/>
                <a:cs typeface="Times New Roman" pitchFamily="18" charset="0"/>
              </a:rPr>
              <a:t>Forcings</a:t>
            </a:r>
          </a:p>
          <a:p>
            <a:pPr algn="l"/>
            <a:r>
              <a:rPr lang="ja-JP" altLang="en-US" sz="2400" dirty="0" smtClean="0">
                <a:latin typeface="+mj-lt"/>
                <a:cs typeface="Times New Roman" pitchFamily="18" charset="0"/>
              </a:rPr>
              <a:t>・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At the sea surface,</a:t>
            </a:r>
          </a:p>
          <a:p>
            <a:pPr algn="l"/>
            <a:r>
              <a:rPr lang="ja-JP" altLang="en-US" sz="2400" dirty="0">
                <a:latin typeface="+mj-lt"/>
                <a:cs typeface="Times New Roman" pitchFamily="18" charset="0"/>
              </a:rPr>
              <a:t>　</a:t>
            </a:r>
            <a:r>
              <a:rPr lang="en-US" altLang="ja-JP" sz="2400" dirty="0">
                <a:latin typeface="+mj-lt"/>
                <a:cs typeface="Times New Roman" pitchFamily="18" charset="0"/>
              </a:rPr>
              <a:t>m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onthly mean fluxes</a:t>
            </a:r>
          </a:p>
          <a:p>
            <a:pPr algn="l"/>
            <a:r>
              <a:rPr lang="ja-JP" altLang="en-US" sz="2400" dirty="0" smtClean="0">
                <a:latin typeface="+mj-lt"/>
                <a:cs typeface="Times New Roman" pitchFamily="18" charset="0"/>
              </a:rPr>
              <a:t>・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At the lateral boundaries,</a:t>
            </a:r>
          </a:p>
          <a:p>
            <a:pPr marL="342900" indent="-342900" algn="l"/>
            <a:r>
              <a:rPr lang="ja-JP" altLang="en-US" sz="2400" dirty="0" smtClean="0">
                <a:latin typeface="+mj-lt"/>
                <a:cs typeface="Times New Roman" pitchFamily="18" charset="0"/>
              </a:rPr>
              <a:t>　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daily or 6-hourly means </a:t>
            </a:r>
          </a:p>
          <a:p>
            <a:pPr marL="342900" indent="-342900" algn="l"/>
            <a:r>
              <a:rPr lang="en-US" altLang="ja-JP" sz="2400" dirty="0">
                <a:latin typeface="+mj-lt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 </a:t>
            </a:r>
            <a:r>
              <a:rPr lang="ja-JP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+mj-lt"/>
                <a:cs typeface="Times New Roman" pitchFamily="18" charset="0"/>
              </a:rPr>
              <a:t>from each parent model</a:t>
            </a:r>
            <a:endParaRPr lang="en-US" altLang="ja-JP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92875" y="4813300"/>
            <a:ext cx="201771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535738" y="404813"/>
            <a:ext cx="2341410" cy="954107"/>
          </a:xfrm>
          <a:prstGeom prst="rect">
            <a:avLst/>
          </a:prstGeom>
          <a:solidFill>
            <a:schemeClr val="bg1">
              <a:alpha val="21176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+mj-lt"/>
                <a:cs typeface="Times New Roman" pitchFamily="18" charset="0"/>
              </a:rPr>
              <a:t>one-way </a:t>
            </a:r>
          </a:p>
          <a:p>
            <a:r>
              <a:rPr lang="en-US" altLang="ja-JP" sz="2800">
                <a:latin typeface="+mj-lt"/>
                <a:cs typeface="Times New Roman" pitchFamily="18" charset="0"/>
              </a:rPr>
              <a:t>nesting system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5496" y="967368"/>
            <a:ext cx="2520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800" dirty="0" smtClean="0">
                <a:latin typeface="+mj-lt"/>
                <a:cs typeface="Times New Roman" pitchFamily="18" charset="0"/>
              </a:rPr>
              <a:t>Ocean Model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ROMS</a:t>
            </a:r>
            <a:endParaRPr lang="en-US" altLang="ja-JP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altLang="ja-JP" sz="2800" dirty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egional</a:t>
            </a:r>
            <a:endParaRPr lang="en-US" altLang="ja-JP" sz="2800" dirty="0">
              <a:latin typeface="+mj-lt"/>
              <a:cs typeface="Times New Roman" pitchFamily="18" charset="0"/>
            </a:endParaRPr>
          </a:p>
          <a:p>
            <a:r>
              <a:rPr lang="en-US" altLang="ja-JP" sz="2800" dirty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cean</a:t>
            </a:r>
            <a:endParaRPr lang="en-US" altLang="ja-JP" sz="2800" dirty="0">
              <a:latin typeface="+mj-lt"/>
              <a:cs typeface="Times New Roman" pitchFamily="18" charset="0"/>
            </a:endParaRPr>
          </a:p>
          <a:p>
            <a:r>
              <a:rPr lang="en-US" altLang="ja-JP" sz="2800" dirty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odeling</a:t>
            </a:r>
            <a:endParaRPr lang="en-US" altLang="ja-JP" sz="2800" dirty="0">
              <a:latin typeface="+mj-lt"/>
              <a:cs typeface="Times New Roman" pitchFamily="18" charset="0"/>
            </a:endParaRPr>
          </a:p>
          <a:p>
            <a:r>
              <a:rPr lang="en-US" altLang="ja-JP" sz="2800" dirty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ystem</a:t>
            </a:r>
            <a:endParaRPr lang="en-US" altLang="ja-JP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17414" name="Picture 3" descr="etopo-type9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5" y="715963"/>
            <a:ext cx="39417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18"/>
          <p:cNvSpPr>
            <a:spLocks noChangeShapeType="1"/>
          </p:cNvSpPr>
          <p:nvPr/>
        </p:nvSpPr>
        <p:spPr bwMode="auto">
          <a:xfrm>
            <a:off x="2870200" y="1851025"/>
            <a:ext cx="1830388" cy="15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870200" y="773113"/>
            <a:ext cx="1841500" cy="1135062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ja-JP">
              <a:latin typeface="+mj-lt"/>
              <a:cs typeface="Times New Roman" pitchFamily="18" charset="0"/>
            </a:endParaRPr>
          </a:p>
        </p:txBody>
      </p:sp>
      <p:pic>
        <p:nvPicPr>
          <p:cNvPr id="17417" name="Picture 9" descr="topo_lag139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925" y="2803525"/>
            <a:ext cx="30241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656013" y="2819400"/>
            <a:ext cx="2773362" cy="18145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ja-JP">
              <a:latin typeface="+mj-lt"/>
              <a:cs typeface="Times New Roman" pitchFamily="18" charset="0"/>
            </a:endParaRPr>
          </a:p>
        </p:txBody>
      </p:sp>
      <p:sp>
        <p:nvSpPr>
          <p:cNvPr id="17419" name="Line 17"/>
          <p:cNvSpPr>
            <a:spLocks noChangeShapeType="1"/>
          </p:cNvSpPr>
          <p:nvPr/>
        </p:nvSpPr>
        <p:spPr bwMode="auto">
          <a:xfrm>
            <a:off x="2924175" y="1604963"/>
            <a:ext cx="1588" cy="269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20" name="Line 19"/>
          <p:cNvSpPr>
            <a:spLocks noChangeShapeType="1"/>
          </p:cNvSpPr>
          <p:nvPr/>
        </p:nvSpPr>
        <p:spPr bwMode="auto">
          <a:xfrm>
            <a:off x="4662488" y="754063"/>
            <a:ext cx="1587" cy="11334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>
            <a:off x="3663950" y="4579938"/>
            <a:ext cx="2705100" cy="174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>
            <a:off x="6380163" y="3221038"/>
            <a:ext cx="1587" cy="1411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pic>
        <p:nvPicPr>
          <p:cNvPr id="17423" name="Picture 3" descr="Topo_ver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7675" y="4867275"/>
            <a:ext cx="24479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Line 23"/>
          <p:cNvSpPr>
            <a:spLocks noChangeShapeType="1"/>
          </p:cNvSpPr>
          <p:nvPr/>
        </p:nvSpPr>
        <p:spPr bwMode="auto">
          <a:xfrm>
            <a:off x="3695700" y="4308475"/>
            <a:ext cx="0" cy="3000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25" name="Line 16"/>
          <p:cNvSpPr>
            <a:spLocks noChangeShapeType="1"/>
          </p:cNvSpPr>
          <p:nvPr/>
        </p:nvSpPr>
        <p:spPr bwMode="auto">
          <a:xfrm>
            <a:off x="2868613" y="1866900"/>
            <a:ext cx="739775" cy="278606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4692650" y="765175"/>
            <a:ext cx="1724025" cy="20161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27" name="Text Box 18"/>
          <p:cNvSpPr txBox="1">
            <a:spLocks noChangeArrowheads="1"/>
          </p:cNvSpPr>
          <p:nvPr/>
        </p:nvSpPr>
        <p:spPr bwMode="auto">
          <a:xfrm>
            <a:off x="6923088" y="1468438"/>
            <a:ext cx="17829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+mj-lt"/>
                <a:cs typeface="Times New Roman" pitchFamily="18" charset="0"/>
              </a:rPr>
              <a:t>1/2 degree</a:t>
            </a:r>
          </a:p>
          <a:p>
            <a:r>
              <a:rPr lang="en-US" altLang="ja-JP" sz="2400">
                <a:latin typeface="+mj-lt"/>
                <a:cs typeface="Times New Roman" pitchFamily="18" charset="0"/>
              </a:rPr>
              <a:t>Basin-scale</a:t>
            </a:r>
          </a:p>
          <a:p>
            <a:r>
              <a:rPr lang="en-US" altLang="ja-JP" sz="2400">
                <a:latin typeface="+mj-lt"/>
                <a:cs typeface="Times New Roman" pitchFamily="18" charset="0"/>
              </a:rPr>
              <a:t>(O(10</a:t>
            </a:r>
            <a:r>
              <a:rPr lang="en-US" altLang="ja-JP" sz="2400" baseline="30000">
                <a:latin typeface="+mj-lt"/>
                <a:cs typeface="Times New Roman" pitchFamily="18" charset="0"/>
              </a:rPr>
              <a:t>3</a:t>
            </a:r>
            <a:r>
              <a:rPr lang="en-US" altLang="ja-JP" sz="2400">
                <a:latin typeface="+mj-lt"/>
                <a:cs typeface="Times New Roman" pitchFamily="18" charset="0"/>
              </a:rPr>
              <a:t>) km)</a:t>
            </a:r>
          </a:p>
        </p:txBody>
      </p:sp>
      <p:sp>
        <p:nvSpPr>
          <p:cNvPr id="17428" name="Text Box 19"/>
          <p:cNvSpPr txBox="1">
            <a:spLocks noChangeArrowheads="1"/>
          </p:cNvSpPr>
          <p:nvPr/>
        </p:nvSpPr>
        <p:spPr bwMode="auto">
          <a:xfrm>
            <a:off x="6764338" y="3328988"/>
            <a:ext cx="20474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+mj-lt"/>
                <a:cs typeface="Times New Roman" pitchFamily="18" charset="0"/>
              </a:rPr>
              <a:t>1/10 degree </a:t>
            </a:r>
          </a:p>
          <a:p>
            <a:r>
              <a:rPr lang="en-US" altLang="ja-JP" sz="2400">
                <a:latin typeface="+mj-lt"/>
                <a:cs typeface="Times New Roman" pitchFamily="18" charset="0"/>
              </a:rPr>
              <a:t>Mesoscale</a:t>
            </a:r>
          </a:p>
          <a:p>
            <a:r>
              <a:rPr lang="en-US" altLang="ja-JP" sz="2400">
                <a:latin typeface="+mj-lt"/>
                <a:cs typeface="Times New Roman" pitchFamily="18" charset="0"/>
              </a:rPr>
              <a:t>(O(10</a:t>
            </a:r>
            <a:r>
              <a:rPr lang="en-US" altLang="ja-JP" sz="2400" baseline="30000">
                <a:latin typeface="+mj-lt"/>
                <a:cs typeface="Times New Roman" pitchFamily="18" charset="0"/>
              </a:rPr>
              <a:t>2</a:t>
            </a:r>
            <a:r>
              <a:rPr lang="en-US" altLang="ja-JP" sz="2400">
                <a:latin typeface="+mj-lt"/>
                <a:cs typeface="Times New Roman" pitchFamily="18" charset="0"/>
              </a:rPr>
              <a:t>) km)</a:t>
            </a:r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6792913" y="5300663"/>
            <a:ext cx="196566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+mj-lt"/>
                <a:cs typeface="Times New Roman" pitchFamily="18" charset="0"/>
              </a:rPr>
              <a:t>1/50 degree</a:t>
            </a:r>
          </a:p>
          <a:p>
            <a:r>
              <a:rPr lang="en-US" altLang="ja-JP" sz="2400">
                <a:latin typeface="+mj-lt"/>
                <a:cs typeface="Times New Roman" pitchFamily="18" charset="0"/>
              </a:rPr>
              <a:t>Submesoscale</a:t>
            </a:r>
          </a:p>
          <a:p>
            <a:r>
              <a:rPr lang="en-US" altLang="ja-JP" sz="2400">
                <a:latin typeface="+mj-lt"/>
                <a:cs typeface="Times New Roman" pitchFamily="18" charset="0"/>
              </a:rPr>
              <a:t>(O(10</a:t>
            </a:r>
            <a:r>
              <a:rPr lang="en-US" altLang="ja-JP" sz="2400" baseline="30000">
                <a:latin typeface="+mj-lt"/>
                <a:cs typeface="Times New Roman" pitchFamily="18" charset="0"/>
              </a:rPr>
              <a:t>1</a:t>
            </a:r>
            <a:r>
              <a:rPr lang="en-US" altLang="ja-JP" sz="2400">
                <a:latin typeface="+mj-lt"/>
                <a:cs typeface="Times New Roman" pitchFamily="18" charset="0"/>
              </a:rPr>
              <a:t>) km)</a:t>
            </a:r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7496175" y="2698750"/>
            <a:ext cx="503238" cy="658813"/>
          </a:xfrm>
          <a:prstGeom prst="downArrow">
            <a:avLst>
              <a:gd name="adj1" fmla="val 50000"/>
              <a:gd name="adj2" fmla="val 327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7496175" y="4641850"/>
            <a:ext cx="503238" cy="658813"/>
          </a:xfrm>
          <a:prstGeom prst="downArrow">
            <a:avLst>
              <a:gd name="adj1" fmla="val 50000"/>
              <a:gd name="adj2" fmla="val 327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148138" y="3933825"/>
            <a:ext cx="215900" cy="1746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33" name="Line 28"/>
          <p:cNvSpPr>
            <a:spLocks noChangeShapeType="1"/>
          </p:cNvSpPr>
          <p:nvPr/>
        </p:nvSpPr>
        <p:spPr bwMode="auto">
          <a:xfrm>
            <a:off x="4113213" y="4076700"/>
            <a:ext cx="287337" cy="252095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34" name="Line 29"/>
          <p:cNvSpPr>
            <a:spLocks noChangeShapeType="1"/>
          </p:cNvSpPr>
          <p:nvPr/>
        </p:nvSpPr>
        <p:spPr bwMode="auto">
          <a:xfrm>
            <a:off x="4329113" y="3933825"/>
            <a:ext cx="2303462" cy="100806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lt"/>
              <a:cs typeface="Times New Roman" pitchFamily="18" charset="0"/>
            </a:endParaRPr>
          </a:p>
        </p:txBody>
      </p:sp>
      <p:sp>
        <p:nvSpPr>
          <p:cNvPr id="17435" name="Text Box 30"/>
          <p:cNvSpPr txBox="1">
            <a:spLocks noChangeArrowheads="1"/>
          </p:cNvSpPr>
          <p:nvPr/>
        </p:nvSpPr>
        <p:spPr bwMode="auto">
          <a:xfrm>
            <a:off x="35496" y="98425"/>
            <a:ext cx="4738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800" dirty="0" smtClean="0">
                <a:latin typeface="+mj-lt"/>
                <a:cs typeface="Times New Roman" pitchFamily="18" charset="0"/>
              </a:rPr>
              <a:t>Dynamical Downscaling System</a:t>
            </a:r>
            <a:endParaRPr lang="en-US" altLang="ja-JP" sz="2800" dirty="0">
              <a:latin typeface="+mj-lt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5510" y="6309320"/>
            <a:ext cx="3781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Kuroda et al. (2013, CSR)</a:t>
            </a:r>
            <a:endParaRPr kumimoji="1" lang="ja-JP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0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1937</Words>
  <Application>Microsoft Office PowerPoint</Application>
  <PresentationFormat>画面に合わせる (4:3)</PresentationFormat>
  <Paragraphs>639</Paragraphs>
  <Slides>37</Slides>
  <Notes>29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9" baseType="lpstr"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kurocan</dc:creator>
  <cp:lastModifiedBy>kurocan</cp:lastModifiedBy>
  <cp:revision>248</cp:revision>
  <dcterms:created xsi:type="dcterms:W3CDTF">2015-02-12T02:26:52Z</dcterms:created>
  <dcterms:modified xsi:type="dcterms:W3CDTF">2015-03-03T02:48:37Z</dcterms:modified>
</cp:coreProperties>
</file>