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sldIdLst>
    <p:sldId id="256" r:id="rId4"/>
    <p:sldId id="257" r:id="rId5"/>
    <p:sldId id="262" r:id="rId6"/>
    <p:sldId id="259" r:id="rId7"/>
    <p:sldId id="263" r:id="rId8"/>
    <p:sldId id="270" r:id="rId9"/>
    <p:sldId id="261" r:id="rId10"/>
    <p:sldId id="260" r:id="rId11"/>
    <p:sldId id="264" r:id="rId12"/>
    <p:sldId id="265" r:id="rId13"/>
    <p:sldId id="275" r:id="rId14"/>
    <p:sldId id="278" r:id="rId15"/>
    <p:sldId id="281" r:id="rId16"/>
    <p:sldId id="276" r:id="rId17"/>
    <p:sldId id="277" r:id="rId18"/>
    <p:sldId id="266" r:id="rId19"/>
    <p:sldId id="267" r:id="rId20"/>
    <p:sldId id="268" r:id="rId21"/>
    <p:sldId id="269" r:id="rId22"/>
    <p:sldId id="271" r:id="rId23"/>
    <p:sldId id="284" r:id="rId24"/>
    <p:sldId id="273" r:id="rId25"/>
    <p:sldId id="274" r:id="rId2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DF6F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65370-AB89-4DE7-9F1A-F72988D10942}" type="datetimeFigureOut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2EB2-C68A-4622-A7E1-E7589FE514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06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B2EB2-C68A-4622-A7E1-E7589FE514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D9C255-004F-4087-A522-1AD579C6A9D5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9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51EBD2F-2EB6-4961-A9D7-472D9A33B1D7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1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757BEAE-4CAD-4B82-9B88-EC04567A3042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17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8DCA874-E872-44CD-B960-2F629575C7FA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48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67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5FD48CF-CF28-45B7-9AB2-BDBCC2673250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95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1CDF6D1C-A56C-4051-A94E-57490AFB9937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56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8A7C034-9A87-4CC5-B345-29BD6BB5E466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06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8F77D2B-36BD-40F7-A70E-747622870828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92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E25484E-4E15-46F1-A230-5F2E7EFC5D1E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06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7E4202BE-AFED-48D0-8A8C-FDD169691350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7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32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FA35B888-CAD4-4D6A-8390-AB16E6BFF661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20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EF797954-3D91-4A6E-8382-9F0D5D85F1E9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838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ABDF51F3-43BB-45CF-B8B8-3DC2B618DA28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9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C9D9C255-004F-4087-A522-1AD579C6A9D5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807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604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1BAD581-1208-4B8E-9F01-0EBE62FB8348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225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308BA0E-3693-42C5-B839-4C09D04563B3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22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74C6F7B5-0E3E-4CFA-AA34-B4253305BE43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19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A079A61C-F5C9-441A-93A8-633DF3C2F5CA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00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3C3B1832-471C-4F35-B1EB-16DFB4FB69AB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12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1BAD581-1208-4B8E-9F01-0EBE62FB8348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412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E6A06243-943C-4F4E-9F3D-9CE4BD8F7441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326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E236868-A23D-4E42-9400-9F58FCA5D07C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09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051EBD2F-2EB6-4961-A9D7-472D9A33B1D7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75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B757BEAE-4CAD-4B82-9B88-EC04567A3042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22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308BA0E-3693-42C5-B839-4C09D04563B3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02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74C6F7B5-0E3E-4CFA-AA34-B4253305BE43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74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A079A61C-F5C9-441A-93A8-633DF3C2F5CA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8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3C3B1832-471C-4F35-B1EB-16DFB4FB69AB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6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E6A06243-943C-4F4E-9F3D-9CE4BD8F7441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29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2E236868-A23D-4E42-9400-9F58FCA5D07C}" type="datetime1">
              <a:rPr kumimoji="1" lang="ja-JP" altLang="en-US" smtClean="0"/>
              <a:t>2015/3/12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79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42875" y="0"/>
            <a:ext cx="9001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14282" y="1071562"/>
            <a:ext cx="87153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4"/>
          </p:nvPr>
        </p:nvSpPr>
        <p:spPr>
          <a:xfrm>
            <a:off x="8143875" y="420688"/>
            <a:ext cx="100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582613"/>
            <a:ext cx="8643938" cy="47625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569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80000"/>
        <a:buFont typeface="Wingdings" pitchFamily="2" charset="2"/>
        <a:buChar char="u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SzPct val="85000"/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42875" y="0"/>
            <a:ext cx="9001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26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142875" y="1000125"/>
            <a:ext cx="87153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4"/>
          </p:nvPr>
        </p:nvSpPr>
        <p:spPr>
          <a:xfrm>
            <a:off x="8143875" y="420688"/>
            <a:ext cx="100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582613"/>
            <a:ext cx="8643938" cy="47625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81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0000"/>
        <a:buFont typeface="Wingdings" pitchFamily="2" charset="2"/>
        <a:buChar char="u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SzPct val="85000"/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142875" y="0"/>
            <a:ext cx="9001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31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214282" y="1071562"/>
            <a:ext cx="87153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4"/>
          </p:nvPr>
        </p:nvSpPr>
        <p:spPr>
          <a:xfrm>
            <a:off x="8143875" y="420688"/>
            <a:ext cx="100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8E4E6C4E-FE5B-4772-8BA2-8CC145D2D00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582613"/>
            <a:ext cx="8643938" cy="4762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98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80000"/>
        <a:buFont typeface="Wingdings" pitchFamily="2" charset="2"/>
        <a:buChar char="u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85000"/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u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沿岸域物質循環モデル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の現状と課題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92320"/>
            <a:ext cx="6400800" cy="104648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舘野 聡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http://ideacon.jp/images/logo-idea-j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48" y="5357506"/>
            <a:ext cx="3831104" cy="7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142875" y="0"/>
            <a:ext cx="9001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800" dirty="0" smtClean="0"/>
              <a:t>海洋</a:t>
            </a:r>
            <a:r>
              <a:rPr lang="ja-JP" altLang="en-US" sz="1800" dirty="0"/>
              <a:t>生態</a:t>
            </a:r>
            <a:r>
              <a:rPr lang="ja-JP" altLang="en-US" sz="1800" dirty="0" smtClean="0"/>
              <a:t>系モデリングの最前線：成果、連携、次世代への展開　</a:t>
            </a:r>
            <a:endParaRPr lang="ja-JP" alt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2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沿岸域物質循環モデルの概要②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8" name="Picture 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700088"/>
            <a:ext cx="3527425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79388" y="3406775"/>
          <a:ext cx="4860925" cy="283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925"/>
              </a:tblGrid>
              <a:tr h="914614"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付着藻類の変化量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　＝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光合成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b="0" dirty="0" err="1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細胞外分泌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b="0" dirty="0" err="1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呼吸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</a:p>
                    <a:p>
                      <a:r>
                        <a:rPr lang="ja-JP" altLang="en-US" sz="1800" b="0" baseline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 　</a:t>
                      </a:r>
                      <a:r>
                        <a:rPr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  <a:r>
                        <a:rPr kumimoji="1" lang="ja-JP" altLang="en-US" sz="1800" b="0" dirty="0" err="1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枯死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b="0" dirty="0" err="1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堆積物食者による捕食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2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懸濁物食者カキの変化量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　＝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濾水摂食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排糞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呼吸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死亡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漁獲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2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堆積物食者の変化量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　＝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摂餌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排糞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呼吸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死亡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被食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22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海草類の変化量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　＝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光合成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呼吸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r>
                        <a:rPr kumimoji="1" lang="ja-JP" altLang="en-US" sz="1800" dirty="0" err="1" smtClean="0">
                          <a:latin typeface="HGPｺﾞｼｯｸE" pitchFamily="50" charset="-128"/>
                          <a:ea typeface="HGPｺﾞｼｯｸE" pitchFamily="50" charset="-128"/>
                        </a:rPr>
                        <a:t>ー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(</a:t>
                      </a:r>
                      <a:r>
                        <a:rPr kumimoji="1" lang="ja-JP" altLang="en-US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枯死</a:t>
                      </a:r>
                      <a:r>
                        <a:rPr kumimoji="1" lang="en-US" altLang="ja-JP" sz="180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)</a:t>
                      </a:r>
                      <a:endParaRPr kumimoji="1" lang="ja-JP" altLang="en-US" sz="1800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marL="0" marR="0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コンテンツ プレースホルダ 2"/>
          <p:cNvSpPr txBox="1">
            <a:spLocks/>
          </p:cNvSpPr>
          <p:nvPr/>
        </p:nvSpPr>
        <p:spPr bwMode="auto">
          <a:xfrm>
            <a:off x="142875" y="796925"/>
            <a:ext cx="5035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ja-JP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底泥系</a:t>
            </a:r>
            <a:endParaRPr lang="en-US" altLang="ja-JP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・鉛直多層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（例：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10cm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層、表層ほど密）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・有機物の無機化に対して、酸素還元条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件に応じた段階的酸化分解を考慮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・底上水とのやり取り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5291138" y="3406775"/>
            <a:ext cx="341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底泥サブモデル</a:t>
            </a:r>
            <a:r>
              <a:rPr lang="ja-JP" altLang="en-US" sz="1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の化学反応過程</a:t>
            </a:r>
          </a:p>
        </p:txBody>
      </p:sp>
      <p:sp>
        <p:nvSpPr>
          <p:cNvPr id="12" name="テキスト ボックス 9"/>
          <p:cNvSpPr txBox="1">
            <a:spLocks noChangeArrowheads="1"/>
          </p:cNvSpPr>
          <p:nvPr/>
        </p:nvSpPr>
        <p:spPr bwMode="auto">
          <a:xfrm>
            <a:off x="1223963" y="6278563"/>
            <a:ext cx="2723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生物サブモデルの基礎式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 bwMode="auto">
          <a:xfrm>
            <a:off x="5036609" y="4031192"/>
            <a:ext cx="5035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ja-JP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生態系</a:t>
            </a:r>
            <a:endParaRPr lang="en-US" altLang="ja-JP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・生物量は炭素換算現存量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・生活史モデルではない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・生物の死亡に貧酸素水塊の影響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を考慮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底泥と生物の関係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三津湾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750" y="798607"/>
            <a:ext cx="5135564" cy="5786438"/>
          </a:xfrm>
        </p:spPr>
        <p:txBody>
          <a:bodyPr/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三津湾（瀬戸内海、広島県）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現状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・カキ養殖による有機物沈降過多により、直　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下の底泥が悪化、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en-US" altLang="ja-JP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発生、堆積物食者死亡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・湾全体では貧栄養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→物質循環の局在化・停滞</a:t>
            </a:r>
            <a:endParaRPr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→底泥・底生生物を解くことで、</a:t>
            </a:r>
            <a:r>
              <a:rPr lang="en-US" altLang="ja-JP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en-US" altLang="ja-JP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発生　</a:t>
            </a:r>
            <a:endParaRPr lang="en-US" altLang="ja-JP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と堆積物食者の死亡を計算</a:t>
            </a:r>
            <a:endParaRPr lang="en-US" altLang="ja-JP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コンテンツ プレースホルダ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3"/>
          <a:stretch/>
        </p:blipFill>
        <p:spPr bwMode="auto">
          <a:xfrm>
            <a:off x="5421313" y="735013"/>
            <a:ext cx="3349625" cy="25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6834188" y="1516063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 b="1">
                <a:solidFill>
                  <a:srgbClr val="FFC000"/>
                </a:solidFill>
              </a:rPr>
              <a:t>三津湾</a:t>
            </a:r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6305550" y="969963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広島県</a:t>
            </a:r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7196138" y="2971800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愛媛県</a:t>
            </a:r>
          </a:p>
        </p:txBody>
      </p:sp>
      <p:sp>
        <p:nvSpPr>
          <p:cNvPr id="20" name="テキスト ボックス 9"/>
          <p:cNvSpPr txBox="1">
            <a:spLocks noChangeArrowheads="1"/>
          </p:cNvSpPr>
          <p:nvPr/>
        </p:nvSpPr>
        <p:spPr bwMode="auto">
          <a:xfrm>
            <a:off x="5926138" y="2171700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solidFill>
                  <a:srgbClr val="FF0000"/>
                </a:solidFill>
              </a:rPr>
              <a:t>広島湾</a:t>
            </a:r>
          </a:p>
        </p:txBody>
      </p:sp>
      <p:sp>
        <p:nvSpPr>
          <p:cNvPr id="21" name="テキスト ボックス 10"/>
          <p:cNvSpPr txBox="1">
            <a:spLocks noChangeArrowheads="1"/>
          </p:cNvSpPr>
          <p:nvPr/>
        </p:nvSpPr>
        <p:spPr bwMode="auto">
          <a:xfrm>
            <a:off x="8007350" y="21717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solidFill>
                  <a:srgbClr val="FF0000"/>
                </a:solidFill>
              </a:rPr>
              <a:t>燧灘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029450" y="1824038"/>
            <a:ext cx="353989" cy="288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3018326" y="5070213"/>
            <a:ext cx="288000" cy="0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68" y="3434087"/>
            <a:ext cx="2636921" cy="325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グループ化 42"/>
          <p:cNvGrpSpPr/>
          <p:nvPr/>
        </p:nvGrpSpPr>
        <p:grpSpPr>
          <a:xfrm>
            <a:off x="6558829" y="5777340"/>
            <a:ext cx="504000" cy="504000"/>
            <a:chOff x="7279268" y="5777340"/>
            <a:chExt cx="504000" cy="504000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7279268" y="5777340"/>
              <a:ext cx="504000" cy="504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7279268" y="5777340"/>
              <a:ext cx="504000" cy="504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/>
          <p:cNvGrpSpPr/>
          <p:nvPr/>
        </p:nvGrpSpPr>
        <p:grpSpPr>
          <a:xfrm>
            <a:off x="7181874" y="5902846"/>
            <a:ext cx="252000" cy="252000"/>
            <a:chOff x="7279268" y="5777340"/>
            <a:chExt cx="504000" cy="504000"/>
          </a:xfrm>
        </p:grpSpPr>
        <p:cxnSp>
          <p:nvCxnSpPr>
            <p:cNvPr id="45" name="直線コネクタ 44"/>
            <p:cNvCxnSpPr/>
            <p:nvPr/>
          </p:nvCxnSpPr>
          <p:spPr>
            <a:xfrm>
              <a:off x="7279268" y="5777340"/>
              <a:ext cx="50400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7279268" y="5777340"/>
              <a:ext cx="50400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16" y="3777465"/>
            <a:ext cx="4999097" cy="2376573"/>
          </a:xfrm>
          <a:prstGeom prst="rect">
            <a:avLst/>
          </a:prstGeom>
        </p:spPr>
      </p:pic>
      <p:sp>
        <p:nvSpPr>
          <p:cNvPr id="32" name="四角形吹き出し 31"/>
          <p:cNvSpPr/>
          <p:nvPr/>
        </p:nvSpPr>
        <p:spPr>
          <a:xfrm>
            <a:off x="850431" y="6293783"/>
            <a:ext cx="1477963" cy="504825"/>
          </a:xfrm>
          <a:prstGeom prst="wedgeRectCallout">
            <a:avLst>
              <a:gd name="adj1" fmla="val -18609"/>
              <a:gd name="adj2" fmla="val -100232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カキの排糞によって有機物多</a:t>
            </a:r>
          </a:p>
        </p:txBody>
      </p:sp>
      <p:sp>
        <p:nvSpPr>
          <p:cNvPr id="33" name="四角形吹き出し 32"/>
          <p:cNvSpPr/>
          <p:nvPr/>
        </p:nvSpPr>
        <p:spPr>
          <a:xfrm>
            <a:off x="3306326" y="6334639"/>
            <a:ext cx="1477963" cy="357188"/>
          </a:xfrm>
          <a:prstGeom prst="wedgeRectCallout">
            <a:avLst>
              <a:gd name="adj1" fmla="val -14368"/>
              <a:gd name="adj2" fmla="val -134475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H</a:t>
            </a:r>
            <a:r>
              <a:rPr lang="en-US" altLang="ja-JP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S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発生</a:t>
            </a:r>
          </a:p>
        </p:txBody>
      </p:sp>
      <p:sp>
        <p:nvSpPr>
          <p:cNvPr id="26" name="四角形吹き出し 25"/>
          <p:cNvSpPr/>
          <p:nvPr/>
        </p:nvSpPr>
        <p:spPr>
          <a:xfrm>
            <a:off x="7556500" y="6421116"/>
            <a:ext cx="1477963" cy="357188"/>
          </a:xfrm>
          <a:prstGeom prst="wedgeRectCallout">
            <a:avLst>
              <a:gd name="adj1" fmla="val -69675"/>
              <a:gd name="adj2" fmla="val -37505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物質循環の滞り</a:t>
            </a:r>
            <a:endParaRPr lang="ja-JP" altLang="en-US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5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底泥と生物の関係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三津湾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" y="798607"/>
            <a:ext cx="4482913" cy="5786438"/>
          </a:xfrm>
        </p:spPr>
        <p:txBody>
          <a:bodyPr/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対策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案：焼成カキ殻の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底泥へのすき込み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→狙い：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吸着効果による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物質循環改善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⇒堆積物食者が大幅増加、</a:t>
            </a:r>
            <a:endParaRPr lang="en-US" altLang="ja-JP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底泥中の有機物の分解促進され</a:t>
            </a:r>
            <a:endParaRPr lang="en-US" altLang="ja-JP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溶出、カキ増加</a:t>
            </a:r>
            <a:endParaRPr lang="en-US" altLang="ja-JP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＝物質循環の改善</a:t>
            </a:r>
            <a:endParaRPr kumimoji="1" lang="ja-JP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6305550" y="969963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広島県</a:t>
            </a:r>
          </a:p>
        </p:txBody>
      </p:sp>
      <p:sp>
        <p:nvSpPr>
          <p:cNvPr id="18" name="テキスト ボックス 7"/>
          <p:cNvSpPr txBox="1">
            <a:spLocks noChangeArrowheads="1"/>
          </p:cNvSpPr>
          <p:nvPr/>
        </p:nvSpPr>
        <p:spPr bwMode="auto">
          <a:xfrm>
            <a:off x="7196138" y="2971800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0099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>
                <a:solidFill>
                  <a:schemeClr val="bg1"/>
                </a:solidFill>
              </a:rPr>
              <a:t>愛媛県</a:t>
            </a:r>
          </a:p>
        </p:txBody>
      </p:sp>
      <p:pic>
        <p:nvPicPr>
          <p:cNvPr id="22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97" y="1963014"/>
            <a:ext cx="3960000" cy="131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63" y="3574152"/>
            <a:ext cx="3960000" cy="13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97" y="5313734"/>
            <a:ext cx="3960000" cy="133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4766145" y="2007947"/>
            <a:ext cx="293061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99000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底泥間隙水中</a:t>
            </a:r>
            <a:r>
              <a:rPr lang="en-US" altLang="ja-JP" sz="16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en-US" altLang="ja-JP" sz="10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6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ja-JP" altLang="en-US" sz="16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濃度の変化</a:t>
            </a: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堆積物食者現存量の変化</a:t>
            </a: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ja-JP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カキ現存量の変化</a:t>
            </a:r>
            <a:endParaRPr lang="ja-JP" altLang="en-US" sz="12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7649512" y="2635818"/>
            <a:ext cx="1332000" cy="473075"/>
          </a:xfrm>
          <a:prstGeom prst="wedgeRectCallout">
            <a:avLst>
              <a:gd name="adj1" fmla="val -61707"/>
              <a:gd name="adj2" fmla="val -16995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H</a:t>
            </a:r>
            <a:r>
              <a:rPr lang="en-US" altLang="ja-JP" sz="1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S </a:t>
            </a:r>
            <a:endParaRPr lang="en-US" altLang="ja-JP" sz="1400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60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80%</a:t>
            </a:r>
            <a:r>
              <a:rPr lang="ja-JP" altLang="en-US" sz="1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減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7652989" y="4401491"/>
            <a:ext cx="1373188" cy="471488"/>
          </a:xfrm>
          <a:prstGeom prst="wedgeRectCallout">
            <a:avLst>
              <a:gd name="adj1" fmla="val -43928"/>
              <a:gd name="adj2" fmla="val -124055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堆積物食者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180%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増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7652989" y="6104085"/>
            <a:ext cx="1173162" cy="471488"/>
          </a:xfrm>
          <a:prstGeom prst="wedgeRectCallout">
            <a:avLst>
              <a:gd name="adj1" fmla="val -47768"/>
              <a:gd name="adj2" fmla="val -115499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カキ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～</a:t>
            </a:r>
            <a:r>
              <a:rPr lang="en-US" altLang="ja-JP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13%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増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9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18" y="677195"/>
            <a:ext cx="1365437" cy="103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645814" y="829658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焼成カキ殻を</a:t>
            </a:r>
            <a:endParaRPr lang="en-US" altLang="ja-JP" sz="1600" b="1" dirty="0" smtClean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底泥へすき込む</a:t>
            </a:r>
            <a:endParaRPr kumimoji="1" lang="ja-JP" altLang="en-US" sz="16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6066027" y="1742210"/>
            <a:ext cx="418327" cy="25954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18134" y="1680602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kumimoji="1" lang="en-US" altLang="ja-JP" sz="105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en-US" altLang="ja-JP" sz="16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kumimoji="1" lang="ja-JP" altLang="en-US" sz="16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吸着効果</a:t>
            </a:r>
            <a:endParaRPr kumimoji="1" lang="ja-JP" altLang="en-US" sz="16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下矢印 38"/>
          <p:cNvSpPr/>
          <p:nvPr/>
        </p:nvSpPr>
        <p:spPr>
          <a:xfrm>
            <a:off x="6066027" y="3292474"/>
            <a:ext cx="418327" cy="25954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18134" y="32308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有害物質減少</a:t>
            </a:r>
            <a:endParaRPr kumimoji="1" lang="ja-JP" altLang="en-US" sz="16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下矢印 40"/>
          <p:cNvSpPr/>
          <p:nvPr/>
        </p:nvSpPr>
        <p:spPr>
          <a:xfrm>
            <a:off x="6047824" y="4983000"/>
            <a:ext cx="418327" cy="25954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399931" y="492139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底泥中有機物分解増→溶出</a:t>
            </a:r>
            <a:endParaRPr kumimoji="1" lang="ja-JP" altLang="en-US" sz="16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5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物質循環フラックス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有明海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1" y="1577037"/>
            <a:ext cx="3204000" cy="49215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41" y="1631624"/>
            <a:ext cx="3348000" cy="4771243"/>
          </a:xfrm>
          <a:prstGeom prst="rect">
            <a:avLst/>
          </a:prstGeom>
        </p:spPr>
      </p:pic>
      <p:sp>
        <p:nvSpPr>
          <p:cNvPr id="30" name="四角形吹き出し 29"/>
          <p:cNvSpPr/>
          <p:nvPr/>
        </p:nvSpPr>
        <p:spPr>
          <a:xfrm>
            <a:off x="326594" y="4227387"/>
            <a:ext cx="1876625" cy="473075"/>
          </a:xfrm>
          <a:prstGeom prst="wedgeRectCallout">
            <a:avLst>
              <a:gd name="adj1" fmla="val 43744"/>
              <a:gd name="adj2" fmla="val -106427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エスチュアリー循環に従って湾奥→湾口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3850084" y="4227387"/>
            <a:ext cx="1397287" cy="677911"/>
          </a:xfrm>
          <a:prstGeom prst="wedgeRectCallout">
            <a:avLst>
              <a:gd name="adj1" fmla="val 43744"/>
              <a:gd name="adj2" fmla="val -106427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湾奥ほど動物ﾌﾟﾗﾝｸﾄﾝによる捕食が支配的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" name="テキスト ボックス 9"/>
          <p:cNvSpPr txBox="1">
            <a:spLocks noChangeArrowheads="1"/>
          </p:cNvSpPr>
          <p:nvPr/>
        </p:nvSpPr>
        <p:spPr bwMode="auto">
          <a:xfrm>
            <a:off x="1264907" y="6415043"/>
            <a:ext cx="6101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クロロフィル</a:t>
            </a:r>
            <a:r>
              <a:rPr lang="en-US" altLang="ja-JP" sz="18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</a:t>
            </a:r>
            <a:r>
              <a:rPr lang="ja-JP" altLang="en-US" sz="18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の水平移流フラックス、生化学フラックス</a:t>
            </a:r>
            <a:endParaRPr lang="ja-JP" altLang="en-US" sz="18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コンテンツ プレースホルダ 2"/>
          <p:cNvSpPr txBox="1">
            <a:spLocks/>
          </p:cNvSpPr>
          <p:nvPr/>
        </p:nvSpPr>
        <p:spPr bwMode="auto">
          <a:xfrm>
            <a:off x="142875" y="706799"/>
            <a:ext cx="8064500" cy="10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Wingdings" pitchFamily="2" charset="2"/>
              <a:buChar char="u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5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栄養塩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、プランクトン等のフラックスを計算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物質循環の解明</a:t>
            </a: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7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貧酸素水塊と底泥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有明海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5" name="コンテンツ プレースホルダ 2"/>
          <p:cNvSpPr>
            <a:spLocks noGrp="1"/>
          </p:cNvSpPr>
          <p:nvPr>
            <p:ph idx="1"/>
          </p:nvPr>
        </p:nvSpPr>
        <p:spPr>
          <a:xfrm>
            <a:off x="395288" y="692150"/>
            <a:ext cx="8064500" cy="5976938"/>
          </a:xfrm>
        </p:spPr>
        <p:txBody>
          <a:bodyPr/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有明海の問題：貧酸素水塊の発生による二枚貝の漁獲量激減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出水に伴う成層強化で、小潮期に貧酸素水塊形成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有明海湾奥西部の貧酸素水塊の形成には、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底泥による酸素消費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が効く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6" name="Picture 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5" y="1484313"/>
            <a:ext cx="8009269" cy="41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四角形吹き出し 26"/>
          <p:cNvSpPr/>
          <p:nvPr/>
        </p:nvSpPr>
        <p:spPr>
          <a:xfrm>
            <a:off x="2735262" y="1352551"/>
            <a:ext cx="936625" cy="504825"/>
          </a:xfrm>
          <a:prstGeom prst="wedgeRectCallout">
            <a:avLst>
              <a:gd name="adj1" fmla="val -85238"/>
              <a:gd name="adj2" fmla="val 389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大規模出水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1607334" y="1538905"/>
            <a:ext cx="792162" cy="86518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2088062" y="2776515"/>
            <a:ext cx="755650" cy="57626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" name="四角形吹き出し 29"/>
          <p:cNvSpPr/>
          <p:nvPr/>
        </p:nvSpPr>
        <p:spPr>
          <a:xfrm>
            <a:off x="3143007" y="2419398"/>
            <a:ext cx="1655762" cy="503238"/>
          </a:xfrm>
          <a:prstGeom prst="wedgeRectCallout">
            <a:avLst>
              <a:gd name="adj1" fmla="val -77522"/>
              <a:gd name="adj2" fmla="val 3648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成層強化</a:t>
            </a: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＝海面からの酸素供給減</a:t>
            </a:r>
          </a:p>
        </p:txBody>
      </p:sp>
      <p:sp>
        <p:nvSpPr>
          <p:cNvPr id="31" name="四角形吹き出し 30"/>
          <p:cNvSpPr/>
          <p:nvPr/>
        </p:nvSpPr>
        <p:spPr>
          <a:xfrm>
            <a:off x="1027290" y="3604419"/>
            <a:ext cx="863600" cy="792162"/>
          </a:xfrm>
          <a:prstGeom prst="wedgeRectCallout">
            <a:avLst>
              <a:gd name="adj1" fmla="val 85770"/>
              <a:gd name="adj2" fmla="val 42528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小潮期底層で貧酸素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2306708" y="4138412"/>
            <a:ext cx="647700" cy="863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3386661" y="4136077"/>
            <a:ext cx="720725" cy="863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326484" y="4149725"/>
            <a:ext cx="720725" cy="863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284743" y="4149725"/>
            <a:ext cx="719137" cy="863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6" name="直線矢印コネクタ 35"/>
          <p:cNvCxnSpPr>
            <a:stCxn id="28" idx="2"/>
          </p:cNvCxnSpPr>
          <p:nvPr/>
        </p:nvCxnSpPr>
        <p:spPr>
          <a:xfrm>
            <a:off x="2002621" y="2404092"/>
            <a:ext cx="252413" cy="3587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9" idx="2"/>
            <a:endCxn id="32" idx="0"/>
          </p:cNvCxnSpPr>
          <p:nvPr/>
        </p:nvCxnSpPr>
        <p:spPr>
          <a:xfrm>
            <a:off x="2465887" y="3352778"/>
            <a:ext cx="164671" cy="78563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5508625" y="3573463"/>
            <a:ext cx="71438" cy="57626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548222" y="3573463"/>
            <a:ext cx="296040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4629057" y="3573463"/>
            <a:ext cx="71438" cy="57626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3664401" y="3573463"/>
            <a:ext cx="71437" cy="57626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四角形吹き出し 43"/>
          <p:cNvSpPr/>
          <p:nvPr/>
        </p:nvSpPr>
        <p:spPr>
          <a:xfrm>
            <a:off x="3735838" y="4900537"/>
            <a:ext cx="3276000" cy="324000"/>
          </a:xfrm>
          <a:prstGeom prst="wedgeRectCallout">
            <a:avLst>
              <a:gd name="adj1" fmla="val -47993"/>
              <a:gd name="adj2" fmla="val -95893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底泥による酸素消費</a:t>
            </a:r>
            <a:r>
              <a:rPr lang="ja-JP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→貧酸素化</a:t>
            </a:r>
            <a:endParaRPr lang="ja-JP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51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貧酸素水塊の感度解析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有明海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45" y="2665452"/>
            <a:ext cx="6494509" cy="38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コンテンツ プレースホルダ 2"/>
          <p:cNvSpPr>
            <a:spLocks noGrp="1"/>
          </p:cNvSpPr>
          <p:nvPr>
            <p:ph idx="1"/>
          </p:nvPr>
        </p:nvSpPr>
        <p:spPr>
          <a:xfrm>
            <a:off x="395288" y="692150"/>
            <a:ext cx="8064500" cy="1928220"/>
          </a:xfrm>
        </p:spPr>
        <p:txBody>
          <a:bodyPr/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感度解析により、有明海の貧酸素水塊への各要素の影響を把握、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取るべき改善方策を検討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底生生物を増加させる方策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が効果的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⇒底生生物量現況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+50%</a:t>
            </a:r>
            <a:r>
              <a:rPr lang="ja-JP" altLang="en-US" sz="20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で貧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酸素水塊半減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⇒生息場の創生（覆砂、鉛直護岸の傾斜化など）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四角形吹き出し 42"/>
          <p:cNvSpPr/>
          <p:nvPr/>
        </p:nvSpPr>
        <p:spPr>
          <a:xfrm>
            <a:off x="7563226" y="5088720"/>
            <a:ext cx="1079500" cy="647700"/>
          </a:xfrm>
          <a:prstGeom prst="wedgeRectCallout">
            <a:avLst>
              <a:gd name="adj1" fmla="val -85238"/>
              <a:gd name="adj2" fmla="val 389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流入負荷減で改善</a:t>
            </a:r>
          </a:p>
        </p:txBody>
      </p:sp>
      <p:sp>
        <p:nvSpPr>
          <p:cNvPr id="45" name="四角形吹き出し 44"/>
          <p:cNvSpPr/>
          <p:nvPr/>
        </p:nvSpPr>
        <p:spPr>
          <a:xfrm>
            <a:off x="4787900" y="5119213"/>
            <a:ext cx="1079500" cy="647700"/>
          </a:xfrm>
          <a:prstGeom prst="wedgeRectCallout">
            <a:avLst>
              <a:gd name="adj1" fmla="val -72214"/>
              <a:gd name="adj2" fmla="val -1941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底生生物増で改善</a:t>
            </a:r>
          </a:p>
        </p:txBody>
      </p:sp>
      <p:sp>
        <p:nvSpPr>
          <p:cNvPr id="46" name="四角形吹き出し 45"/>
          <p:cNvSpPr/>
          <p:nvPr/>
        </p:nvSpPr>
        <p:spPr>
          <a:xfrm>
            <a:off x="2858591" y="3305969"/>
            <a:ext cx="1223963" cy="541337"/>
          </a:xfrm>
          <a:prstGeom prst="wedgeRectCallout">
            <a:avLst>
              <a:gd name="adj1" fmla="val -6414"/>
              <a:gd name="adj2" fmla="val 13000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地形改変により悪化</a:t>
            </a: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2880449" y="6449719"/>
            <a:ext cx="4108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感度解析による貧酸素水塊の容積変化</a:t>
            </a:r>
            <a:endParaRPr lang="ja-JP" altLang="en-US" sz="18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7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86267" y="2790611"/>
            <a:ext cx="8619066" cy="145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Wingdings" pitchFamily="2" charset="2"/>
              <a:buChar char="u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5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ja-JP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．民間の生態系モデル業界</a:t>
            </a: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現状</a:t>
            </a:r>
            <a:r>
              <a:rPr lang="ja-JP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、連携、今後</a:t>
            </a:r>
          </a:p>
          <a:p>
            <a:pPr marL="0" indent="0">
              <a:buFont typeface="Wingdings" pitchFamily="2" charset="2"/>
              <a:buNone/>
            </a:pPr>
            <a:endParaRPr lang="ja-JP" alt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0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民間の沿岸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生態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系モデル事業の今後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4282" y="919164"/>
            <a:ext cx="8715375" cy="5786438"/>
          </a:xfrm>
        </p:spPr>
        <p:txBody>
          <a:bodyPr/>
          <a:lstStyle/>
          <a:p>
            <a:r>
              <a:rPr kumimoji="1" lang="ja-JP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ニーズの</a:t>
            </a:r>
            <a:r>
              <a:rPr lang="ja-JP" alt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高度化</a:t>
            </a:r>
            <a:endParaRPr kumimoji="1" lang="en-US" altLang="ja-JP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・高次生物（魚類）の予測　　　→計算項目の追加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・生物量の増減予測の高精度化　→パラメータの改善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・より細かな領域の予測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→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格子小さく、非静水圧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・台風などのイベントに対する生態系の応答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近未来（数日～数か月）の生物量・貧酸素・赤潮予報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気候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変動の影響予測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　　　　　　　　　  →大気モデル、外洋モデルとの結合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・深海開発　　　　　　　　　　→深海特有現象のモデル化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問題点</a:t>
            </a:r>
            <a:endParaRPr lang="en-US" altLang="ja-JP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・モデル入力条件／再現性検証のための現場調査データへの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要求も高くなる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31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民間企業の海洋生態系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業界の現状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4282" y="834497"/>
            <a:ext cx="8929718" cy="5904970"/>
          </a:xfrm>
        </p:spPr>
        <p:txBody>
          <a:bodyPr/>
          <a:lstStyle/>
          <a:p>
            <a:r>
              <a:rPr lang="ja-JP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民間企業の海洋モデル</a:t>
            </a:r>
            <a:endParaRPr lang="en-US" altLang="ja-JP" sz="2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・モデルの種類：波浪、津波、流動、水質、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生態系</a:t>
            </a:r>
            <a:endParaRPr lang="en-US" altLang="ja-JP" sz="20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・環境／建設コンサルタント、ゼネコン、海洋開発、気象会社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生態系モデルを扱うのは、環境コンサルタントだけ？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水質／生態系モデルの現状</a:t>
            </a:r>
            <a:endParaRPr lang="en-US" altLang="ja-JP" sz="2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・市場　　：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億円／年程度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（１業務＝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万～数千万）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・従事者数：数社、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50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人程度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海洋生態系モデルの重要性は増</a:t>
            </a:r>
            <a:endParaRPr lang="en-US" altLang="ja-JP" sz="2200" dirty="0" smtClean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・以前の業務は水質（保存系）までが主流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→生態系評価まで求める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業務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が増えた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・人手不足（専門を活かした就職先としての受け口）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・特に、モデルを作れる人材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1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研究者と民間環境コンサルの連携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4282" y="1281588"/>
            <a:ext cx="8929718" cy="4279370"/>
          </a:xfrm>
        </p:spPr>
        <p:txBody>
          <a:bodyPr/>
          <a:lstStyle/>
          <a:p>
            <a:r>
              <a:rPr lang="ja-JP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得意分野を活かした連携</a:t>
            </a:r>
            <a:endParaRPr lang="en-US" altLang="ja-JP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コンサル ＝ 底泥、底生生物、陸域負荷、港湾、ﾛｰｶﾙｽｹｰﾙ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研究者　 ＝ 魚類、気候変動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大洋スケール</a:t>
            </a:r>
            <a:r>
              <a:rPr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etc…</a:t>
            </a:r>
          </a:p>
          <a:p>
            <a:pPr marL="0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では、連携の形は？</a:t>
            </a:r>
            <a:endParaRPr lang="en-US" altLang="ja-JP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①共同研究グループで研究費獲得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②研究者サイドからコンサルへ業務委託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③コンサルから研究者へ委託（社内研究開発）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6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発表内容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" y="1935162"/>
            <a:ext cx="8715375" cy="321257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１．なぜ、民間企業が海洋生態系モデル？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２．沿岸域物質循環モデルの概要と成果</a:t>
            </a: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３．民間の生態系モデル業界の現状、連携、今後</a:t>
            </a:r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5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①共同研究グループで研究費獲得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4282" y="834497"/>
            <a:ext cx="8929718" cy="5904970"/>
          </a:xfrm>
        </p:spPr>
        <p:txBody>
          <a:bodyPr/>
          <a:lstStyle/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連携の例：農林水産省 競争的資金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ja-JP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ja-JP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新たな農林水産政策を推進する実用技術開発事業</a:t>
            </a:r>
            <a:r>
              <a:rPr lang="ja-JP" altLang="ja-JP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研究課題：猛暑時のホタテガイへい死率を低減する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養殖生産技術の開発</a:t>
            </a:r>
            <a:endParaRPr lang="en-US" altLang="ja-JP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6296" t="22461" r="9598" b="27319"/>
          <a:stretch/>
        </p:blipFill>
        <p:spPr>
          <a:xfrm>
            <a:off x="214282" y="2997203"/>
            <a:ext cx="5428143" cy="3118337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3098798" y="4114800"/>
            <a:ext cx="711200" cy="254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91" y="2857619"/>
            <a:ext cx="3210843" cy="3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②研究者サイドからコンサルへ業務委託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8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4282" y="834497"/>
            <a:ext cx="8929718" cy="5904970"/>
          </a:xfrm>
        </p:spPr>
        <p:txBody>
          <a:bodyPr/>
          <a:lstStyle/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独立行政法人からのモデル構築依頼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構築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したモデルを納品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209287" y="2495049"/>
            <a:ext cx="6832423" cy="3417235"/>
            <a:chOff x="1533089" y="3260631"/>
            <a:chExt cx="6292103" cy="2951910"/>
          </a:xfrm>
        </p:grpSpPr>
        <p:pic>
          <p:nvPicPr>
            <p:cNvPr id="10" name="図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089" y="3260631"/>
              <a:ext cx="6292103" cy="2951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5930153" y="5701553"/>
              <a:ext cx="1080247" cy="336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1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③コンサルから研究者へ委託（社内研究開発）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14282" y="834497"/>
            <a:ext cx="8929718" cy="5904970"/>
          </a:xfrm>
        </p:spPr>
        <p:txBody>
          <a:bodyPr/>
          <a:lstStyle/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今後事業拡大や新規事業が見込まれる技術について、　　　　　　</a:t>
            </a:r>
            <a:r>
              <a:rPr lang="ja-JP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コンサル企業の研究開発予算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で技術開発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：大学研究者へ業務委託、共同で調査・分析・モデル開発実施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メリット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研究者　：研究費獲得、技術獲得、論文発表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コンサル：新規業務受注、技術獲得、実績作り、人材育成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当然、事業化見込みのある研究に限られる</a:t>
            </a:r>
            <a:endParaRPr kumimoji="1"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69775" y="834497"/>
            <a:ext cx="7961530" cy="5904970"/>
          </a:xfrm>
        </p:spPr>
        <p:txBody>
          <a:bodyPr/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環境コンサルタント業界では、国交省・環境省等のニーズに対応するため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系モデルを取り扱う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沿岸域数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10m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メッシュ、底泥、河川、工場排水、貧酸素、二枚貝を考慮する必要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⇒沿岸域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浮遊系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底泥系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生態系結合モデル</a:t>
            </a:r>
            <a:endParaRPr lang="en-US" altLang="ja-JP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底生生物、底泥を介した物質循環、貧酸素水塊の計算が可能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今後は魚類の追加、生物パラメータの精度向上、外洋・気象モデルとの結合へ？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研究者と環境コンサル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連携の形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①共同研究グループで研究費獲得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②研究者サイドからコンサルへ業務委託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③コンサルから研究者へ委託（社内研究開発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積極的な連携促進と海洋生態系モデルコミュニティへの貢献を　望んでいます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13" y="2790611"/>
            <a:ext cx="9136590" cy="1171785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１．なぜ、民間企業が海洋生態系モデル？</a:t>
            </a:r>
            <a:endParaRPr lang="en-US" altLang="ja-JP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5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なぜ、民間企業が海洋生態系モデル？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6" y="843287"/>
            <a:ext cx="8831792" cy="3745654"/>
          </a:xfrm>
        </p:spPr>
        <p:txBody>
          <a:bodyPr/>
          <a:lstStyle/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環境コンサルタント会社が海洋生態系モデルを持っている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なぜ？→生態系モデルを使わなければならない仕事があるから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ニーズ：海洋開発、環境政策、水産振興の施策実行に先立って、</a:t>
            </a:r>
            <a:r>
              <a:rPr lang="ja-JP" altLang="en-US" sz="2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2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2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事業による海洋環境への影響や改善効果を予測評価したい</a:t>
            </a:r>
            <a:endParaRPr lang="en-US" altLang="ja-JP" sz="2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100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発注元：国土交通省、環境省、地方自治体、　　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電力会社、製造業</a:t>
            </a:r>
            <a:endParaRPr lang="en-US" altLang="ja-JP" sz="2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8" y="4750125"/>
            <a:ext cx="2571750" cy="1771650"/>
          </a:xfrm>
          <a:prstGeom prst="rect">
            <a:avLst/>
          </a:prstGeom>
        </p:spPr>
      </p:pic>
      <p:pic>
        <p:nvPicPr>
          <p:cNvPr id="1026" name="Picture 2" descr="水中部形状調査結果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7655" r="26905"/>
          <a:stretch/>
        </p:blipFill>
        <p:spPr bwMode="auto">
          <a:xfrm>
            <a:off x="6112931" y="4789289"/>
            <a:ext cx="2583705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28" y="4750125"/>
            <a:ext cx="2356219" cy="17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4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業務の例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国土交通省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" y="860219"/>
            <a:ext cx="8715375" cy="3745654"/>
          </a:xfrm>
        </p:spPr>
        <p:txBody>
          <a:bodyPr/>
          <a:lstStyle/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港湾開発による影響の把握（環境アセスメント）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業務例：「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名古屋港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新土砂処分場漁業影響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検討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名古屋港で発生する浚渫土砂の新処分場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建設（埋立）による、周辺および伊勢湾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全体への漁業影響検討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r="27965"/>
          <a:stretch/>
        </p:blipFill>
        <p:spPr>
          <a:xfrm>
            <a:off x="211712" y="4313615"/>
            <a:ext cx="1767213" cy="229679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50496" y="5012871"/>
            <a:ext cx="342900" cy="2939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950496" y="4326436"/>
            <a:ext cx="1106135" cy="68643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935199" y="5307507"/>
            <a:ext cx="1121432" cy="142509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b="37570"/>
          <a:stretch/>
        </p:blipFill>
        <p:spPr>
          <a:xfrm>
            <a:off x="2056631" y="4326436"/>
            <a:ext cx="2344402" cy="240616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2379142" y="644113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アサリ漁獲量</a:t>
            </a:r>
            <a:endParaRPr kumimoji="1" lang="ja-JP" altLang="en-US" sz="1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円/楕円 17"/>
          <p:cNvSpPr/>
          <p:nvPr/>
        </p:nvSpPr>
        <p:spPr>
          <a:xfrm rot="-840000">
            <a:off x="2438099" y="5487898"/>
            <a:ext cx="582199" cy="8386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94222" y="494474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新土砂処分場</a:t>
            </a:r>
            <a:endParaRPr kumimoji="1" lang="en-US" altLang="ja-JP" sz="1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候補地</a:t>
            </a:r>
            <a:endParaRPr kumimoji="1" lang="ja-JP" altLang="en-US" sz="1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68" y="2852380"/>
            <a:ext cx="3932041" cy="363714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030470" y="6389748"/>
            <a:ext cx="2390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事業実施までの手続き</a:t>
            </a:r>
            <a:endParaRPr kumimoji="1" lang="en-US" altLang="ja-JP" sz="1400" b="1" dirty="0" smtClean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527345" y="4381028"/>
            <a:ext cx="1241946" cy="279437"/>
          </a:xfrm>
          <a:prstGeom prst="rect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2875" y="2962881"/>
            <a:ext cx="636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ja-JP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影響</a:t>
            </a:r>
            <a:r>
              <a:rPr lang="ja-JP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評価</a:t>
            </a:r>
            <a:r>
              <a:rPr lang="ja-JP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のため</a:t>
            </a:r>
            <a:r>
              <a:rPr lang="ja-JP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の海洋生態系モデル</a:t>
            </a:r>
            <a:endParaRPr lang="en-US" altLang="ja-JP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6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業務の例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―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省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" y="758620"/>
            <a:ext cx="5208058" cy="5268383"/>
          </a:xfrm>
        </p:spPr>
        <p:txBody>
          <a:bodyPr/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高度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経済成長期以降、閉鎖性海域では　環境悪化の負のスパイラル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問題：貧酸素水塊、底質悪化</a:t>
            </a:r>
            <a:r>
              <a:rPr lang="ja-JP" altLang="en-US" sz="2000" dirty="0" smtClean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　　　　　</a:t>
            </a:r>
            <a:r>
              <a:rPr lang="ja-JP" altLang="en-US" sz="20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□</a:t>
            </a:r>
            <a:r>
              <a:rPr lang="ja-JP" altLang="en-US" sz="2000" dirty="0" smtClean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赤潮</a:t>
            </a:r>
            <a:r>
              <a:rPr lang="ja-JP" altLang="en-US" sz="2000" dirty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・青</a:t>
            </a:r>
            <a:r>
              <a:rPr lang="ja-JP" altLang="en-US" sz="2000" dirty="0" smtClean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潮</a:t>
            </a:r>
            <a:r>
              <a:rPr lang="en-US" altLang="ja-JP" sz="2000" dirty="0" err="1" smtClean="0">
                <a:solidFill>
                  <a:srgbClr val="0000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etc</a:t>
            </a:r>
            <a:endParaRPr lang="en-US" altLang="ja-JP" sz="2000" dirty="0" smtClean="0">
              <a:solidFill>
                <a:srgbClr val="0000CC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総量規制（負荷削減）等の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施策　　　　→豊か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な海の回復には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至らず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業務例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endParaRPr lang="en-US" altLang="ja-JP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海域の物質循環健全化計画」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問題が生じている閉鎖性海域の物質循環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バランス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を健全化するため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の管理方策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（例：干潟造成、底泥耕耘、排水管理</a:t>
            </a: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の効果をモデルで事前に計算し、選定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24583" r="6413" b="8176"/>
          <a:stretch>
            <a:fillRect/>
          </a:stretch>
        </p:blipFill>
        <p:spPr bwMode="auto">
          <a:xfrm>
            <a:off x="5246819" y="797862"/>
            <a:ext cx="3800121" cy="253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42875" y="2777560"/>
            <a:ext cx="823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→原因解明、施策</a:t>
            </a:r>
            <a:r>
              <a:rPr lang="ja-JP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選定・評価のため</a:t>
            </a:r>
            <a:r>
              <a:rPr lang="ja-JP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endParaRPr lang="en-US" altLang="ja-JP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海洋生態系モデル</a:t>
            </a:r>
            <a:endParaRPr kumimoji="1" lang="ja-JP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t="22859" r="10100" b="11040"/>
          <a:stretch>
            <a:fillRect/>
          </a:stretch>
        </p:blipFill>
        <p:spPr bwMode="auto">
          <a:xfrm>
            <a:off x="5195003" y="4044575"/>
            <a:ext cx="3680199" cy="23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モデルに求められるスペック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47542"/>
              </p:ext>
            </p:extLst>
          </p:nvPr>
        </p:nvGraphicFramePr>
        <p:xfrm>
          <a:off x="197467" y="843933"/>
          <a:ext cx="8715376" cy="576977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96862"/>
                <a:gridCol w="4818514"/>
              </a:tblGrid>
              <a:tr h="4662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ニーズ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必要事項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港湾や海岸の細かな構造を考えたい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・沿岸域を対象としたモデル</a:t>
                      </a:r>
                      <a:endParaRPr kumimoji="1" lang="en-US" altLang="ja-JP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・水平格子間隔　</a:t>
                      </a: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最小数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100m</a:t>
                      </a: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・鉛直格子間隔　数</a:t>
                      </a: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10cm</a:t>
                      </a:r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～数</a:t>
                      </a: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m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事業による湾全体への影響・効果を知りたい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・湾全体を解く</a:t>
                      </a:r>
                      <a:endParaRPr kumimoji="1" lang="en-US" altLang="ja-JP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・水平格子ネスティング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貧酸素水塊を考えたい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・酸素消費に関わる項目（</a:t>
                      </a: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溶存酸素濃度、栄　</a:t>
                      </a:r>
                      <a:endParaRPr kumimoji="1" lang="en-US" altLang="ja-JP" dirty="0" smtClean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養塩、プランクトン、底泥</a:t>
                      </a:r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）を解く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対象生物種の生息量への影響評価・予測をしたい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・対象生物種</a:t>
                      </a: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(</a:t>
                      </a: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アサリ、カキ、海草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…</a:t>
                      </a: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)</a:t>
                      </a:r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を解く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二枚貝や藻類の水質浄化量を評価したい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河川・工場・発電所・下水処理場の負荷を考えたい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・Ｃ、</a:t>
                      </a: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N</a:t>
                      </a:r>
                      <a:r>
                        <a:rPr kumimoji="1" lang="ja-JP" altLang="en-US" dirty="0" err="1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</a:t>
                      </a:r>
                      <a:r>
                        <a:rPr kumimoji="1" lang="en-US" altLang="ja-JP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P</a:t>
                      </a:r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の負荷を考慮</a:t>
                      </a:r>
                      <a:endParaRPr kumimoji="1" lang="en-US" altLang="ja-JP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・有機物の易分解性、難分解性を考慮</a:t>
                      </a:r>
                      <a:endParaRPr kumimoji="1" lang="en-US" altLang="ja-JP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・取排水を考慮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493395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施策の予測・評価をしたい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・感度解析を行う</a:t>
                      </a:r>
                      <a:endParaRPr kumimoji="1" lang="en-US" altLang="ja-JP" dirty="0" smtClean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kumimoji="1" lang="ja-JP" altLang="en-US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施策に応じてモデルのソース修正が必須</a:t>
                      </a:r>
                      <a:endParaRPr kumimoji="1" lang="en-US" altLang="ja-JP" dirty="0" smtClean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dirty="0" smtClean="0">
                          <a:solidFill>
                            <a:srgbClr val="0000CC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（ブラックボックスモデルでは不可）</a:t>
                      </a:r>
                      <a:endParaRPr kumimoji="1" lang="ja-JP" altLang="en-US" dirty="0">
                        <a:solidFill>
                          <a:srgbClr val="0000CC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1616084" y="2790611"/>
            <a:ext cx="6562720" cy="11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Wingdings" pitchFamily="2" charset="2"/>
              <a:buChar char="u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5000"/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u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ja-JP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．沿岸域物質循環モデル</a:t>
            </a:r>
            <a:endParaRPr lang="ja-JP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7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沿岸域物質循環モデルの概要①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75" y="860219"/>
            <a:ext cx="8715375" cy="3745654"/>
          </a:xfrm>
        </p:spPr>
        <p:txBody>
          <a:bodyPr/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港湾開発による影響の把握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E6C4E-FE5B-4772-8BA2-8CC145D2D005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 bwMode="auto">
          <a:xfrm>
            <a:off x="4739493" y="702148"/>
            <a:ext cx="4448152" cy="59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浮遊系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底泥系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生態系結合モデル</a:t>
            </a:r>
            <a:endParaRPr lang="en-US" altLang="ja-JP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・メッシュ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間隔：数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～数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100m</a:t>
            </a:r>
          </a:p>
          <a:p>
            <a:pPr marL="0" indent="0" eaLnBrk="1" hangingPunct="1">
              <a:buClr>
                <a:srgbClr val="C0000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・底泥系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、生態系は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ボックスモデル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</a:pP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特筆すべき出力項目</a:t>
            </a:r>
            <a:endParaRPr lang="en-US" altLang="ja-JP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・溶存酸素の挙動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・物質循環フラックス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・底層水と底泥間の物質交換量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・底泥内の物質の挙動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・二枚貝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、カキ等の成長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死亡</a:t>
            </a: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US" altLang="ja-JP" sz="1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C00000"/>
              </a:buClr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計算項目や追加機能は海域によってカスタマイズ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・植物プランクトンのサイズ分割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・ノリ等の追加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・有害物質（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</a:t>
            </a:r>
            <a:r>
              <a:rPr lang="en-US" altLang="ja-JP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等）による生物死亡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"/>
          <a:stretch>
            <a:fillRect/>
          </a:stretch>
        </p:blipFill>
        <p:spPr bwMode="auto">
          <a:xfrm>
            <a:off x="155575" y="938211"/>
            <a:ext cx="464343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1514475" y="6465886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物質循環模式図</a:t>
            </a:r>
          </a:p>
        </p:txBody>
      </p:sp>
      <p:sp>
        <p:nvSpPr>
          <p:cNvPr id="8" name="四角形吹き出し 7"/>
          <p:cNvSpPr/>
          <p:nvPr/>
        </p:nvSpPr>
        <p:spPr>
          <a:xfrm>
            <a:off x="190500" y="5762623"/>
            <a:ext cx="720725" cy="288925"/>
          </a:xfrm>
          <a:prstGeom prst="wedgeRectCallout">
            <a:avLst>
              <a:gd name="adj1" fmla="val 15677"/>
              <a:gd name="adj2" fmla="val -167319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二枚貝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3611563" y="6194423"/>
            <a:ext cx="720725" cy="504825"/>
          </a:xfrm>
          <a:prstGeom prst="wedgeRectCallout">
            <a:avLst>
              <a:gd name="adj1" fmla="val 10717"/>
              <a:gd name="adj2" fmla="val -123781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酸化還元過程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493713" y="758823"/>
            <a:ext cx="719137" cy="504825"/>
          </a:xfrm>
          <a:prstGeom prst="wedgeRectCallout">
            <a:avLst>
              <a:gd name="adj1" fmla="val 4766"/>
              <a:gd name="adj2" fmla="val 91242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プランクトン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4529138" y="3627436"/>
            <a:ext cx="539750" cy="287337"/>
          </a:xfrm>
          <a:prstGeom prst="wedgeRectCallout">
            <a:avLst>
              <a:gd name="adj1" fmla="val -102001"/>
              <a:gd name="adj2" fmla="val -6406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藻類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3395663" y="793748"/>
            <a:ext cx="539750" cy="504825"/>
          </a:xfrm>
          <a:prstGeom prst="wedgeRectCallout">
            <a:avLst>
              <a:gd name="adj1" fmla="val -75079"/>
              <a:gd name="adj2" fmla="val 82438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酸素消費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134844" y="3675061"/>
            <a:ext cx="803275" cy="288925"/>
          </a:xfrm>
          <a:prstGeom prst="wedgeRectCallout">
            <a:avLst>
              <a:gd name="adj1" fmla="val 7330"/>
              <a:gd name="adj2" fmla="val -167319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養殖カキ</a:t>
            </a: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1533525" y="884236"/>
            <a:ext cx="1042988" cy="539750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>
                <a:solidFill>
                  <a:srgbClr val="0070C0"/>
                </a:solidFill>
              </a:rPr>
              <a:t>浮遊系</a:t>
            </a:r>
            <a:endParaRPr lang="en-US" altLang="ja-JP" sz="1800" b="1">
              <a:solidFill>
                <a:srgbClr val="0070C0"/>
              </a:solidFill>
            </a:endParaRPr>
          </a:p>
          <a:p>
            <a:pPr>
              <a:lnSpc>
                <a:spcPts val="19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>
                <a:solidFill>
                  <a:srgbClr val="0070C0"/>
                </a:solidFill>
              </a:rPr>
              <a:t>（海水中）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338138" y="6173786"/>
            <a:ext cx="649537" cy="335989"/>
          </a:xfrm>
          <a:prstGeom prst="rect">
            <a:avLst/>
          </a:prstGeom>
          <a:solidFill>
            <a:srgbClr val="FFFFCC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50"/>
              </a:buClr>
              <a:buSzPct val="80000"/>
              <a:buFont typeface="Wingdings" panose="05000000000000000000" pitchFamily="2" charset="2"/>
              <a:buChar char="u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85000"/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9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800" b="1" dirty="0" smtClean="0">
                <a:solidFill>
                  <a:srgbClr val="0070C0"/>
                </a:solidFill>
              </a:rPr>
              <a:t>底泥</a:t>
            </a:r>
            <a:endParaRPr lang="en-US" altLang="ja-JP" sz="1800" b="1" dirty="0">
              <a:solidFill>
                <a:srgbClr val="0070C0"/>
              </a:solidFill>
            </a:endParaRPr>
          </a:p>
        </p:txBody>
      </p:sp>
      <p:sp>
        <p:nvSpPr>
          <p:cNvPr id="16" name="四角形吹き出し 15"/>
          <p:cNvSpPr/>
          <p:nvPr/>
        </p:nvSpPr>
        <p:spPr>
          <a:xfrm>
            <a:off x="1693863" y="6051548"/>
            <a:ext cx="720725" cy="434975"/>
          </a:xfrm>
          <a:prstGeom prst="wedgeRectCallout">
            <a:avLst>
              <a:gd name="adj1" fmla="val 3991"/>
              <a:gd name="adj2" fmla="val -106466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底泥内有機物</a:t>
            </a:r>
          </a:p>
        </p:txBody>
      </p:sp>
      <p:sp>
        <p:nvSpPr>
          <p:cNvPr id="17" name="四角形吹き出し 16"/>
          <p:cNvSpPr/>
          <p:nvPr/>
        </p:nvSpPr>
        <p:spPr>
          <a:xfrm>
            <a:off x="2682875" y="6051548"/>
            <a:ext cx="719138" cy="434975"/>
          </a:xfrm>
          <a:prstGeom prst="wedgeRectCallout">
            <a:avLst>
              <a:gd name="adj1" fmla="val 12346"/>
              <a:gd name="adj2" fmla="val -111998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間隙水中栄養塩</a:t>
            </a:r>
          </a:p>
        </p:txBody>
      </p:sp>
      <p:sp>
        <p:nvSpPr>
          <p:cNvPr id="18" name="四角形吹き出し 17"/>
          <p:cNvSpPr/>
          <p:nvPr/>
        </p:nvSpPr>
        <p:spPr>
          <a:xfrm>
            <a:off x="1076325" y="5576886"/>
            <a:ext cx="720725" cy="474662"/>
          </a:xfrm>
          <a:prstGeom prst="wedgeRectCallout">
            <a:avLst>
              <a:gd name="adj1" fmla="val 27363"/>
              <a:gd name="adj2" fmla="val -87239"/>
            </a:avLst>
          </a:prstGeom>
          <a:solidFill>
            <a:srgbClr val="FFFFFF">
              <a:alpha val="6902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堆積</a:t>
            </a:r>
            <a:endParaRPr lang="en-US" altLang="ja-JP" sz="140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物食者</a:t>
            </a:r>
          </a:p>
        </p:txBody>
      </p:sp>
      <p:sp>
        <p:nvSpPr>
          <p:cNvPr id="19" name="四角形吹き出し 18"/>
          <p:cNvSpPr/>
          <p:nvPr/>
        </p:nvSpPr>
        <p:spPr>
          <a:xfrm>
            <a:off x="1514475" y="3786186"/>
            <a:ext cx="1168400" cy="239712"/>
          </a:xfrm>
          <a:prstGeom prst="wedgeRectCallout">
            <a:avLst>
              <a:gd name="adj1" fmla="val 19030"/>
              <a:gd name="adj2" fmla="val -34549"/>
            </a:avLst>
          </a:prstGeom>
          <a:solidFill>
            <a:srgbClr val="FFFFFF">
              <a:alpha val="69804"/>
            </a:srgbClr>
          </a:solidFill>
          <a:ln w="3810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srgbClr val="0000CC"/>
                </a:solidFill>
                <a:latin typeface="HG丸ｺﾞｼｯｸM-PRO" pitchFamily="50" charset="-128"/>
                <a:ea typeface="HG丸ｺﾞｼｯｸM-PRO" pitchFamily="50" charset="-128"/>
              </a:rPr>
              <a:t>↓堆積・溶出↑</a:t>
            </a:r>
          </a:p>
        </p:txBody>
      </p:sp>
    </p:spTree>
    <p:extLst>
      <p:ext uri="{BB962C8B-B14F-4D97-AF65-F5344CB8AC3E}">
        <p14:creationId xmlns:p14="http://schemas.microsoft.com/office/powerpoint/2010/main" val="23887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en" id="{300E1CF5-F139-4EB8-B9B9-E03A5BABC173}" vid="{7652ADA1-034E-4F73-8E8C-3A0D4FAC80FC}"/>
    </a:ext>
  </a:extLst>
</a:theme>
</file>

<file path=ppt/theme/theme2.xml><?xml version="1.0" encoding="utf-8"?>
<a:theme xmlns:a="http://schemas.openxmlformats.org/drawingml/2006/main" name="青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" id="{092E3F93-5860-4334-B0DB-9E57F0DC4401}" vid="{7C714F2C-B0D4-4F25-925B-B429B8BD27EE}"/>
    </a:ext>
  </a:extLst>
</a:theme>
</file>

<file path=ppt/theme/theme3.xml><?xml version="1.0" encoding="utf-8"?>
<a:theme xmlns:a="http://schemas.openxmlformats.org/drawingml/2006/main" name="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d" id="{818514B1-7191-4BCA-AED5-7821FC74B065}" vid="{3B0AA5EF-F45A-4E38-A70D-445244944C6C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1054</TotalTime>
  <Words>961</Words>
  <Application>Microsoft Office PowerPoint</Application>
  <PresentationFormat>画面に合わせる (4:3)</PresentationFormat>
  <Paragraphs>327</Paragraphs>
  <Slides>23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23</vt:i4>
      </vt:variant>
    </vt:vector>
  </HeadingPairs>
  <TitlesOfParts>
    <vt:vector size="32" baseType="lpstr">
      <vt:lpstr>HGPｺﾞｼｯｸE</vt:lpstr>
      <vt:lpstr>HG丸ｺﾞｼｯｸM-PRO</vt:lpstr>
      <vt:lpstr>ＭＳ Ｐゴシック</vt:lpstr>
      <vt:lpstr>Arial</vt:lpstr>
      <vt:lpstr>Calibri</vt:lpstr>
      <vt:lpstr>Wingdings</vt:lpstr>
      <vt:lpstr>緑</vt:lpstr>
      <vt:lpstr>青</vt:lpstr>
      <vt:lpstr>赤</vt:lpstr>
      <vt:lpstr>沿岸域物質循環モデル 　　　　　　　　の現状と課題</vt:lpstr>
      <vt:lpstr>発表内容</vt:lpstr>
      <vt:lpstr>PowerPoint プレゼンテーション</vt:lpstr>
      <vt:lpstr>なぜ、民間企業が海洋生態系モデル？</vt:lpstr>
      <vt:lpstr>業務の例―国土交通省</vt:lpstr>
      <vt:lpstr>業務の例―環境省</vt:lpstr>
      <vt:lpstr>モデルに求められるスペック</vt:lpstr>
      <vt:lpstr>PowerPoint プレゼンテーション</vt:lpstr>
      <vt:lpstr>沿岸域物質循環モデルの概要①</vt:lpstr>
      <vt:lpstr>沿岸域物質循環モデルの概要②</vt:lpstr>
      <vt:lpstr>底泥と生物の関係―三津湾</vt:lpstr>
      <vt:lpstr>底泥と生物の関係―三津湾</vt:lpstr>
      <vt:lpstr>物質循環フラックス―有明海</vt:lpstr>
      <vt:lpstr>貧酸素水塊と底泥―有明海</vt:lpstr>
      <vt:lpstr>貧酸素水塊の感度解析―有明海</vt:lpstr>
      <vt:lpstr>PowerPoint プレゼンテーション</vt:lpstr>
      <vt:lpstr>民間の沿岸生態系モデル事業の今後</vt:lpstr>
      <vt:lpstr>民間企業の海洋生態系モデル業界の現状</vt:lpstr>
      <vt:lpstr>研究者と民間環境コンサルの連携</vt:lpstr>
      <vt:lpstr>①共同研究グループで研究費獲得</vt:lpstr>
      <vt:lpstr>②研究者サイドからコンサルへ業務委託</vt:lpstr>
      <vt:lpstr>③コンサルから研究者へ委託（社内研究開発）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沿岸域物質循環モデルの現状と課題</dc:title>
  <dc:creator>舘野 聡</dc:creator>
  <cp:lastModifiedBy>舘野 聡</cp:lastModifiedBy>
  <cp:revision>82</cp:revision>
  <cp:lastPrinted>2015-03-03T00:40:03Z</cp:lastPrinted>
  <dcterms:created xsi:type="dcterms:W3CDTF">2015-02-18T10:06:47Z</dcterms:created>
  <dcterms:modified xsi:type="dcterms:W3CDTF">2015-03-12T13:03:08Z</dcterms:modified>
</cp:coreProperties>
</file>