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23"/>
  </p:notesMasterIdLst>
  <p:handoutMasterIdLst>
    <p:handoutMasterId r:id="rId24"/>
  </p:handoutMasterIdLst>
  <p:sldIdLst>
    <p:sldId id="545" r:id="rId2"/>
    <p:sldId id="691" r:id="rId3"/>
    <p:sldId id="701" r:id="rId4"/>
    <p:sldId id="700" r:id="rId5"/>
    <p:sldId id="703" r:id="rId6"/>
    <p:sldId id="705" r:id="rId7"/>
    <p:sldId id="699" r:id="rId8"/>
    <p:sldId id="694" r:id="rId9"/>
    <p:sldId id="702" r:id="rId10"/>
    <p:sldId id="631" r:id="rId11"/>
    <p:sldId id="679" r:id="rId12"/>
    <p:sldId id="633" r:id="rId13"/>
    <p:sldId id="634" r:id="rId14"/>
    <p:sldId id="677" r:id="rId15"/>
    <p:sldId id="683" r:id="rId16"/>
    <p:sldId id="687" r:id="rId17"/>
    <p:sldId id="704" r:id="rId18"/>
    <p:sldId id="662" r:id="rId19"/>
    <p:sldId id="664" r:id="rId20"/>
    <p:sldId id="665" r:id="rId21"/>
    <p:sldId id="676" r:id="rId22"/>
  </p:sldIdLst>
  <p:sldSz cx="9144000" cy="6858000" type="screen4x3"/>
  <p:notesSz cx="6769100" cy="9906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EEF6"/>
    <a:srgbClr val="8AFF8B"/>
    <a:srgbClr val="FF26F6"/>
    <a:srgbClr val="4DD35D"/>
    <a:srgbClr val="FFCC66"/>
    <a:srgbClr val="FECE02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54" autoAdjust="0"/>
  </p:normalViewPr>
  <p:slideViewPr>
    <p:cSldViewPr>
      <p:cViewPr>
        <p:scale>
          <a:sx n="75" d="100"/>
          <a:sy n="75" d="100"/>
        </p:scale>
        <p:origin x="-19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82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33478" cy="494763"/>
          </a:xfrm>
          <a:prstGeom prst="rect">
            <a:avLst/>
          </a:prstGeom>
        </p:spPr>
        <p:txBody>
          <a:bodyPr vert="horz" lIns="87956" tIns="43978" rIns="87956" bIns="4397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34109" y="0"/>
            <a:ext cx="2933478" cy="494763"/>
          </a:xfrm>
          <a:prstGeom prst="rect">
            <a:avLst/>
          </a:prstGeom>
        </p:spPr>
        <p:txBody>
          <a:bodyPr vert="horz" lIns="87956" tIns="43978" rIns="87956" bIns="43978" rtlCol="0"/>
          <a:lstStyle>
            <a:lvl1pPr algn="r">
              <a:defRPr sz="1200"/>
            </a:lvl1pPr>
          </a:lstStyle>
          <a:p>
            <a:fld id="{9EF4A457-A923-904F-9AD3-A330C9DD10A9}" type="datetime1">
              <a:rPr kumimoji="1" lang="ja-JP" altLang="en-US" smtClean="0"/>
              <a:t>2015/03/05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409700"/>
            <a:ext cx="2933478" cy="494763"/>
          </a:xfrm>
          <a:prstGeom prst="rect">
            <a:avLst/>
          </a:prstGeom>
        </p:spPr>
        <p:txBody>
          <a:bodyPr vert="horz" lIns="87956" tIns="43978" rIns="87956" bIns="4397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34109" y="9409700"/>
            <a:ext cx="2933478" cy="494763"/>
          </a:xfrm>
          <a:prstGeom prst="rect">
            <a:avLst/>
          </a:prstGeom>
        </p:spPr>
        <p:txBody>
          <a:bodyPr vert="horz" lIns="87956" tIns="43978" rIns="87956" bIns="43978" rtlCol="0" anchor="b"/>
          <a:lstStyle>
            <a:lvl1pPr algn="r">
              <a:defRPr sz="1200"/>
            </a:lvl1pPr>
          </a:lstStyle>
          <a:p>
            <a:fld id="{0CD33661-F115-FD4A-ACF8-FDE99100C67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59869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34646" cy="495221"/>
          </a:xfrm>
          <a:prstGeom prst="rect">
            <a:avLst/>
          </a:prstGeom>
        </p:spPr>
        <p:txBody>
          <a:bodyPr vert="horz" lIns="91153" tIns="45576" rIns="91153" bIns="4557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32878" y="2"/>
            <a:ext cx="2934646" cy="495221"/>
          </a:xfrm>
          <a:prstGeom prst="rect">
            <a:avLst/>
          </a:prstGeom>
        </p:spPr>
        <p:txBody>
          <a:bodyPr vert="horz" lIns="91153" tIns="45576" rIns="91153" bIns="4557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8FC2BE4-AA9B-9448-9FD8-D7356921B6AE}" type="datetime1">
              <a:rPr lang="ja-JP" altLang="en-US" smtClean="0"/>
              <a:t>2015/03/05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53" tIns="45576" rIns="91153" bIns="45576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7226" y="4705391"/>
            <a:ext cx="5414649" cy="4456989"/>
          </a:xfrm>
          <a:prstGeom prst="rect">
            <a:avLst/>
          </a:prstGeom>
        </p:spPr>
        <p:txBody>
          <a:bodyPr vert="horz" lIns="91153" tIns="45576" rIns="91153" bIns="45576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409198"/>
            <a:ext cx="2934646" cy="495221"/>
          </a:xfrm>
          <a:prstGeom prst="rect">
            <a:avLst/>
          </a:prstGeom>
        </p:spPr>
        <p:txBody>
          <a:bodyPr vert="horz" lIns="91153" tIns="45576" rIns="91153" bIns="4557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32878" y="9409198"/>
            <a:ext cx="2934646" cy="495221"/>
          </a:xfrm>
          <a:prstGeom prst="rect">
            <a:avLst/>
          </a:prstGeom>
        </p:spPr>
        <p:txBody>
          <a:bodyPr vert="horz" lIns="91153" tIns="45576" rIns="91153" bIns="4557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422D660-6D53-4009-9DB8-3C1653C38A0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26897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22D660-6D53-4009-9DB8-3C1653C38A02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4626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22D660-6D53-4009-9DB8-3C1653C38A02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3800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22D660-6D53-4009-9DB8-3C1653C38A02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38503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9638" y="742950"/>
            <a:ext cx="4949825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034" tIns="45517" rIns="91034" bIns="45517" numCol="1" anchor="t" anchorCtr="0" compatLnSpc="1">
            <a:prstTxWarp prst="textNoShape">
              <a:avLst/>
            </a:prstTxWarp>
          </a:bodyPr>
          <a:lstStyle/>
          <a:p>
            <a:pPr defTabSz="439781">
              <a:defRPr/>
            </a:pPr>
            <a:endParaRPr lang="en-US" altLang="ja-JP" dirty="0">
              <a:latin typeface="Helvetica" pitchFamily="-106" charset="0"/>
              <a:cs typeface="Helvetica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70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1795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22D660-6D53-4009-9DB8-3C1653C38A02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0509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B1D7C-2D3A-D941-A966-16BC16BB8D5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2444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B1D7C-2D3A-D941-A966-16BC16BB8D5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244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BC49EE-3332-46F0-9E9E-6DC77EEBEAF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2475E6-5986-4A88-BA43-359D61DE47A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CE26DA-466D-4DED-86F1-181FACB3E95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A24FBD-FCF3-481D-826D-61EFE00B44A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SmartArt プレースホルダー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1C021B-F40E-4A5A-8EA3-0068D02F748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9F1B2A-AFDA-4482-9E80-9FF26C05581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35B371-84A5-4C69-95EA-EC6B382DEC3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タイトル、2 つの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9901AF-41CB-472C-97A6-77EF34C855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3F1E80-AE7E-4FAD-B708-96BDE2458E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A1660-8211-8D40-83A6-E1417A934EC4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2015/03/05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94E0-425E-CD40-9333-5E53123FDF8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4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1973AB6-5E3E-4D99-BAA6-AF1F71EAFC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8382DF-3D57-4BA4-8BF1-C0F5A232A0A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9ECCB9F-9AE0-452D-961C-2937BC08C03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61911A-0F0A-42BB-8D19-99ACAE3485E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3A552B-4F18-4609-99FF-45866A6D3C1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1ECC810-D042-4A8E-BEBA-381931F76B8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19B1F5-0547-4B68-8C2E-D5221E66BF7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51D19B-9B1C-4698-BBDC-F87FC069678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78E8604-1C03-4C1E-BE94-4C203F825A3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emf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jpg"/><Relationship Id="rId7" Type="http://schemas.openxmlformats.org/officeDocument/2006/relationships/image" Target="../media/image55.jpg"/><Relationship Id="rId8" Type="http://schemas.openxmlformats.org/officeDocument/2006/relationships/image" Target="../media/image56.jpg"/><Relationship Id="rId9" Type="http://schemas.openxmlformats.org/officeDocument/2006/relationships/image" Target="../media/image57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777208" y="188640"/>
            <a:ext cx="6336704" cy="360040"/>
          </a:xfrm>
        </p:spPr>
        <p:txBody>
          <a:bodyPr/>
          <a:lstStyle/>
          <a:p>
            <a:pPr algn="r"/>
            <a:r>
              <a:rPr lang="ja-JP" altLang="en-US" sz="1400" dirty="0" smtClean="0"/>
              <a:t>海洋生態系モデリングの最前線：成果、連携、次世代への展開</a:t>
            </a:r>
            <a:r>
              <a:rPr lang="ja-JP" altLang="en-US" sz="1400" dirty="0" smtClean="0"/>
              <a:t>　</a:t>
            </a:r>
            <a:r>
              <a:rPr lang="en-US" altLang="ja-JP" sz="1400" dirty="0" smtClean="0"/>
              <a:t>2015</a:t>
            </a:r>
            <a:r>
              <a:rPr lang="ja-JP" altLang="en-US" sz="1400" dirty="0" smtClean="0"/>
              <a:t>年</a:t>
            </a:r>
            <a:r>
              <a:rPr lang="en-US" altLang="ja-JP" sz="1400" dirty="0"/>
              <a:t>3</a:t>
            </a:r>
            <a:r>
              <a:rPr lang="ja-JP" altLang="en-US" sz="1400" dirty="0" smtClean="0"/>
              <a:t>月</a:t>
            </a:r>
            <a:r>
              <a:rPr lang="en-US" altLang="ja-JP" sz="1400" dirty="0" smtClean="0"/>
              <a:t>4-5</a:t>
            </a:r>
            <a:r>
              <a:rPr lang="ja-JP" altLang="en-US" sz="1400" dirty="0" smtClean="0"/>
              <a:t>日</a:t>
            </a:r>
            <a:endParaRPr lang="en-US" altLang="ja-JP" sz="1400" dirty="0" smtClean="0"/>
          </a:p>
        </p:txBody>
      </p:sp>
      <p:sp>
        <p:nvSpPr>
          <p:cNvPr id="6" name="正方形/長方形 5"/>
          <p:cNvSpPr/>
          <p:nvPr/>
        </p:nvSpPr>
        <p:spPr>
          <a:xfrm>
            <a:off x="467544" y="1268760"/>
            <a:ext cx="8280920" cy="2646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 smtClean="0">
                <a:solidFill>
                  <a:srgbClr val="0000FF"/>
                </a:solidFill>
              </a:rPr>
              <a:t>地球</a:t>
            </a:r>
            <a:r>
              <a:rPr lang="ja-JP" altLang="en-US" sz="3200" dirty="0" smtClean="0">
                <a:solidFill>
                  <a:srgbClr val="0000FF"/>
                </a:solidFill>
              </a:rPr>
              <a:t>温暖化</a:t>
            </a:r>
            <a:r>
              <a:rPr lang="ja-JP" altLang="en-US" sz="3200" dirty="0" smtClean="0">
                <a:solidFill>
                  <a:srgbClr val="0000FF"/>
                </a:solidFill>
              </a:rPr>
              <a:t>に伴う水温上昇が</a:t>
            </a:r>
            <a:r>
              <a:rPr lang="ja-JP" altLang="en-US" sz="3200" dirty="0" smtClean="0">
                <a:solidFill>
                  <a:srgbClr val="0000FF"/>
                </a:solidFill>
              </a:rPr>
              <a:t>日本</a:t>
            </a:r>
            <a:r>
              <a:rPr lang="ja-JP" altLang="en-US" sz="3200" dirty="0">
                <a:solidFill>
                  <a:srgbClr val="0000FF"/>
                </a:solidFill>
              </a:rPr>
              <a:t>沿岸生物の分布に及ぼす影響</a:t>
            </a:r>
            <a:r>
              <a:rPr lang="ja-JP" altLang="en-US" sz="3200" dirty="0" smtClean="0">
                <a:solidFill>
                  <a:srgbClr val="0000FF"/>
                </a:solidFill>
              </a:rPr>
              <a:t>評価</a:t>
            </a:r>
            <a:endParaRPr lang="en-US" altLang="ja-JP" sz="3200" dirty="0" smtClean="0">
              <a:solidFill>
                <a:srgbClr val="0000FF"/>
              </a:solidFill>
            </a:endParaRPr>
          </a:p>
          <a:p>
            <a:pPr algn="ctr"/>
            <a:endParaRPr lang="en-US" altLang="ja-JP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2800" dirty="0">
                <a:solidFill>
                  <a:srgbClr val="0000FF"/>
                </a:solidFill>
              </a:rPr>
              <a:t>Projecting the impacts of rising water temperatures on the distribution of coastal marine organisms around Japan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448272" cy="5425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 descr="130109_pr_ees（ドラッグされました）（ドラッグされました）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05264"/>
            <a:ext cx="2315551" cy="72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 descr="130109_pr_ees（ドラッグされました）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805264"/>
            <a:ext cx="2598834" cy="740600"/>
          </a:xfrm>
          <a:prstGeom prst="rect">
            <a:avLst/>
          </a:prstGeom>
          <a:effectLst/>
        </p:spPr>
      </p:pic>
      <p:sp>
        <p:nvSpPr>
          <p:cNvPr id="10" name="サブタイトル 2"/>
          <p:cNvSpPr txBox="1">
            <a:spLocks/>
          </p:cNvSpPr>
          <p:nvPr/>
        </p:nvSpPr>
        <p:spPr bwMode="auto">
          <a:xfrm>
            <a:off x="1403648" y="4149080"/>
            <a:ext cx="6400800" cy="169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ja-JP" altLang="en-US" sz="2400" dirty="0" smtClean="0"/>
              <a:t>髙尾　信太郎（北海道大学）</a:t>
            </a:r>
            <a:endParaRPr lang="en-US" altLang="ja-JP" sz="2400" dirty="0" smtClean="0"/>
          </a:p>
          <a:p>
            <a:endParaRPr lang="en-US" altLang="ja-JP" sz="1600" dirty="0" smtClean="0"/>
          </a:p>
          <a:p>
            <a:r>
              <a:rPr lang="ja-JP" altLang="en-US" sz="1600" dirty="0" smtClean="0"/>
              <a:t>共同研究者</a:t>
            </a:r>
            <a:endParaRPr lang="en-US" altLang="ja-JP" sz="1600" dirty="0" smtClean="0"/>
          </a:p>
          <a:p>
            <a:r>
              <a:rPr lang="ja-JP" altLang="en-US" sz="1600" dirty="0" smtClean="0"/>
              <a:t>柴野良太、藤井賢彦、山中康裕（北海道大学）</a:t>
            </a:r>
            <a:endParaRPr lang="en-US" altLang="ja-JP" sz="1600" dirty="0" smtClean="0"/>
          </a:p>
          <a:p>
            <a:r>
              <a:rPr lang="ja-JP" altLang="en-US" sz="1600" dirty="0" smtClean="0"/>
              <a:t>熊谷直喜、山野博哉（国立環境研究所）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8750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84731"/>
          </a:xfrm>
        </p:spPr>
        <p:txBody>
          <a:bodyPr>
            <a:norm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ja-JP" altLang="en-US" sz="2800" u="sng" kern="0" dirty="0" smtClean="0">
                <a:solidFill>
                  <a:srgbClr val="000000"/>
                </a:solidFill>
                <a:latin typeface="ＭＳ Ｐゴシック"/>
                <a:cs typeface="+mn-cs"/>
              </a:rPr>
              <a:t>対象生物と簡易生物指標</a:t>
            </a:r>
            <a:endParaRPr lang="en-US" altLang="ja-JP" sz="2800" u="sng" kern="0" dirty="0">
              <a:solidFill>
                <a:srgbClr val="000000"/>
              </a:solidFill>
              <a:latin typeface="ＭＳ Ｐゴシック"/>
              <a:cs typeface="+mn-cs"/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104928" y="1388951"/>
            <a:ext cx="8928992" cy="1938993"/>
          </a:xfrm>
          <a:prstGeom prst="roundRect">
            <a:avLst>
              <a:gd name="adj" fmla="val 414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ja-JP" dirty="0">
              <a:solidFill>
                <a:srgbClr val="008000"/>
              </a:solidFill>
              <a:latin typeface="Calibri" charset="0"/>
            </a:endParaRPr>
          </a:p>
        </p:txBody>
      </p:sp>
      <p:sp>
        <p:nvSpPr>
          <p:cNvPr id="25" name="テキスト ボックス 12"/>
          <p:cNvSpPr txBox="1">
            <a:spLocks noChangeArrowheads="1"/>
          </p:cNvSpPr>
          <p:nvPr/>
        </p:nvSpPr>
        <p:spPr bwMode="auto">
          <a:xfrm>
            <a:off x="1406384" y="1388952"/>
            <a:ext cx="763284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65113" indent="-265113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ja-JP" altLang="en-US" sz="2000" dirty="0" smtClean="0">
                <a:solidFill>
                  <a:prstClr val="black"/>
                </a:solidFill>
                <a:latin typeface="Calibri"/>
              </a:rPr>
              <a:t>多年生</a:t>
            </a:r>
            <a:r>
              <a:rPr lang="ja-JP" altLang="en-US" sz="2000" dirty="0">
                <a:solidFill>
                  <a:prstClr val="black"/>
                </a:solidFill>
                <a:latin typeface="Calibri"/>
              </a:rPr>
              <a:t>のコンブ類</a:t>
            </a:r>
            <a:r>
              <a:rPr lang="ja-JP" altLang="en-US" sz="2000" dirty="0" smtClean="0">
                <a:solidFill>
                  <a:prstClr val="black"/>
                </a:solidFill>
                <a:latin typeface="Calibri"/>
              </a:rPr>
              <a:t>海藻で</a:t>
            </a:r>
            <a:r>
              <a:rPr lang="ja-JP" altLang="en-US" sz="2000" dirty="0" smtClean="0"/>
              <a:t>南日本</a:t>
            </a:r>
            <a:r>
              <a:rPr lang="ja-JP" altLang="en-US" sz="2000" dirty="0"/>
              <a:t>の海藻藻場を形成する代表的</a:t>
            </a:r>
            <a:r>
              <a:rPr lang="ja-JP" altLang="en-US" sz="2000" dirty="0" smtClean="0"/>
              <a:t>な種</a:t>
            </a:r>
            <a:endParaRPr lang="en-US" altLang="ja-JP" sz="2000" dirty="0"/>
          </a:p>
          <a:p>
            <a:pPr marL="265113" indent="-265113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ja-JP" altLang="en-US" sz="2000" dirty="0" smtClean="0"/>
              <a:t>アワビ</a:t>
            </a:r>
            <a:r>
              <a:rPr lang="ja-JP" altLang="en-US" sz="2000" dirty="0"/>
              <a:t>・トコブシ類、ウニ類などの水産有用生物の重要な餌</a:t>
            </a:r>
            <a:r>
              <a:rPr lang="ja-JP" altLang="en-US" sz="2000" dirty="0" smtClean="0"/>
              <a:t>資源</a:t>
            </a:r>
            <a:endParaRPr lang="en-US" altLang="ja-JP" sz="2000" dirty="0"/>
          </a:p>
          <a:p>
            <a:pPr marL="265113" indent="-265113">
              <a:buFont typeface="Arial"/>
              <a:buChar char="•"/>
            </a:pPr>
            <a:r>
              <a:rPr lang="ja-JP" altLang="en-US" sz="2000" dirty="0" smtClean="0">
                <a:solidFill>
                  <a:prstClr val="black"/>
                </a:solidFill>
                <a:latin typeface="Calibri"/>
              </a:rPr>
              <a:t>生息水温は約</a:t>
            </a:r>
            <a:r>
              <a:rPr lang="en-US" altLang="ja-JP" sz="2000" dirty="0" smtClean="0">
                <a:solidFill>
                  <a:srgbClr val="0000FF"/>
                </a:solidFill>
                <a:latin typeface="Calibri"/>
              </a:rPr>
              <a:t>10</a:t>
            </a:r>
            <a:r>
              <a:rPr lang="ja-JP" altLang="en-US" sz="2000" dirty="0" smtClean="0">
                <a:solidFill>
                  <a:prstClr val="black"/>
                </a:solidFill>
              </a:rPr>
              <a:t>℃以上 </a:t>
            </a:r>
            <a:r>
              <a:rPr lang="en-US" altLang="ja-JP" sz="2000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ja-JP" altLang="en-US" sz="2000" dirty="0" smtClean="0">
                <a:solidFill>
                  <a:srgbClr val="0000FF"/>
                </a:solidFill>
                <a:latin typeface="Calibri"/>
              </a:rPr>
              <a:t>分布の</a:t>
            </a:r>
            <a:r>
              <a:rPr lang="ja-JP" altLang="en-US" sz="2000" dirty="0" smtClean="0">
                <a:solidFill>
                  <a:srgbClr val="0000FF"/>
                </a:solidFill>
                <a:latin typeface="Helvetica" pitchFamily="-106" charset="0"/>
                <a:cs typeface="Helvetica" pitchFamily="-106" charset="0"/>
              </a:rPr>
              <a:t>北限</a:t>
            </a:r>
            <a:r>
              <a:rPr lang="ja-JP" altLang="en-US" sz="2000" dirty="0">
                <a:solidFill>
                  <a:srgbClr val="0000FF"/>
                </a:solidFill>
                <a:latin typeface="Helvetica" pitchFamily="-106" charset="0"/>
                <a:cs typeface="Helvetica" pitchFamily="-106" charset="0"/>
              </a:rPr>
              <a:t>指標</a:t>
            </a:r>
            <a:r>
              <a:rPr lang="en-US" altLang="ja-JP" sz="2000" dirty="0" smtClean="0">
                <a:solidFill>
                  <a:srgbClr val="000000"/>
                </a:solidFill>
                <a:latin typeface="Calibri"/>
              </a:rPr>
              <a:t>)</a:t>
            </a:r>
            <a:r>
              <a:rPr lang="ja-JP" altLang="en-US" sz="2000" dirty="0" smtClean="0">
                <a:solidFill>
                  <a:srgbClr val="000000"/>
                </a:solidFill>
                <a:latin typeface="Calibri"/>
              </a:rPr>
              <a:t>　　　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ja-JP" altLang="en-US" sz="1600" dirty="0" smtClean="0"/>
              <a:t>須藤，</a:t>
            </a:r>
            <a:r>
              <a:rPr lang="en-US" altLang="ja-JP" sz="1600" dirty="0" smtClean="0"/>
              <a:t>1992)</a:t>
            </a:r>
            <a:r>
              <a:rPr lang="ja-JP" altLang="en-US" sz="1600" dirty="0" smtClean="0"/>
              <a:t> </a:t>
            </a:r>
            <a:endParaRPr lang="en-US" altLang="ja-JP" sz="1600" dirty="0">
              <a:solidFill>
                <a:prstClr val="black"/>
              </a:solidFill>
              <a:latin typeface="Calibri"/>
            </a:endParaRPr>
          </a:p>
          <a:p>
            <a:pPr marL="265113" indent="-265113">
              <a:buFont typeface="Arial"/>
              <a:buChar char="•"/>
            </a:pPr>
            <a:r>
              <a:rPr lang="ja-JP" altLang="en-US" sz="2000" dirty="0" smtClean="0"/>
              <a:t>培養実験から水温</a:t>
            </a:r>
            <a:r>
              <a:rPr lang="en-US" altLang="ja-JP" sz="2000" dirty="0" smtClean="0">
                <a:solidFill>
                  <a:srgbClr val="FF0000"/>
                </a:solidFill>
              </a:rPr>
              <a:t>28</a:t>
            </a:r>
            <a:r>
              <a:rPr lang="ja-JP" altLang="en-US" sz="2000" dirty="0" smtClean="0">
                <a:solidFill>
                  <a:prstClr val="black"/>
                </a:solidFill>
              </a:rPr>
              <a:t>℃以上で光合成速度減少</a:t>
            </a:r>
            <a:r>
              <a:rPr lang="en-US" altLang="ja-JP" sz="2000" dirty="0" smtClean="0">
                <a:solidFill>
                  <a:prstClr val="black"/>
                </a:solidFill>
              </a:rPr>
              <a:t> </a:t>
            </a:r>
            <a:r>
              <a:rPr lang="en-US" altLang="ja-JP" sz="2000" dirty="0">
                <a:solidFill>
                  <a:srgbClr val="000000"/>
                </a:solidFill>
              </a:rPr>
              <a:t>(</a:t>
            </a:r>
            <a:r>
              <a:rPr lang="ja-JP" altLang="en-US" sz="2000" dirty="0">
                <a:solidFill>
                  <a:srgbClr val="FF0000"/>
                </a:solidFill>
              </a:rPr>
              <a:t>分布の南限</a:t>
            </a:r>
            <a:r>
              <a:rPr lang="ja-JP" altLang="en-US" sz="2000" dirty="0" smtClean="0">
                <a:solidFill>
                  <a:srgbClr val="FF0000"/>
                </a:solidFill>
                <a:latin typeface="Helvetica" pitchFamily="-106" charset="0"/>
                <a:cs typeface="Helvetica" pitchFamily="-106" charset="0"/>
              </a:rPr>
              <a:t>指標</a:t>
            </a:r>
            <a:r>
              <a:rPr lang="en-US" altLang="ja-JP" sz="2000" dirty="0" smtClean="0">
                <a:solidFill>
                  <a:srgbClr val="000000"/>
                </a:solidFill>
              </a:rPr>
              <a:t>) 					</a:t>
            </a:r>
            <a:r>
              <a:rPr lang="en-US" altLang="ja-JP" sz="1600" dirty="0" smtClean="0">
                <a:solidFill>
                  <a:srgbClr val="000000"/>
                </a:solidFill>
              </a:rPr>
              <a:t>(</a:t>
            </a:r>
            <a:r>
              <a:rPr lang="en-US" altLang="ja-JP" sz="1600" dirty="0" err="1" smtClean="0"/>
              <a:t>Serisawa</a:t>
            </a:r>
            <a:r>
              <a:rPr lang="en-US" altLang="ja-JP" sz="1600" dirty="0" smtClean="0"/>
              <a:t> </a:t>
            </a:r>
            <a:r>
              <a:rPr lang="en-US" altLang="ja-JP" sz="1600" dirty="0"/>
              <a:t>et al., </a:t>
            </a:r>
            <a:r>
              <a:rPr lang="en-US" altLang="ja-JP" sz="1600" dirty="0" smtClean="0"/>
              <a:t>2001)</a:t>
            </a:r>
            <a:r>
              <a:rPr lang="en-US" altLang="ja-JP" sz="1600" dirty="0" smtClean="0">
                <a:solidFill>
                  <a:srgbClr val="000000"/>
                </a:solidFill>
              </a:rPr>
              <a:t> </a:t>
            </a:r>
            <a:endParaRPr lang="en-US" altLang="ja-JP" sz="1600" dirty="0">
              <a:solidFill>
                <a:srgbClr val="000000"/>
              </a:solidFill>
            </a:endParaRPr>
          </a:p>
          <a:p>
            <a:pPr marL="265113" indent="-265113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ja-JP" altLang="en-US" sz="2000" dirty="0" smtClean="0">
                <a:solidFill>
                  <a:prstClr val="black"/>
                </a:solidFill>
                <a:latin typeface="Calibri"/>
              </a:rPr>
              <a:t>磯焼けなどにより減少中</a:t>
            </a:r>
            <a:r>
              <a:rPr lang="ja-JP" altLang="en-US" sz="1600" dirty="0" smtClean="0">
                <a:solidFill>
                  <a:prstClr val="black"/>
                </a:solidFill>
                <a:latin typeface="+mn-lt"/>
              </a:rPr>
              <a:t>（芹澤ら，</a:t>
            </a:r>
            <a:r>
              <a:rPr lang="en-US" altLang="ja-JP" sz="1600" dirty="0" smtClean="0">
                <a:solidFill>
                  <a:prstClr val="black"/>
                </a:solidFill>
                <a:latin typeface="+mn-lt"/>
              </a:rPr>
              <a:t>2000</a:t>
            </a:r>
            <a:r>
              <a:rPr lang="ja-JP" altLang="en-US" sz="1600" dirty="0" smtClean="0">
                <a:solidFill>
                  <a:prstClr val="black"/>
                </a:solidFill>
                <a:latin typeface="+mn-lt"/>
              </a:rPr>
              <a:t>）</a:t>
            </a:r>
            <a:endParaRPr lang="en-US" altLang="ja-JP" sz="1600" dirty="0">
              <a:latin typeface="+mn-lt"/>
            </a:endParaRPr>
          </a:p>
        </p:txBody>
      </p:sp>
      <p:pic>
        <p:nvPicPr>
          <p:cNvPr id="26" name="図 25" descr="カジメ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369" y="1552400"/>
            <a:ext cx="1249663" cy="933957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398272" y="2674956"/>
            <a:ext cx="748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dirty="0">
                <a:solidFill>
                  <a:srgbClr val="008000"/>
                </a:solidFill>
                <a:latin typeface="Calibri" charset="0"/>
              </a:rPr>
              <a:t>カジメ</a:t>
            </a:r>
            <a:endParaRPr lang="en-US" altLang="ja-JP" dirty="0">
              <a:solidFill>
                <a:srgbClr val="008000"/>
              </a:solidFill>
              <a:latin typeface="Calibri" charset="0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110240" y="4187573"/>
            <a:ext cx="8928992" cy="1296144"/>
          </a:xfrm>
          <a:prstGeom prst="roundRect">
            <a:avLst>
              <a:gd name="adj" fmla="val 414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39" name="図 38" descr="アイゴ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492" y="4242000"/>
            <a:ext cx="1234160" cy="816571"/>
          </a:xfrm>
          <a:prstGeom prst="rect">
            <a:avLst/>
          </a:prstGeom>
        </p:spPr>
      </p:pic>
      <p:sp>
        <p:nvSpPr>
          <p:cNvPr id="40" name="テキスト ボックス 12"/>
          <p:cNvSpPr txBox="1">
            <a:spLocks noChangeArrowheads="1"/>
          </p:cNvSpPr>
          <p:nvPr/>
        </p:nvSpPr>
        <p:spPr bwMode="auto">
          <a:xfrm>
            <a:off x="1438652" y="4260667"/>
            <a:ext cx="725345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ja-JP" altLang="en-US" sz="2000" dirty="0" smtClean="0">
                <a:solidFill>
                  <a:prstClr val="black"/>
                </a:solidFill>
                <a:latin typeface="Calibri"/>
              </a:rPr>
              <a:t>藻場といった沿岸生態系に強く依存</a:t>
            </a:r>
            <a:endParaRPr lang="en-US" altLang="ja-JP" sz="20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ja-JP" altLang="ja-JP" sz="2000" dirty="0"/>
              <a:t>近年大規模な食害被害が拡大し問題となって</a:t>
            </a:r>
            <a:r>
              <a:rPr lang="ja-JP" altLang="ja-JP" sz="2000" dirty="0" smtClean="0"/>
              <a:t>いる</a:t>
            </a:r>
            <a:endParaRPr lang="en-US" altLang="ja-JP" sz="20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ja-JP" altLang="en-US" sz="2000" dirty="0" smtClean="0">
                <a:latin typeface="Calibri"/>
              </a:rPr>
              <a:t>水温</a:t>
            </a:r>
            <a:r>
              <a:rPr lang="en-US" altLang="ja-JP" sz="2000" dirty="0" smtClean="0">
                <a:solidFill>
                  <a:srgbClr val="0000FF"/>
                </a:solidFill>
                <a:latin typeface="Calibri"/>
              </a:rPr>
              <a:t>15</a:t>
            </a:r>
            <a:r>
              <a:rPr lang="ja-JP" altLang="en-US" sz="2000" dirty="0" smtClean="0">
                <a:solidFill>
                  <a:prstClr val="black"/>
                </a:solidFill>
                <a:latin typeface="Calibri"/>
              </a:rPr>
              <a:t> ℃以下で摂食行動が抑制 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ja-JP" altLang="en-US" sz="2000" dirty="0" smtClean="0">
                <a:solidFill>
                  <a:srgbClr val="0000FF"/>
                </a:solidFill>
                <a:latin typeface="Helvetica" pitchFamily="-106" charset="0"/>
                <a:cs typeface="Helvetica" pitchFamily="-106" charset="0"/>
              </a:rPr>
              <a:t>通年</a:t>
            </a:r>
            <a:r>
              <a:rPr lang="ja-JP" altLang="en-US" sz="2000" dirty="0">
                <a:solidFill>
                  <a:srgbClr val="0000FF"/>
                </a:solidFill>
                <a:latin typeface="Helvetica" pitchFamily="-106" charset="0"/>
                <a:cs typeface="Helvetica" pitchFamily="-106" charset="0"/>
              </a:rPr>
              <a:t>摂食行動の</a:t>
            </a:r>
            <a:r>
              <a:rPr lang="ja-JP" altLang="en-US" sz="2000" dirty="0" smtClean="0">
                <a:solidFill>
                  <a:srgbClr val="0000FF"/>
                </a:solidFill>
                <a:latin typeface="Helvetica" pitchFamily="-106" charset="0"/>
                <a:cs typeface="Helvetica" pitchFamily="-106" charset="0"/>
              </a:rPr>
              <a:t>北限指標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altLang="ja-JP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03584" y="5114385"/>
            <a:ext cx="787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00FF"/>
                </a:solidFill>
                <a:latin typeface="Calibri" charset="0"/>
              </a:rPr>
              <a:t>アイゴ</a:t>
            </a:r>
            <a:endParaRPr lang="en-US" altLang="ja-JP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10240" y="377264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rgbClr val="0000FF"/>
                </a:solidFill>
                <a:latin typeface="Calibri" charset="0"/>
              </a:rPr>
              <a:t>食害魚種</a:t>
            </a:r>
            <a:endParaRPr lang="en-US" altLang="ja-JP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104928" y="95059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dirty="0" smtClean="0">
                <a:solidFill>
                  <a:srgbClr val="008000"/>
                </a:solidFill>
                <a:latin typeface="Calibri" charset="0"/>
              </a:rPr>
              <a:t>藻場種</a:t>
            </a:r>
            <a:endParaRPr lang="en-US" altLang="ja-JP" dirty="0">
              <a:solidFill>
                <a:srgbClr val="008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643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ja-JP" altLang="en-US" sz="2800" u="sng" dirty="0" smtClean="0">
                <a:solidFill>
                  <a:schemeClr val="tx1"/>
                </a:solidFill>
              </a:rPr>
              <a:t>潜在</a:t>
            </a:r>
            <a:r>
              <a:rPr lang="ja-JP" altLang="en-US" sz="2800" u="sng" dirty="0">
                <a:solidFill>
                  <a:schemeClr val="tx1"/>
                </a:solidFill>
              </a:rPr>
              <a:t>生息域</a:t>
            </a:r>
            <a:r>
              <a:rPr lang="ja-JP" altLang="en-US" sz="2800" u="sng" dirty="0" smtClean="0">
                <a:solidFill>
                  <a:schemeClr val="tx1"/>
                </a:solidFill>
              </a:rPr>
              <a:t>推定</a:t>
            </a:r>
            <a:endParaRPr kumimoji="1" lang="ja-JP" altLang="en-US" sz="2800" u="sng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4325" y="5561832"/>
            <a:ext cx="1960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 smtClean="0"/>
              <a:t>生息南限推定</a:t>
            </a:r>
          </a:p>
          <a:p>
            <a:pPr algn="ctr"/>
            <a:r>
              <a:rPr lang="en-US" altLang="ja-JP" sz="1400" dirty="0" smtClean="0"/>
              <a:t>(</a:t>
            </a:r>
            <a:r>
              <a:rPr lang="ja-JP" altLang="en-US" sz="1400" dirty="0" smtClean="0"/>
              <a:t>最暖月</a:t>
            </a:r>
            <a:r>
              <a:rPr lang="en-US" altLang="ja-JP" sz="1400" dirty="0" smtClean="0"/>
              <a:t>SST)</a:t>
            </a:r>
            <a:endParaRPr lang="en-US" altLang="ja-JP" sz="1400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068541" y="4553720"/>
            <a:ext cx="86409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2068541" y="3545608"/>
            <a:ext cx="962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 smtClean="0"/>
              <a:t>好適</a:t>
            </a:r>
            <a:endParaRPr kumimoji="1" lang="en-US" altLang="ja-JP" sz="1400" dirty="0" smtClean="0"/>
          </a:p>
          <a:p>
            <a:pPr algn="ctr"/>
            <a:r>
              <a:rPr lang="en-US" altLang="ja-JP" sz="1400" dirty="0" smtClean="0"/>
              <a:t>(</a:t>
            </a:r>
            <a:r>
              <a:rPr lang="ja-JP" altLang="en-US" sz="1400" dirty="0" smtClean="0"/>
              <a:t>発生なし</a:t>
            </a:r>
            <a:r>
              <a:rPr lang="en-US" altLang="ja-JP" sz="1400" dirty="0" smtClean="0"/>
              <a:t>)</a:t>
            </a:r>
            <a:endParaRPr kumimoji="1" lang="ja-JP" altLang="en-US" sz="1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18038" y="3545608"/>
            <a:ext cx="1022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 smtClean="0"/>
              <a:t>不適</a:t>
            </a:r>
            <a:endParaRPr kumimoji="1" lang="en-US" altLang="ja-JP" sz="1400" dirty="0" smtClean="0"/>
          </a:p>
          <a:p>
            <a:pPr algn="ctr"/>
            <a:r>
              <a:rPr lang="en-US" altLang="ja-JP" sz="1400" dirty="0" smtClean="0"/>
              <a:t>(</a:t>
            </a:r>
            <a:r>
              <a:rPr lang="ja-JP" altLang="en-US" sz="1400" dirty="0" smtClean="0"/>
              <a:t>毎年発生</a:t>
            </a:r>
            <a:r>
              <a:rPr lang="en-US" altLang="ja-JP" sz="1400" dirty="0" smtClean="0"/>
              <a:t>)</a:t>
            </a:r>
            <a:endParaRPr kumimoji="1" lang="ja-JP" altLang="en-US" sz="1400" dirty="0"/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2068541" y="2681512"/>
            <a:ext cx="86409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124325" y="1529384"/>
            <a:ext cx="1960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 smtClean="0"/>
              <a:t>生息北限推定</a:t>
            </a:r>
            <a:endParaRPr lang="en-US" altLang="ja-JP" sz="1400" dirty="0" smtClean="0"/>
          </a:p>
          <a:p>
            <a:pPr algn="ctr"/>
            <a:r>
              <a:rPr lang="en-US" altLang="ja-JP" sz="1400" dirty="0" smtClean="0"/>
              <a:t>(</a:t>
            </a:r>
            <a:r>
              <a:rPr lang="ja-JP" altLang="en-US" sz="1400" dirty="0" smtClean="0"/>
              <a:t>最寒月</a:t>
            </a:r>
            <a:r>
              <a:rPr lang="en-US" altLang="ja-JP" sz="1400" dirty="0" smtClean="0"/>
              <a:t>SST)</a:t>
            </a:r>
            <a:endParaRPr lang="en-US" altLang="ja-JP" sz="1400" dirty="0"/>
          </a:p>
        </p:txBody>
      </p:sp>
      <p:pic>
        <p:nvPicPr>
          <p:cNvPr id="8" name="図 7" descr="tos_min_2000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1" y="2105448"/>
            <a:ext cx="1656184" cy="1568089"/>
          </a:xfrm>
          <a:prstGeom prst="rect">
            <a:avLst/>
          </a:prstGeom>
        </p:spPr>
      </p:pic>
      <p:pic>
        <p:nvPicPr>
          <p:cNvPr id="15" name="図 14" descr="tos_max_2000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1" y="3977656"/>
            <a:ext cx="1668724" cy="1584176"/>
          </a:xfrm>
          <a:prstGeom prst="rect">
            <a:avLst/>
          </a:prstGeom>
        </p:spPr>
      </p:pic>
      <p:pic>
        <p:nvPicPr>
          <p:cNvPr id="16" name="図 15" descr="isoyake_scalevar_horizont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68" y="3743360"/>
            <a:ext cx="2304256" cy="231713"/>
          </a:xfrm>
          <a:prstGeom prst="rect">
            <a:avLst/>
          </a:prstGeom>
        </p:spPr>
      </p:pic>
      <p:cxnSp>
        <p:nvCxnSpPr>
          <p:cNvPr id="26" name="直線矢印コネクタ 25"/>
          <p:cNvCxnSpPr/>
          <p:nvPr/>
        </p:nvCxnSpPr>
        <p:spPr>
          <a:xfrm>
            <a:off x="5380909" y="2681512"/>
            <a:ext cx="86409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5380909" y="4553720"/>
            <a:ext cx="86409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8" name="図 27" descr="potential_habitat_Ecklonia2000s_Tmin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677" y="2060848"/>
            <a:ext cx="1673426" cy="1584176"/>
          </a:xfrm>
          <a:prstGeom prst="rect">
            <a:avLst/>
          </a:prstGeom>
        </p:spPr>
      </p:pic>
      <p:pic>
        <p:nvPicPr>
          <p:cNvPr id="29" name="図 28" descr="potential_habitat_Ecklonia2000s_isoyake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678" y="4005064"/>
            <a:ext cx="1668488" cy="1584176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6444208" y="1556792"/>
            <a:ext cx="2479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年代別の潜在生息域</a:t>
            </a:r>
            <a:endParaRPr kumimoji="1" lang="en-US" altLang="ja-JP" dirty="0" smtClean="0"/>
          </a:p>
          <a:p>
            <a:r>
              <a:rPr lang="ja-JP" altLang="en-US" dirty="0" smtClean="0"/>
              <a:t>（例：温帯性藻場カジメ）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6461029" y="4769744"/>
            <a:ext cx="257347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/>
              <a:t>実際のカジメ</a:t>
            </a:r>
            <a:r>
              <a:rPr lang="ja-JP" altLang="en-US" sz="1600" dirty="0" smtClean="0"/>
              <a:t>分布</a:t>
            </a:r>
            <a:r>
              <a:rPr lang="ja-JP" altLang="en-US" sz="1600" baseline="30000" dirty="0" smtClean="0"/>
              <a:t>*</a:t>
            </a:r>
            <a:r>
              <a:rPr lang="ja-JP" altLang="en-US" sz="1600" dirty="0" smtClean="0"/>
              <a:t>（</a:t>
            </a:r>
            <a:r>
              <a:rPr lang="en-US" altLang="ja-JP" sz="1600" dirty="0">
                <a:solidFill>
                  <a:srgbClr val="FF26F6"/>
                </a:solidFill>
              </a:rPr>
              <a:t>●</a:t>
            </a:r>
            <a:r>
              <a:rPr lang="ja-JP" altLang="en-US" sz="1600" dirty="0"/>
              <a:t>）</a:t>
            </a:r>
            <a:endParaRPr lang="en-US" altLang="ja-JP" sz="1600" dirty="0"/>
          </a:p>
          <a:p>
            <a:r>
              <a:rPr lang="ja-JP" altLang="en-US" sz="1600" dirty="0" smtClean="0"/>
              <a:t>推定された潜在</a:t>
            </a:r>
            <a:r>
              <a:rPr lang="ja-JP" altLang="en-US" sz="1600" dirty="0"/>
              <a:t>生息域（</a:t>
            </a:r>
            <a:r>
              <a:rPr lang="en-US" altLang="ja-JP" sz="1600" dirty="0">
                <a:solidFill>
                  <a:srgbClr val="70EEF6"/>
                </a:solidFill>
              </a:rPr>
              <a:t>■</a:t>
            </a:r>
            <a:r>
              <a:rPr lang="ja-JP" altLang="en-US" sz="1600" dirty="0"/>
              <a:t>）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948348" y="5832672"/>
            <a:ext cx="2177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*</a:t>
            </a:r>
            <a:r>
              <a:rPr lang="ja-JP" altLang="en-US" sz="1400" dirty="0" smtClean="0"/>
              <a:t>熊谷ら</a:t>
            </a:r>
            <a:r>
              <a:rPr lang="en-US" altLang="ja-JP" sz="1400" dirty="0" smtClean="0"/>
              <a:t>, 2014@</a:t>
            </a:r>
            <a:r>
              <a:rPr lang="ja-JP" altLang="en-US" sz="1400" dirty="0" smtClean="0"/>
              <a:t>生態学会</a:t>
            </a:r>
            <a:endParaRPr kumimoji="1" lang="ja-JP" altLang="en-US" sz="1400" dirty="0"/>
          </a:p>
        </p:txBody>
      </p:sp>
      <p:pic>
        <p:nvPicPr>
          <p:cNvPr id="35" name="図 34" descr="potential_habitat_Ecklonia2000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029" y="2249464"/>
            <a:ext cx="2578572" cy="2448272"/>
          </a:xfrm>
          <a:prstGeom prst="rect">
            <a:avLst/>
          </a:prstGeom>
        </p:spPr>
      </p:pic>
      <p:sp>
        <p:nvSpPr>
          <p:cNvPr id="31" name="角丸四角形 30"/>
          <p:cNvSpPr>
            <a:spLocks noChangeArrowheads="1"/>
          </p:cNvSpPr>
          <p:nvPr/>
        </p:nvSpPr>
        <p:spPr bwMode="auto">
          <a:xfrm>
            <a:off x="107504" y="836712"/>
            <a:ext cx="1872208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9E7FF"/>
              </a:gs>
              <a:gs pos="35001">
                <a:srgbClr val="ADEDFF"/>
              </a:gs>
              <a:gs pos="100000">
                <a:srgbClr val="DDF8FF"/>
              </a:gs>
            </a:gsLst>
            <a:lin ang="16200000" scaled="1"/>
          </a:gradFill>
          <a:ln w="9525">
            <a:solidFill>
              <a:srgbClr val="00ACDC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dirty="0" smtClean="0">
                <a:solidFill>
                  <a:srgbClr val="000000"/>
                </a:solidFill>
                <a:latin typeface="Arial Narrow" charset="0"/>
              </a:rPr>
              <a:t>将来予測</a:t>
            </a:r>
            <a:r>
              <a:rPr lang="ja-JP" dirty="0" smtClean="0">
                <a:solidFill>
                  <a:srgbClr val="000000"/>
                </a:solidFill>
                <a:latin typeface="Arial Narrow" charset="0"/>
              </a:rPr>
              <a:t>データ</a:t>
            </a:r>
            <a:endParaRPr lang="ja-JP" altLang="en-US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33" name="角丸四角形 32"/>
          <p:cNvSpPr>
            <a:spLocks noChangeArrowheads="1"/>
          </p:cNvSpPr>
          <p:nvPr/>
        </p:nvSpPr>
        <p:spPr bwMode="auto">
          <a:xfrm>
            <a:off x="2771800" y="836712"/>
            <a:ext cx="2808312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9E7FF"/>
              </a:gs>
              <a:gs pos="35001">
                <a:srgbClr val="ADEDFF"/>
              </a:gs>
              <a:gs pos="100000">
                <a:srgbClr val="DDF8FF"/>
              </a:gs>
            </a:gsLst>
            <a:lin ang="16200000" scaled="1"/>
          </a:gradFill>
          <a:ln w="9525">
            <a:solidFill>
              <a:srgbClr val="00ACDC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dirty="0" smtClean="0">
                <a:solidFill>
                  <a:srgbClr val="000000"/>
                </a:solidFill>
                <a:latin typeface="Arial Narrow" charset="0"/>
              </a:rPr>
              <a:t>生物</a:t>
            </a:r>
            <a:r>
              <a:rPr lang="ja-JP" dirty="0" smtClean="0">
                <a:solidFill>
                  <a:srgbClr val="000000"/>
                </a:solidFill>
                <a:latin typeface="Arial Narrow" charset="0"/>
              </a:rPr>
              <a:t>分布に</a:t>
            </a:r>
            <a:r>
              <a:rPr lang="ja-JP" dirty="0">
                <a:solidFill>
                  <a:srgbClr val="000000"/>
                </a:solidFill>
                <a:latin typeface="Arial Narrow" charset="0"/>
              </a:rPr>
              <a:t>関する</a:t>
            </a:r>
            <a:r>
              <a:rPr lang="ja-JP" dirty="0">
                <a:solidFill>
                  <a:srgbClr val="0000FF"/>
                </a:solidFill>
                <a:latin typeface="Arial Narrow" charset="0"/>
              </a:rPr>
              <a:t>評価</a:t>
            </a:r>
            <a:r>
              <a:rPr lang="ja-JP" dirty="0" smtClean="0">
                <a:solidFill>
                  <a:srgbClr val="0000FF"/>
                </a:solidFill>
                <a:latin typeface="Arial Narrow" charset="0"/>
              </a:rPr>
              <a:t>指標</a:t>
            </a:r>
            <a:endParaRPr lang="en-US" altLang="ja-JP" dirty="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123728" y="908720"/>
            <a:ext cx="4921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latin typeface="+mn-ea"/>
                <a:ea typeface="+mn-ea"/>
                <a:cs typeface="+mn-cs"/>
              </a:rPr>
              <a:t>＋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819244" y="4221088"/>
            <a:ext cx="11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2000</a:t>
            </a:r>
            <a:r>
              <a:rPr kumimoji="1" lang="ja-JP" altLang="en-US" dirty="0" smtClean="0"/>
              <a:t>年代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059832" y="1484784"/>
            <a:ext cx="2164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10</a:t>
            </a:r>
            <a:r>
              <a:rPr kumimoji="1" lang="ja-JP" altLang="en-US" sz="1400" dirty="0" smtClean="0"/>
              <a:t>年間の低水温発生頻度</a:t>
            </a:r>
            <a:endParaRPr kumimoji="1" lang="en-US" altLang="ja-JP" sz="1400" dirty="0" smtClean="0"/>
          </a:p>
          <a:p>
            <a:pPr algn="ctr"/>
            <a:r>
              <a:rPr lang="en-US" altLang="ja-JP" sz="1400" dirty="0" smtClean="0"/>
              <a:t>(</a:t>
            </a:r>
            <a:r>
              <a:rPr lang="ja-JP" altLang="en-US" sz="1400" dirty="0" smtClean="0"/>
              <a:t>最寒月</a:t>
            </a:r>
            <a:r>
              <a:rPr lang="en-US" altLang="ja-JP" sz="1400" dirty="0" smtClean="0"/>
              <a:t>SST≦</a:t>
            </a:r>
            <a:r>
              <a:rPr lang="en-US" altLang="ja-JP" sz="1400" dirty="0" smtClean="0">
                <a:solidFill>
                  <a:srgbClr val="0000FF"/>
                </a:solidFill>
              </a:rPr>
              <a:t>10</a:t>
            </a:r>
            <a:r>
              <a:rPr lang="en-US" altLang="ja-JP" sz="1400" dirty="0" smtClean="0"/>
              <a:t>℃</a:t>
            </a:r>
            <a:r>
              <a:rPr lang="ja-JP" altLang="en-US" sz="1400" dirty="0" smtClean="0"/>
              <a:t>の頻度</a:t>
            </a:r>
            <a:r>
              <a:rPr lang="en-US" altLang="ja-JP" sz="1400" dirty="0" smtClean="0"/>
              <a:t>)</a:t>
            </a:r>
            <a:endParaRPr lang="en-US" altLang="ja-JP" sz="14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055773" y="5661248"/>
            <a:ext cx="2164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10</a:t>
            </a:r>
            <a:r>
              <a:rPr kumimoji="1" lang="ja-JP" altLang="en-US" sz="1400" dirty="0" smtClean="0"/>
              <a:t>年間の高水温発生頻度</a:t>
            </a:r>
            <a:endParaRPr kumimoji="1" lang="en-US" altLang="ja-JP" sz="1400" dirty="0" smtClean="0"/>
          </a:p>
          <a:p>
            <a:pPr algn="ctr"/>
            <a:r>
              <a:rPr lang="en-US" altLang="ja-JP" sz="1400" dirty="0"/>
              <a:t>(</a:t>
            </a:r>
            <a:r>
              <a:rPr lang="ja-JP" altLang="en-US" sz="1400" dirty="0"/>
              <a:t>最暖月</a:t>
            </a:r>
            <a:r>
              <a:rPr lang="en-US" altLang="ja-JP" sz="1400" dirty="0" smtClean="0"/>
              <a:t>SST≧</a:t>
            </a:r>
            <a:r>
              <a:rPr lang="en-US" altLang="ja-JP" sz="1400" dirty="0" smtClean="0">
                <a:solidFill>
                  <a:srgbClr val="FF0000"/>
                </a:solidFill>
              </a:rPr>
              <a:t>28</a:t>
            </a:r>
            <a:r>
              <a:rPr lang="en-US" altLang="ja-JP" sz="1400" dirty="0" smtClean="0"/>
              <a:t>℃</a:t>
            </a:r>
            <a:r>
              <a:rPr lang="ja-JP" altLang="en-US" sz="1400" dirty="0" smtClean="0"/>
              <a:t>の頻度</a:t>
            </a:r>
            <a:r>
              <a:rPr lang="en-US" altLang="ja-JP" sz="1400" dirty="0" smtClean="0"/>
              <a:t>)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358777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Fig1f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01" y="1420539"/>
            <a:ext cx="2448819" cy="256012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364590" y="3219054"/>
            <a:ext cx="105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Presence</a:t>
            </a:r>
            <a:r>
              <a:rPr lang="ja-JP" altLang="ja-JP" dirty="0" smtClean="0"/>
              <a:t> </a:t>
            </a:r>
            <a:endParaRPr lang="en-US" altLang="ja-JP" dirty="0" smtClean="0"/>
          </a:p>
        </p:txBody>
      </p:sp>
      <p:sp>
        <p:nvSpPr>
          <p:cNvPr id="15" name="正方形/長方形 14"/>
          <p:cNvSpPr/>
          <p:nvPr/>
        </p:nvSpPr>
        <p:spPr>
          <a:xfrm>
            <a:off x="6004407" y="3306523"/>
            <a:ext cx="360183" cy="249024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Times New Roman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003317" y="3657775"/>
            <a:ext cx="360183" cy="244985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cs typeface="Times New Roman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64590" y="3592095"/>
            <a:ext cx="97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Absence</a:t>
            </a:r>
            <a:r>
              <a:rPr lang="ja-JP" altLang="ja-JP" dirty="0" smtClean="0"/>
              <a:t> </a:t>
            </a:r>
            <a:endParaRPr lang="en-US" altLang="ja-JP" dirty="0" smtClean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790537" y="165331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u="sng" dirty="0"/>
              <a:t>藻場分布の再現性確認</a:t>
            </a:r>
          </a:p>
        </p:txBody>
      </p:sp>
      <p:pic>
        <p:nvPicPr>
          <p:cNvPr id="28" name="図 27" descr="insitu_Ecklonia_2000s_1de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17" y="1348531"/>
            <a:ext cx="2844368" cy="2771060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1494389" y="4376137"/>
            <a:ext cx="3159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1</a:t>
            </a:r>
            <a:r>
              <a:rPr kumimoji="1" lang="ja-JP" altLang="en-US" sz="1200" dirty="0" smtClean="0"/>
              <a:t>．現場データから</a:t>
            </a:r>
            <a:r>
              <a:rPr lang="en-US" altLang="ja-JP" sz="1200" dirty="0" smtClean="0"/>
              <a:t>1°×1°</a:t>
            </a:r>
            <a:r>
              <a:rPr lang="ja-JP" altLang="en-US" sz="1200" dirty="0" smtClean="0"/>
              <a:t>のグリッド図を作成</a:t>
            </a:r>
            <a:endParaRPr kumimoji="1" lang="ja-JP" altLang="en-US" sz="12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01901" y="3499202"/>
            <a:ext cx="1918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カジメの生息場所</a:t>
            </a:r>
            <a:endParaRPr kumimoji="1" lang="en-US" altLang="ja-JP" sz="1200" dirty="0" smtClean="0"/>
          </a:p>
          <a:p>
            <a:r>
              <a:rPr kumimoji="1" lang="en-US" altLang="ja-JP" sz="1200" dirty="0" smtClean="0"/>
              <a:t>(</a:t>
            </a:r>
            <a:r>
              <a:rPr lang="ja-JP" altLang="en-US" sz="1200" dirty="0"/>
              <a:t>熊谷ら</a:t>
            </a:r>
            <a:r>
              <a:rPr lang="en-US" altLang="ja-JP" sz="1200" dirty="0"/>
              <a:t>, 2014@</a:t>
            </a:r>
            <a:r>
              <a:rPr lang="ja-JP" altLang="en-US" sz="1200" dirty="0"/>
              <a:t>生態学会</a:t>
            </a:r>
            <a:r>
              <a:rPr lang="en-US" altLang="ja-JP" sz="1200" dirty="0" smtClean="0"/>
              <a:t>)</a:t>
            </a:r>
            <a:endParaRPr kumimoji="1" lang="ja-JP" altLang="en-US" sz="1200" dirty="0"/>
          </a:p>
        </p:txBody>
      </p:sp>
      <p:sp>
        <p:nvSpPr>
          <p:cNvPr id="33" name="円/楕円 32"/>
          <p:cNvSpPr>
            <a:spLocks noChangeAspect="1"/>
          </p:cNvSpPr>
          <p:nvPr/>
        </p:nvSpPr>
        <p:spPr>
          <a:xfrm>
            <a:off x="2299394" y="3590566"/>
            <a:ext cx="136068" cy="109635"/>
          </a:xfrm>
          <a:prstGeom prst="ellipse">
            <a:avLst/>
          </a:prstGeom>
          <a:solidFill>
            <a:srgbClr val="25CD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833356" y="1424732"/>
            <a:ext cx="742924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2000s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23528" y="5157192"/>
            <a:ext cx="713528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17</a:t>
            </a:r>
            <a:r>
              <a:rPr lang="ja-JP" altLang="en-US" sz="2400" dirty="0" smtClean="0"/>
              <a:t>の</a:t>
            </a:r>
            <a:r>
              <a:rPr lang="ja-JP" altLang="ja-JP" sz="2400" dirty="0"/>
              <a:t>気候</a:t>
            </a:r>
            <a:r>
              <a:rPr lang="ja-JP" altLang="ja-JP" sz="2400" dirty="0" smtClean="0"/>
              <a:t>モデル</a:t>
            </a:r>
            <a:endParaRPr lang="en-US" altLang="ja-JP" sz="2400" dirty="0" smtClean="0"/>
          </a:p>
          <a:p>
            <a:pPr marL="285750" indent="-285750">
              <a:buFont typeface="Arial"/>
              <a:buChar char="•"/>
            </a:pPr>
            <a:r>
              <a:rPr kumimoji="1" lang="en-US" altLang="ja-JP" sz="2400" dirty="0" smtClean="0"/>
              <a:t>1960</a:t>
            </a:r>
            <a:r>
              <a:rPr lang="en-US" altLang="ja-JP" sz="2400" dirty="0" smtClean="0"/>
              <a:t>〜</a:t>
            </a:r>
            <a:r>
              <a:rPr kumimoji="1" lang="en-US" altLang="ja-JP" sz="2400" dirty="0" smtClean="0"/>
              <a:t>2009</a:t>
            </a:r>
            <a:r>
              <a:rPr kumimoji="1" lang="ja-JP" altLang="en-US" sz="2400" dirty="0" smtClean="0"/>
              <a:t>年まで</a:t>
            </a:r>
            <a:r>
              <a:rPr lang="ja-JP" altLang="en-US" sz="2400" dirty="0" smtClean="0"/>
              <a:t>の</a:t>
            </a:r>
            <a:r>
              <a:rPr kumimoji="1" lang="ja-JP" altLang="en-US" sz="2400" dirty="0" smtClean="0"/>
              <a:t>月単位海面水温</a:t>
            </a:r>
            <a:r>
              <a:rPr kumimoji="1" lang="en-US" altLang="ja-JP" sz="2400" dirty="0" smtClean="0"/>
              <a:t>(SST)</a:t>
            </a:r>
            <a:r>
              <a:rPr lang="ja-JP" altLang="en-US" sz="2400" dirty="0" smtClean="0"/>
              <a:t>を使用</a:t>
            </a:r>
            <a:endParaRPr lang="en-US" altLang="ja-JP" sz="2400" dirty="0" smtClean="0"/>
          </a:p>
          <a:p>
            <a:pPr marL="285750" indent="-285750">
              <a:buFont typeface="Arial"/>
              <a:buChar char="•"/>
            </a:pPr>
            <a:r>
              <a:rPr lang="ja-JP" altLang="en-US" sz="2400" dirty="0"/>
              <a:t>空間解像度は</a:t>
            </a:r>
            <a:r>
              <a:rPr lang="en-US" altLang="ja-JP" sz="2400" dirty="0"/>
              <a:t>1°×1° (</a:t>
            </a:r>
            <a:r>
              <a:rPr lang="ja-JP" altLang="en-US" sz="2400" dirty="0"/>
              <a:t>緯度</a:t>
            </a:r>
            <a:r>
              <a:rPr lang="en-US" altLang="ja-JP" sz="2400" dirty="0"/>
              <a:t>×</a:t>
            </a:r>
            <a:r>
              <a:rPr lang="ja-JP" altLang="en-US" sz="2400" dirty="0"/>
              <a:t>経度</a:t>
            </a:r>
            <a:r>
              <a:rPr lang="en-US" altLang="ja-JP" sz="2400" dirty="0"/>
              <a:t>)</a:t>
            </a:r>
            <a:endParaRPr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78229" y="98072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現場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60032" y="980728"/>
            <a:ext cx="2669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簡易指標＋水温データ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694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1769" y="127906"/>
            <a:ext cx="8229600" cy="584731"/>
          </a:xfrm>
        </p:spPr>
        <p:txBody>
          <a:bodyPr>
            <a:norm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ja-JP" altLang="en-US" sz="2800" u="sng" kern="0" dirty="0" smtClean="0">
                <a:solidFill>
                  <a:srgbClr val="000000"/>
                </a:solidFill>
                <a:latin typeface="ＭＳ Ｐゴシック"/>
                <a:cs typeface="+mn-cs"/>
              </a:rPr>
              <a:t>地球</a:t>
            </a:r>
            <a:r>
              <a:rPr lang="ja-JP" altLang="en-US" sz="2800" u="sng" kern="0" dirty="0">
                <a:solidFill>
                  <a:srgbClr val="000000"/>
                </a:solidFill>
                <a:latin typeface="ＭＳ Ｐゴシック"/>
                <a:cs typeface="+mn-cs"/>
              </a:rPr>
              <a:t>温暖化予測</a:t>
            </a:r>
            <a:endParaRPr lang="en-US" altLang="ja-JP" sz="2800" u="sng" kern="0" dirty="0">
              <a:solidFill>
                <a:srgbClr val="000000"/>
              </a:solidFill>
              <a:latin typeface="ＭＳ Ｐゴシック"/>
              <a:cs typeface="+mn-cs"/>
            </a:endParaRPr>
          </a:p>
        </p:txBody>
      </p:sp>
      <p:pic>
        <p:nvPicPr>
          <p:cNvPr id="9" name="図 8" descr="sst_rcp85_2099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986" y="3090581"/>
            <a:ext cx="1886261" cy="1843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 descr="sst_rcp45_2099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433" y="1223355"/>
            <a:ext cx="1873677" cy="183163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図 10" descr="sst_rcp26_2099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293" y="1223354"/>
            <a:ext cx="1879840" cy="183163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図 11" descr="sst_histo_2005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15" y="1223355"/>
            <a:ext cx="2454542" cy="2415080"/>
          </a:xfrm>
          <a:prstGeom prst="rect">
            <a:avLst/>
          </a:prstGeom>
        </p:spPr>
      </p:pic>
      <p:pic>
        <p:nvPicPr>
          <p:cNvPr id="13" name="図 12" descr="RCP_forcing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56" b="5292"/>
          <a:stretch/>
        </p:blipFill>
        <p:spPr>
          <a:xfrm>
            <a:off x="249909" y="3720767"/>
            <a:ext cx="2106375" cy="2427510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370819" y="6131550"/>
            <a:ext cx="2267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/>
              <a:t>IPCC AR5</a:t>
            </a:r>
            <a:r>
              <a:rPr lang="ja-JP" altLang="en-US" sz="1400" dirty="0" smtClean="0"/>
              <a:t>（</a:t>
            </a:r>
            <a:r>
              <a:rPr lang="en-US" altLang="ja-JP" sz="1400" dirty="0"/>
              <a:t>2013</a:t>
            </a:r>
            <a:r>
              <a:rPr lang="ja-JP" altLang="en-US" sz="1400" dirty="0"/>
              <a:t>年</a:t>
            </a:r>
            <a:r>
              <a:rPr lang="ja-JP" altLang="en-US" sz="1400" dirty="0" smtClean="0"/>
              <a:t>）に</a:t>
            </a:r>
            <a:endParaRPr lang="en-US" altLang="ja-JP" sz="1400" dirty="0" smtClean="0"/>
          </a:p>
          <a:p>
            <a:pPr algn="ctr"/>
            <a:r>
              <a:rPr lang="ja-JP" altLang="en-US" sz="1400" dirty="0" smtClean="0"/>
              <a:t>使用された温暖化シナリオ</a:t>
            </a:r>
            <a:endParaRPr lang="ja-JP" altLang="en-US" sz="1400" dirty="0"/>
          </a:p>
        </p:txBody>
      </p:sp>
      <p:sp>
        <p:nvSpPr>
          <p:cNvPr id="15" name="テキスト プレースホルダー 4"/>
          <p:cNvSpPr txBox="1">
            <a:spLocks/>
          </p:cNvSpPr>
          <p:nvPr/>
        </p:nvSpPr>
        <p:spPr>
          <a:xfrm>
            <a:off x="715903" y="1303782"/>
            <a:ext cx="1060875" cy="5042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dirty="0" smtClean="0"/>
              <a:t>2005</a:t>
            </a:r>
            <a:r>
              <a:rPr lang="ja-JP" altLang="en-US" sz="1400" dirty="0" smtClean="0"/>
              <a:t>年の</a:t>
            </a:r>
            <a:endParaRPr lang="en-US" altLang="ja-JP" sz="1400" dirty="0" smtClean="0"/>
          </a:p>
          <a:p>
            <a:pPr algn="ctr"/>
            <a:r>
              <a:rPr lang="ja-JP" altLang="en-US" sz="1400" dirty="0" smtClean="0"/>
              <a:t>最暖月</a:t>
            </a:r>
            <a:r>
              <a:rPr lang="en-US" altLang="ja-JP" sz="1400" dirty="0" smtClean="0"/>
              <a:t>SST</a:t>
            </a:r>
            <a:endParaRPr lang="en-US" altLang="ja-JP" sz="1400" dirty="0"/>
          </a:p>
        </p:txBody>
      </p:sp>
      <p:sp>
        <p:nvSpPr>
          <p:cNvPr id="16" name="テキスト プレースホルダー 4"/>
          <p:cNvSpPr txBox="1">
            <a:spLocks/>
          </p:cNvSpPr>
          <p:nvPr/>
        </p:nvSpPr>
        <p:spPr>
          <a:xfrm>
            <a:off x="4307120" y="1252684"/>
            <a:ext cx="1056968" cy="495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dirty="0" smtClean="0"/>
              <a:t>21</a:t>
            </a:r>
            <a:r>
              <a:rPr lang="ja-JP" altLang="en-US" sz="1400" dirty="0" smtClean="0"/>
              <a:t>紀末の</a:t>
            </a:r>
            <a:endParaRPr lang="en-US" altLang="ja-JP" sz="1400" dirty="0" smtClean="0"/>
          </a:p>
          <a:p>
            <a:pPr algn="ctr"/>
            <a:r>
              <a:rPr lang="ja-JP" altLang="en-US" sz="1400" dirty="0" smtClean="0"/>
              <a:t>最暖月</a:t>
            </a:r>
            <a:r>
              <a:rPr lang="en-US" altLang="ja-JP" sz="1400" dirty="0" smtClean="0"/>
              <a:t>SST</a:t>
            </a:r>
            <a:endParaRPr lang="en-US" altLang="ja-JP" sz="1400" dirty="0"/>
          </a:p>
        </p:txBody>
      </p:sp>
      <p:sp>
        <p:nvSpPr>
          <p:cNvPr id="17" name="テキスト プレースホルダー 4"/>
          <p:cNvSpPr txBox="1">
            <a:spLocks/>
          </p:cNvSpPr>
          <p:nvPr/>
        </p:nvSpPr>
        <p:spPr>
          <a:xfrm>
            <a:off x="5025415" y="2684432"/>
            <a:ext cx="1124717" cy="32374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800" spc="150" dirty="0" smtClean="0">
                <a:ln w="11430"/>
                <a:effectLst/>
              </a:rPr>
              <a:t>RCP2.6</a:t>
            </a:r>
            <a:endParaRPr lang="en-US" altLang="ja-JP" sz="1800" spc="150" dirty="0">
              <a:ln w="11430"/>
              <a:effectLst/>
            </a:endParaRPr>
          </a:p>
        </p:txBody>
      </p:sp>
      <p:sp>
        <p:nvSpPr>
          <p:cNvPr id="18" name="テキスト プレースホルダー 4"/>
          <p:cNvSpPr txBox="1">
            <a:spLocks/>
          </p:cNvSpPr>
          <p:nvPr/>
        </p:nvSpPr>
        <p:spPr>
          <a:xfrm>
            <a:off x="7178715" y="4527064"/>
            <a:ext cx="1124717" cy="32374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800" spc="150" dirty="0" smtClean="0">
                <a:ln w="11430"/>
                <a:solidFill>
                  <a:srgbClr val="000000"/>
                </a:solidFill>
                <a:effectLst/>
              </a:rPr>
              <a:t>RCP8.5</a:t>
            </a:r>
            <a:endParaRPr lang="en-US" altLang="ja-JP" sz="1800" spc="150" dirty="0">
              <a:ln w="11430"/>
              <a:solidFill>
                <a:srgbClr val="000000"/>
              </a:solidFill>
              <a:effectLst/>
            </a:endParaRPr>
          </a:p>
        </p:txBody>
      </p:sp>
      <p:sp>
        <p:nvSpPr>
          <p:cNvPr id="19" name="テキスト プレースホルダー 4"/>
          <p:cNvSpPr txBox="1">
            <a:spLocks/>
          </p:cNvSpPr>
          <p:nvPr/>
        </p:nvSpPr>
        <p:spPr>
          <a:xfrm>
            <a:off x="7237743" y="2676711"/>
            <a:ext cx="1124717" cy="32374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800" spc="150" dirty="0" smtClean="0">
                <a:ln w="11430"/>
                <a:solidFill>
                  <a:srgbClr val="000000"/>
                </a:solidFill>
                <a:effectLst/>
              </a:rPr>
              <a:t>RCP4.5</a:t>
            </a:r>
            <a:endParaRPr lang="en-US" altLang="ja-JP" sz="1800" spc="150" dirty="0">
              <a:ln w="11430"/>
              <a:solidFill>
                <a:srgbClr val="000000"/>
              </a:solidFill>
              <a:effectLst/>
            </a:endParaRPr>
          </a:p>
        </p:txBody>
      </p:sp>
      <p:pic>
        <p:nvPicPr>
          <p:cNvPr id="20" name="図 19" descr="sst_histo_2005 2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569" y="5065145"/>
            <a:ext cx="3671189" cy="424028"/>
          </a:xfrm>
          <a:prstGeom prst="rect">
            <a:avLst/>
          </a:prstGeom>
        </p:spPr>
      </p:pic>
      <p:pic>
        <p:nvPicPr>
          <p:cNvPr id="21" name="図 20" descr="sst_rcp60_2099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293" y="3090581"/>
            <a:ext cx="1879839" cy="183752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2" name="テキスト プレースホルダー 4"/>
          <p:cNvSpPr txBox="1">
            <a:spLocks/>
          </p:cNvSpPr>
          <p:nvPr/>
        </p:nvSpPr>
        <p:spPr>
          <a:xfrm>
            <a:off x="5025415" y="4527063"/>
            <a:ext cx="1124717" cy="32374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800" spc="150" dirty="0" smtClean="0">
                <a:ln w="11430"/>
                <a:effectLst/>
              </a:rPr>
              <a:t>RCP6.0</a:t>
            </a:r>
            <a:endParaRPr lang="en-US" altLang="ja-JP" sz="1800" spc="150" dirty="0">
              <a:ln w="11430"/>
              <a:effectLst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104557" y="5674612"/>
            <a:ext cx="37625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1600" dirty="0" smtClean="0"/>
              <a:t>201</a:t>
            </a:r>
            <a:r>
              <a:rPr kumimoji="1" lang="en-US" altLang="ja-JP" sz="1600" dirty="0" smtClean="0"/>
              <a:t>0</a:t>
            </a:r>
            <a:r>
              <a:rPr lang="en-US" altLang="ja-JP" sz="1600" dirty="0" smtClean="0"/>
              <a:t>〜</a:t>
            </a:r>
            <a:r>
              <a:rPr kumimoji="1" lang="en-US" altLang="ja-JP" sz="1600" dirty="0" smtClean="0"/>
              <a:t>2099</a:t>
            </a:r>
            <a:r>
              <a:rPr kumimoji="1" lang="ja-JP" altLang="en-US" sz="1600" dirty="0" smtClean="0"/>
              <a:t>年までの月単位</a:t>
            </a:r>
            <a:r>
              <a:rPr kumimoji="1" lang="en-US" altLang="ja-JP" sz="1600" dirty="0" smtClean="0"/>
              <a:t>SST</a:t>
            </a:r>
            <a:r>
              <a:rPr lang="ja-JP" altLang="en-US" sz="1600" dirty="0" smtClean="0"/>
              <a:t>を使用</a:t>
            </a:r>
            <a:endParaRPr lang="en-US" altLang="ja-JP" sz="1600" dirty="0" smtClean="0"/>
          </a:p>
          <a:p>
            <a:pPr marL="285750" indent="-285750">
              <a:buFont typeface="Arial"/>
              <a:buChar char="•"/>
            </a:pPr>
            <a:r>
              <a:rPr kumimoji="1" lang="ja-JP" altLang="en-US" sz="1600" dirty="0" smtClean="0"/>
              <a:t>空間解像度は</a:t>
            </a:r>
            <a:r>
              <a:rPr kumimoji="1" lang="en-US" altLang="ja-JP" sz="1600" dirty="0" smtClean="0"/>
              <a:t>1°×1° (</a:t>
            </a:r>
            <a:r>
              <a:rPr kumimoji="1" lang="ja-JP" altLang="en-US" sz="1600" dirty="0" smtClean="0"/>
              <a:t>緯度</a:t>
            </a:r>
            <a:r>
              <a:rPr kumimoji="1" lang="en-US" altLang="ja-JP" sz="1600" dirty="0" smtClean="0"/>
              <a:t>×</a:t>
            </a:r>
            <a:r>
              <a:rPr kumimoji="1" lang="ja-JP" altLang="en-US" sz="1600" dirty="0" smtClean="0"/>
              <a:t>経度</a:t>
            </a:r>
            <a:r>
              <a:rPr kumimoji="1"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091410" y="6296476"/>
            <a:ext cx="601810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→</a:t>
            </a:r>
            <a:r>
              <a:rPr kumimoji="1" lang="ja-JP" altLang="en-US" dirty="0" smtClean="0"/>
              <a:t>　温暖化シナリオの違いに伴う将来的な</a:t>
            </a:r>
            <a:r>
              <a:rPr lang="ja-JP" altLang="en-US" dirty="0" smtClean="0">
                <a:solidFill>
                  <a:schemeClr val="tx1"/>
                </a:solidFill>
              </a:rPr>
              <a:t>分布の変化を予測</a:t>
            </a:r>
            <a:endParaRPr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0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 descr="Fig2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26768"/>
            <a:ext cx="2207167" cy="2304256"/>
          </a:xfrm>
          <a:prstGeom prst="rect">
            <a:avLst/>
          </a:prstGeom>
        </p:spPr>
      </p:pic>
      <p:pic>
        <p:nvPicPr>
          <p:cNvPr id="27" name="図 26" descr="Fig2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139" y="3117565"/>
            <a:ext cx="2223045" cy="2327659"/>
          </a:xfrm>
          <a:prstGeom prst="rect">
            <a:avLst/>
          </a:prstGeom>
        </p:spPr>
      </p:pic>
      <p:pic>
        <p:nvPicPr>
          <p:cNvPr id="26" name="図 25" descr="Fig2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831713"/>
            <a:ext cx="2200402" cy="2304256"/>
          </a:xfrm>
          <a:prstGeom prst="rect">
            <a:avLst/>
          </a:prstGeom>
        </p:spPr>
      </p:pic>
      <p:pic>
        <p:nvPicPr>
          <p:cNvPr id="23" name="図 22" descr="potential_habitat_Ecklonia_2090s_rcp26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27" y="820903"/>
            <a:ext cx="2215458" cy="2313199"/>
          </a:xfrm>
          <a:prstGeom prst="rect">
            <a:avLst/>
          </a:prstGeom>
        </p:spPr>
      </p:pic>
      <p:sp>
        <p:nvSpPr>
          <p:cNvPr id="53252" name="タイトル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507412" cy="433387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2800" b="1" dirty="0" smtClean="0">
                <a:solidFill>
                  <a:schemeClr val="tx1"/>
                </a:solidFill>
              </a:rPr>
              <a:t>温暖化シナリオの違いに伴う将来的な藻場分布の変化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88024" y="2469493"/>
            <a:ext cx="134620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600" b="1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RCP2.6</a:t>
            </a:r>
          </a:p>
          <a:p>
            <a:pPr algn="ctr"/>
            <a:r>
              <a:rPr lang="en-US" altLang="ja-JP" sz="1600" b="1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(</a:t>
            </a:r>
            <a:r>
              <a:rPr lang="ja-JP" altLang="en-US" sz="1600" b="1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低炭素社会</a:t>
            </a:r>
            <a:r>
              <a:rPr lang="en-US" altLang="ja-JP" sz="1600" b="1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)</a:t>
            </a:r>
            <a:endParaRPr lang="ja-JP" altLang="en-US" sz="1600" b="1" dirty="0">
              <a:latin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148064" y="4989773"/>
            <a:ext cx="831850" cy="33813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 b="1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RCP6.0</a:t>
            </a:r>
            <a:endParaRPr lang="ja-JP" altLang="en-US" sz="1600" b="1" dirty="0">
              <a:latin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68344" y="2685517"/>
            <a:ext cx="831850" cy="33813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 b="1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RCP4.5</a:t>
            </a:r>
            <a:endParaRPr lang="ja-JP" altLang="en-US" sz="1600" b="1" dirty="0">
              <a:latin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236296" y="4773749"/>
            <a:ext cx="13462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600" b="1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RCP8.5</a:t>
            </a:r>
          </a:p>
          <a:p>
            <a:pPr algn="ctr"/>
            <a:r>
              <a:rPr lang="en-US" altLang="ja-JP" sz="1600" b="1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(</a:t>
            </a:r>
            <a:r>
              <a:rPr lang="ja-JP" altLang="en-US" sz="1600" b="1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高排出社会</a:t>
            </a:r>
            <a:r>
              <a:rPr lang="en-US" altLang="ja-JP" sz="1600" b="1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)</a:t>
            </a:r>
            <a:endParaRPr lang="ja-JP" altLang="en-US" sz="1600" b="1" dirty="0">
              <a:latin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067944" y="885317"/>
            <a:ext cx="1392238" cy="3698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>
                <a:latin typeface="ＭＳ Ｐゴシック" panose="020B0600070205080204" pitchFamily="50" charset="-128"/>
              </a:rPr>
              <a:t>【2090</a:t>
            </a:r>
            <a:r>
              <a:rPr lang="ja-JP" altLang="en-US" b="1">
                <a:latin typeface="ＭＳ Ｐゴシック" panose="020B0600070205080204" pitchFamily="50" charset="-128"/>
              </a:rPr>
              <a:t>年代</a:t>
            </a:r>
            <a:r>
              <a:rPr lang="en-US" altLang="ja-JP" b="1">
                <a:latin typeface="ＭＳ Ｐゴシック" panose="020B0600070205080204" pitchFamily="50" charset="-128"/>
              </a:rPr>
              <a:t>】</a:t>
            </a:r>
            <a:endParaRPr lang="ja-JP" altLang="en-US" b="1">
              <a:latin typeface="ＭＳ Ｐゴシック" panose="020B060007020508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51520" y="5661248"/>
            <a:ext cx="8596312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indent="0"/>
            <a:r>
              <a:rPr lang="ja-JP" altLang="en-US" sz="2000" b="1" dirty="0" smtClean="0">
                <a:latin typeface="ＭＳ Ｐゴシック" panose="020B0600070205080204" pitchFamily="50" charset="-128"/>
              </a:rPr>
              <a:t>温帯性藻場種</a:t>
            </a:r>
            <a:r>
              <a:rPr lang="en-US" altLang="ja-JP" sz="2000" b="1" dirty="0" smtClean="0">
                <a:latin typeface="ＭＳ Ｐゴシック" panose="020B0600070205080204" pitchFamily="50" charset="-128"/>
              </a:rPr>
              <a:t>(</a:t>
            </a:r>
            <a:r>
              <a:rPr lang="ja-JP" altLang="en-US" sz="2000" b="1" dirty="0" smtClean="0">
                <a:latin typeface="ＭＳ Ｐゴシック" panose="020B0600070205080204" pitchFamily="50" charset="-128"/>
              </a:rPr>
              <a:t>カジメ</a:t>
            </a:r>
            <a:r>
              <a:rPr lang="en-US" altLang="ja-JP" sz="2000" b="1" dirty="0" smtClean="0">
                <a:latin typeface="ＭＳ Ｐゴシック" panose="020B0600070205080204" pitchFamily="50" charset="-128"/>
              </a:rPr>
              <a:t>)</a:t>
            </a:r>
            <a:r>
              <a:rPr lang="ja-JP" altLang="en-US" sz="2000" b="1" dirty="0" smtClean="0">
                <a:latin typeface="ＭＳ Ｐゴシック" panose="020B0600070205080204" pitchFamily="50" charset="-128"/>
              </a:rPr>
              <a:t>に対して、水温</a:t>
            </a:r>
            <a:r>
              <a:rPr lang="ja-JP" altLang="en-US" sz="2000" b="1" dirty="0">
                <a:latin typeface="ＭＳ Ｐゴシック" panose="020B0600070205080204" pitchFamily="50" charset="-128"/>
              </a:rPr>
              <a:t>上昇に伴う</a:t>
            </a:r>
            <a:r>
              <a:rPr lang="ja-JP" altLang="en-US" sz="2000" b="1" dirty="0" smtClean="0">
                <a:latin typeface="ＭＳ Ｐゴシック" panose="020B0600070205080204" pitchFamily="50" charset="-128"/>
              </a:rPr>
              <a:t>直接的な影響（昇温ストレス）に加え、食害生物による間接的な影響を考慮した初めての将来予測研究</a:t>
            </a:r>
            <a:endParaRPr lang="ja-JP" altLang="en-US" sz="2000" b="1" dirty="0">
              <a:latin typeface="ＭＳ Ｐゴシック" panose="020B060007020508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79912" y="6381328"/>
            <a:ext cx="5220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en-US" altLang="ja-JP" sz="2000" b="1" dirty="0" smtClean="0">
                <a:latin typeface="ＭＳ Ｐゴシック" panose="020B0600070205080204" pitchFamily="50" charset="-128"/>
              </a:rPr>
              <a:t>(Takao et al., 2015, Ecology and Evolution)</a:t>
            </a:r>
            <a:endParaRPr lang="ja-JP" altLang="en-US" sz="2000" b="1" dirty="0">
              <a:latin typeface="ＭＳ Ｐゴシック" panose="020B060007020508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52204" y="3745892"/>
            <a:ext cx="3082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 smtClean="0"/>
              <a:t>カジメの潜在生息域内における安全域</a:t>
            </a:r>
            <a:endParaRPr kumimoji="1" lang="ja-JP" altLang="en-US" sz="1400" b="1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67544" y="4125677"/>
            <a:ext cx="3471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 smtClean="0"/>
              <a:t>潜在生息域内におけるアイゴの通年摂食域</a:t>
            </a:r>
            <a:endParaRPr kumimoji="1" lang="ja-JP" altLang="en-US" sz="140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67544" y="4826593"/>
            <a:ext cx="2734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/>
              <a:t>水温上昇と</a:t>
            </a:r>
            <a:r>
              <a:rPr lang="ja-JP" altLang="en-US" sz="1400" b="1" dirty="0" smtClean="0"/>
              <a:t>アイゴの通年摂食</a:t>
            </a:r>
            <a:endParaRPr lang="en-US" altLang="ja-JP" sz="1400" b="1" dirty="0" smtClean="0"/>
          </a:p>
          <a:p>
            <a:r>
              <a:rPr lang="ja-JP" altLang="en-US" sz="1400" b="1" dirty="0" smtClean="0"/>
              <a:t>に起因</a:t>
            </a:r>
            <a:r>
              <a:rPr lang="ja-JP" altLang="en-US" sz="1400" b="1" dirty="0"/>
              <a:t>する生息不適域</a:t>
            </a:r>
            <a:endParaRPr kumimoji="1" lang="ja-JP" altLang="en-US" sz="140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67544" y="4485717"/>
            <a:ext cx="2659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 smtClean="0"/>
              <a:t>水温上昇に起因する生息</a:t>
            </a:r>
            <a:r>
              <a:rPr lang="ja-JP" altLang="en-US" sz="1400" b="1" dirty="0"/>
              <a:t>不適域</a:t>
            </a:r>
            <a:endParaRPr kumimoji="1" lang="ja-JP" altLang="en-US" sz="1400" b="1" dirty="0"/>
          </a:p>
        </p:txBody>
      </p:sp>
      <p:sp>
        <p:nvSpPr>
          <p:cNvPr id="33" name="正方形/長方形 32"/>
          <p:cNvSpPr/>
          <p:nvPr/>
        </p:nvSpPr>
        <p:spPr>
          <a:xfrm>
            <a:off x="179512" y="3757156"/>
            <a:ext cx="288032" cy="290506"/>
          </a:xfrm>
          <a:prstGeom prst="rect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179512" y="4123203"/>
            <a:ext cx="288032" cy="290506"/>
          </a:xfrm>
          <a:prstGeom prst="rect">
            <a:avLst/>
          </a:prstGeom>
          <a:solidFill>
            <a:srgbClr val="6BED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179512" y="4485717"/>
            <a:ext cx="288032" cy="29050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179512" y="4917765"/>
            <a:ext cx="288032" cy="290506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図形グループ 1"/>
          <p:cNvGrpSpPr/>
          <p:nvPr/>
        </p:nvGrpSpPr>
        <p:grpSpPr>
          <a:xfrm>
            <a:off x="220541" y="782253"/>
            <a:ext cx="3032996" cy="2951997"/>
            <a:chOff x="220541" y="782253"/>
            <a:chExt cx="3032996" cy="2951997"/>
          </a:xfrm>
        </p:grpSpPr>
        <p:pic>
          <p:nvPicPr>
            <p:cNvPr id="19" name="図 18" descr="potential_habitat_Ecklonia_2000s_rcp26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5" y="813309"/>
              <a:ext cx="2621010" cy="2736304"/>
            </a:xfrm>
            <a:prstGeom prst="rect">
              <a:avLst/>
            </a:prstGeom>
          </p:spPr>
        </p:pic>
        <p:pic>
          <p:nvPicPr>
            <p:cNvPr id="37" name="図 36" descr="insitu_habitat_Ecklonia_2000s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" t="5329"/>
            <a:stretch/>
          </p:blipFill>
          <p:spPr>
            <a:xfrm>
              <a:off x="220541" y="782253"/>
              <a:ext cx="3032996" cy="2951997"/>
            </a:xfrm>
            <a:prstGeom prst="rect">
              <a:avLst/>
            </a:prstGeom>
          </p:spPr>
        </p:pic>
        <p:sp>
          <p:nvSpPr>
            <p:cNvPr id="22" name="正方形/長方形 21"/>
            <p:cNvSpPr/>
            <p:nvPr/>
          </p:nvSpPr>
          <p:spPr>
            <a:xfrm>
              <a:off x="539552" y="885317"/>
              <a:ext cx="1390650" cy="3683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b="1">
                  <a:latin typeface="ＭＳ Ｐゴシック" panose="020B0600070205080204" pitchFamily="50" charset="-128"/>
                </a:rPr>
                <a:t>【2000</a:t>
              </a:r>
              <a:r>
                <a:rPr lang="ja-JP" altLang="en-US" b="1">
                  <a:latin typeface="ＭＳ Ｐゴシック" panose="020B0600070205080204" pitchFamily="50" charset="-128"/>
                </a:rPr>
                <a:t>年代</a:t>
              </a:r>
              <a:r>
                <a:rPr lang="en-US" altLang="ja-JP" b="1">
                  <a:latin typeface="ＭＳ Ｐゴシック" panose="020B0600070205080204" pitchFamily="50" charset="-128"/>
                </a:rPr>
                <a:t>】</a:t>
              </a:r>
              <a:endParaRPr lang="ja-JP" altLang="en-US" b="1">
                <a:latin typeface="ＭＳ Ｐゴシック" panose="020B0600070205080204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187624" y="3045557"/>
              <a:ext cx="1793875" cy="369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b="1" dirty="0">
                  <a:latin typeface="ＭＳ Ｐゴシック" panose="020B0600070205080204" pitchFamily="50" charset="-128"/>
                </a:rPr>
                <a:t>17</a:t>
              </a:r>
              <a:r>
                <a:rPr lang="ja-JP" altLang="en-US" b="1" dirty="0">
                  <a:latin typeface="ＭＳ Ｐゴシック" panose="020B0600070205080204" pitchFamily="50" charset="-128"/>
                </a:rPr>
                <a:t>モデルの平均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955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potential_habitat_Ecklonia_2060s_rcp8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7" t="25579" r="17068" b="26062"/>
          <a:stretch/>
        </p:blipFill>
        <p:spPr>
          <a:xfrm>
            <a:off x="314391" y="1853960"/>
            <a:ext cx="4698794" cy="4511956"/>
          </a:xfrm>
          <a:prstGeom prst="rect">
            <a:avLst/>
          </a:prstGeom>
        </p:spPr>
      </p:pic>
      <p:pic>
        <p:nvPicPr>
          <p:cNvPr id="11" name="図 10" descr="Kajime_habitat_1952_2009_kumaga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8" t="537" r="4961" b="10223"/>
          <a:stretch/>
        </p:blipFill>
        <p:spPr>
          <a:xfrm>
            <a:off x="845859" y="1916833"/>
            <a:ext cx="3846034" cy="3312368"/>
          </a:xfrm>
          <a:prstGeom prst="rect">
            <a:avLst/>
          </a:prstGeom>
        </p:spPr>
      </p:pic>
      <p:sp>
        <p:nvSpPr>
          <p:cNvPr id="38914" name="タイトル 1"/>
          <p:cNvSpPr txBox="1">
            <a:spLocks/>
          </p:cNvSpPr>
          <p:nvPr/>
        </p:nvSpPr>
        <p:spPr bwMode="auto">
          <a:xfrm>
            <a:off x="179512" y="116632"/>
            <a:ext cx="885698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0" hangingPunct="0"/>
            <a:r>
              <a:rPr lang="en-US" altLang="ja-JP" sz="3200" dirty="0" smtClean="0">
                <a:latin typeface="Helvetica" pitchFamily="-106" charset="0"/>
                <a:cs typeface="Helvetica" pitchFamily="-106" charset="0"/>
              </a:rPr>
              <a:t>RCP8.5</a:t>
            </a:r>
            <a:r>
              <a:rPr lang="ja-JP" altLang="en-US" sz="3200" dirty="0" smtClean="0">
                <a:latin typeface="Helvetica" pitchFamily="-106" charset="0"/>
                <a:cs typeface="Helvetica" pitchFamily="-106" charset="0"/>
              </a:rPr>
              <a:t>シナリオにおいて、</a:t>
            </a:r>
            <a:endParaRPr lang="en-US" altLang="ja-JP" sz="3200" dirty="0" smtClean="0">
              <a:latin typeface="Helvetica" pitchFamily="-106" charset="0"/>
              <a:cs typeface="Helvetica" pitchFamily="-106" charset="0"/>
            </a:endParaRPr>
          </a:p>
          <a:p>
            <a:pPr algn="ctr" defTabSz="457200" eaLnBrk="0" hangingPunct="0"/>
            <a:r>
              <a:rPr lang="en-US" altLang="ja-JP" sz="3200" dirty="0">
                <a:latin typeface="Helvetica" pitchFamily="-106" charset="0"/>
                <a:cs typeface="Helvetica" pitchFamily="-106" charset="0"/>
              </a:rPr>
              <a:t>5</a:t>
            </a:r>
            <a:r>
              <a:rPr lang="en-US" altLang="ja-JP" sz="3200" dirty="0" smtClean="0">
                <a:latin typeface="Helvetica" pitchFamily="-106" charset="0"/>
                <a:cs typeface="Helvetica" pitchFamily="-106" charset="0"/>
              </a:rPr>
              <a:t>0</a:t>
            </a:r>
            <a:r>
              <a:rPr lang="ja-JP" altLang="en-US" sz="3200" dirty="0" smtClean="0">
                <a:latin typeface="Helvetica" pitchFamily="-106" charset="0"/>
                <a:cs typeface="Helvetica" pitchFamily="-106" charset="0"/>
              </a:rPr>
              <a:t>年後には日本</a:t>
            </a:r>
            <a:r>
              <a:rPr lang="ja-JP" altLang="en-US" sz="3200" dirty="0">
                <a:latin typeface="Helvetica" pitchFamily="-106" charset="0"/>
                <a:cs typeface="Helvetica" pitchFamily="-106" charset="0"/>
              </a:rPr>
              <a:t>周辺</a:t>
            </a:r>
            <a:r>
              <a:rPr lang="ja-JP" altLang="en-US" sz="3200" dirty="0" smtClean="0">
                <a:latin typeface="Helvetica" pitchFamily="-106" charset="0"/>
                <a:cs typeface="Helvetica" pitchFamily="-106" charset="0"/>
              </a:rPr>
              <a:t>のカジメは</a:t>
            </a:r>
            <a:r>
              <a:rPr lang="ja-JP" altLang="en-US" sz="3200" dirty="0">
                <a:solidFill>
                  <a:srgbClr val="FF0000"/>
                </a:solidFill>
                <a:latin typeface="Helvetica" pitchFamily="-106" charset="0"/>
                <a:cs typeface="Helvetica" pitchFamily="-106" charset="0"/>
              </a:rPr>
              <a:t>全滅</a:t>
            </a:r>
            <a:r>
              <a:rPr lang="ja-JP" altLang="en-US" sz="3200" dirty="0">
                <a:latin typeface="Helvetica" pitchFamily="-106" charset="0"/>
                <a:cs typeface="Helvetica" pitchFamily="-106" charset="0"/>
              </a:rPr>
              <a:t>の</a:t>
            </a:r>
            <a:r>
              <a:rPr lang="ja-JP" altLang="en-US" sz="3200" dirty="0" smtClean="0">
                <a:latin typeface="Helvetica" pitchFamily="-106" charset="0"/>
                <a:cs typeface="Helvetica" pitchFamily="-106" charset="0"/>
              </a:rPr>
              <a:t>可能性</a:t>
            </a:r>
            <a:endParaRPr lang="en-US" altLang="ja-JP" sz="3200" dirty="0" smtClean="0">
              <a:latin typeface="Helvetica" pitchFamily="-106" charset="0"/>
              <a:cs typeface="Helvetica" pitchFamily="-106" charset="0"/>
            </a:endParaRPr>
          </a:p>
          <a:p>
            <a:pPr algn="ctr" defTabSz="457200" eaLnBrk="0" hangingPunct="0"/>
            <a:r>
              <a:rPr lang="ja-JP" altLang="en-US" sz="2400" dirty="0" smtClean="0">
                <a:latin typeface="Helvetica" pitchFamily="-106" charset="0"/>
                <a:cs typeface="Helvetica" pitchFamily="-106" charset="0"/>
              </a:rPr>
              <a:t>（適応</a:t>
            </a:r>
            <a:r>
              <a:rPr lang="ja-JP" altLang="en-US" sz="2400" dirty="0">
                <a:latin typeface="Helvetica" pitchFamily="-106" charset="0"/>
                <a:cs typeface="Helvetica" pitchFamily="-106" charset="0"/>
              </a:rPr>
              <a:t>または北上できなかった</a:t>
            </a:r>
            <a:r>
              <a:rPr lang="ja-JP" altLang="en-US" sz="2400" dirty="0" smtClean="0">
                <a:latin typeface="Helvetica" pitchFamily="-106" charset="0"/>
                <a:cs typeface="Helvetica" pitchFamily="-106" charset="0"/>
              </a:rPr>
              <a:t>場合）</a:t>
            </a:r>
            <a:endParaRPr lang="en-US" altLang="ja-JP" sz="2400" dirty="0">
              <a:latin typeface="Helvetica" pitchFamily="-106" charset="0"/>
              <a:cs typeface="Helvetica" pitchFamily="-106" charset="0"/>
            </a:endParaRPr>
          </a:p>
        </p:txBody>
      </p:sp>
      <p:sp>
        <p:nvSpPr>
          <p:cNvPr id="32" name="テキスト プレースホルダー 4"/>
          <p:cNvSpPr txBox="1">
            <a:spLocks/>
          </p:cNvSpPr>
          <p:nvPr/>
        </p:nvSpPr>
        <p:spPr>
          <a:xfrm>
            <a:off x="836721" y="2060848"/>
            <a:ext cx="158417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dirty="0" smtClean="0"/>
              <a:t>2060-2069</a:t>
            </a:r>
            <a:endParaRPr lang="en-US" altLang="ja-JP" sz="20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163662" y="5642976"/>
            <a:ext cx="27008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26F6"/>
                </a:solidFill>
              </a:rPr>
              <a:t>●</a:t>
            </a:r>
            <a:r>
              <a:rPr lang="ja-JP" altLang="en-US" sz="1600" dirty="0" smtClean="0">
                <a:solidFill>
                  <a:srgbClr val="FF26F6"/>
                </a:solidFill>
              </a:rPr>
              <a:t>　</a:t>
            </a:r>
            <a:r>
              <a:rPr kumimoji="1" lang="ja-JP" altLang="en-US" dirty="0" smtClean="0"/>
              <a:t>現在のカジメの分布</a:t>
            </a:r>
            <a:endParaRPr kumimoji="1" lang="ja-JP" altLang="en-US" dirty="0"/>
          </a:p>
        </p:txBody>
      </p:sp>
      <p:pic>
        <p:nvPicPr>
          <p:cNvPr id="3" name="図 2" descr="guide_line02（ドラッグされました）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t="3468" r="1006" b="1450"/>
          <a:stretch/>
        </p:blipFill>
        <p:spPr>
          <a:xfrm>
            <a:off x="5004048" y="1916832"/>
            <a:ext cx="2664296" cy="1998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 descr="guide_line02（ドラッグされました） 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2192" r="1199"/>
          <a:stretch/>
        </p:blipFill>
        <p:spPr>
          <a:xfrm>
            <a:off x="6372200" y="4149080"/>
            <a:ext cx="2664296" cy="205946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724128" y="6453336"/>
            <a:ext cx="3197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磯焼け対策ガイドライン（水産庁、</a:t>
            </a:r>
            <a:r>
              <a:rPr kumimoji="1" lang="en-US" altLang="ja-JP" sz="1400" dirty="0" smtClean="0"/>
              <a:t>2007</a:t>
            </a:r>
            <a:r>
              <a:rPr kumimoji="1" lang="ja-JP" altLang="en-US" sz="1400" dirty="0" smtClean="0"/>
              <a:t>）</a:t>
            </a:r>
            <a:endParaRPr kumimoji="1" lang="ja-JP" altLang="en-US" sz="1400" dirty="0"/>
          </a:p>
        </p:txBody>
      </p:sp>
      <p:sp>
        <p:nvSpPr>
          <p:cNvPr id="8" name="屈折矢印 7"/>
          <p:cNvSpPr/>
          <p:nvPr/>
        </p:nvSpPr>
        <p:spPr>
          <a:xfrm rot="5400000">
            <a:off x="5405812" y="4179364"/>
            <a:ext cx="1080120" cy="731520"/>
          </a:xfrm>
          <a:prstGeom prst="bentUpArrow">
            <a:avLst>
              <a:gd name="adj1" fmla="val 32494"/>
              <a:gd name="adj2" fmla="val 31245"/>
              <a:gd name="adj3" fmla="val 25000"/>
            </a:avLst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27784" y="537074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生息不可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636921" y="49856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生息可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1979712" y="5030212"/>
            <a:ext cx="288032" cy="290506"/>
          </a:xfrm>
          <a:prstGeom prst="rect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2267744" y="5030212"/>
            <a:ext cx="288032" cy="290506"/>
          </a:xfrm>
          <a:prstGeom prst="rect">
            <a:avLst/>
          </a:prstGeom>
          <a:solidFill>
            <a:srgbClr val="6BED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2267744" y="5370742"/>
            <a:ext cx="288032" cy="29050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1979712" y="5373216"/>
            <a:ext cx="288032" cy="290506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1907704" y="4941168"/>
            <a:ext cx="2808312" cy="113493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760893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 descr="potential_habitat_Ecklonia_2090s_rcp2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25968"/>
            <a:ext cx="4176464" cy="4360720"/>
          </a:xfrm>
          <a:prstGeom prst="rect">
            <a:avLst/>
          </a:prstGeom>
        </p:spPr>
      </p:pic>
      <p:pic>
        <p:nvPicPr>
          <p:cNvPr id="27" name="図 26" descr="potential_habitat_Ecklonia_2000s_rcp26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985"/>
          <a:stretch/>
        </p:blipFill>
        <p:spPr>
          <a:xfrm>
            <a:off x="827584" y="1916831"/>
            <a:ext cx="2621010" cy="2790635"/>
          </a:xfrm>
          <a:prstGeom prst="rect">
            <a:avLst/>
          </a:prstGeom>
        </p:spPr>
      </p:pic>
      <p:pic>
        <p:nvPicPr>
          <p:cNvPr id="2" name="図 1" descr="Kajime_habitat_1952_2009_kumagai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8" t="537" r="4961" b="10223"/>
          <a:stretch/>
        </p:blipFill>
        <p:spPr>
          <a:xfrm>
            <a:off x="890454" y="1904771"/>
            <a:ext cx="2503578" cy="2156187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755576" y="4869160"/>
            <a:ext cx="3082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カジメの潜在生息域内における安全域</a:t>
            </a:r>
            <a:endParaRPr kumimoji="1" lang="ja-JP" altLang="en-US" sz="14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70916" y="5248945"/>
            <a:ext cx="3471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潜在生息域内におけるアイゴの通年摂食域</a:t>
            </a:r>
            <a:endParaRPr kumimoji="1" lang="ja-JP" altLang="en-US" sz="14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70916" y="5949861"/>
            <a:ext cx="2734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水温上昇と</a:t>
            </a:r>
            <a:r>
              <a:rPr lang="ja-JP" altLang="en-US" sz="1400" dirty="0" smtClean="0"/>
              <a:t>アイゴの通年摂食</a:t>
            </a:r>
            <a:endParaRPr lang="en-US" altLang="ja-JP" sz="1400" dirty="0" smtClean="0"/>
          </a:p>
          <a:p>
            <a:r>
              <a:rPr lang="ja-JP" altLang="en-US" sz="1400" dirty="0" smtClean="0"/>
              <a:t>に起因</a:t>
            </a:r>
            <a:r>
              <a:rPr lang="ja-JP" altLang="en-US" sz="1400" dirty="0"/>
              <a:t>する生息不適域</a:t>
            </a:r>
            <a:endParaRPr kumimoji="1" lang="ja-JP" altLang="en-US" sz="14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70916" y="5608985"/>
            <a:ext cx="2659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水温上昇に起因する生息</a:t>
            </a:r>
            <a:r>
              <a:rPr lang="ja-JP" altLang="en-US" sz="1400" dirty="0"/>
              <a:t>不適域</a:t>
            </a:r>
            <a:endParaRPr kumimoji="1" lang="ja-JP" altLang="en-US" sz="1400" dirty="0"/>
          </a:p>
        </p:txBody>
      </p:sp>
      <p:sp>
        <p:nvSpPr>
          <p:cNvPr id="35" name="正方形/長方形 34"/>
          <p:cNvSpPr/>
          <p:nvPr/>
        </p:nvSpPr>
        <p:spPr>
          <a:xfrm>
            <a:off x="482884" y="4880424"/>
            <a:ext cx="288032" cy="290506"/>
          </a:xfrm>
          <a:prstGeom prst="rect">
            <a:avLst/>
          </a:prstGeom>
          <a:solidFill>
            <a:srgbClr val="0000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482884" y="5246471"/>
            <a:ext cx="288032" cy="290506"/>
          </a:xfrm>
          <a:prstGeom prst="rect">
            <a:avLst/>
          </a:prstGeom>
          <a:solidFill>
            <a:srgbClr val="6BED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482884" y="5608985"/>
            <a:ext cx="288032" cy="29050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482884" y="6041033"/>
            <a:ext cx="288032" cy="290506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331640" y="4221088"/>
            <a:ext cx="223224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26F6"/>
                </a:solidFill>
              </a:rPr>
              <a:t>●</a:t>
            </a:r>
            <a:r>
              <a:rPr lang="en-US" altLang="ja-JP" sz="1600" dirty="0">
                <a:solidFill>
                  <a:srgbClr val="FF26F6"/>
                </a:solidFill>
              </a:rPr>
              <a:t> </a:t>
            </a:r>
            <a:r>
              <a:rPr kumimoji="1" lang="ja-JP" altLang="en-US" sz="1600" dirty="0" smtClean="0"/>
              <a:t>現在のカジメの分布</a:t>
            </a:r>
            <a:endParaRPr kumimoji="1" lang="ja-JP" altLang="en-US" sz="16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228184" y="6309320"/>
            <a:ext cx="2520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 dirty="0" smtClean="0">
                <a:latin typeface="ＭＳ Ｐゴシック" panose="020B0600070205080204" pitchFamily="50" charset="-128"/>
              </a:rPr>
              <a:t>(Takao et al., 2015)</a:t>
            </a:r>
            <a:endParaRPr lang="ja-JP" altLang="en-US" b="1" dirty="0">
              <a:latin typeface="ＭＳ Ｐゴシック" panose="020B0600070205080204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881318" y="1979704"/>
            <a:ext cx="1390650" cy="368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>
                <a:latin typeface="ＭＳ Ｐゴシック" panose="020B0600070205080204" pitchFamily="50" charset="-128"/>
              </a:rPr>
              <a:t>【2000</a:t>
            </a:r>
            <a:r>
              <a:rPr lang="ja-JP" altLang="en-US" b="1">
                <a:latin typeface="ＭＳ Ｐゴシック" panose="020B0600070205080204" pitchFamily="50" charset="-128"/>
              </a:rPr>
              <a:t>年代</a:t>
            </a:r>
            <a:r>
              <a:rPr lang="en-US" altLang="ja-JP" b="1">
                <a:latin typeface="ＭＳ Ｐゴシック" panose="020B0600070205080204" pitchFamily="50" charset="-128"/>
              </a:rPr>
              <a:t>】</a:t>
            </a:r>
            <a:endParaRPr lang="ja-JP" altLang="en-US" b="1">
              <a:latin typeface="ＭＳ Ｐゴシック" panose="020B0600070205080204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644008" y="1988840"/>
            <a:ext cx="1392238" cy="3698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>
                <a:latin typeface="ＭＳ Ｐゴシック" panose="020B0600070205080204" pitchFamily="50" charset="-128"/>
              </a:rPr>
              <a:t>【2090</a:t>
            </a:r>
            <a:r>
              <a:rPr lang="ja-JP" altLang="en-US" b="1">
                <a:latin typeface="ＭＳ Ｐゴシック" panose="020B0600070205080204" pitchFamily="50" charset="-128"/>
              </a:rPr>
              <a:t>年代</a:t>
            </a:r>
            <a:r>
              <a:rPr lang="en-US" altLang="ja-JP" b="1">
                <a:latin typeface="ＭＳ Ｐゴシック" panose="020B0600070205080204" pitchFamily="50" charset="-128"/>
              </a:rPr>
              <a:t>】</a:t>
            </a:r>
            <a:endParaRPr lang="ja-JP" altLang="en-US" b="1">
              <a:latin typeface="ＭＳ Ｐゴシック" panose="020B0600070205080204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380312" y="5579516"/>
            <a:ext cx="134620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600" b="1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RCP2.6</a:t>
            </a:r>
          </a:p>
          <a:p>
            <a:pPr algn="ctr"/>
            <a:r>
              <a:rPr lang="en-US" altLang="ja-JP" sz="1600" b="1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(</a:t>
            </a:r>
            <a:r>
              <a:rPr lang="ja-JP" altLang="en-US" sz="1600" b="1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低炭素社会</a:t>
            </a:r>
            <a:r>
              <a:rPr lang="en-US" altLang="ja-JP" sz="1600" b="1" dirty="0">
                <a:latin typeface="ＭＳ Ｐゴシック" panose="020B0600070205080204" pitchFamily="50" charset="-128"/>
                <a:cs typeface="Times New Roman" panose="02020603050405020304" pitchFamily="18" charset="0"/>
              </a:rPr>
              <a:t>)</a:t>
            </a:r>
            <a:endParaRPr lang="ja-JP" altLang="en-US" sz="1600" b="1" dirty="0">
              <a:latin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5508104" y="5507508"/>
            <a:ext cx="3168352" cy="6463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dirty="0" smtClean="0">
                <a:latin typeface="ＭＳ Ｐゴシック" pitchFamily="50" charset="-128"/>
              </a:rPr>
              <a:t>現存するカジメ場が年間を通してアイゴの食害に晒される</a:t>
            </a:r>
            <a:endParaRPr lang="ja-JP" altLang="en-US" dirty="0">
              <a:latin typeface="Calibri" pitchFamily="34" charset="0"/>
            </a:endParaRPr>
          </a:p>
        </p:txBody>
      </p:sp>
      <p:sp>
        <p:nvSpPr>
          <p:cNvPr id="49" name="円/楕円 48"/>
          <p:cNvSpPr/>
          <p:nvPr/>
        </p:nvSpPr>
        <p:spPr>
          <a:xfrm rot="20577057">
            <a:off x="6331559" y="3928565"/>
            <a:ext cx="1194896" cy="572939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  <a:alpha val="42000"/>
                </a:schemeClr>
              </a:gs>
              <a:gs pos="35000">
                <a:schemeClr val="accent6">
                  <a:tint val="37000"/>
                  <a:satMod val="300000"/>
                  <a:alpha val="42000"/>
                </a:schemeClr>
              </a:gs>
              <a:gs pos="100000">
                <a:schemeClr val="accent6">
                  <a:tint val="15000"/>
                  <a:satMod val="350000"/>
                  <a:alpha val="42000"/>
                </a:schemeClr>
              </a:gs>
            </a:gsLst>
            <a:lin ang="16200000" scaled="1"/>
            <a:tileRect/>
          </a:gradFill>
          <a:ln w="19050" cmpd="sng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13"/>
          <p:cNvSpPr>
            <a:spLocks noChangeArrowheads="1"/>
          </p:cNvSpPr>
          <p:nvPr/>
        </p:nvSpPr>
        <p:spPr bwMode="auto">
          <a:xfrm>
            <a:off x="483642" y="188640"/>
            <a:ext cx="8408838" cy="151216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457200"/>
            <a:r>
              <a:rPr lang="ja-JP" altLang="en-US" sz="2800" dirty="0">
                <a:solidFill>
                  <a:srgbClr val="FFFFFF"/>
                </a:solidFill>
                <a:latin typeface="ＭＳ Ｐゴシック"/>
                <a:ea typeface="ＭＳ Ｐゴシック"/>
              </a:rPr>
              <a:t>低炭素社会＋食害対策</a:t>
            </a:r>
            <a:r>
              <a:rPr lang="ja-JP" altLang="en-US" sz="2800" dirty="0" smtClean="0">
                <a:solidFill>
                  <a:srgbClr val="FFFFFF"/>
                </a:solidFill>
                <a:latin typeface="ＭＳ Ｐゴシック"/>
                <a:ea typeface="ＭＳ Ｐゴシック"/>
              </a:rPr>
              <a:t>などを施す</a:t>
            </a:r>
            <a:r>
              <a:rPr lang="ja-JP" altLang="en-US" sz="2800" dirty="0">
                <a:solidFill>
                  <a:srgbClr val="FFFFFF"/>
                </a:solidFill>
                <a:latin typeface="ＭＳ Ｐゴシック"/>
                <a:ea typeface="ＭＳ Ｐゴシック"/>
              </a:rPr>
              <a:t>ことに</a:t>
            </a:r>
            <a:r>
              <a:rPr lang="ja-JP" altLang="en-US" sz="2800" dirty="0" smtClean="0">
                <a:solidFill>
                  <a:srgbClr val="FFFFFF"/>
                </a:solidFill>
                <a:latin typeface="ＭＳ Ｐゴシック"/>
                <a:ea typeface="ＭＳ Ｐゴシック"/>
              </a:rPr>
              <a:t>より</a:t>
            </a:r>
            <a:endParaRPr lang="en-US" altLang="ja-JP" sz="2800" dirty="0" smtClean="0">
              <a:solidFill>
                <a:srgbClr val="FFFFFF"/>
              </a:solidFill>
              <a:latin typeface="ＭＳ Ｐゴシック"/>
              <a:ea typeface="ＭＳ Ｐゴシック"/>
            </a:endParaRPr>
          </a:p>
          <a:p>
            <a:pPr algn="ctr" defTabSz="457200"/>
            <a:r>
              <a:rPr lang="ja-JP" altLang="en-US" sz="2800" dirty="0" smtClean="0">
                <a:solidFill>
                  <a:srgbClr val="FFFFFF"/>
                </a:solidFill>
                <a:latin typeface="ＭＳ Ｐゴシック"/>
                <a:ea typeface="ＭＳ Ｐゴシック"/>
              </a:rPr>
              <a:t>現存する藻場の保全が可能！？</a:t>
            </a:r>
            <a:endParaRPr lang="ja-JP" altLang="en-US" sz="2800" dirty="0">
              <a:solidFill>
                <a:srgbClr val="FFFFFF"/>
              </a:solidFill>
              <a:latin typeface="ＭＳ Ｐゴシック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8444384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3851920" y="116632"/>
            <a:ext cx="1131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u="sng" dirty="0" smtClean="0"/>
              <a:t>まとめ</a:t>
            </a:r>
            <a:endParaRPr lang="ja-JP" altLang="en-US" sz="2800" dirty="0"/>
          </a:p>
        </p:txBody>
      </p:sp>
      <p:sp>
        <p:nvSpPr>
          <p:cNvPr id="13" name="正方形/長方形 12"/>
          <p:cNvSpPr/>
          <p:nvPr/>
        </p:nvSpPr>
        <p:spPr>
          <a:xfrm>
            <a:off x="179512" y="908720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 eaLnBrk="0" hangingPunct="0">
              <a:buFont typeface="Arial"/>
              <a:buChar char="•"/>
            </a:pPr>
            <a:r>
              <a:rPr lang="ja-JP" altLang="en-US" sz="2400" dirty="0" smtClean="0">
                <a:latin typeface="Helvetica" pitchFamily="-106" charset="0"/>
                <a:cs typeface="Helvetica" pitchFamily="-106" charset="0"/>
              </a:rPr>
              <a:t>地球温暖化の直接的・間接的影響によって、</a:t>
            </a:r>
            <a:r>
              <a:rPr lang="en-US" altLang="ja-JP" sz="2400" dirty="0" smtClean="0">
                <a:latin typeface="Helvetica" pitchFamily="-106" charset="0"/>
                <a:cs typeface="Helvetica" pitchFamily="-106" charset="0"/>
              </a:rPr>
              <a:t>50</a:t>
            </a:r>
            <a:r>
              <a:rPr lang="ja-JP" altLang="en-US" sz="2400" dirty="0">
                <a:latin typeface="Helvetica" pitchFamily="-106" charset="0"/>
                <a:cs typeface="Helvetica" pitchFamily="-106" charset="0"/>
              </a:rPr>
              <a:t>年後</a:t>
            </a:r>
            <a:r>
              <a:rPr lang="ja-JP" altLang="en-US" sz="2400" dirty="0" smtClean="0">
                <a:latin typeface="Helvetica" pitchFamily="-106" charset="0"/>
                <a:cs typeface="Helvetica" pitchFamily="-106" charset="0"/>
              </a:rPr>
              <a:t>には日本</a:t>
            </a:r>
            <a:r>
              <a:rPr lang="ja-JP" altLang="en-US" sz="2400" dirty="0">
                <a:latin typeface="Helvetica" pitchFamily="-106" charset="0"/>
                <a:cs typeface="Helvetica" pitchFamily="-106" charset="0"/>
              </a:rPr>
              <a:t>周辺の</a:t>
            </a:r>
            <a:r>
              <a:rPr lang="ja-JP" altLang="en-US" sz="2400" dirty="0" smtClean="0">
                <a:latin typeface="Helvetica" pitchFamily="-106" charset="0"/>
                <a:cs typeface="Helvetica" pitchFamily="-106" charset="0"/>
              </a:rPr>
              <a:t>カジメ場が消失する可能性</a:t>
            </a:r>
            <a:endParaRPr lang="en-US" altLang="ja-JP" sz="2400" dirty="0" smtClean="0">
              <a:latin typeface="Helvetica" pitchFamily="-106" charset="0"/>
              <a:cs typeface="Helvetica" pitchFamily="-106" charset="0"/>
            </a:endParaRPr>
          </a:p>
          <a:p>
            <a:pPr defTabSz="457200" eaLnBrk="0" hangingPunct="0"/>
            <a:endParaRPr lang="en-US" altLang="ja-JP" sz="2400" dirty="0">
              <a:latin typeface="Helvetica" pitchFamily="-106" charset="0"/>
              <a:cs typeface="Helvetica" pitchFamily="-106" charset="0"/>
            </a:endParaRPr>
          </a:p>
          <a:p>
            <a:pPr marL="285750" indent="-285750" defTabSz="457200" eaLnBrk="0" hangingPunct="0">
              <a:buFont typeface="Arial"/>
              <a:buChar char="•"/>
            </a:pPr>
            <a:r>
              <a:rPr lang="ja-JP" altLang="en-US" sz="2400" dirty="0" smtClean="0">
                <a:latin typeface="Helvetica" pitchFamily="-106" charset="0"/>
                <a:cs typeface="Helvetica" pitchFamily="-106" charset="0"/>
              </a:rPr>
              <a:t>日本</a:t>
            </a:r>
            <a:r>
              <a:rPr lang="ja-JP" altLang="en-US" sz="2400" dirty="0">
                <a:latin typeface="Helvetica" pitchFamily="-106" charset="0"/>
                <a:cs typeface="Helvetica" pitchFamily="-106" charset="0"/>
              </a:rPr>
              <a:t>周辺の</a:t>
            </a:r>
            <a:r>
              <a:rPr lang="ja-JP" altLang="en-US" sz="2400" dirty="0" smtClean="0">
                <a:latin typeface="Helvetica" pitchFamily="-106" charset="0"/>
                <a:cs typeface="Helvetica" pitchFamily="-106" charset="0"/>
              </a:rPr>
              <a:t>カジメ場を保全するためには、低炭素社会の構築と食害対策の実施が不可欠</a:t>
            </a:r>
            <a:endParaRPr lang="en-US" altLang="ja-JP" sz="2400" dirty="0" smtClean="0">
              <a:latin typeface="Helvetica" pitchFamily="-106" charset="0"/>
              <a:cs typeface="Helvetica" pitchFamily="-106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483768" y="3501008"/>
            <a:ext cx="3636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u="sng" dirty="0" smtClean="0">
                <a:solidFill>
                  <a:srgbClr val="000000"/>
                </a:solidFill>
              </a:rPr>
              <a:t>現在抱えている問題点</a:t>
            </a:r>
            <a:endParaRPr lang="ja-JP" altLang="en-US" sz="2800" dirty="0"/>
          </a:p>
        </p:txBody>
      </p:sp>
      <p:sp>
        <p:nvSpPr>
          <p:cNvPr id="15" name="正方形/長方形 14"/>
          <p:cNvSpPr/>
          <p:nvPr/>
        </p:nvSpPr>
        <p:spPr>
          <a:xfrm>
            <a:off x="251520" y="4365104"/>
            <a:ext cx="864096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 eaLnBrk="0" hangingPunct="0">
              <a:buFont typeface="Arial"/>
              <a:buChar char="•"/>
            </a:pPr>
            <a:r>
              <a:rPr lang="ja-JP" altLang="en-US" sz="2400" dirty="0" smtClean="0">
                <a:latin typeface="Helvetica" pitchFamily="-106" charset="0"/>
                <a:cs typeface="Helvetica" pitchFamily="-106" charset="0"/>
              </a:rPr>
              <a:t>基礎的なパラメータの不足</a:t>
            </a:r>
            <a:endParaRPr lang="en-US" altLang="ja-JP" sz="2400" dirty="0" smtClean="0">
              <a:latin typeface="Helvetica" pitchFamily="-106" charset="0"/>
              <a:cs typeface="Helvetica" pitchFamily="-106" charset="0"/>
            </a:endParaRPr>
          </a:p>
          <a:p>
            <a:pPr defTabSz="457200" eaLnBrk="0" hangingPunct="0"/>
            <a:endParaRPr lang="en-US" altLang="ja-JP" sz="2400" dirty="0" smtClean="0">
              <a:latin typeface="Helvetica" pitchFamily="-106" charset="0"/>
              <a:cs typeface="Helvetica" pitchFamily="-106" charset="0"/>
            </a:endParaRPr>
          </a:p>
          <a:p>
            <a:pPr marL="285750" indent="-285750" defTabSz="457200" eaLnBrk="0" hangingPunct="0">
              <a:buFont typeface="Arial"/>
              <a:buChar char="•"/>
            </a:pPr>
            <a:r>
              <a:rPr lang="ja-JP" altLang="en-US" sz="2400" dirty="0" smtClean="0">
                <a:latin typeface="Helvetica" pitchFamily="-106" charset="0"/>
                <a:cs typeface="Helvetica" pitchFamily="-106" charset="0"/>
              </a:rPr>
              <a:t>現場</a:t>
            </a:r>
            <a:r>
              <a:rPr lang="ja-JP" altLang="en-US" sz="2400" dirty="0" smtClean="0">
                <a:latin typeface="Helvetica" pitchFamily="-106" charset="0"/>
                <a:cs typeface="Helvetica" pitchFamily="-106" charset="0"/>
              </a:rPr>
              <a:t>データ間の空間解像度の</a:t>
            </a:r>
            <a:r>
              <a:rPr lang="ja-JP" altLang="en-US" sz="2400" dirty="0" smtClean="0">
                <a:latin typeface="Helvetica" pitchFamily="-106" charset="0"/>
                <a:cs typeface="Helvetica" pitchFamily="-106" charset="0"/>
              </a:rPr>
              <a:t>不一致</a:t>
            </a:r>
            <a:endParaRPr lang="en-US" altLang="ja-JP" sz="2400" dirty="0" smtClean="0">
              <a:latin typeface="Helvetica" pitchFamily="-106" charset="0"/>
              <a:cs typeface="Helvetica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30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79512" y="2636912"/>
            <a:ext cx="8659688" cy="872071"/>
          </a:xfrm>
        </p:spPr>
        <p:txBody>
          <a:bodyPr>
            <a:noAutofit/>
          </a:bodyPr>
          <a:lstStyle/>
          <a:p>
            <a:r>
              <a:rPr kumimoji="1" lang="ja-JP" altLang="en-US" sz="3200" b="1" u="sng" dirty="0" smtClean="0">
                <a:solidFill>
                  <a:schemeClr val="tx1"/>
                </a:solidFill>
              </a:rPr>
              <a:t>今後の展望</a:t>
            </a:r>
            <a:endParaRPr kumimoji="1" lang="ja-JP" altLang="en-US" sz="3200" b="1" u="sng" dirty="0">
              <a:solidFill>
                <a:schemeClr val="tx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E4ABA-7852-FE41-9236-5F82131D721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4461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 descr="untitled_sub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884" y="1365905"/>
            <a:ext cx="1834172" cy="2176025"/>
          </a:xfrm>
          <a:prstGeom prst="rect">
            <a:avLst/>
          </a:prstGeom>
        </p:spPr>
      </p:pic>
      <p:pic>
        <p:nvPicPr>
          <p:cNvPr id="44" name="図 43" descr="untitled_who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12" y="1365905"/>
            <a:ext cx="2703608" cy="248481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384" y="64097"/>
            <a:ext cx="9012615" cy="501955"/>
          </a:xfrm>
        </p:spPr>
        <p:txBody>
          <a:bodyPr>
            <a:noAutofit/>
          </a:bodyPr>
          <a:lstStyle/>
          <a:p>
            <a:r>
              <a:rPr lang="ja-JP" altLang="en-US" sz="2800" u="sng" dirty="0" smtClean="0">
                <a:solidFill>
                  <a:schemeClr val="tx1"/>
                </a:solidFill>
                <a:latin typeface="+mj-ea"/>
              </a:rPr>
              <a:t>領域海洋モデル</a:t>
            </a:r>
            <a:r>
              <a:rPr lang="en-US" altLang="ja-JP" sz="2800" u="sng" dirty="0" smtClean="0">
                <a:solidFill>
                  <a:schemeClr val="tx1"/>
                </a:solidFill>
                <a:latin typeface="+mj-ea"/>
              </a:rPr>
              <a:t>(ROMS)</a:t>
            </a:r>
            <a:r>
              <a:rPr lang="ja-JP" altLang="en-US" sz="2800" u="sng" dirty="0" smtClean="0">
                <a:solidFill>
                  <a:schemeClr val="tx1"/>
                </a:solidFill>
                <a:latin typeface="+mj-ea"/>
              </a:rPr>
              <a:t>を用いた忍路湾の結果</a:t>
            </a:r>
            <a:endParaRPr kumimoji="1" lang="ja-JP" altLang="en-US" sz="2800" u="sng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48496" y="989188"/>
            <a:ext cx="2198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1/15° </a:t>
            </a:r>
            <a:r>
              <a:rPr kumimoji="1" lang="ja-JP" altLang="en-US" sz="1400" dirty="0" smtClean="0"/>
              <a:t>グリッド</a:t>
            </a:r>
            <a:r>
              <a:rPr lang="en-US" altLang="ja-JP" sz="1400" dirty="0"/>
              <a:t>, 32</a:t>
            </a:r>
            <a:r>
              <a:rPr lang="ja-JP" altLang="en-US" sz="1400" dirty="0"/>
              <a:t>層</a:t>
            </a:r>
            <a:r>
              <a:rPr kumimoji="1" lang="en-US" altLang="ja-JP" sz="1400" dirty="0" smtClean="0"/>
              <a:t>(ROMS) 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54617" y="989188"/>
            <a:ext cx="2107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1/</a:t>
            </a:r>
            <a:r>
              <a:rPr lang="en-US" altLang="ja-JP" sz="1400" dirty="0"/>
              <a:t>3</a:t>
            </a:r>
            <a:r>
              <a:rPr kumimoji="1" lang="en-US" altLang="ja-JP" sz="1400" dirty="0" smtClean="0"/>
              <a:t>° </a:t>
            </a:r>
            <a:r>
              <a:rPr kumimoji="1" lang="ja-JP" altLang="en-US" sz="1400" dirty="0" smtClean="0"/>
              <a:t>グリッド</a:t>
            </a:r>
            <a:r>
              <a:rPr kumimoji="1" lang="en-US" altLang="ja-JP" sz="1400" dirty="0" smtClean="0"/>
              <a:t>, 32</a:t>
            </a:r>
            <a:r>
              <a:rPr kumimoji="1" lang="ja-JP" altLang="en-US" sz="1400" dirty="0" smtClean="0"/>
              <a:t>層</a:t>
            </a:r>
            <a:r>
              <a:rPr kumimoji="1" lang="en-US" altLang="ja-JP" sz="1400" dirty="0" smtClean="0"/>
              <a:t>(ROMS)</a:t>
            </a:r>
            <a:endParaRPr kumimoji="1" lang="ja-JP" altLang="en-US" sz="1400" dirty="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4550299" y="2228891"/>
            <a:ext cx="395585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113110" y="989188"/>
            <a:ext cx="165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1° </a:t>
            </a:r>
            <a:r>
              <a:rPr kumimoji="1" lang="ja-JP" altLang="en-US" sz="1400" dirty="0" smtClean="0"/>
              <a:t>グリッド</a:t>
            </a:r>
            <a:r>
              <a:rPr kumimoji="1" lang="en-US" altLang="ja-JP" sz="1400" dirty="0" smtClean="0"/>
              <a:t> (WOA09)</a:t>
            </a:r>
            <a:endParaRPr kumimoji="1" lang="ja-JP" altLang="en-US" sz="1400" dirty="0"/>
          </a:p>
        </p:txBody>
      </p:sp>
      <p:pic>
        <p:nvPicPr>
          <p:cNvPr id="24" name="図 23" descr="woa09_temp@10m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1" b="13959"/>
          <a:stretch/>
        </p:blipFill>
        <p:spPr>
          <a:xfrm>
            <a:off x="86949" y="1370056"/>
            <a:ext cx="1746298" cy="1678509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181767" y="1616945"/>
            <a:ext cx="1392162" cy="1126711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矢印コネクタ 26"/>
          <p:cNvCxnSpPr/>
          <p:nvPr/>
        </p:nvCxnSpPr>
        <p:spPr>
          <a:xfrm>
            <a:off x="1418426" y="2190395"/>
            <a:ext cx="527786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296077" y="4513183"/>
            <a:ext cx="77100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【</a:t>
            </a:r>
            <a:r>
              <a:rPr kumimoji="1" lang="ja-JP" altLang="en-US" dirty="0" smtClean="0"/>
              <a:t>大気の</a:t>
            </a:r>
            <a:r>
              <a:rPr lang="ja-JP" altLang="en-US" dirty="0" smtClean="0"/>
              <a:t>強制力</a:t>
            </a:r>
            <a:r>
              <a:rPr kumimoji="1" lang="en-US" altLang="ja-JP" dirty="0" smtClean="0"/>
              <a:t>】</a:t>
            </a:r>
          </a:p>
          <a:p>
            <a:r>
              <a:rPr lang="ja-JP" altLang="en-US" dirty="0" smtClean="0"/>
              <a:t>熱フラックス、短波・長波放射、風、比湿、気温、</a:t>
            </a:r>
            <a:r>
              <a:rPr lang="en-US" altLang="ja-JP" dirty="0" smtClean="0"/>
              <a:t>etc.</a:t>
            </a:r>
            <a:r>
              <a:rPr lang="ja-JP" altLang="en-US" dirty="0" smtClean="0"/>
              <a:t>：</a:t>
            </a:r>
            <a:r>
              <a:rPr lang="en-US" altLang="ja-JP" dirty="0" smtClean="0"/>
              <a:t>COADS2005</a:t>
            </a:r>
            <a:r>
              <a:rPr lang="ja-JP" altLang="en-US" dirty="0" smtClean="0"/>
              <a:t>（月単位）</a:t>
            </a:r>
            <a:endParaRPr lang="en-US" altLang="ja-JP" dirty="0" smtClean="0"/>
          </a:p>
          <a:p>
            <a:endParaRPr kumimoji="1" lang="en-US" altLang="ja-JP" sz="1000" dirty="0"/>
          </a:p>
          <a:p>
            <a:r>
              <a:rPr lang="en-US" altLang="ja-JP" dirty="0" smtClean="0"/>
              <a:t>【</a:t>
            </a:r>
            <a:r>
              <a:rPr lang="ja-JP" altLang="en-US" dirty="0" smtClean="0"/>
              <a:t>海洋の境界条件</a:t>
            </a:r>
            <a:r>
              <a:rPr lang="en-US" altLang="ja-JP" dirty="0" smtClean="0"/>
              <a:t>】</a:t>
            </a:r>
          </a:p>
          <a:p>
            <a:r>
              <a:rPr kumimoji="1" lang="ja-JP" altLang="en-US" dirty="0" smtClean="0"/>
              <a:t>水温、塩分、</a:t>
            </a:r>
            <a:r>
              <a:rPr lang="en-US" altLang="ja-JP" dirty="0" smtClean="0"/>
              <a:t>etc.</a:t>
            </a:r>
            <a:r>
              <a:rPr lang="ja-JP" altLang="en-US" dirty="0" smtClean="0"/>
              <a:t>：</a:t>
            </a:r>
            <a:r>
              <a:rPr lang="en-US" altLang="ja-JP" dirty="0" smtClean="0"/>
              <a:t>WOA09</a:t>
            </a:r>
            <a:r>
              <a:rPr lang="ja-JP" altLang="en-US" dirty="0" smtClean="0"/>
              <a:t>（月、季節、年単位）</a:t>
            </a:r>
            <a:endParaRPr lang="en-US" altLang="ja-JP" dirty="0" smtClean="0"/>
          </a:p>
          <a:p>
            <a:endParaRPr lang="en-US" altLang="ja-JP" sz="1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213089" y="989188"/>
            <a:ext cx="1637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/>
              <a:t>1/45° </a:t>
            </a:r>
            <a:r>
              <a:rPr kumimoji="1" lang="ja-JP" altLang="en-US" sz="1400" dirty="0" smtClean="0"/>
              <a:t>グリッド</a:t>
            </a:r>
            <a:r>
              <a:rPr lang="en-US" altLang="ja-JP" sz="1400" dirty="0"/>
              <a:t>, 32</a:t>
            </a:r>
            <a:r>
              <a:rPr lang="ja-JP" altLang="en-US" sz="1400" dirty="0" smtClean="0"/>
              <a:t>層</a:t>
            </a:r>
            <a:endParaRPr lang="en-US" altLang="ja-JP" sz="1400" dirty="0" smtClean="0"/>
          </a:p>
          <a:p>
            <a:pPr algn="ctr"/>
            <a:r>
              <a:rPr kumimoji="1" lang="en-US" altLang="ja-JP" sz="1400" dirty="0" smtClean="0"/>
              <a:t>(</a:t>
            </a:r>
            <a:r>
              <a:rPr kumimoji="1" lang="ja-JP" altLang="en-US" sz="1400" dirty="0" smtClean="0"/>
              <a:t>約</a:t>
            </a:r>
            <a:r>
              <a:rPr kumimoji="1" lang="en-US" altLang="ja-JP" sz="1400" dirty="0" smtClean="0"/>
              <a:t>2.5 km) </a:t>
            </a: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6787957" y="2228891"/>
            <a:ext cx="374287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7025576" y="3833521"/>
            <a:ext cx="1875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: One-way nesting</a:t>
            </a:r>
            <a:endParaRPr kumimoji="1" lang="ja-JP" altLang="en-US" dirty="0"/>
          </a:p>
        </p:txBody>
      </p:sp>
      <p:cxnSp>
        <p:nvCxnSpPr>
          <p:cNvPr id="39" name="直線矢印コネクタ 38"/>
          <p:cNvCxnSpPr/>
          <p:nvPr/>
        </p:nvCxnSpPr>
        <p:spPr>
          <a:xfrm>
            <a:off x="6446533" y="4044748"/>
            <a:ext cx="571142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図 49" descr="untitled_sub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582" y="1616945"/>
            <a:ext cx="1833108" cy="1532150"/>
          </a:xfrm>
          <a:prstGeom prst="rect">
            <a:avLst/>
          </a:prstGeom>
        </p:spPr>
      </p:pic>
      <p:sp>
        <p:nvSpPr>
          <p:cNvPr id="52" name="テキスト ボックス 51"/>
          <p:cNvSpPr txBox="1"/>
          <p:nvPr/>
        </p:nvSpPr>
        <p:spPr>
          <a:xfrm>
            <a:off x="2658911" y="3860082"/>
            <a:ext cx="11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Temp. (℃)</a:t>
            </a:r>
            <a:endParaRPr kumimoji="1" lang="ja-JP" altLang="en-US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7713519" y="316346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● </a:t>
            </a:r>
            <a:r>
              <a:rPr kumimoji="1" lang="en-US" altLang="ja-JP" dirty="0" smtClean="0"/>
              <a:t>:</a:t>
            </a:r>
            <a:r>
              <a:rPr kumimoji="1" lang="ja-JP" altLang="en-US" dirty="0" smtClean="0"/>
              <a:t>忍路</a:t>
            </a:r>
            <a:endParaRPr kumimoji="1" lang="ja-JP" altLang="en-US" dirty="0"/>
          </a:p>
        </p:txBody>
      </p:sp>
      <p:sp>
        <p:nvSpPr>
          <p:cNvPr id="54" name="円/楕円 53"/>
          <p:cNvSpPr>
            <a:spLocks noChangeAspect="1"/>
          </p:cNvSpPr>
          <p:nvPr/>
        </p:nvSpPr>
        <p:spPr>
          <a:xfrm>
            <a:off x="8218547" y="2699608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E4ABA-7852-FE41-9236-5F82131D721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800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文書名 -Sousei_Brochure_J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20888"/>
            <a:ext cx="7200800" cy="413630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" y="260648"/>
            <a:ext cx="3848637" cy="85281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827584" y="1340768"/>
            <a:ext cx="756084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343025" indent="-1343025"/>
            <a:r>
              <a:rPr kumimoji="1" lang="ja-JP" altLang="en-US" sz="2000" dirty="0" smtClean="0"/>
              <a:t>領域テーマ</a:t>
            </a:r>
            <a:r>
              <a:rPr kumimoji="1" lang="en-US" altLang="ja-JP" sz="2000" dirty="0" smtClean="0"/>
              <a:t>D</a:t>
            </a:r>
            <a:r>
              <a:rPr lang="en-US" altLang="ja-JP" sz="2000" dirty="0"/>
              <a:t>	</a:t>
            </a:r>
            <a:r>
              <a:rPr kumimoji="1" lang="ja-JP" altLang="en-US" sz="2000" dirty="0" smtClean="0"/>
              <a:t>課題対応型の精密な影響評価」</a:t>
            </a:r>
            <a:endParaRPr lang="en-US" altLang="ja-JP" sz="2000" dirty="0"/>
          </a:p>
          <a:p>
            <a:pPr marL="1343025" indent="-1343025"/>
            <a:r>
              <a:rPr kumimoji="1" lang="ja-JP" altLang="en-US" sz="2000" dirty="0" smtClean="0"/>
              <a:t>課題</a:t>
            </a:r>
            <a:r>
              <a:rPr lang="en-US" altLang="ja-JP" sz="2000" dirty="0" smtClean="0"/>
              <a:t>i</a:t>
            </a:r>
            <a:r>
              <a:rPr kumimoji="1" lang="en-US" altLang="ja-JP" sz="2000" dirty="0" smtClean="0"/>
              <a:t>ii	</a:t>
            </a:r>
            <a:r>
              <a:rPr kumimoji="1" lang="ja-JP" altLang="en-US" sz="2000" dirty="0" smtClean="0"/>
              <a:t>生態系・生物多様性に関する気候変動リスク情報の創出</a:t>
            </a:r>
            <a:endParaRPr lang="en-US" altLang="ja-JP" sz="2000" dirty="0"/>
          </a:p>
          <a:p>
            <a:pPr marL="1343025" indent="-1343025"/>
            <a:r>
              <a:rPr lang="ja-JP" altLang="en-US" sz="2000" dirty="0" smtClean="0"/>
              <a:t>サブ課題</a:t>
            </a:r>
            <a:r>
              <a:rPr lang="en-US" altLang="ja-JP" sz="2000" dirty="0" smtClean="0"/>
              <a:t>d</a:t>
            </a:r>
            <a:r>
              <a:rPr lang="en-US" altLang="ja-JP" sz="2000" dirty="0"/>
              <a:t>	</a:t>
            </a:r>
            <a:r>
              <a:rPr lang="ja-JP" altLang="ja-JP" sz="2000" dirty="0" smtClean="0">
                <a:latin typeface="+mn-ea"/>
              </a:rPr>
              <a:t>沿</a:t>
            </a:r>
            <a:r>
              <a:rPr lang="ja-JP" altLang="ja-JP" sz="2000" dirty="0" smtClean="0"/>
              <a:t>岸</a:t>
            </a:r>
            <a:r>
              <a:rPr lang="ja-JP" altLang="ja-JP" sz="2000" dirty="0"/>
              <a:t>海洋生態系に対する気候変動の複合影響評価</a:t>
            </a:r>
            <a:r>
              <a:rPr lang="ja-JP" altLang="ja-JP" sz="2000" dirty="0" smtClean="0"/>
              <a:t>研究</a:t>
            </a:r>
            <a:endParaRPr lang="ja-JP" altLang="en-US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19132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384" y="64097"/>
            <a:ext cx="9012615" cy="501955"/>
          </a:xfrm>
        </p:spPr>
        <p:txBody>
          <a:bodyPr>
            <a:noAutofit/>
          </a:bodyPr>
          <a:lstStyle/>
          <a:p>
            <a:r>
              <a:rPr lang="ja-JP" altLang="en-US" sz="2800" u="sng" dirty="0" smtClean="0">
                <a:solidFill>
                  <a:schemeClr val="tx1"/>
                </a:solidFill>
                <a:latin typeface="+mj-ea"/>
              </a:rPr>
              <a:t>領域海洋モデル</a:t>
            </a:r>
            <a:r>
              <a:rPr lang="en-US" altLang="ja-JP" sz="2800" u="sng" dirty="0" smtClean="0">
                <a:solidFill>
                  <a:schemeClr val="tx1"/>
                </a:solidFill>
                <a:latin typeface="+mj-ea"/>
              </a:rPr>
              <a:t>(ROMS)</a:t>
            </a:r>
            <a:r>
              <a:rPr lang="ja-JP" altLang="en-US" sz="2800" u="sng" dirty="0" smtClean="0">
                <a:solidFill>
                  <a:schemeClr val="tx1"/>
                </a:solidFill>
                <a:latin typeface="+mj-ea"/>
              </a:rPr>
              <a:t>を用いた忍路湾の結果</a:t>
            </a:r>
            <a:endParaRPr kumimoji="1" lang="ja-JP" altLang="en-US" sz="2800" u="sng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1384" y="3325301"/>
            <a:ext cx="412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ヶ月を</a:t>
            </a:r>
            <a:r>
              <a:rPr kumimoji="1" lang="en-US" altLang="ja-JP" dirty="0" smtClean="0"/>
              <a:t>30</a:t>
            </a:r>
            <a:r>
              <a:rPr kumimoji="1" lang="ja-JP" altLang="en-US" dirty="0" smtClean="0"/>
              <a:t>日として気候値データから計算</a:t>
            </a:r>
            <a:endParaRPr kumimoji="1" lang="en-US" altLang="ja-JP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90880" y="697468"/>
            <a:ext cx="53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月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144477" y="717788"/>
            <a:ext cx="53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</a:t>
            </a:r>
            <a:r>
              <a:rPr kumimoji="1" lang="ja-JP" altLang="en-US" dirty="0" smtClean="0"/>
              <a:t>月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307026" y="717788"/>
            <a:ext cx="53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</a:t>
            </a:r>
            <a:r>
              <a:rPr kumimoji="1" lang="ja-JP" altLang="en-US" dirty="0" smtClean="0"/>
              <a:t>月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423335" y="697468"/>
            <a:ext cx="53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4</a:t>
            </a:r>
            <a:r>
              <a:rPr kumimoji="1" lang="ja-JP" altLang="en-US" dirty="0" smtClean="0"/>
              <a:t>月</a:t>
            </a:r>
            <a:endParaRPr kumimoji="1" lang="ja-JP" altLang="en-US" dirty="0"/>
          </a:p>
        </p:txBody>
      </p:sp>
      <p:pic>
        <p:nvPicPr>
          <p:cNvPr id="13" name="図 12" descr="ROMS_oshoro_temp_ap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3258885"/>
            <a:ext cx="4127500" cy="43574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6268720" y="3613353"/>
            <a:ext cx="11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Temp. (℃)</a:t>
            </a:r>
            <a:endParaRPr kumimoji="1" lang="ja-JP" altLang="en-US" dirty="0"/>
          </a:p>
        </p:txBody>
      </p:sp>
      <p:pic>
        <p:nvPicPr>
          <p:cNvPr id="6" name="図 5" descr="忍路_ROMS塩分比較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60" y="4113652"/>
            <a:ext cx="4511040" cy="2419227"/>
          </a:xfrm>
          <a:prstGeom prst="rect">
            <a:avLst/>
          </a:prstGeom>
        </p:spPr>
      </p:pic>
      <p:pic>
        <p:nvPicPr>
          <p:cNvPr id="7" name="図 6" descr="忍路_ROMS水温比較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4" y="4103492"/>
            <a:ext cx="4399976" cy="2411439"/>
          </a:xfrm>
          <a:prstGeom prst="rect">
            <a:avLst/>
          </a:prstGeom>
        </p:spPr>
      </p:pic>
      <p:pic>
        <p:nvPicPr>
          <p:cNvPr id="8" name="図 7" descr="roms_oshoro_temp_ja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4" y="1076959"/>
            <a:ext cx="2195256" cy="1990911"/>
          </a:xfrm>
          <a:prstGeom prst="rect">
            <a:avLst/>
          </a:prstGeom>
        </p:spPr>
      </p:pic>
      <p:pic>
        <p:nvPicPr>
          <p:cNvPr id="9" name="図 8" descr="roms_oshoro_temp_fe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79" y="1076961"/>
            <a:ext cx="2191717" cy="1980750"/>
          </a:xfrm>
          <a:prstGeom prst="rect">
            <a:avLst/>
          </a:prstGeom>
        </p:spPr>
      </p:pic>
      <p:pic>
        <p:nvPicPr>
          <p:cNvPr id="10" name="図 9" descr="roms_oshoro_temp_ma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20" y="1076960"/>
            <a:ext cx="2178247" cy="1980752"/>
          </a:xfrm>
          <a:prstGeom prst="rect">
            <a:avLst/>
          </a:prstGeom>
        </p:spPr>
      </p:pic>
      <p:pic>
        <p:nvPicPr>
          <p:cNvPr id="11" name="図 10" descr="roms_oshoro_temp_apr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39" y="1076960"/>
            <a:ext cx="2189861" cy="198075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E4ABA-7852-FE41-9236-5F82131D721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116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46194" y="55366"/>
            <a:ext cx="8540606" cy="483682"/>
          </a:xfrm>
        </p:spPr>
        <p:txBody>
          <a:bodyPr>
            <a:noAutofit/>
          </a:bodyPr>
          <a:lstStyle/>
          <a:p>
            <a:r>
              <a:rPr kumimoji="1" lang="ja-JP" altLang="en-US" sz="2800" u="sng" dirty="0" smtClean="0">
                <a:solidFill>
                  <a:srgbClr val="000000"/>
                </a:solidFill>
              </a:rPr>
              <a:t>忍路湾における連続観測場所の特徴</a:t>
            </a:r>
            <a:endParaRPr kumimoji="1" lang="ja-JP" altLang="en-US" sz="2800" u="sng" dirty="0">
              <a:solidFill>
                <a:srgbClr val="000000"/>
              </a:solidFill>
            </a:endParaRPr>
          </a:p>
        </p:txBody>
      </p:sp>
      <p:pic>
        <p:nvPicPr>
          <p:cNvPr id="6" name="図 5" descr="忍路_降水量_塩分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6"/>
            <a:ext cx="4176464" cy="2913064"/>
          </a:xfrm>
          <a:prstGeom prst="rect">
            <a:avLst/>
          </a:prstGeom>
        </p:spPr>
      </p:pic>
      <p:pic>
        <p:nvPicPr>
          <p:cNvPr id="7" name="図 6" descr="M00151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1927937" cy="257058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51012" y="692698"/>
            <a:ext cx="226446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手前が</a:t>
            </a:r>
            <a:r>
              <a:rPr kumimoji="1" lang="en-US" altLang="ja-JP" sz="1600" dirty="0" smtClean="0"/>
              <a:t>pH</a:t>
            </a:r>
            <a:r>
              <a:rPr lang="ja-JP" altLang="en-US" sz="1600" dirty="0" smtClean="0"/>
              <a:t>計、奥が</a:t>
            </a:r>
            <a:r>
              <a:rPr lang="en-US" altLang="ja-JP" sz="1600" dirty="0" smtClean="0"/>
              <a:t>CT</a:t>
            </a:r>
            <a:r>
              <a:rPr lang="ja-JP" altLang="en-US" sz="1600" dirty="0" smtClean="0"/>
              <a:t>計</a:t>
            </a:r>
            <a:endParaRPr kumimoji="1" lang="en-US" altLang="ja-JP" sz="1600" dirty="0" smtClean="0"/>
          </a:p>
        </p:txBody>
      </p:sp>
      <p:pic>
        <p:nvPicPr>
          <p:cNvPr id="11" name="図 10" descr="スクリーンショット（2014-12-05 12.54.42）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764704"/>
            <a:ext cx="2537121" cy="2567325"/>
          </a:xfrm>
          <a:prstGeom prst="rect">
            <a:avLst/>
          </a:prstGeom>
        </p:spPr>
      </p:pic>
      <p:pic>
        <p:nvPicPr>
          <p:cNvPr id="17" name="図 16" descr="スクリーンショット 2015-02-24 9.44.0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4" t="-642"/>
          <a:stretch/>
        </p:blipFill>
        <p:spPr>
          <a:xfrm>
            <a:off x="5364088" y="764704"/>
            <a:ext cx="3345085" cy="199501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テキスト ボックス 17"/>
          <p:cNvSpPr txBox="1"/>
          <p:nvPr/>
        </p:nvSpPr>
        <p:spPr>
          <a:xfrm>
            <a:off x="7023823" y="967771"/>
            <a:ext cx="760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10 km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6935258" y="967771"/>
            <a:ext cx="856832" cy="0"/>
          </a:xfrm>
          <a:prstGeom prst="line">
            <a:avLst/>
          </a:prstGeom>
          <a:ln>
            <a:solidFill>
              <a:srgbClr val="FFFF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図 19" descr="スクリーンショット 2015-02-24 9.42.4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2" r="21773" b="13738"/>
          <a:stretch/>
        </p:blipFill>
        <p:spPr>
          <a:xfrm>
            <a:off x="7294271" y="1556792"/>
            <a:ext cx="1714265" cy="21836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図 20" descr="スクリーンショット 2015-02-24 9.42.0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08579"/>
            <a:ext cx="3651097" cy="270306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7483772" y="1801514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1 km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7396128" y="1755609"/>
            <a:ext cx="856832" cy="0"/>
          </a:xfrm>
          <a:prstGeom prst="line">
            <a:avLst/>
          </a:prstGeom>
          <a:ln>
            <a:solidFill>
              <a:schemeClr val="bg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6802915" y="6177722"/>
            <a:ext cx="77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200 </a:t>
            </a:r>
            <a:r>
              <a:rPr kumimoji="1" lang="en-US" altLang="ja-JP" dirty="0" smtClean="0"/>
              <a:t>m</a:t>
            </a:r>
            <a:endParaRPr kumimoji="1" lang="ja-JP" altLang="en-US" dirty="0"/>
          </a:p>
        </p:txBody>
      </p:sp>
      <p:cxnSp>
        <p:nvCxnSpPr>
          <p:cNvPr id="25" name="直線コネクタ 24"/>
          <p:cNvCxnSpPr/>
          <p:nvPr/>
        </p:nvCxnSpPr>
        <p:spPr>
          <a:xfrm>
            <a:off x="6669368" y="6177714"/>
            <a:ext cx="856832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円/楕円 25"/>
          <p:cNvSpPr>
            <a:spLocks noChangeAspect="1"/>
          </p:cNvSpPr>
          <p:nvPr/>
        </p:nvSpPr>
        <p:spPr>
          <a:xfrm>
            <a:off x="6559640" y="1912612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>
            <a:spLocks noChangeAspect="1"/>
          </p:cNvSpPr>
          <p:nvPr/>
        </p:nvSpPr>
        <p:spPr>
          <a:xfrm>
            <a:off x="8000140" y="2977111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>
            <a:spLocks noChangeAspect="1"/>
          </p:cNvSpPr>
          <p:nvPr/>
        </p:nvSpPr>
        <p:spPr>
          <a:xfrm>
            <a:off x="6471980" y="4787644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スライド番号プレースホルダー 19"/>
          <p:cNvSpPr>
            <a:spLocks noGrp="1"/>
          </p:cNvSpPr>
          <p:nvPr>
            <p:ph type="sldNum" sz="quarter" idx="12"/>
          </p:nvPr>
        </p:nvSpPr>
        <p:spPr>
          <a:xfrm>
            <a:off x="6588224" y="6309320"/>
            <a:ext cx="2133600" cy="476250"/>
          </a:xfrm>
        </p:spPr>
        <p:txBody>
          <a:bodyPr/>
          <a:lstStyle/>
          <a:p>
            <a:fld id="{DB7E4ABA-7852-FE41-9236-5F82131D721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116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kumimoji="1" lang="ja-JP" altLang="en-US" sz="3600" u="sng" dirty="0" smtClean="0">
                <a:solidFill>
                  <a:srgbClr val="000000"/>
                </a:solidFill>
              </a:rPr>
              <a:t>本日の内容</a:t>
            </a:r>
            <a:endParaRPr kumimoji="1" lang="ja-JP" altLang="en-US" sz="3600" u="sng" dirty="0">
              <a:solidFill>
                <a:srgbClr val="00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なぜ、沿岸生態系モデリングが重要？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kumimoji="1" lang="ja-JP" altLang="en-US" dirty="0" smtClean="0"/>
              <a:t>利用できるモデルやデータ（現状と問題点）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kumimoji="1" lang="ja-JP" altLang="en-US" dirty="0" smtClean="0"/>
              <a:t>研究例紹介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r>
              <a:rPr kumimoji="1" lang="ja-JP" altLang="en-US" dirty="0" smtClean="0"/>
              <a:t>今後の展望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973AB6-5E3E-4D99-BAA6-AF1F71EAFCCC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5454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79512" y="1700808"/>
            <a:ext cx="6408712" cy="1152128"/>
          </a:xfrm>
        </p:spPr>
        <p:txBody>
          <a:bodyPr>
            <a:noAutofit/>
          </a:bodyPr>
          <a:lstStyle/>
          <a:p>
            <a:r>
              <a:rPr lang="ja-JP" altLang="en-US" sz="1800" dirty="0"/>
              <a:t>沿岸域の主要な生物生産の場</a:t>
            </a:r>
            <a:endParaRPr lang="en-US" altLang="ja-JP" sz="1800" dirty="0"/>
          </a:p>
          <a:p>
            <a:r>
              <a:rPr lang="ja-JP" altLang="en-US" sz="1800" dirty="0" smtClean="0"/>
              <a:t>多様な海洋生物に生息場所・餌資源を提供</a:t>
            </a:r>
            <a:endParaRPr lang="en-US" altLang="ja-JP" sz="1800" dirty="0" smtClean="0"/>
          </a:p>
          <a:p>
            <a:r>
              <a:rPr lang="ja-JP" altLang="en-US" sz="1800" dirty="0" smtClean="0"/>
              <a:t>大型魚介類の産卵・幼稚仔期の保育場（海のゆりかご）</a:t>
            </a:r>
            <a:endParaRPr lang="en-US" altLang="ja-JP" sz="18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51520" y="1023119"/>
            <a:ext cx="802695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dirty="0" smtClean="0"/>
              <a:t>サンゴや</a:t>
            </a:r>
            <a:r>
              <a:rPr kumimoji="1" lang="ja-JP" altLang="en-US" sz="2400" dirty="0" smtClean="0"/>
              <a:t>藻場</a:t>
            </a:r>
            <a:r>
              <a:rPr lang="ja-JP" altLang="en-US" sz="2400" dirty="0" smtClean="0"/>
              <a:t>：</a:t>
            </a:r>
            <a:r>
              <a:rPr lang="ja-JP" altLang="en-US" sz="2400" dirty="0" smtClean="0">
                <a:solidFill>
                  <a:srgbClr val="000000"/>
                </a:solidFill>
                <a:latin typeface="Calibri"/>
                <a:ea typeface="ＭＳ Ｐゴシック"/>
              </a:rPr>
              <a:t>生物</a:t>
            </a:r>
            <a:r>
              <a:rPr lang="ja-JP" altLang="en-US" sz="2400" dirty="0">
                <a:solidFill>
                  <a:srgbClr val="000000"/>
                </a:solidFill>
                <a:latin typeface="Calibri"/>
                <a:ea typeface="ＭＳ Ｐゴシック"/>
              </a:rPr>
              <a:t>多様性の維持、</a:t>
            </a:r>
            <a:r>
              <a:rPr lang="ja-JP" altLang="en-US" sz="2400" dirty="0"/>
              <a:t>沿岸生態系の基盤を担う</a:t>
            </a:r>
            <a:endParaRPr kumimoji="1" lang="en-US" altLang="ja-JP" sz="240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7866" r="11496"/>
          <a:stretch/>
        </p:blipFill>
        <p:spPr bwMode="auto">
          <a:xfrm>
            <a:off x="107504" y="3018676"/>
            <a:ext cx="5292079" cy="354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爆発 2 11"/>
          <p:cNvSpPr/>
          <p:nvPr/>
        </p:nvSpPr>
        <p:spPr>
          <a:xfrm rot="2097094">
            <a:off x="3971029" y="3402633"/>
            <a:ext cx="1893127" cy="1514618"/>
          </a:xfrm>
          <a:prstGeom prst="irregularSeal2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283968" y="3812505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20</a:t>
            </a:r>
            <a:r>
              <a:rPr kumimoji="1" lang="ja-JP" altLang="en-US" dirty="0" smtClean="0"/>
              <a:t>年間で</a:t>
            </a:r>
            <a:r>
              <a:rPr kumimoji="1" lang="en-US" altLang="ja-JP" dirty="0" smtClean="0"/>
              <a:t>30%</a:t>
            </a:r>
            <a:r>
              <a:rPr kumimoji="1" lang="ja-JP" altLang="en-US" dirty="0" smtClean="0"/>
              <a:t>減少</a:t>
            </a:r>
            <a:endParaRPr kumimoji="1" lang="en-US" altLang="ja-JP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78078" y="5919994"/>
            <a:ext cx="2990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自然環境保全基礎調査（環境省）より</a:t>
            </a:r>
            <a:endParaRPr lang="en-US" altLang="ja-JP" sz="1400" dirty="0" smtClean="0"/>
          </a:p>
        </p:txBody>
      </p:sp>
      <p:sp>
        <p:nvSpPr>
          <p:cNvPr id="17" name="右矢印 16"/>
          <p:cNvSpPr/>
          <p:nvPr/>
        </p:nvSpPr>
        <p:spPr>
          <a:xfrm rot="1460291">
            <a:off x="1834618" y="3730304"/>
            <a:ext cx="1945568" cy="418218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978078" y="4911882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琵琶湖とほぼ同じ面積</a:t>
            </a:r>
            <a:r>
              <a:rPr lang="en-US" altLang="ja-JP" sz="2000" dirty="0" smtClean="0"/>
              <a:t>(65,156 ha)</a:t>
            </a:r>
            <a:r>
              <a:rPr lang="ja-JP" altLang="en-US" sz="2000" dirty="0" smtClean="0"/>
              <a:t>が</a:t>
            </a:r>
            <a:r>
              <a:rPr lang="ja-JP" altLang="en-US" sz="2000" dirty="0" smtClean="0">
                <a:solidFill>
                  <a:srgbClr val="FF0000"/>
                </a:solidFill>
              </a:rPr>
              <a:t>消失</a:t>
            </a:r>
            <a:endParaRPr lang="en-US" altLang="ja-JP" sz="2000" dirty="0" smtClean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851920" y="4746868"/>
            <a:ext cx="655385" cy="110799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6600" dirty="0" smtClean="0"/>
              <a:t>?</a:t>
            </a:r>
            <a:endParaRPr kumimoji="1" lang="ja-JP" altLang="en-US" sz="6600" dirty="0"/>
          </a:p>
        </p:txBody>
      </p:sp>
      <p:pic>
        <p:nvPicPr>
          <p:cNvPr id="13" name="図 12" descr="藻場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44824"/>
            <a:ext cx="2952328" cy="242512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7740352" y="3933056"/>
            <a:ext cx="1261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chemeClr val="bg1"/>
                </a:solidFill>
              </a:rPr>
              <a:t>水産庁</a:t>
            </a:r>
            <a:r>
              <a:rPr kumimoji="1" lang="en-US" altLang="ja-JP" sz="1400" dirty="0" smtClean="0">
                <a:solidFill>
                  <a:schemeClr val="bg1"/>
                </a:solidFill>
              </a:rPr>
              <a:t>HP</a:t>
            </a:r>
            <a:r>
              <a:rPr kumimoji="1" lang="ja-JP" altLang="en-US" sz="1400" dirty="0" smtClean="0">
                <a:solidFill>
                  <a:schemeClr val="bg1"/>
                </a:solidFill>
              </a:rPr>
              <a:t>より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512" y="97468"/>
            <a:ext cx="5921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u="sng" dirty="0" smtClean="0"/>
              <a:t>なぜ、沿岸</a:t>
            </a:r>
            <a:r>
              <a:rPr kumimoji="1" lang="ja-JP" altLang="en-US" sz="2800" b="1" u="sng" smtClean="0"/>
              <a:t>生態系モデリングが</a:t>
            </a:r>
            <a:r>
              <a:rPr kumimoji="1" lang="ja-JP" altLang="en-US" sz="2800" b="1" u="sng" dirty="0" smtClean="0"/>
              <a:t>重要？</a:t>
            </a:r>
            <a:endParaRPr kumimoji="1" lang="ja-JP" alt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2050424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126328950265316229622_P1010236_20100112184459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1788" r="1519" b="482"/>
          <a:stretch/>
        </p:blipFill>
        <p:spPr>
          <a:xfrm>
            <a:off x="6228184" y="764704"/>
            <a:ext cx="2736304" cy="2095718"/>
          </a:xfrm>
          <a:ln w="19050" cmpd="sng">
            <a:solidFill>
              <a:schemeClr val="tx1"/>
            </a:solidFill>
          </a:ln>
        </p:spPr>
      </p:pic>
      <p:pic>
        <p:nvPicPr>
          <p:cNvPr id="9" name="コンテンツ プレースホルダー 8" descr="126328957859116229425_P1010238.JPG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1788" r="6795" b="-697"/>
          <a:stretch/>
        </p:blipFill>
        <p:spPr>
          <a:xfrm>
            <a:off x="5148064" y="2708920"/>
            <a:ext cx="2723487" cy="2256920"/>
          </a:xfrm>
          <a:ln w="19050" cmpd="sng">
            <a:solidFill>
              <a:srgbClr val="000000"/>
            </a:solidFill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7894307" y="3789040"/>
            <a:ext cx="1224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2010</a:t>
            </a:r>
            <a:r>
              <a:rPr kumimoji="1" lang="ja-JP" altLang="en-US" sz="1200" dirty="0" smtClean="0"/>
              <a:t>年</a:t>
            </a:r>
            <a:r>
              <a:rPr kumimoji="1" lang="en-US" altLang="ja-JP" sz="1200" dirty="0" smtClean="0"/>
              <a:t>1</a:t>
            </a:r>
            <a:r>
              <a:rPr kumimoji="1" lang="ja-JP" altLang="en-US" sz="1200" dirty="0" smtClean="0"/>
              <a:t>月</a:t>
            </a:r>
            <a:r>
              <a:rPr kumimoji="1" lang="en-US" altLang="ja-JP" sz="1200" dirty="0" smtClean="0"/>
              <a:t>11</a:t>
            </a:r>
            <a:r>
              <a:rPr kumimoji="1" lang="ja-JP" altLang="en-US" sz="1200" dirty="0" smtClean="0"/>
              <a:t>日</a:t>
            </a:r>
            <a:endParaRPr kumimoji="1" lang="en-US" altLang="ja-JP" sz="1200" dirty="0" smtClean="0"/>
          </a:p>
          <a:p>
            <a:r>
              <a:rPr lang="ja-JP" altLang="en-US" sz="1200" dirty="0" smtClean="0"/>
              <a:t>朝日新聞</a:t>
            </a:r>
            <a:endParaRPr kumimoji="1" lang="ja-JP" altLang="en-US" sz="1200" dirty="0"/>
          </a:p>
        </p:txBody>
      </p:sp>
      <p:sp>
        <p:nvSpPr>
          <p:cNvPr id="15" name="正方形/長方形 14"/>
          <p:cNvSpPr/>
          <p:nvPr/>
        </p:nvSpPr>
        <p:spPr>
          <a:xfrm>
            <a:off x="611560" y="33793"/>
            <a:ext cx="7848872" cy="60550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u="sng" dirty="0" smtClean="0"/>
              <a:t>減少</a:t>
            </a:r>
            <a:r>
              <a:rPr lang="ja-JP" altLang="en-US" sz="2800" u="sng" dirty="0" smtClean="0"/>
              <a:t>要因　</a:t>
            </a:r>
            <a:r>
              <a:rPr lang="en-US" altLang="ja-JP" sz="2800" u="sng" dirty="0" smtClean="0"/>
              <a:t>〜</a:t>
            </a:r>
            <a:r>
              <a:rPr lang="ja-JP" altLang="en-US" sz="2800" u="sng" dirty="0" smtClean="0"/>
              <a:t>温暖化</a:t>
            </a:r>
            <a:r>
              <a:rPr lang="ja-JP" altLang="en-US" sz="2800" u="sng" dirty="0" smtClean="0"/>
              <a:t>との関連性</a:t>
            </a:r>
            <a:r>
              <a:rPr lang="en-US" altLang="ja-JP" sz="2800" u="sng" dirty="0" smtClean="0"/>
              <a:t>〜</a:t>
            </a:r>
            <a:endParaRPr lang="ja-JP" altLang="en-US" sz="2800" u="sng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51520" y="3501008"/>
            <a:ext cx="4611960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従来、</a:t>
            </a:r>
            <a:r>
              <a:rPr kumimoji="1" lang="ja-JP" altLang="en-US" dirty="0" smtClean="0"/>
              <a:t>冬場</a:t>
            </a:r>
            <a:r>
              <a:rPr lang="ja-JP" altLang="en-US" dirty="0" smtClean="0"/>
              <a:t>の水温低下が</a:t>
            </a:r>
            <a:r>
              <a:rPr kumimoji="1" lang="ja-JP" altLang="en-US" dirty="0" smtClean="0"/>
              <a:t>摂食行動を抑制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→</a:t>
            </a:r>
            <a:r>
              <a:rPr kumimoji="1" lang="ja-JP" altLang="en-US" dirty="0" smtClean="0">
                <a:solidFill>
                  <a:srgbClr val="FF0000"/>
                </a:solidFill>
              </a:rPr>
              <a:t>温暖化</a:t>
            </a:r>
            <a:r>
              <a:rPr kumimoji="1" lang="ja-JP" altLang="en-US" dirty="0" smtClean="0"/>
              <a:t>の影響で冬場</a:t>
            </a:r>
            <a:r>
              <a:rPr lang="ja-JP" altLang="en-US" dirty="0" smtClean="0"/>
              <a:t>も</a:t>
            </a:r>
            <a:r>
              <a:rPr kumimoji="1" lang="ja-JP" altLang="en-US" dirty="0" smtClean="0"/>
              <a:t>摂食行動が活発化</a:t>
            </a:r>
            <a:endParaRPr kumimoji="1" lang="en-US" altLang="ja-JP" dirty="0" smtClean="0"/>
          </a:p>
          <a:p>
            <a:endParaRPr kumimoji="1" lang="en-US" altLang="ja-JP" sz="1000" dirty="0" smtClean="0"/>
          </a:p>
          <a:p>
            <a:r>
              <a:rPr lang="en-US" altLang="ja-JP" sz="2000" dirty="0" smtClean="0"/>
              <a:t>→</a:t>
            </a:r>
            <a:r>
              <a:rPr lang="ja-JP" altLang="en-US" sz="2000" dirty="0" smtClean="0"/>
              <a:t>磯焼けが拡大？</a:t>
            </a:r>
            <a:endParaRPr kumimoji="1" lang="ja-JP" altLang="en-US" sz="20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89450" y="1124744"/>
            <a:ext cx="505779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ja-JP" altLang="en-US" sz="2000" dirty="0" smtClean="0"/>
              <a:t>埋め立て</a:t>
            </a:r>
            <a:endParaRPr kumimoji="1" lang="en-US" altLang="ja-JP" sz="2000" dirty="0" smtClean="0"/>
          </a:p>
          <a:p>
            <a:endParaRPr kumimoji="1" lang="en-US" altLang="ja-JP" sz="1000" dirty="0" smtClean="0"/>
          </a:p>
          <a:p>
            <a:pPr marL="285750" indent="-285750">
              <a:buFont typeface="Arial"/>
              <a:buChar char="•"/>
            </a:pPr>
            <a:r>
              <a:rPr kumimoji="1" lang="ja-JP" altLang="en-US" sz="2000" dirty="0" smtClean="0"/>
              <a:t>水質変化</a:t>
            </a:r>
            <a:endParaRPr kumimoji="1" lang="en-US" altLang="ja-JP" sz="2000" dirty="0" smtClean="0"/>
          </a:p>
          <a:p>
            <a:endParaRPr lang="en-US" altLang="ja-JP" sz="1000" dirty="0"/>
          </a:p>
          <a:p>
            <a:pPr marL="285750" indent="-285750">
              <a:buFont typeface="Arial"/>
              <a:buChar char="•"/>
            </a:pPr>
            <a:r>
              <a:rPr kumimoji="1" lang="ja-JP" altLang="en-US" sz="2000" dirty="0" smtClean="0">
                <a:solidFill>
                  <a:srgbClr val="FF0000"/>
                </a:solidFill>
              </a:rPr>
              <a:t>白化（サンゴ）や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磯焼け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（藻場）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endParaRPr kumimoji="1" lang="en-US" altLang="ja-JP" sz="800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ja-JP" altLang="en-US" sz="2000" dirty="0">
                <a:latin typeface="+mj-ea"/>
                <a:ea typeface="+mj-ea"/>
              </a:rPr>
              <a:t>海水温上昇による枯死　</a:t>
            </a:r>
            <a:r>
              <a:rPr lang="en-US" altLang="ja-JP" sz="2000" dirty="0">
                <a:latin typeface="+mj-ea"/>
                <a:ea typeface="+mj-ea"/>
              </a:rPr>
              <a:t>(</a:t>
            </a:r>
            <a:r>
              <a:rPr lang="ja-JP" altLang="en-US" sz="2000" dirty="0">
                <a:latin typeface="+mj-ea"/>
                <a:ea typeface="+mj-ea"/>
              </a:rPr>
              <a:t>直接的な影響</a:t>
            </a:r>
            <a:r>
              <a:rPr lang="en-US" altLang="ja-JP" sz="2000" dirty="0">
                <a:latin typeface="+mj-ea"/>
                <a:ea typeface="+mj-ea"/>
              </a:rPr>
              <a:t>)</a:t>
            </a:r>
          </a:p>
          <a:p>
            <a:pPr marL="342900" indent="-342900">
              <a:buFont typeface="Wingdings" charset="2"/>
              <a:buChar char="Ø"/>
            </a:pPr>
            <a:r>
              <a:rPr lang="ja-JP" altLang="en-US" sz="2000" dirty="0" smtClean="0">
                <a:latin typeface="+mj-ea"/>
                <a:ea typeface="+mj-ea"/>
              </a:rPr>
              <a:t>魚類</a:t>
            </a:r>
            <a:r>
              <a:rPr lang="ja-JP" altLang="en-US" sz="2000" dirty="0" smtClean="0">
                <a:latin typeface="+mj-ea"/>
                <a:ea typeface="+mj-ea"/>
              </a:rPr>
              <a:t>や</a:t>
            </a:r>
            <a:r>
              <a:rPr lang="ja-JP" altLang="en-US" sz="2000" dirty="0" smtClean="0">
                <a:latin typeface="+mj-ea"/>
                <a:ea typeface="+mj-ea"/>
              </a:rPr>
              <a:t>ヒトデ</a:t>
            </a:r>
            <a:r>
              <a:rPr lang="ja-JP" altLang="en-US" sz="2000" dirty="0" smtClean="0">
                <a:latin typeface="+mj-ea"/>
                <a:ea typeface="+mj-ea"/>
              </a:rPr>
              <a:t>に</a:t>
            </a:r>
            <a:r>
              <a:rPr lang="ja-JP" altLang="en-US" sz="2000" dirty="0">
                <a:latin typeface="+mj-ea"/>
                <a:ea typeface="+mj-ea"/>
              </a:rPr>
              <a:t>よる</a:t>
            </a:r>
            <a:r>
              <a:rPr lang="ja-JP" altLang="en-US" sz="2000" dirty="0" smtClean="0">
                <a:latin typeface="+mj-ea"/>
                <a:ea typeface="+mj-ea"/>
              </a:rPr>
              <a:t>食害　（間接的な影響</a:t>
            </a:r>
            <a:r>
              <a:rPr lang="en-US" altLang="ja-JP" sz="2000" dirty="0" smtClean="0">
                <a:latin typeface="+mj-ea"/>
                <a:ea typeface="+mj-ea"/>
              </a:rPr>
              <a:t>)</a:t>
            </a:r>
            <a:endParaRPr lang="en-US" altLang="ja-JP" sz="2000" dirty="0">
              <a:latin typeface="+mj-ea"/>
              <a:ea typeface="+mj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5445224"/>
            <a:ext cx="842370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温暖化による直接的な影響を評価するだけでなく、</a:t>
            </a:r>
            <a:endParaRPr lang="en-US" altLang="ja-JP" sz="2000" dirty="0" smtClean="0"/>
          </a:p>
          <a:p>
            <a:endParaRPr lang="en-US" altLang="ja-JP" sz="800" dirty="0" smtClean="0"/>
          </a:p>
          <a:p>
            <a:r>
              <a:rPr lang="ja-JP" altLang="en-US" sz="2400" u="sng" dirty="0" smtClean="0"/>
              <a:t>生物間相互作用（捕食・被捕食関係など）を考慮する必要がある</a:t>
            </a:r>
            <a:endParaRPr kumimoji="1" lang="ja-JP" alt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261275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図形グループ 16"/>
          <p:cNvGrpSpPr>
            <a:grpSpLocks/>
          </p:cNvGrpSpPr>
          <p:nvPr/>
        </p:nvGrpSpPr>
        <p:grpSpPr bwMode="auto">
          <a:xfrm>
            <a:off x="133350" y="446088"/>
            <a:ext cx="8629650" cy="6311900"/>
            <a:chOff x="-20276" y="0"/>
            <a:chExt cx="9164276" cy="6704013"/>
          </a:xfrm>
        </p:grpSpPr>
        <p:pic>
          <p:nvPicPr>
            <p:cNvPr id="26630" name="図 1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98600" y="153988"/>
              <a:ext cx="7645400" cy="655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直線コネクタ 3"/>
            <p:cNvCxnSpPr>
              <a:cxnSpLocks noChangeShapeType="1"/>
            </p:cNvCxnSpPr>
            <p:nvPr/>
          </p:nvCxnSpPr>
          <p:spPr bwMode="auto">
            <a:xfrm rot="10800000">
              <a:off x="1967341" y="4191694"/>
              <a:ext cx="1220555" cy="168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5" name="直線コネクタ 4"/>
            <p:cNvCxnSpPr>
              <a:cxnSpLocks noChangeShapeType="1"/>
            </p:cNvCxnSpPr>
            <p:nvPr/>
          </p:nvCxnSpPr>
          <p:spPr bwMode="auto">
            <a:xfrm rot="10800000">
              <a:off x="1967341" y="2514004"/>
              <a:ext cx="1220555" cy="1687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pic>
          <p:nvPicPr>
            <p:cNvPr id="26633" name="図 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0"/>
              <a:ext cx="2514600" cy="2098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4" name="テキスト ボックス 3"/>
            <p:cNvSpPr txBox="1">
              <a:spLocks noChangeArrowheads="1"/>
            </p:cNvSpPr>
            <p:nvPr/>
          </p:nvSpPr>
          <p:spPr bwMode="auto">
            <a:xfrm>
              <a:off x="-20276" y="3468348"/>
              <a:ext cx="2882536" cy="3922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>
                  <a:latin typeface="ＭＳ Ｐゴシック" pitchFamily="50" charset="-128"/>
                  <a:cs typeface="Helvetica" pitchFamily="-106" charset="0"/>
                </a:rPr>
                <a:t>フタエモク（亜熱帯種）</a:t>
              </a:r>
            </a:p>
          </p:txBody>
        </p:sp>
        <p:pic>
          <p:nvPicPr>
            <p:cNvPr id="26635" name="図 6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1919288"/>
              <a:ext cx="1079500" cy="154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6" name="図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" y="4267200"/>
              <a:ext cx="20320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フリーフォーム 17"/>
            <p:cNvSpPr>
              <a:spLocks noChangeArrowheads="1"/>
            </p:cNvSpPr>
            <p:nvPr/>
          </p:nvSpPr>
          <p:spPr bwMode="auto">
            <a:xfrm>
              <a:off x="2918160" y="4496881"/>
              <a:ext cx="1470060" cy="1682748"/>
            </a:xfrm>
            <a:custGeom>
              <a:avLst/>
              <a:gdLst>
                <a:gd name="T0" fmla="*/ 772046 w 1471084"/>
                <a:gd name="T1" fmla="*/ 0 h 1682750"/>
                <a:gd name="T2" fmla="*/ 1470060 w 1471084"/>
                <a:gd name="T3" fmla="*/ 1682748 h 1682750"/>
                <a:gd name="T4" fmla="*/ 655710 w 1471084"/>
                <a:gd name="T5" fmla="*/ 1682748 h 1682750"/>
                <a:gd name="T6" fmla="*/ 0 w 1471084"/>
                <a:gd name="T7" fmla="*/ 0 h 1682750"/>
                <a:gd name="T8" fmla="*/ 772046 w 1471084"/>
                <a:gd name="T9" fmla="*/ 0 h 16827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1084"/>
                <a:gd name="T16" fmla="*/ 0 h 1682750"/>
                <a:gd name="T17" fmla="*/ 1471084 w 1471084"/>
                <a:gd name="T18" fmla="*/ 1682750 h 16827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1084" h="1682750">
                  <a:moveTo>
                    <a:pt x="772584" y="0"/>
                  </a:moveTo>
                  <a:lnTo>
                    <a:pt x="1471084" y="1682750"/>
                  </a:lnTo>
                  <a:lnTo>
                    <a:pt x="656167" y="1682750"/>
                  </a:lnTo>
                  <a:lnTo>
                    <a:pt x="0" y="0"/>
                  </a:lnTo>
                  <a:lnTo>
                    <a:pt x="772584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フリーフォーム 18"/>
            <p:cNvSpPr>
              <a:spLocks noChangeArrowheads="1"/>
            </p:cNvSpPr>
            <p:nvPr/>
          </p:nvSpPr>
          <p:spPr bwMode="auto">
            <a:xfrm>
              <a:off x="2348343" y="3200256"/>
              <a:ext cx="1471746" cy="1912060"/>
            </a:xfrm>
            <a:custGeom>
              <a:avLst/>
              <a:gdLst>
                <a:gd name="T0" fmla="*/ 772932 w 1471084"/>
                <a:gd name="T1" fmla="*/ 0 h 1682750"/>
                <a:gd name="T2" fmla="*/ 1471746 w 1471084"/>
                <a:gd name="T3" fmla="*/ 1912060 h 1682750"/>
                <a:gd name="T4" fmla="*/ 656462 w 1471084"/>
                <a:gd name="T5" fmla="*/ 1912060 h 1682750"/>
                <a:gd name="T6" fmla="*/ 0 w 1471084"/>
                <a:gd name="T7" fmla="*/ 0 h 1682750"/>
                <a:gd name="T8" fmla="*/ 772932 w 1471084"/>
                <a:gd name="T9" fmla="*/ 0 h 16827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1084"/>
                <a:gd name="T16" fmla="*/ 0 h 1682750"/>
                <a:gd name="T17" fmla="*/ 1471084 w 1471084"/>
                <a:gd name="T18" fmla="*/ 1682750 h 16827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1084" h="1682750">
                  <a:moveTo>
                    <a:pt x="772584" y="0"/>
                  </a:moveTo>
                  <a:lnTo>
                    <a:pt x="1471084" y="1682750"/>
                  </a:lnTo>
                  <a:lnTo>
                    <a:pt x="656167" y="1682750"/>
                  </a:lnTo>
                  <a:lnTo>
                    <a:pt x="0" y="0"/>
                  </a:lnTo>
                  <a:lnTo>
                    <a:pt x="772584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639" name="テキスト ボックス 3"/>
            <p:cNvSpPr txBox="1">
              <a:spLocks noChangeArrowheads="1"/>
            </p:cNvSpPr>
            <p:nvPr/>
          </p:nvSpPr>
          <p:spPr bwMode="auto">
            <a:xfrm>
              <a:off x="50524" y="5791822"/>
              <a:ext cx="1414305" cy="3922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>
                  <a:latin typeface="ＭＳ Ｐゴシック" pitchFamily="50" charset="-128"/>
                  <a:cs typeface="Helvetica" pitchFamily="-106" charset="0"/>
                </a:rPr>
                <a:t>アントクメ</a:t>
              </a:r>
            </a:p>
          </p:txBody>
        </p:sp>
        <p:sp>
          <p:nvSpPr>
            <p:cNvPr id="8" name="上矢印 7"/>
            <p:cNvSpPr>
              <a:spLocks noChangeArrowheads="1"/>
            </p:cNvSpPr>
            <p:nvPr/>
          </p:nvSpPr>
          <p:spPr bwMode="auto">
            <a:xfrm>
              <a:off x="2591105" y="2591566"/>
              <a:ext cx="227589" cy="1522567"/>
            </a:xfrm>
            <a:prstGeom prst="upArrow">
              <a:avLst>
                <a:gd name="adj1" fmla="val 50000"/>
                <a:gd name="adj2" fmla="val 4998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上矢印 19"/>
            <p:cNvSpPr>
              <a:spLocks noChangeArrowheads="1"/>
            </p:cNvSpPr>
            <p:nvPr/>
          </p:nvSpPr>
          <p:spPr bwMode="auto">
            <a:xfrm>
              <a:off x="3275560" y="4038257"/>
              <a:ext cx="229275" cy="1524252"/>
            </a:xfrm>
            <a:prstGeom prst="upArrow">
              <a:avLst>
                <a:gd name="adj1" fmla="val 50000"/>
                <a:gd name="adj2" fmla="val 5001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643" name="テキスト ボックス 5"/>
            <p:cNvSpPr txBox="1">
              <a:spLocks noChangeArrowheads="1"/>
            </p:cNvSpPr>
            <p:nvPr/>
          </p:nvSpPr>
          <p:spPr bwMode="auto">
            <a:xfrm>
              <a:off x="7170586" y="5970834"/>
              <a:ext cx="1960044" cy="686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  <a:latin typeface="Helvetica" pitchFamily="-106" charset="0"/>
                  <a:cs typeface="Helvetica" pitchFamily="-106" charset="0"/>
                </a:rPr>
                <a:t>桐山ほか</a:t>
              </a:r>
              <a:r>
                <a:rPr lang="en-US" altLang="ja-JP">
                  <a:solidFill>
                    <a:schemeClr val="bg1"/>
                  </a:solidFill>
                  <a:latin typeface="Helvetica" pitchFamily="-106" charset="0"/>
                  <a:cs typeface="Helvetica" pitchFamily="-106" charset="0"/>
                </a:rPr>
                <a:t> (2004)</a:t>
              </a:r>
            </a:p>
            <a:p>
              <a:r>
                <a:rPr lang="ja-JP" altLang="en-US">
                  <a:solidFill>
                    <a:schemeClr val="bg1"/>
                  </a:solidFill>
                  <a:latin typeface="Helvetica" pitchFamily="-106" charset="0"/>
                  <a:cs typeface="Helvetica" pitchFamily="-106" charset="0"/>
                </a:rPr>
                <a:t>寺田</a:t>
              </a:r>
              <a:r>
                <a:rPr lang="en-US" altLang="ja-JP">
                  <a:solidFill>
                    <a:schemeClr val="bg1"/>
                  </a:solidFill>
                  <a:latin typeface="Helvetica" pitchFamily="-106" charset="0"/>
                  <a:cs typeface="Helvetica" pitchFamily="-106" charset="0"/>
                </a:rPr>
                <a:t> (2011)</a:t>
              </a:r>
            </a:p>
          </p:txBody>
        </p:sp>
        <p:sp>
          <p:nvSpPr>
            <p:cNvPr id="26644" name="テキスト ボックス 22"/>
            <p:cNvSpPr txBox="1">
              <a:spLocks noChangeArrowheads="1"/>
            </p:cNvSpPr>
            <p:nvPr/>
          </p:nvSpPr>
          <p:spPr bwMode="auto">
            <a:xfrm>
              <a:off x="3188372" y="229312"/>
              <a:ext cx="3246686" cy="6204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3200">
                  <a:solidFill>
                    <a:srgbClr val="000000"/>
                  </a:solidFill>
                  <a:latin typeface="ＭＳ Ｐゴシック" pitchFamily="50" charset="-128"/>
                  <a:cs typeface="Helvetica" pitchFamily="-106" charset="0"/>
                </a:rPr>
                <a:t>藻類の分布北上</a:t>
              </a:r>
            </a:p>
          </p:txBody>
        </p:sp>
      </p:grpSp>
      <p:sp>
        <p:nvSpPr>
          <p:cNvPr id="26627" name="テキスト ボックス 3"/>
          <p:cNvSpPr txBox="1">
            <a:spLocks noChangeArrowheads="1"/>
          </p:cNvSpPr>
          <p:nvPr/>
        </p:nvSpPr>
        <p:spPr bwMode="auto">
          <a:xfrm>
            <a:off x="1033463" y="4135438"/>
            <a:ext cx="942975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latin typeface="Helvetica" pitchFamily="-106" charset="0"/>
                <a:cs typeface="Helvetica" pitchFamily="-106" charset="0"/>
              </a:rPr>
              <a:t>1970</a:t>
            </a:r>
            <a:r>
              <a:rPr lang="ja-JP" altLang="en-US" sz="1400">
                <a:latin typeface="Helvetica" pitchFamily="-106" charset="0"/>
                <a:cs typeface="Helvetica" pitchFamily="-106" charset="0"/>
              </a:rPr>
              <a:t>年代</a:t>
            </a:r>
          </a:p>
        </p:txBody>
      </p:sp>
      <p:sp>
        <p:nvSpPr>
          <p:cNvPr id="26628" name="テキスト ボックス 3"/>
          <p:cNvSpPr txBox="1">
            <a:spLocks noChangeArrowheads="1"/>
          </p:cNvSpPr>
          <p:nvPr/>
        </p:nvSpPr>
        <p:spPr bwMode="auto">
          <a:xfrm>
            <a:off x="3154363" y="2506663"/>
            <a:ext cx="542925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>
                <a:latin typeface="Helvetica" pitchFamily="-106" charset="0"/>
                <a:cs typeface="Helvetica" pitchFamily="-106" charset="0"/>
              </a:rPr>
              <a:t>現在</a:t>
            </a:r>
          </a:p>
        </p:txBody>
      </p:sp>
      <p:sp>
        <p:nvSpPr>
          <p:cNvPr id="25605" name="スライド番号プレースホルダ 23"/>
          <p:cNvSpPr>
            <a:spLocks noGrp="1"/>
          </p:cNvSpPr>
          <p:nvPr>
            <p:ph type="sldNum" sz="quarter" idx="12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33B26DD-26EC-46E6-B697-8B9568702225}" type="slidenum">
              <a:rPr lang="ja-JP" altLang="en-US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5613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973AB6-5E3E-4D99-BAA6-AF1F71EAFCCC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7504" y="2156663"/>
            <a:ext cx="284545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/>
              <a:t>生態系モデリング</a:t>
            </a:r>
            <a:endParaRPr kumimoji="1" lang="en-US" altLang="ja-JP" sz="2800" dirty="0" smtClean="0"/>
          </a:p>
          <a:p>
            <a:pPr algn="ctr"/>
            <a:r>
              <a:rPr lang="en-US" altLang="ja-JP" sz="2000" dirty="0" smtClean="0"/>
              <a:t>NPZD</a:t>
            </a:r>
            <a:r>
              <a:rPr lang="ja-JP" altLang="en-US" sz="2000" dirty="0" smtClean="0"/>
              <a:t>など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56900" y="1373867"/>
            <a:ext cx="1091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良い点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65212" y="1373867"/>
            <a:ext cx="1091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悪い点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60232" y="2164794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ja-JP" altLang="en-US" sz="2000" dirty="0" smtClean="0"/>
              <a:t>パラメータが多い</a:t>
            </a:r>
            <a:endParaRPr kumimoji="1" lang="en-US" altLang="ja-JP" sz="2000" dirty="0" smtClean="0"/>
          </a:p>
          <a:p>
            <a:pPr marL="342900" indent="-342900">
              <a:buFont typeface="Arial"/>
              <a:buChar char="•"/>
            </a:pPr>
            <a:r>
              <a:rPr lang="ja-JP" altLang="en-US" sz="2000" dirty="0" smtClean="0"/>
              <a:t>検証が難しい</a:t>
            </a:r>
            <a:endParaRPr kumimoji="1" lang="en-US" altLang="ja-JP" sz="20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052770" y="2164794"/>
            <a:ext cx="3535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ja-JP" altLang="en-US" sz="2000" dirty="0" smtClean="0"/>
              <a:t>メカニズムを理解しやすい</a:t>
            </a:r>
            <a:endParaRPr kumimoji="1" lang="en-US" altLang="ja-JP" sz="2000" dirty="0" smtClean="0"/>
          </a:p>
          <a:p>
            <a:pPr marL="342900" indent="-342900">
              <a:buFont typeface="Arial"/>
              <a:buChar char="•"/>
            </a:pPr>
            <a:r>
              <a:rPr lang="ja-JP" altLang="en-US" sz="2000" dirty="0" smtClean="0"/>
              <a:t>現存量ベースで評価できる</a:t>
            </a:r>
            <a:endParaRPr kumimoji="1" lang="en-US" altLang="ja-JP" sz="20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504" y="3279174"/>
            <a:ext cx="288032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統計モデリング</a:t>
            </a:r>
            <a:endParaRPr kumimoji="1" lang="en-US" altLang="ja-JP" sz="2800" dirty="0" smtClean="0"/>
          </a:p>
          <a:p>
            <a:pPr algn="ctr"/>
            <a:r>
              <a:rPr lang="en-US" altLang="ja-JP" sz="2000" dirty="0" smtClean="0"/>
              <a:t>GLM</a:t>
            </a:r>
            <a:r>
              <a:rPr lang="ja-JP" altLang="en-US" sz="2000" dirty="0" smtClean="0"/>
              <a:t>、</a:t>
            </a:r>
            <a:r>
              <a:rPr lang="en-US" altLang="ja-JP" sz="2000" dirty="0" err="1" smtClean="0"/>
              <a:t>Maxent</a:t>
            </a:r>
            <a:r>
              <a:rPr lang="ja-JP" altLang="en-US" sz="2000" dirty="0" smtClean="0"/>
              <a:t>など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7504" y="4470211"/>
            <a:ext cx="288032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簡易生物指標</a:t>
            </a:r>
            <a:endParaRPr kumimoji="1" lang="en-US" altLang="ja-JP" sz="2800" dirty="0" smtClean="0"/>
          </a:p>
          <a:p>
            <a:pPr algn="ctr"/>
            <a:r>
              <a:rPr lang="ja-JP" altLang="en-US" sz="2000" dirty="0" smtClean="0"/>
              <a:t>生息水温閾値など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63196" y="4437112"/>
            <a:ext cx="2465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ja-JP" altLang="en-US" sz="2000" dirty="0" smtClean="0"/>
              <a:t>メカニズムは理解しずらい</a:t>
            </a:r>
            <a:endParaRPr kumimoji="1" lang="en-US" altLang="ja-JP" sz="2000" dirty="0" smtClean="0"/>
          </a:p>
          <a:p>
            <a:pPr marL="342900" indent="-342900">
              <a:buFont typeface="Arial"/>
              <a:buChar char="•"/>
            </a:pPr>
            <a:endParaRPr kumimoji="1" lang="en-US" altLang="ja-JP" sz="2000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59832" y="4509120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ja-JP" altLang="en-US" sz="2000" dirty="0" smtClean="0"/>
              <a:t>取り組みやすい</a:t>
            </a:r>
            <a:endParaRPr kumimoji="1" lang="en-US" altLang="ja-JP" sz="2000" dirty="0" smtClean="0"/>
          </a:p>
          <a:p>
            <a:pPr marL="342900" indent="-342900">
              <a:buFont typeface="Arial"/>
              <a:buChar char="•"/>
            </a:pPr>
            <a:r>
              <a:rPr lang="ja-JP" altLang="en-US" sz="2000" dirty="0" smtClean="0"/>
              <a:t>検証し易い</a:t>
            </a:r>
            <a:endParaRPr kumimoji="1" lang="en-US" altLang="ja-JP" sz="2000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88225" y="3284984"/>
            <a:ext cx="2555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ja-JP" altLang="en-US" sz="2000" dirty="0" smtClean="0"/>
              <a:t>未知の環境データに弱い</a:t>
            </a:r>
            <a:endParaRPr kumimoji="1" lang="en-US" altLang="ja-JP" sz="2000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59832" y="3212976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ja-JP" altLang="en-US" sz="2000" dirty="0" smtClean="0"/>
              <a:t>分布データと環境データがあれば出来る</a:t>
            </a:r>
            <a:endParaRPr kumimoji="1" lang="en-US" altLang="ja-JP" sz="2000" dirty="0" smtClean="0"/>
          </a:p>
          <a:p>
            <a:pPr marL="342900" indent="-342900">
              <a:buFont typeface="Arial"/>
              <a:buChar char="•"/>
            </a:pPr>
            <a:r>
              <a:rPr lang="ja-JP" altLang="en-US" sz="2000" dirty="0" smtClean="0"/>
              <a:t>検証し易い</a:t>
            </a:r>
            <a:endParaRPr kumimoji="1" lang="en-US" altLang="ja-JP" sz="2000" dirty="0" smtClean="0"/>
          </a:p>
        </p:txBody>
      </p:sp>
      <p:sp>
        <p:nvSpPr>
          <p:cNvPr id="19" name="テキスト ボックス 12"/>
          <p:cNvSpPr txBox="1">
            <a:spLocks noChangeArrowheads="1"/>
          </p:cNvSpPr>
          <p:nvPr/>
        </p:nvSpPr>
        <p:spPr bwMode="auto">
          <a:xfrm>
            <a:off x="1259632" y="188640"/>
            <a:ext cx="6619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800" b="1" u="sng" dirty="0" smtClean="0">
                <a:latin typeface="ＭＳ Ｐゴシック" panose="020B0600070205080204" pitchFamily="50" charset="-128"/>
                <a:cs typeface="Helvetica" panose="020B0604020202020204" pitchFamily="34" charset="0"/>
              </a:rPr>
              <a:t>利用できるモデルやデータ（現状と問題点）</a:t>
            </a:r>
            <a:endParaRPr lang="en-US" altLang="ja-JP" sz="2800" b="1" u="sng" dirty="0" smtClean="0">
              <a:latin typeface="ＭＳ Ｐゴシック" panose="020B0600070205080204" pitchFamily="50" charset="-128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815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図 3" descr="A_japonicaタイプ標本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1900014" cy="142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図 4" descr="A_japonicaタイプ原ラベル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1944216" cy="145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1847941" cy="255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\\.host\Shared Folders\share\ピクチャ 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01008"/>
            <a:ext cx="157638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2034952" cy="203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テキスト ボックス 8"/>
          <p:cNvSpPr txBox="1">
            <a:spLocks noChangeArrowheads="1"/>
          </p:cNvSpPr>
          <p:nvPr/>
        </p:nvSpPr>
        <p:spPr bwMode="auto">
          <a:xfrm>
            <a:off x="179512" y="4797152"/>
            <a:ext cx="230425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 dirty="0">
                <a:latin typeface="Helvetica" panose="020B0604020202020204" pitchFamily="34" charset="0"/>
                <a:cs typeface="Helvetica" panose="020B0604020202020204" pitchFamily="34" charset="0"/>
              </a:rPr>
              <a:t>1930</a:t>
            </a:r>
            <a:r>
              <a:rPr lang="ja-JP" alt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年代</a:t>
            </a:r>
            <a:endParaRPr lang="en-US" altLang="ja-JP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ja-JP" alt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東北大博物館所蔵標本</a:t>
            </a:r>
          </a:p>
        </p:txBody>
      </p:sp>
      <p:sp>
        <p:nvSpPr>
          <p:cNvPr id="26632" name="テキスト ボックス 10"/>
          <p:cNvSpPr txBox="1">
            <a:spLocks noChangeArrowheads="1"/>
          </p:cNvSpPr>
          <p:nvPr/>
        </p:nvSpPr>
        <p:spPr bwMode="auto">
          <a:xfrm>
            <a:off x="2483768" y="4797152"/>
            <a:ext cx="18798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 dirty="0">
                <a:latin typeface="Helvetica" panose="020B0604020202020204" pitchFamily="34" charset="0"/>
                <a:cs typeface="Helvetica" panose="020B0604020202020204" pitchFamily="34" charset="0"/>
              </a:rPr>
              <a:t>1960-1970</a:t>
            </a:r>
            <a:r>
              <a:rPr lang="ja-JP" alt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年代</a:t>
            </a:r>
          </a:p>
          <a:p>
            <a:r>
              <a:rPr lang="ja-JP" alt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海中公園調査報告</a:t>
            </a:r>
            <a:endParaRPr lang="en-US" altLang="ja-JP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633" name="テキスト ボックス 11"/>
          <p:cNvSpPr txBox="1">
            <a:spLocks noChangeArrowheads="1"/>
          </p:cNvSpPr>
          <p:nvPr/>
        </p:nvSpPr>
        <p:spPr bwMode="auto">
          <a:xfrm>
            <a:off x="4499992" y="3501008"/>
            <a:ext cx="1968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 dirty="0">
                <a:latin typeface="Helvetica" panose="020B0604020202020204" pitchFamily="34" charset="0"/>
                <a:cs typeface="Helvetica" panose="020B0604020202020204" pitchFamily="34" charset="0"/>
              </a:rPr>
              <a:t>1980</a:t>
            </a:r>
            <a:r>
              <a:rPr lang="ja-JP" alt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年代</a:t>
            </a:r>
            <a:endParaRPr lang="en-US" altLang="ja-JP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ja-JP" alt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造礁サンゴ図鑑</a:t>
            </a:r>
            <a:endParaRPr lang="en-US" altLang="ja-JP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ja-JP" sz="16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ja-JP" alt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西平・</a:t>
            </a:r>
            <a:r>
              <a:rPr lang="en-US" altLang="ja-JP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Veron</a:t>
            </a:r>
            <a:r>
              <a:rPr lang="en-US" altLang="ja-JP" sz="1600" dirty="0">
                <a:latin typeface="Helvetica" panose="020B0604020202020204" pitchFamily="34" charset="0"/>
                <a:cs typeface="Helvetica" panose="020B0604020202020204" pitchFamily="34" charset="0"/>
              </a:rPr>
              <a:t>, 1995)</a:t>
            </a:r>
            <a:endParaRPr lang="ja-JP" alt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634" name="テキスト ボックス 12"/>
          <p:cNvSpPr txBox="1">
            <a:spLocks noChangeArrowheads="1"/>
          </p:cNvSpPr>
          <p:nvPr/>
        </p:nvSpPr>
        <p:spPr bwMode="auto">
          <a:xfrm>
            <a:off x="1259632" y="188640"/>
            <a:ext cx="6619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800" b="1" u="sng" dirty="0" smtClean="0">
                <a:latin typeface="ＭＳ Ｐゴシック" panose="020B0600070205080204" pitchFamily="50" charset="-128"/>
                <a:cs typeface="Helvetica" panose="020B0604020202020204" pitchFamily="34" charset="0"/>
              </a:rPr>
              <a:t>利用できるモデルやデータ（現状と問題点）</a:t>
            </a:r>
            <a:endParaRPr lang="en-US" altLang="ja-JP" sz="2800" b="1" u="sng" dirty="0" smtClean="0">
              <a:latin typeface="ＭＳ Ｐゴシック" panose="020B0600070205080204" pitchFamily="50" charset="-128"/>
              <a:cs typeface="Helvetica" panose="020B0604020202020204" pitchFamily="34" charset="0"/>
            </a:endParaRPr>
          </a:p>
        </p:txBody>
      </p:sp>
      <p:pic>
        <p:nvPicPr>
          <p:cNvPr id="26635" name="図 10" descr="IMAG010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1772816"/>
            <a:ext cx="211223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正方形/長方形 11"/>
          <p:cNvSpPr>
            <a:spLocks noChangeArrowheads="1"/>
          </p:cNvSpPr>
          <p:nvPr/>
        </p:nvSpPr>
        <p:spPr bwMode="auto">
          <a:xfrm>
            <a:off x="6876256" y="3501008"/>
            <a:ext cx="155683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 dirty="0">
                <a:latin typeface="Helvetica" panose="020B0604020202020204" pitchFamily="34" charset="0"/>
                <a:cs typeface="Helvetica" panose="020B0604020202020204" pitchFamily="34" charset="0"/>
              </a:rPr>
              <a:t>2000</a:t>
            </a:r>
            <a:r>
              <a:rPr lang="ja-JP" alt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年代</a:t>
            </a:r>
            <a:endParaRPr lang="en-US" altLang="ja-JP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ja-JP" alt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自分たちで調査</a:t>
            </a:r>
            <a:endParaRPr lang="en-US" altLang="ja-JP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637" name="スライド番号プレースホルダ 1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2BFECDA8-2BE4-4073-801A-07DFAD6C1D8D}" type="slidenum">
              <a:rPr lang="ja-JP" altLang="en-US" sz="1200">
                <a:solidFill>
                  <a:srgbClr val="898989"/>
                </a:solidFill>
                <a:latin typeface="Helvetica" panose="020B0604020202020204" pitchFamily="34" charset="0"/>
              </a:rPr>
              <a:pPr/>
              <a:t>8</a:t>
            </a:fld>
            <a:endParaRPr lang="ja-JP" altLang="en-US" sz="1200">
              <a:solidFill>
                <a:srgbClr val="898989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3528" y="5661248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ただし、在・不在データが多数、関連する環境パラメータや培養実験例は少ない</a:t>
            </a:r>
            <a:endParaRPr kumimoji="1" lang="ja-JP" altLang="en-US" sz="2400" dirty="0"/>
          </a:p>
        </p:txBody>
      </p:sp>
      <p:sp>
        <p:nvSpPr>
          <p:cNvPr id="3" name="正方形/長方形 2"/>
          <p:cNvSpPr/>
          <p:nvPr/>
        </p:nvSpPr>
        <p:spPr>
          <a:xfrm>
            <a:off x="323528" y="1052736"/>
            <a:ext cx="4705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ＭＳ Ｐゴシック" panose="020B0600070205080204" pitchFamily="50" charset="-128"/>
                <a:cs typeface="Helvetica" panose="020B0604020202020204" pitchFamily="34" charset="0"/>
              </a:rPr>
              <a:t>1930</a:t>
            </a:r>
            <a:r>
              <a:rPr lang="ja-JP" altLang="en-US" sz="2400" dirty="0">
                <a:latin typeface="ＭＳ Ｐゴシック" panose="020B0600070205080204" pitchFamily="50" charset="-128"/>
                <a:cs typeface="Helvetica" panose="020B0604020202020204" pitchFamily="34" charset="0"/>
              </a:rPr>
              <a:t>年台以降の分布記録の</a:t>
            </a:r>
            <a:r>
              <a:rPr lang="ja-JP" altLang="en-US" sz="2400" dirty="0" smtClean="0">
                <a:latin typeface="ＭＳ Ｐゴシック" panose="020B0600070205080204" pitchFamily="50" charset="-128"/>
                <a:cs typeface="Helvetica" panose="020B0604020202020204" pitchFamily="34" charset="0"/>
              </a:rPr>
              <a:t>データ</a:t>
            </a:r>
            <a:endParaRPr lang="en-US" altLang="ja-JP" sz="2400" dirty="0">
              <a:latin typeface="ＭＳ Ｐゴシック" panose="020B0600070205080204" pitchFamily="50" charset="-128"/>
              <a:cs typeface="Helvetica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868144" y="4653136"/>
            <a:ext cx="2950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モデル屋さんと現場屋さんで</a:t>
            </a:r>
            <a:endParaRPr kumimoji="1" lang="en-US" altLang="ja-JP" dirty="0" smtClean="0"/>
          </a:p>
          <a:p>
            <a:r>
              <a:rPr kumimoji="1" lang="ja-JP" altLang="en-US" dirty="0" smtClean="0"/>
              <a:t>そもそもの興味が違う？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973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07504" y="2492896"/>
            <a:ext cx="8928992" cy="1143000"/>
          </a:xfrm>
        </p:spPr>
        <p:txBody>
          <a:bodyPr/>
          <a:lstStyle/>
          <a:p>
            <a:r>
              <a:rPr kumimoji="1" lang="ja-JP" altLang="en-US" sz="4000" dirty="0" smtClean="0">
                <a:solidFill>
                  <a:srgbClr val="000000"/>
                </a:solidFill>
              </a:rPr>
              <a:t>簡易生物指標とモデルシミュレーション結果を組み合わせた研究例</a:t>
            </a:r>
            <a:endParaRPr kumimoji="1" lang="ja-JP" altLang="en-US" sz="4000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973AB6-5E3E-4D99-BAA6-AF1F71EAFCCC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5019065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オービット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16305</TotalTime>
  <Words>1286</Words>
  <Application>Microsoft Macintosh PowerPoint</Application>
  <PresentationFormat>画面に合わせる (4:3)</PresentationFormat>
  <Paragraphs>240</Paragraphs>
  <Slides>21</Slides>
  <Notes>8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2" baseType="lpstr">
      <vt:lpstr>Default Design</vt:lpstr>
      <vt:lpstr>PowerPoint プレゼンテーション</vt:lpstr>
      <vt:lpstr>PowerPoint プレゼンテーション</vt:lpstr>
      <vt:lpstr>本日の内容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簡易生物指標とモデルシミュレーション結果を組み合わせた研究例</vt:lpstr>
      <vt:lpstr>対象生物と簡易生物指標</vt:lpstr>
      <vt:lpstr>潜在生息域推定</vt:lpstr>
      <vt:lpstr>PowerPoint プレゼンテーション</vt:lpstr>
      <vt:lpstr>地球温暖化予測</vt:lpstr>
      <vt:lpstr>温暖化シナリオの違いに伴う将来的な藻場分布の変化</vt:lpstr>
      <vt:lpstr>PowerPoint プレゼンテーション</vt:lpstr>
      <vt:lpstr>PowerPoint プレゼンテーション</vt:lpstr>
      <vt:lpstr>PowerPoint プレゼンテーション</vt:lpstr>
      <vt:lpstr>今後の展望</vt:lpstr>
      <vt:lpstr>領域海洋モデル(ROMS)を用いた忍路湾の結果</vt:lpstr>
      <vt:lpstr>領域海洋モデル(ROMS)を用いた忍路湾の結果</vt:lpstr>
      <vt:lpstr>忍路湾における連続観測場所の特徴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mfujii</dc:creator>
  <cp:lastModifiedBy>Takao Shintaro</cp:lastModifiedBy>
  <cp:revision>1064</cp:revision>
  <cp:lastPrinted>2014-09-03T09:13:41Z</cp:lastPrinted>
  <dcterms:created xsi:type="dcterms:W3CDTF">2013-07-19T14:43:04Z</dcterms:created>
  <dcterms:modified xsi:type="dcterms:W3CDTF">2015-03-04T21:34:31Z</dcterms:modified>
</cp:coreProperties>
</file>