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3" r:id="rId1"/>
  </p:sldMasterIdLst>
  <p:sldIdLst>
    <p:sldId id="256" r:id="rId2"/>
    <p:sldId id="257" r:id="rId3"/>
    <p:sldId id="258" r:id="rId4"/>
    <p:sldId id="265" r:id="rId5"/>
    <p:sldId id="266" r:id="rId6"/>
    <p:sldId id="267" r:id="rId7"/>
    <p:sldId id="268" r:id="rId8"/>
    <p:sldId id="260" r:id="rId9"/>
    <p:sldId id="284" r:id="rId10"/>
    <p:sldId id="261" r:id="rId11"/>
    <p:sldId id="269" r:id="rId12"/>
    <p:sldId id="285" r:id="rId13"/>
    <p:sldId id="270" r:id="rId14"/>
    <p:sldId id="286" r:id="rId15"/>
    <p:sldId id="287" r:id="rId16"/>
    <p:sldId id="263"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8" r:id="rId31"/>
    <p:sldId id="262" r:id="rId3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66CCFF"/>
    <a:srgbClr val="008040"/>
    <a:srgbClr val="00FF00"/>
    <a:srgbClr val="FF8000"/>
    <a:srgbClr val="FFCC66"/>
    <a:srgbClr val="FF6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間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5"/>
    <p:restoredTop sz="94636"/>
  </p:normalViewPr>
  <p:slideViewPr>
    <p:cSldViewPr snapToGrid="0" snapToObjects="1">
      <p:cViewPr varScale="1">
        <p:scale>
          <a:sx n="135" d="100"/>
          <a:sy n="135" d="100"/>
        </p:scale>
        <p:origin x="-376"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A49587AA-E2CC-CF46-850F-63F36DFC8EA5}" type="datetimeFigureOut">
              <a:rPr kumimoji="1" lang="ja-JP" altLang="en-US" smtClean="0"/>
              <a:t>16/11/15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9D2C864-9362-43C7-A136-D9C41D93A96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A49587AA-E2CC-CF46-850F-63F36DFC8EA5}" type="datetimeFigureOut">
              <a:rPr kumimoji="1" lang="ja-JP" altLang="en-US" smtClean="0"/>
              <a:t>16/11/15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6EF9DE-4ABE-164E-85AE-48667BA5A6FB}"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A49587AA-E2CC-CF46-850F-63F36DFC8EA5}" type="datetimeFigureOut">
              <a:rPr kumimoji="1" lang="ja-JP" altLang="en-US" smtClean="0"/>
              <a:t>16/11/15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6EF9DE-4ABE-164E-85AE-48667BA5A6FB}"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49587AA-E2CC-CF46-850F-63F36DFC8EA5}" type="datetimeFigureOut">
              <a:rPr kumimoji="1" lang="ja-JP" altLang="en-US" smtClean="0"/>
              <a:t>16/11/15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6EF9DE-4ABE-164E-85AE-48667BA5A6FB}"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7" name="Date Placeholder 6"/>
          <p:cNvSpPr>
            <a:spLocks noGrp="1"/>
          </p:cNvSpPr>
          <p:nvPr>
            <p:ph type="dt" sz="half" idx="10"/>
          </p:nvPr>
        </p:nvSpPr>
        <p:spPr/>
        <p:txBody>
          <a:bodyPr/>
          <a:lstStyle/>
          <a:p>
            <a:fld id="{A49587AA-E2CC-CF46-850F-63F36DFC8EA5}" type="datetimeFigureOut">
              <a:rPr kumimoji="1" lang="ja-JP" altLang="en-US" smtClean="0"/>
              <a:t>16/11/15</a:t>
            </a:fld>
            <a:endParaRPr kumimoji="1" lang="ja-JP" altLang="en-US"/>
          </a:p>
        </p:txBody>
      </p:sp>
      <p:sp>
        <p:nvSpPr>
          <p:cNvPr id="8" name="Slide Number Placeholder 7"/>
          <p:cNvSpPr>
            <a:spLocks noGrp="1"/>
          </p:cNvSpPr>
          <p:nvPr>
            <p:ph type="sldNum" sz="quarter" idx="11"/>
          </p:nvPr>
        </p:nvSpPr>
        <p:spPr/>
        <p:txBody>
          <a:bodyPr/>
          <a:lstStyle/>
          <a:p>
            <a:fld id="{D56EF9DE-4ABE-164E-85AE-48667BA5A6FB}" type="slidenum">
              <a:rPr kumimoji="1" lang="ja-JP" altLang="en-US" smtClean="0"/>
              <a:t>‹#›</a:t>
            </a:fld>
            <a:endParaRPr kumimoji="1" lang="ja-JP" altLang="en-US"/>
          </a:p>
        </p:txBody>
      </p:sp>
      <p:sp>
        <p:nvSpPr>
          <p:cNvPr id="9" name="Footer Placeholder 8"/>
          <p:cNvSpPr>
            <a:spLocks noGrp="1"/>
          </p:cNvSpPr>
          <p:nvPr>
            <p:ph type="ftr" sz="quarter" idx="12"/>
          </p:nvPr>
        </p:nvSpPr>
        <p:spPr/>
        <p:txBody>
          <a:bodyPr/>
          <a:lstStyle/>
          <a:p>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A49587AA-E2CC-CF46-850F-63F36DFC8EA5}" type="datetimeFigureOut">
              <a:rPr kumimoji="1" lang="ja-JP" altLang="en-US" smtClean="0"/>
              <a:t>16/11/15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56EF9DE-4ABE-164E-85AE-48667BA5A6FB}"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ja-JP" altLang="en-US" smtClean="0"/>
              <a:t>マスター テキストの書式設定</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A49587AA-E2CC-CF46-850F-63F36DFC8EA5}" type="datetimeFigureOut">
              <a:rPr kumimoji="1" lang="ja-JP" altLang="en-US" smtClean="0"/>
              <a:t>16/11/15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56EF9DE-4ABE-164E-85AE-48667BA5A6FB}"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A49587AA-E2CC-CF46-850F-63F36DFC8EA5}" type="datetimeFigureOut">
              <a:rPr kumimoji="1" lang="ja-JP" altLang="en-US" smtClean="0"/>
              <a:t>16/11/15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56EF9DE-4ABE-164E-85AE-48667BA5A6FB}"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587AA-E2CC-CF46-850F-63F36DFC8EA5}" type="datetimeFigureOut">
              <a:rPr kumimoji="1" lang="ja-JP" altLang="en-US" smtClean="0"/>
              <a:t>16/11/15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56EF9DE-4ABE-164E-85AE-48667BA5A6FB}"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49587AA-E2CC-CF46-850F-63F36DFC8EA5}" type="datetimeFigureOut">
              <a:rPr kumimoji="1" lang="ja-JP" altLang="en-US" smtClean="0"/>
              <a:t>16/11/15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49587AA-E2CC-CF46-850F-63F36DFC8EA5}" type="datetimeFigureOut">
              <a:rPr kumimoji="1" lang="ja-JP" altLang="en-US" smtClean="0"/>
              <a:t>16/11/15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56EF9DE-4ABE-164E-85AE-48667BA5A6FB}" type="slidenum">
              <a:rPr kumimoji="1" lang="ja-JP" altLang="en-US" smtClean="0"/>
              <a:t>‹#›</a:t>
            </a:fld>
            <a:endParaRPr kumimoji="1" lang="ja-JP" alt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ja-JP" altLang="en-US" smtClean="0"/>
              <a:t>マスター タイトルの書式設定</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A49587AA-E2CC-CF46-850F-63F36DFC8EA5}" type="datetimeFigureOut">
              <a:rPr kumimoji="1" lang="ja-JP" altLang="en-US" smtClean="0"/>
              <a:t>16/11/15</a:t>
            </a:fld>
            <a:endParaRPr kumimoji="1" lang="ja-JP" altLang="en-U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kumimoji="1" lang="ja-JP" alt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D56EF9DE-4ABE-164E-85AE-48667BA5A6FB}" type="slidenum">
              <a:rPr kumimoji="1" lang="ja-JP" altLang="en-US" smtClean="0"/>
              <a:t>‹#›</a:t>
            </a:fld>
            <a:endParaRPr kumimoji="1" lang="ja-JP" alt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spcBef>
          <a:spcPct val="0"/>
        </a:spcBef>
        <a:buNone/>
        <a:defRPr kumimoji="1"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kumimoji="1"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kumimoji="1"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kumimoji="1"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kumimoji="1"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tif"/><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7.jpg"/><Relationship Id="rId5" Type="http://schemas.openxmlformats.org/officeDocument/2006/relationships/image" Target="../media/image26.jp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2.tif"/><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1.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tif"/></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41.tif"/></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image" Target="../media/image49.tif"/></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49.tif"/><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tif"/></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emf"/><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emf"/><Relationship Id="rId3" Type="http://schemas.openxmlformats.org/officeDocument/2006/relationships/image" Target="../media/image60.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66439" y="2226503"/>
            <a:ext cx="7336819" cy="2550877"/>
          </a:xfrm>
        </p:spPr>
        <p:txBody>
          <a:bodyPr/>
          <a:lstStyle/>
          <a:p>
            <a:r>
              <a:rPr kumimoji="1" lang="ja-JP" altLang="en-US" sz="4400" dirty="0" smtClean="0"/>
              <a:t>イワシ類を対象とした</a:t>
            </a:r>
            <a:r>
              <a:rPr kumimoji="1" lang="en-US" altLang="ja-JP" sz="4400" dirty="0" smtClean="0"/>
              <a:t/>
            </a:r>
            <a:br>
              <a:rPr kumimoji="1" lang="en-US" altLang="ja-JP" sz="4400" dirty="0" smtClean="0"/>
            </a:br>
            <a:r>
              <a:rPr kumimoji="1" lang="en-US" altLang="ja-JP" sz="4400" dirty="0" smtClean="0"/>
              <a:t>End-to-end</a:t>
            </a:r>
            <a:r>
              <a:rPr kumimoji="1" lang="ja-JP" altLang="en-US" sz="4400" dirty="0" smtClean="0"/>
              <a:t>モデルの紹介</a:t>
            </a:r>
            <a:endParaRPr kumimoji="1" lang="ja-JP" altLang="en-US" sz="4400" dirty="0"/>
          </a:p>
        </p:txBody>
      </p:sp>
      <p:sp>
        <p:nvSpPr>
          <p:cNvPr id="3" name="サブタイトル 2"/>
          <p:cNvSpPr>
            <a:spLocks noGrp="1"/>
          </p:cNvSpPr>
          <p:nvPr>
            <p:ph type="subTitle" idx="1"/>
          </p:nvPr>
        </p:nvSpPr>
        <p:spPr>
          <a:xfrm>
            <a:off x="685799" y="4773379"/>
            <a:ext cx="6829727" cy="765397"/>
          </a:xfrm>
        </p:spPr>
        <p:txBody>
          <a:bodyPr/>
          <a:lstStyle/>
          <a:p>
            <a:pPr algn="r"/>
            <a:r>
              <a:rPr kumimoji="1" lang="ja-JP" altLang="en-US" dirty="0" smtClean="0"/>
              <a:t>西川</a:t>
            </a:r>
            <a:r>
              <a:rPr lang="ja-JP" altLang="en-US" dirty="0"/>
              <a:t> </a:t>
            </a:r>
            <a:r>
              <a:rPr kumimoji="1" lang="ja-JP" altLang="en-US" dirty="0" smtClean="0"/>
              <a:t>悠（</a:t>
            </a:r>
            <a:r>
              <a:rPr kumimoji="1" lang="en-US" altLang="ja-JP" dirty="0" smtClean="0"/>
              <a:t>JAMSTEC-CEIST</a:t>
            </a:r>
            <a:r>
              <a:rPr kumimoji="1" lang="ja-JP" altLang="en-US" dirty="0" smtClean="0"/>
              <a:t>）</a:t>
            </a:r>
            <a:endParaRPr kumimoji="1" lang="en-US" altLang="ja-JP" dirty="0" smtClean="0"/>
          </a:p>
        </p:txBody>
      </p:sp>
      <p:sp>
        <p:nvSpPr>
          <p:cNvPr id="4" name="テキスト ボックス 3"/>
          <p:cNvSpPr txBox="1"/>
          <p:nvPr/>
        </p:nvSpPr>
        <p:spPr>
          <a:xfrm>
            <a:off x="2579571" y="1482290"/>
            <a:ext cx="6015789" cy="584775"/>
          </a:xfrm>
          <a:prstGeom prst="rect">
            <a:avLst/>
          </a:prstGeom>
          <a:noFill/>
        </p:spPr>
        <p:txBody>
          <a:bodyPr wrap="square" rtlCol="0">
            <a:spAutoFit/>
          </a:bodyPr>
          <a:lstStyle/>
          <a:p>
            <a:pPr algn="r"/>
            <a:r>
              <a:rPr kumimoji="1" lang="en-US" altLang="ja-JP" sz="1600" dirty="0" smtClean="0">
                <a:solidFill>
                  <a:schemeClr val="accent4"/>
                </a:solidFill>
              </a:rPr>
              <a:t>2016</a:t>
            </a:r>
            <a:r>
              <a:rPr lang="ja-JP" altLang="en-US" sz="1600" dirty="0" smtClean="0">
                <a:solidFill>
                  <a:schemeClr val="accent4"/>
                </a:solidFill>
              </a:rPr>
              <a:t>年度　海洋生態系モデリングシンポジウム</a:t>
            </a:r>
            <a:endParaRPr lang="en-US" altLang="ja-JP" sz="1600" dirty="0" smtClean="0">
              <a:solidFill>
                <a:schemeClr val="accent1">
                  <a:lumMod val="50000"/>
                </a:schemeClr>
              </a:solidFill>
            </a:endParaRPr>
          </a:p>
          <a:p>
            <a:pPr algn="r"/>
            <a:r>
              <a:rPr lang="en-US" altLang="en-US" sz="1600" dirty="0" smtClean="0">
                <a:solidFill>
                  <a:schemeClr val="accent4"/>
                </a:solidFill>
              </a:rPr>
              <a:t>2016</a:t>
            </a:r>
            <a:r>
              <a:rPr lang="ja-JP" altLang="en-US" sz="1600" dirty="0" smtClean="0">
                <a:solidFill>
                  <a:schemeClr val="accent4"/>
                </a:solidFill>
              </a:rPr>
              <a:t>年</a:t>
            </a:r>
            <a:r>
              <a:rPr lang="en-US" altLang="ja-JP" sz="1600" dirty="0" smtClean="0">
                <a:solidFill>
                  <a:schemeClr val="accent4"/>
                </a:solidFill>
              </a:rPr>
              <a:t>11</a:t>
            </a:r>
            <a:r>
              <a:rPr lang="ja-JP" altLang="en-US" sz="1600" dirty="0" smtClean="0">
                <a:solidFill>
                  <a:schemeClr val="accent4"/>
                </a:solidFill>
              </a:rPr>
              <a:t>月</a:t>
            </a:r>
            <a:r>
              <a:rPr lang="en-US" altLang="ja-JP" sz="1600" dirty="0" smtClean="0">
                <a:solidFill>
                  <a:schemeClr val="accent4"/>
                </a:solidFill>
              </a:rPr>
              <a:t>17</a:t>
            </a:r>
            <a:r>
              <a:rPr lang="ja-JP" altLang="en-US" sz="1600" dirty="0" smtClean="0">
                <a:solidFill>
                  <a:schemeClr val="accent4"/>
                </a:solidFill>
              </a:rPr>
              <a:t>日</a:t>
            </a:r>
            <a:r>
              <a:rPr lang="ja-JP" altLang="ja-JP" sz="1600" dirty="0" smtClean="0">
                <a:solidFill>
                  <a:schemeClr val="accent4"/>
                </a:solidFill>
              </a:rPr>
              <a:t>1</a:t>
            </a:r>
            <a:r>
              <a:rPr lang="en-US" altLang="ja-JP" sz="1600" dirty="0" smtClean="0">
                <a:solidFill>
                  <a:schemeClr val="accent4"/>
                </a:solidFill>
              </a:rPr>
              <a:t>4:00–14:30</a:t>
            </a:r>
            <a:r>
              <a:rPr lang="ja-JP" altLang="en-US" sz="1600" dirty="0" smtClean="0">
                <a:solidFill>
                  <a:schemeClr val="accent4"/>
                </a:solidFill>
              </a:rPr>
              <a:t>（大気海洋研究所）</a:t>
            </a:r>
            <a:endParaRPr kumimoji="1" lang="ja-JP" altLang="en-US" sz="1600" dirty="0">
              <a:solidFill>
                <a:schemeClr val="accent4"/>
              </a:solidFill>
            </a:endParaRPr>
          </a:p>
        </p:txBody>
      </p:sp>
    </p:spTree>
    <p:extLst>
      <p:ext uri="{BB962C8B-B14F-4D97-AF65-F5344CB8AC3E}">
        <p14:creationId xmlns:p14="http://schemas.microsoft.com/office/powerpoint/2010/main" val="15947347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499192" y="2428725"/>
            <a:ext cx="5208293" cy="369331"/>
          </a:xfrm>
          <a:prstGeom prst="rect">
            <a:avLst/>
          </a:prstGeom>
          <a:gradFill flip="none" rotWithShape="1">
            <a:gsLst>
              <a:gs pos="0">
                <a:srgbClr val="3366FF"/>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457200" y="152718"/>
            <a:ext cx="8686800" cy="1371600"/>
          </a:xfrm>
        </p:spPr>
        <p:txBody>
          <a:bodyPr>
            <a:noAutofit/>
          </a:bodyPr>
          <a:lstStyle/>
          <a:p>
            <a:r>
              <a:rPr kumimoji="1" lang="ja-JP" altLang="en-US" sz="3200" dirty="0" smtClean="0">
                <a:solidFill>
                  <a:schemeClr val="accent2"/>
                </a:solidFill>
              </a:rPr>
              <a:t>メリット</a:t>
            </a:r>
            <a:r>
              <a:rPr lang="en-US" altLang="ja-JP" sz="3200" dirty="0" smtClean="0">
                <a:solidFill>
                  <a:schemeClr val="accent2"/>
                </a:solidFill>
              </a:rPr>
              <a:t>②</a:t>
            </a:r>
            <a:r>
              <a:rPr kumimoji="1" lang="ja-JP" altLang="en-US" sz="3200" dirty="0" smtClean="0">
                <a:solidFill>
                  <a:schemeClr val="accent2"/>
                </a:solidFill>
              </a:rPr>
              <a:t>　</a:t>
            </a:r>
            <a:r>
              <a:rPr kumimoji="1" lang="en-US" altLang="ja-JP" sz="3200" dirty="0" smtClean="0">
                <a:solidFill>
                  <a:schemeClr val="accent2"/>
                </a:solidFill>
              </a:rPr>
              <a:t/>
            </a:r>
            <a:br>
              <a:rPr kumimoji="1" lang="en-US" altLang="ja-JP" sz="3200" dirty="0" smtClean="0">
                <a:solidFill>
                  <a:schemeClr val="accent2"/>
                </a:solidFill>
              </a:rPr>
            </a:br>
            <a:r>
              <a:rPr kumimoji="1" lang="ja-JP" altLang="en-US" sz="3200" dirty="0" smtClean="0">
                <a:solidFill>
                  <a:schemeClr val="accent2"/>
                </a:solidFill>
              </a:rPr>
              <a:t>フルライフサイクルシミュレーションによって</a:t>
            </a:r>
            <a:r>
              <a:rPr kumimoji="1" lang="en-US" altLang="ja-JP" sz="3200" dirty="0" smtClean="0">
                <a:solidFill>
                  <a:schemeClr val="accent2"/>
                </a:solidFill>
              </a:rPr>
              <a:t/>
            </a:r>
            <a:br>
              <a:rPr kumimoji="1" lang="en-US" altLang="ja-JP" sz="3200" dirty="0" smtClean="0">
                <a:solidFill>
                  <a:schemeClr val="accent2"/>
                </a:solidFill>
              </a:rPr>
            </a:br>
            <a:r>
              <a:rPr lang="ja-JP" altLang="en-US" sz="3200" dirty="0" smtClean="0">
                <a:solidFill>
                  <a:schemeClr val="accent2"/>
                </a:solidFill>
              </a:rPr>
              <a:t>成長ステージ別の生残率（変動）を求められる</a:t>
            </a:r>
            <a:endParaRPr kumimoji="1" lang="ja-JP" altLang="en-US" sz="3200" dirty="0">
              <a:solidFill>
                <a:schemeClr val="accent2"/>
              </a:solidFill>
            </a:endParaRPr>
          </a:p>
        </p:txBody>
      </p:sp>
      <p:sp>
        <p:nvSpPr>
          <p:cNvPr id="6" name="テキスト ボックス 5"/>
          <p:cNvSpPr txBox="1"/>
          <p:nvPr/>
        </p:nvSpPr>
        <p:spPr>
          <a:xfrm>
            <a:off x="1499192" y="2428725"/>
            <a:ext cx="5458178" cy="369332"/>
          </a:xfrm>
          <a:prstGeom prst="rect">
            <a:avLst/>
          </a:prstGeom>
          <a:noFill/>
        </p:spPr>
        <p:txBody>
          <a:bodyPr wrap="square" rtlCol="0">
            <a:spAutoFit/>
          </a:bodyPr>
          <a:lstStyle/>
          <a:p>
            <a:r>
              <a:rPr kumimoji="1" lang="ja-JP" altLang="en-US" dirty="0" smtClean="0"/>
              <a:t>卵　　　</a:t>
            </a:r>
            <a:r>
              <a:rPr kumimoji="1" lang="en-US" altLang="ja-JP" dirty="0" smtClean="0"/>
              <a:t>→</a:t>
            </a:r>
            <a:r>
              <a:rPr kumimoji="1" lang="ja-JP" altLang="en-US" dirty="0" smtClean="0"/>
              <a:t>　　　仔魚　　　</a:t>
            </a:r>
            <a:r>
              <a:rPr kumimoji="1" lang="en-US" altLang="ja-JP" dirty="0" smtClean="0"/>
              <a:t>→</a:t>
            </a:r>
            <a:r>
              <a:rPr kumimoji="1" lang="ja-JP" altLang="en-US" dirty="0" smtClean="0"/>
              <a:t>　　　幼魚　　　</a:t>
            </a:r>
            <a:r>
              <a:rPr kumimoji="1" lang="en-US" altLang="ja-JP" dirty="0" smtClean="0"/>
              <a:t>→</a:t>
            </a:r>
            <a:r>
              <a:rPr kumimoji="1" lang="ja-JP" altLang="en-US" dirty="0" smtClean="0"/>
              <a:t>　　　成魚</a:t>
            </a:r>
            <a:endParaRPr kumimoji="1" lang="ja-JP" altLang="en-US" dirty="0"/>
          </a:p>
        </p:txBody>
      </p:sp>
      <p:sp>
        <p:nvSpPr>
          <p:cNvPr id="8" name="テキスト ボックス 7"/>
          <p:cNvSpPr txBox="1"/>
          <p:nvPr/>
        </p:nvSpPr>
        <p:spPr>
          <a:xfrm>
            <a:off x="539636" y="1648660"/>
            <a:ext cx="7959016" cy="646331"/>
          </a:xfrm>
          <a:prstGeom prst="rect">
            <a:avLst/>
          </a:prstGeom>
          <a:noFill/>
        </p:spPr>
        <p:txBody>
          <a:bodyPr wrap="square" rtlCol="0">
            <a:spAutoFit/>
          </a:bodyPr>
          <a:lstStyle/>
          <a:p>
            <a:r>
              <a:rPr lang="ja-JP" altLang="en-US" dirty="0" smtClean="0"/>
              <a:t>生残率自体は成長するほど高くなるが、資源量（成魚の数）の経年変動を決めるステージがいつかは、魚による。</a:t>
            </a:r>
            <a:endParaRPr kumimoji="1" lang="ja-JP" altLang="en-US" dirty="0"/>
          </a:p>
        </p:txBody>
      </p:sp>
      <p:sp>
        <p:nvSpPr>
          <p:cNvPr id="9" name="テキスト ボックス 8"/>
          <p:cNvSpPr txBox="1"/>
          <p:nvPr/>
        </p:nvSpPr>
        <p:spPr>
          <a:xfrm>
            <a:off x="539635" y="4559457"/>
            <a:ext cx="5506039" cy="1792799"/>
          </a:xfrm>
          <a:prstGeom prst="rect">
            <a:avLst/>
          </a:prstGeom>
          <a:noFill/>
        </p:spPr>
        <p:txBody>
          <a:bodyPr wrap="square" rtlCol="0">
            <a:spAutoFit/>
          </a:bodyPr>
          <a:lstStyle/>
          <a:p>
            <a:pPr>
              <a:spcAft>
                <a:spcPts val="300"/>
              </a:spcAft>
            </a:pPr>
            <a:r>
              <a:rPr kumimoji="1" lang="ja-JP" altLang="en-US" dirty="0" smtClean="0"/>
              <a:t>資源量変動研究を行う場合</a:t>
            </a:r>
            <a:endParaRPr kumimoji="1" lang="en-US" altLang="ja-JP" dirty="0" smtClean="0"/>
          </a:p>
          <a:p>
            <a:pPr marL="285750" indent="-285750">
              <a:buFont typeface="Arial"/>
              <a:buChar char="•"/>
            </a:pPr>
            <a:r>
              <a:rPr kumimoji="1" lang="ja-JP" altLang="en-US" dirty="0" smtClean="0"/>
              <a:t>多くの場合、わかっているのは成魚の数だけである。（運が良ければ産卵量も）</a:t>
            </a:r>
            <a:endParaRPr kumimoji="1" lang="en-US" altLang="ja-JP" dirty="0" smtClean="0"/>
          </a:p>
          <a:p>
            <a:pPr marL="285750" indent="-285750">
              <a:buFont typeface="Arial"/>
              <a:buChar char="•"/>
            </a:pPr>
            <a:r>
              <a:rPr lang="ja-JP" altLang="en-US" dirty="0" smtClean="0"/>
              <a:t>回遊魚の場合、成長ステージによって居場所が大きく変わるので、資源量に</a:t>
            </a:r>
            <a:r>
              <a:rPr lang="ja-JP" altLang="en-US" dirty="0" smtClean="0">
                <a:solidFill>
                  <a:srgbClr val="FF0000"/>
                </a:solidFill>
              </a:rPr>
              <a:t>どの海域の環境が影響するのか</a:t>
            </a:r>
            <a:r>
              <a:rPr lang="ja-JP" altLang="en-US" dirty="0" smtClean="0"/>
              <a:t>は重要。</a:t>
            </a:r>
            <a:endParaRPr kumimoji="1" lang="ja-JP" altLang="en-US" dirty="0"/>
          </a:p>
        </p:txBody>
      </p:sp>
      <p:sp>
        <p:nvSpPr>
          <p:cNvPr id="3" name="テキスト ボックス 2"/>
          <p:cNvSpPr txBox="1"/>
          <p:nvPr/>
        </p:nvSpPr>
        <p:spPr>
          <a:xfrm>
            <a:off x="1862524" y="3359756"/>
            <a:ext cx="1937925" cy="523220"/>
          </a:xfrm>
          <a:prstGeom prst="rect">
            <a:avLst/>
          </a:prstGeom>
          <a:solidFill>
            <a:srgbClr val="FDEADA"/>
          </a:solidFill>
        </p:spPr>
        <p:txBody>
          <a:bodyPr wrap="square" rtlCol="0">
            <a:spAutoFit/>
          </a:bodyPr>
          <a:lstStyle/>
          <a:p>
            <a:r>
              <a:rPr kumimoji="1" lang="ja-JP" altLang="en-US" sz="1400" dirty="0" smtClean="0">
                <a:solidFill>
                  <a:srgbClr val="000000"/>
                </a:solidFill>
              </a:rPr>
              <a:t>卵黄を吸収し終わったときに餌があるか</a:t>
            </a:r>
            <a:endParaRPr kumimoji="1" lang="ja-JP" altLang="en-US" sz="1400" dirty="0">
              <a:solidFill>
                <a:srgbClr val="000000"/>
              </a:solidFill>
            </a:endParaRPr>
          </a:p>
        </p:txBody>
      </p:sp>
      <p:sp>
        <p:nvSpPr>
          <p:cNvPr id="12" name="テキスト ボックス 11"/>
          <p:cNvSpPr txBox="1"/>
          <p:nvPr/>
        </p:nvSpPr>
        <p:spPr>
          <a:xfrm>
            <a:off x="1102404" y="2947513"/>
            <a:ext cx="2234535" cy="307777"/>
          </a:xfrm>
          <a:prstGeom prst="rect">
            <a:avLst/>
          </a:prstGeom>
          <a:solidFill>
            <a:schemeClr val="accent6">
              <a:lumMod val="20000"/>
              <a:lumOff val="80000"/>
            </a:schemeClr>
          </a:solidFill>
        </p:spPr>
        <p:txBody>
          <a:bodyPr wrap="square" rtlCol="0">
            <a:spAutoFit/>
          </a:bodyPr>
          <a:lstStyle/>
          <a:p>
            <a:r>
              <a:rPr lang="ja-JP" altLang="en-US" sz="1400" dirty="0" smtClean="0">
                <a:solidFill>
                  <a:srgbClr val="000000"/>
                </a:solidFill>
              </a:rPr>
              <a:t>不適な場所に流されないか</a:t>
            </a:r>
            <a:endParaRPr kumimoji="1" lang="ja-JP" altLang="en-US" sz="1400" dirty="0">
              <a:solidFill>
                <a:srgbClr val="000000"/>
              </a:solidFill>
            </a:endParaRPr>
          </a:p>
        </p:txBody>
      </p:sp>
      <p:sp>
        <p:nvSpPr>
          <p:cNvPr id="13" name="テキスト ボックス 12"/>
          <p:cNvSpPr txBox="1"/>
          <p:nvPr/>
        </p:nvSpPr>
        <p:spPr>
          <a:xfrm>
            <a:off x="3819263" y="2883467"/>
            <a:ext cx="1797963" cy="523220"/>
          </a:xfrm>
          <a:prstGeom prst="rect">
            <a:avLst/>
          </a:prstGeom>
          <a:solidFill>
            <a:schemeClr val="accent6">
              <a:lumMod val="20000"/>
              <a:lumOff val="80000"/>
            </a:schemeClr>
          </a:solidFill>
        </p:spPr>
        <p:txBody>
          <a:bodyPr wrap="square" rtlCol="0">
            <a:spAutoFit/>
          </a:bodyPr>
          <a:lstStyle/>
          <a:p>
            <a:r>
              <a:rPr lang="ja-JP" altLang="en-US" sz="1400" dirty="0" smtClean="0">
                <a:solidFill>
                  <a:srgbClr val="000000"/>
                </a:solidFill>
              </a:rPr>
              <a:t>無事に稚魚の生育場へ辿り着けるか</a:t>
            </a:r>
            <a:endParaRPr kumimoji="1" lang="ja-JP" altLang="en-US" sz="1400" dirty="0">
              <a:solidFill>
                <a:srgbClr val="000000"/>
              </a:solidFill>
            </a:endParaRPr>
          </a:p>
        </p:txBody>
      </p:sp>
      <p:sp>
        <p:nvSpPr>
          <p:cNvPr id="14" name="テキスト ボックス 13"/>
          <p:cNvSpPr txBox="1"/>
          <p:nvPr/>
        </p:nvSpPr>
        <p:spPr>
          <a:xfrm>
            <a:off x="5887153" y="2883467"/>
            <a:ext cx="2222032" cy="523220"/>
          </a:xfrm>
          <a:prstGeom prst="rect">
            <a:avLst/>
          </a:prstGeom>
          <a:solidFill>
            <a:schemeClr val="accent6">
              <a:lumMod val="20000"/>
              <a:lumOff val="80000"/>
            </a:schemeClr>
          </a:solidFill>
        </p:spPr>
        <p:txBody>
          <a:bodyPr wrap="square" rtlCol="0">
            <a:spAutoFit/>
          </a:bodyPr>
          <a:lstStyle/>
          <a:p>
            <a:r>
              <a:rPr lang="ja-JP" altLang="en-US" sz="1400" dirty="0" smtClean="0"/>
              <a:t>卵数や卵質は良いか</a:t>
            </a:r>
            <a:endParaRPr lang="en-US" altLang="ja-JP" sz="1400" dirty="0" smtClean="0"/>
          </a:p>
          <a:p>
            <a:r>
              <a:rPr lang="ja-JP" altLang="en-US" sz="1400" dirty="0" smtClean="0"/>
              <a:t>（次世代の資源量に影響）</a:t>
            </a:r>
            <a:endParaRPr kumimoji="1" lang="ja-JP" altLang="en-US" sz="1400" dirty="0"/>
          </a:p>
        </p:txBody>
      </p:sp>
      <p:pic>
        <p:nvPicPr>
          <p:cNvPr id="20" name="Picture 18" descr="test"/>
          <p:cNvPicPr>
            <a:picLocks noChangeAspect="1" noChangeArrowheads="1"/>
          </p:cNvPicPr>
          <p:nvPr/>
        </p:nvPicPr>
        <p:blipFill>
          <a:blip r:embed="rId2">
            <a:clrChange>
              <a:clrFrom>
                <a:srgbClr val="58FF00"/>
              </a:clrFrom>
              <a:clrTo>
                <a:srgbClr val="58FF00">
                  <a:alpha val="0"/>
                </a:srgbClr>
              </a:clrTo>
            </a:clrChange>
            <a:extLst>
              <a:ext uri="{28A0092B-C50C-407E-A947-70E740481C1C}">
                <a14:useLocalDpi xmlns:a14="http://schemas.microsoft.com/office/drawing/2010/main" val="0"/>
              </a:ext>
            </a:extLst>
          </a:blip>
          <a:srcRect/>
          <a:stretch>
            <a:fillRect/>
          </a:stretch>
        </p:blipFill>
        <p:spPr bwMode="auto">
          <a:xfrm>
            <a:off x="6115147" y="4350761"/>
            <a:ext cx="2789094" cy="2169295"/>
          </a:xfrm>
          <a:prstGeom prst="rect">
            <a:avLst/>
          </a:prstGeom>
          <a:noFill/>
          <a:effectLst/>
        </p:spPr>
      </p:pic>
      <p:sp>
        <p:nvSpPr>
          <p:cNvPr id="26" name="Text Box 43"/>
          <p:cNvSpPr txBox="1">
            <a:spLocks noChangeArrowheads="1"/>
          </p:cNvSpPr>
          <p:nvPr/>
        </p:nvSpPr>
        <p:spPr bwMode="auto">
          <a:xfrm>
            <a:off x="6163397" y="6514651"/>
            <a:ext cx="262326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ja-JP" altLang="en-US" sz="1400" b="1" dirty="0" smtClean="0"/>
              <a:t>参考）マイワシ</a:t>
            </a:r>
            <a:r>
              <a:rPr lang="ja-JP" altLang="en-US" sz="1400" b="1" dirty="0"/>
              <a:t>の初期生活史</a:t>
            </a:r>
            <a:endParaRPr lang="ja-JP" altLang="en-US" sz="1400" dirty="0"/>
          </a:p>
        </p:txBody>
      </p:sp>
      <p:sp>
        <p:nvSpPr>
          <p:cNvPr id="5" name="テキスト ボックス 4"/>
          <p:cNvSpPr txBox="1"/>
          <p:nvPr/>
        </p:nvSpPr>
        <p:spPr>
          <a:xfrm>
            <a:off x="7355638" y="5886300"/>
            <a:ext cx="940741" cy="338554"/>
          </a:xfrm>
          <a:prstGeom prst="rect">
            <a:avLst/>
          </a:prstGeom>
          <a:noFill/>
        </p:spPr>
        <p:txBody>
          <a:bodyPr wrap="square" rtlCol="0">
            <a:spAutoFit/>
          </a:bodyPr>
          <a:lstStyle/>
          <a:p>
            <a:pPr algn="ctr"/>
            <a:r>
              <a:rPr kumimoji="1" lang="ja-JP" altLang="en-US" sz="1600" dirty="0" smtClean="0"/>
              <a:t>卵</a:t>
            </a:r>
            <a:endParaRPr kumimoji="1" lang="ja-JP" altLang="en-US" sz="1600" dirty="0"/>
          </a:p>
        </p:txBody>
      </p:sp>
      <p:sp>
        <p:nvSpPr>
          <p:cNvPr id="27" name="テキスト ボックス 26"/>
          <p:cNvSpPr txBox="1"/>
          <p:nvPr/>
        </p:nvSpPr>
        <p:spPr>
          <a:xfrm>
            <a:off x="7745105" y="5528330"/>
            <a:ext cx="940741" cy="338554"/>
          </a:xfrm>
          <a:prstGeom prst="rect">
            <a:avLst/>
          </a:prstGeom>
          <a:noFill/>
        </p:spPr>
        <p:txBody>
          <a:bodyPr wrap="square" rtlCol="0">
            <a:spAutoFit/>
          </a:bodyPr>
          <a:lstStyle/>
          <a:p>
            <a:pPr algn="ctr"/>
            <a:r>
              <a:rPr lang="ja-JP" altLang="en-US" sz="1600" dirty="0" smtClean="0"/>
              <a:t>仔魚</a:t>
            </a:r>
            <a:endParaRPr kumimoji="1" lang="ja-JP" altLang="en-US" sz="1600" dirty="0"/>
          </a:p>
        </p:txBody>
      </p:sp>
      <p:sp>
        <p:nvSpPr>
          <p:cNvPr id="28" name="テキスト ボックス 27"/>
          <p:cNvSpPr txBox="1"/>
          <p:nvPr/>
        </p:nvSpPr>
        <p:spPr>
          <a:xfrm>
            <a:off x="7745105" y="5076407"/>
            <a:ext cx="1228608" cy="338554"/>
          </a:xfrm>
          <a:prstGeom prst="rect">
            <a:avLst/>
          </a:prstGeom>
          <a:noFill/>
        </p:spPr>
        <p:txBody>
          <a:bodyPr wrap="square" rtlCol="0">
            <a:spAutoFit/>
          </a:bodyPr>
          <a:lstStyle/>
          <a:p>
            <a:pPr algn="ctr"/>
            <a:r>
              <a:rPr kumimoji="1" lang="ja-JP" altLang="en-US" sz="1600" dirty="0" smtClean="0"/>
              <a:t>稚魚以降</a:t>
            </a:r>
            <a:endParaRPr kumimoji="1" lang="ja-JP" altLang="en-US" sz="1600" dirty="0"/>
          </a:p>
        </p:txBody>
      </p:sp>
      <p:sp>
        <p:nvSpPr>
          <p:cNvPr id="30" name="テキスト ボックス 29"/>
          <p:cNvSpPr txBox="1"/>
          <p:nvPr/>
        </p:nvSpPr>
        <p:spPr>
          <a:xfrm>
            <a:off x="539636" y="2450378"/>
            <a:ext cx="959556" cy="307777"/>
          </a:xfrm>
          <a:prstGeom prst="rect">
            <a:avLst/>
          </a:prstGeom>
          <a:noFill/>
        </p:spPr>
        <p:txBody>
          <a:bodyPr wrap="square" rtlCol="0">
            <a:spAutoFit/>
          </a:bodyPr>
          <a:lstStyle/>
          <a:p>
            <a:r>
              <a:rPr kumimoji="1" lang="ja-JP" altLang="en-US" sz="1400" dirty="0" smtClean="0">
                <a:solidFill>
                  <a:srgbClr val="0000FF"/>
                </a:solidFill>
              </a:rPr>
              <a:t>生残率低</a:t>
            </a:r>
            <a:endParaRPr kumimoji="1" lang="ja-JP" altLang="en-US" sz="1400" dirty="0">
              <a:solidFill>
                <a:srgbClr val="0000FF"/>
              </a:solidFill>
            </a:endParaRPr>
          </a:p>
        </p:txBody>
      </p:sp>
      <p:sp>
        <p:nvSpPr>
          <p:cNvPr id="31" name="テキスト ボックス 30"/>
          <p:cNvSpPr txBox="1"/>
          <p:nvPr/>
        </p:nvSpPr>
        <p:spPr>
          <a:xfrm>
            <a:off x="6707485" y="2437117"/>
            <a:ext cx="959556" cy="307777"/>
          </a:xfrm>
          <a:prstGeom prst="rect">
            <a:avLst/>
          </a:prstGeom>
          <a:noFill/>
        </p:spPr>
        <p:txBody>
          <a:bodyPr wrap="square" rtlCol="0">
            <a:spAutoFit/>
          </a:bodyPr>
          <a:lstStyle/>
          <a:p>
            <a:r>
              <a:rPr kumimoji="1" lang="ja-JP" altLang="en-US" sz="1400" dirty="0" smtClean="0">
                <a:solidFill>
                  <a:schemeClr val="tx2">
                    <a:lumMod val="20000"/>
                    <a:lumOff val="80000"/>
                  </a:schemeClr>
                </a:solidFill>
              </a:rPr>
              <a:t>生残率高</a:t>
            </a:r>
            <a:endParaRPr kumimoji="1" lang="ja-JP" altLang="en-US" sz="1400" dirty="0">
              <a:solidFill>
                <a:schemeClr val="tx2">
                  <a:lumMod val="20000"/>
                  <a:lumOff val="80000"/>
                </a:schemeClr>
              </a:solidFill>
            </a:endParaRPr>
          </a:p>
        </p:txBody>
      </p:sp>
      <p:sp>
        <p:nvSpPr>
          <p:cNvPr id="32" name="円/楕円 31"/>
          <p:cNvSpPr/>
          <p:nvPr/>
        </p:nvSpPr>
        <p:spPr>
          <a:xfrm>
            <a:off x="0" y="3583292"/>
            <a:ext cx="1987462" cy="5550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00" dirty="0">
                <a:solidFill>
                  <a:schemeClr val="accent3">
                    <a:lumMod val="50000"/>
                  </a:schemeClr>
                </a:solidFill>
              </a:rPr>
              <a:t>資源量に</a:t>
            </a:r>
            <a:r>
              <a:rPr lang="ja-JP" altLang="en-US" sz="1400" dirty="0" smtClean="0">
                <a:solidFill>
                  <a:schemeClr val="accent3">
                    <a:lumMod val="50000"/>
                  </a:schemeClr>
                </a:solidFill>
              </a:rPr>
              <a:t>関わる</a:t>
            </a:r>
            <a:endParaRPr lang="en-US" altLang="ja-JP" sz="1400" dirty="0" smtClean="0">
              <a:solidFill>
                <a:schemeClr val="accent3">
                  <a:lumMod val="50000"/>
                </a:schemeClr>
              </a:solidFill>
            </a:endParaRPr>
          </a:p>
          <a:p>
            <a:pPr algn="ctr"/>
            <a:r>
              <a:rPr lang="ja-JP" altLang="en-US" sz="1400" dirty="0" smtClean="0">
                <a:solidFill>
                  <a:schemeClr val="accent3">
                    <a:lumMod val="50000"/>
                  </a:schemeClr>
                </a:solidFill>
              </a:rPr>
              <a:t>様々</a:t>
            </a:r>
            <a:r>
              <a:rPr lang="ja-JP" altLang="en-US" sz="1400" dirty="0">
                <a:solidFill>
                  <a:schemeClr val="accent3">
                    <a:lumMod val="50000"/>
                  </a:schemeClr>
                </a:solidFill>
              </a:rPr>
              <a:t>な</a:t>
            </a:r>
            <a:r>
              <a:rPr lang="ja-JP" altLang="en-US" sz="1400" dirty="0" smtClean="0">
                <a:solidFill>
                  <a:schemeClr val="accent3">
                    <a:lumMod val="50000"/>
                  </a:schemeClr>
                </a:solidFill>
              </a:rPr>
              <a:t>要因</a:t>
            </a:r>
            <a:endParaRPr lang="ja-JP" altLang="en-US" sz="1400" dirty="0">
              <a:solidFill>
                <a:schemeClr val="accent3">
                  <a:lumMod val="50000"/>
                </a:schemeClr>
              </a:solidFill>
            </a:endParaRPr>
          </a:p>
        </p:txBody>
      </p:sp>
    </p:spTree>
    <p:extLst>
      <p:ext uri="{BB962C8B-B14F-4D97-AF65-F5344CB8AC3E}">
        <p14:creationId xmlns:p14="http://schemas.microsoft.com/office/powerpoint/2010/main" val="315881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2718"/>
            <a:ext cx="8310504" cy="1371600"/>
          </a:xfrm>
        </p:spPr>
        <p:txBody>
          <a:bodyPr>
            <a:noAutofit/>
          </a:bodyPr>
          <a:lstStyle/>
          <a:p>
            <a:r>
              <a:rPr kumimoji="1" lang="ja-JP" altLang="en-US" sz="3200" dirty="0" smtClean="0">
                <a:solidFill>
                  <a:schemeClr val="accent2"/>
                </a:solidFill>
              </a:rPr>
              <a:t>メリット</a:t>
            </a:r>
            <a:r>
              <a:rPr lang="en-US" altLang="ja-JP" sz="3200" dirty="0" smtClean="0">
                <a:solidFill>
                  <a:schemeClr val="accent2"/>
                </a:solidFill>
              </a:rPr>
              <a:t>②</a:t>
            </a:r>
            <a:r>
              <a:rPr kumimoji="1" lang="ja-JP" altLang="en-US" sz="3200" dirty="0" smtClean="0">
                <a:solidFill>
                  <a:schemeClr val="accent2"/>
                </a:solidFill>
              </a:rPr>
              <a:t>　</a:t>
            </a:r>
            <a:r>
              <a:rPr kumimoji="1" lang="en-US" altLang="ja-JP" sz="3200" dirty="0" smtClean="0">
                <a:solidFill>
                  <a:schemeClr val="accent2"/>
                </a:solidFill>
              </a:rPr>
              <a:t/>
            </a:r>
            <a:br>
              <a:rPr kumimoji="1" lang="en-US" altLang="ja-JP" sz="3200" dirty="0" smtClean="0">
                <a:solidFill>
                  <a:schemeClr val="accent2"/>
                </a:solidFill>
              </a:rPr>
            </a:br>
            <a:r>
              <a:rPr lang="ja-JP" altLang="en-US" sz="3200" dirty="0" smtClean="0">
                <a:solidFill>
                  <a:schemeClr val="accent2"/>
                </a:solidFill>
              </a:rPr>
              <a:t>フルライフサイクルシミュレーション</a:t>
            </a:r>
            <a:r>
              <a:rPr lang="ja-JP" altLang="en-US" sz="3200" dirty="0">
                <a:solidFill>
                  <a:schemeClr val="accent2"/>
                </a:solidFill>
              </a:rPr>
              <a:t>によって</a:t>
            </a:r>
            <a:r>
              <a:rPr lang="en-US" altLang="ja-JP" sz="3200" dirty="0">
                <a:solidFill>
                  <a:schemeClr val="accent2"/>
                </a:solidFill>
              </a:rPr>
              <a:t/>
            </a:r>
            <a:br>
              <a:rPr lang="en-US" altLang="ja-JP" sz="3200" dirty="0">
                <a:solidFill>
                  <a:schemeClr val="accent2"/>
                </a:solidFill>
              </a:rPr>
            </a:br>
            <a:r>
              <a:rPr lang="ja-JP" altLang="en-US" sz="3200" dirty="0">
                <a:solidFill>
                  <a:schemeClr val="accent2"/>
                </a:solidFill>
              </a:rPr>
              <a:t>成長ステージ別の生残率（変動）を求められる</a:t>
            </a:r>
            <a:endParaRPr kumimoji="1" lang="ja-JP" altLang="en-US" sz="3200" dirty="0">
              <a:solidFill>
                <a:schemeClr val="accent2"/>
              </a:solidFill>
            </a:endParaRPr>
          </a:p>
        </p:txBody>
      </p:sp>
      <p:sp>
        <p:nvSpPr>
          <p:cNvPr id="8" name="テキスト ボックス 7"/>
          <p:cNvSpPr txBox="1"/>
          <p:nvPr/>
        </p:nvSpPr>
        <p:spPr>
          <a:xfrm>
            <a:off x="356070" y="1931770"/>
            <a:ext cx="4650905" cy="369332"/>
          </a:xfrm>
          <a:prstGeom prst="rect">
            <a:avLst/>
          </a:prstGeom>
          <a:solidFill>
            <a:srgbClr val="CCFFCC"/>
          </a:solidFill>
        </p:spPr>
        <p:txBody>
          <a:bodyPr wrap="square" rtlCol="0">
            <a:spAutoFit/>
          </a:bodyPr>
          <a:lstStyle/>
          <a:p>
            <a:r>
              <a:rPr lang="ja-JP" altLang="en-US" dirty="0" smtClean="0"/>
              <a:t>資源量変動研究では、この問題をどう扱うか</a:t>
            </a:r>
            <a:r>
              <a:rPr lang="en-US" altLang="ja-JP" dirty="0" smtClean="0"/>
              <a:t>?</a:t>
            </a:r>
          </a:p>
        </p:txBody>
      </p:sp>
      <p:sp>
        <p:nvSpPr>
          <p:cNvPr id="10" name="テキスト ボックス 9"/>
          <p:cNvSpPr txBox="1"/>
          <p:nvPr/>
        </p:nvSpPr>
        <p:spPr>
          <a:xfrm>
            <a:off x="3260669" y="3031630"/>
            <a:ext cx="5106201" cy="369332"/>
          </a:xfrm>
          <a:prstGeom prst="rect">
            <a:avLst/>
          </a:prstGeom>
          <a:noFill/>
        </p:spPr>
        <p:txBody>
          <a:bodyPr wrap="square" rtlCol="0">
            <a:spAutoFit/>
          </a:bodyPr>
          <a:lstStyle/>
          <a:p>
            <a:r>
              <a:rPr lang="ja-JP" altLang="en-US" dirty="0" smtClean="0"/>
              <a:t>環境　　　　　　環境　　　　　　環境　　　　　　環境</a:t>
            </a:r>
            <a:endParaRPr kumimoji="1" lang="ja-JP" altLang="en-US" dirty="0"/>
          </a:p>
        </p:txBody>
      </p:sp>
      <p:sp>
        <p:nvSpPr>
          <p:cNvPr id="27" name="テキスト ボックス 26"/>
          <p:cNvSpPr txBox="1"/>
          <p:nvPr/>
        </p:nvSpPr>
        <p:spPr>
          <a:xfrm>
            <a:off x="269523" y="3069526"/>
            <a:ext cx="2148182" cy="58477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1600" dirty="0" smtClean="0"/>
              <a:t>全ステージの分布場がわかっている場合</a:t>
            </a:r>
            <a:endParaRPr kumimoji="1" lang="en-US" altLang="ja-JP" sz="1600" dirty="0" smtClean="0"/>
          </a:p>
        </p:txBody>
      </p:sp>
      <p:grpSp>
        <p:nvGrpSpPr>
          <p:cNvPr id="18" name="図形グループ 17"/>
          <p:cNvGrpSpPr/>
          <p:nvPr/>
        </p:nvGrpSpPr>
        <p:grpSpPr>
          <a:xfrm>
            <a:off x="2904948" y="2622929"/>
            <a:ext cx="1397000" cy="1631453"/>
            <a:chOff x="2904948" y="2622929"/>
            <a:chExt cx="1397000" cy="1631453"/>
          </a:xfrm>
        </p:grpSpPr>
        <p:cxnSp>
          <p:nvCxnSpPr>
            <p:cNvPr id="19" name="直線矢印コネクタ 18"/>
            <p:cNvCxnSpPr/>
            <p:nvPr/>
          </p:nvCxnSpPr>
          <p:spPr>
            <a:xfrm>
              <a:off x="3527248" y="3400962"/>
              <a:ext cx="12700" cy="330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2904948" y="3731162"/>
              <a:ext cx="1397000" cy="523220"/>
            </a:xfrm>
            <a:prstGeom prst="rect">
              <a:avLst/>
            </a:prstGeom>
            <a:noFill/>
          </p:spPr>
          <p:txBody>
            <a:bodyPr wrap="square" rtlCol="0">
              <a:spAutoFit/>
            </a:bodyPr>
            <a:lstStyle/>
            <a:p>
              <a:r>
                <a:rPr kumimoji="1" lang="ja-JP" altLang="en-US" sz="1400" dirty="0" smtClean="0"/>
                <a:t>資源量時系列と相関解析</a:t>
              </a:r>
              <a:endParaRPr kumimoji="1" lang="ja-JP" altLang="en-US" sz="1400" dirty="0"/>
            </a:p>
          </p:txBody>
        </p:sp>
        <p:sp>
          <p:nvSpPr>
            <p:cNvPr id="3" name="円/楕円 2"/>
            <p:cNvSpPr/>
            <p:nvPr/>
          </p:nvSpPr>
          <p:spPr>
            <a:xfrm>
              <a:off x="3062052" y="2622929"/>
              <a:ext cx="914871" cy="36735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ja-JP" altLang="en-US" dirty="0" smtClean="0"/>
                <a:t>卵</a:t>
              </a:r>
              <a:endParaRPr kumimoji="1" lang="ja-JP" altLang="en-US" dirty="0"/>
            </a:p>
          </p:txBody>
        </p:sp>
      </p:grpSp>
      <p:grpSp>
        <p:nvGrpSpPr>
          <p:cNvPr id="34" name="図形グループ 33"/>
          <p:cNvGrpSpPr/>
          <p:nvPr/>
        </p:nvGrpSpPr>
        <p:grpSpPr>
          <a:xfrm>
            <a:off x="4263848" y="2622929"/>
            <a:ext cx="1397000" cy="1618753"/>
            <a:chOff x="4263848" y="2622929"/>
            <a:chExt cx="1397000" cy="1618753"/>
          </a:xfrm>
        </p:grpSpPr>
        <p:cxnSp>
          <p:nvCxnSpPr>
            <p:cNvPr id="21" name="直線矢印コネクタ 20"/>
            <p:cNvCxnSpPr/>
            <p:nvPr/>
          </p:nvCxnSpPr>
          <p:spPr>
            <a:xfrm>
              <a:off x="4989630" y="3388262"/>
              <a:ext cx="12700" cy="330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4263848" y="3718462"/>
              <a:ext cx="1397000" cy="523220"/>
            </a:xfrm>
            <a:prstGeom prst="rect">
              <a:avLst/>
            </a:prstGeom>
            <a:noFill/>
          </p:spPr>
          <p:txBody>
            <a:bodyPr wrap="square" rtlCol="0">
              <a:spAutoFit/>
            </a:bodyPr>
            <a:lstStyle/>
            <a:p>
              <a:r>
                <a:rPr kumimoji="1" lang="ja-JP" altLang="en-US" sz="1400" dirty="0" smtClean="0"/>
                <a:t>資源量時系列と相関解析</a:t>
              </a:r>
              <a:endParaRPr kumimoji="1" lang="ja-JP" altLang="en-US" sz="1400" dirty="0"/>
            </a:p>
          </p:txBody>
        </p:sp>
        <p:sp>
          <p:nvSpPr>
            <p:cNvPr id="30" name="円/楕円 29"/>
            <p:cNvSpPr/>
            <p:nvPr/>
          </p:nvSpPr>
          <p:spPr>
            <a:xfrm>
              <a:off x="4533842" y="2622929"/>
              <a:ext cx="943093" cy="36735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dirty="0" smtClean="0"/>
                <a:t>仔魚</a:t>
              </a:r>
              <a:endParaRPr kumimoji="1" lang="ja-JP" altLang="en-US" dirty="0"/>
            </a:p>
          </p:txBody>
        </p:sp>
      </p:grpSp>
      <p:grpSp>
        <p:nvGrpSpPr>
          <p:cNvPr id="35" name="図形グループ 34"/>
          <p:cNvGrpSpPr/>
          <p:nvPr/>
        </p:nvGrpSpPr>
        <p:grpSpPr>
          <a:xfrm>
            <a:off x="5686248" y="2591649"/>
            <a:ext cx="1397000" cy="1659625"/>
            <a:chOff x="5686248" y="2591649"/>
            <a:chExt cx="1397000" cy="1659625"/>
          </a:xfrm>
        </p:grpSpPr>
        <p:cxnSp>
          <p:nvCxnSpPr>
            <p:cNvPr id="23" name="直線矢印コネクタ 22"/>
            <p:cNvCxnSpPr/>
            <p:nvPr/>
          </p:nvCxnSpPr>
          <p:spPr>
            <a:xfrm>
              <a:off x="6270448" y="3361914"/>
              <a:ext cx="12700" cy="330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5686248" y="3728054"/>
              <a:ext cx="1397000" cy="523220"/>
            </a:xfrm>
            <a:prstGeom prst="rect">
              <a:avLst/>
            </a:prstGeom>
            <a:noFill/>
          </p:spPr>
          <p:txBody>
            <a:bodyPr wrap="square" rtlCol="0">
              <a:spAutoFit/>
            </a:bodyPr>
            <a:lstStyle/>
            <a:p>
              <a:r>
                <a:rPr kumimoji="1" lang="ja-JP" altLang="en-US" sz="1400" dirty="0" smtClean="0"/>
                <a:t>資源量時系列と相関解析</a:t>
              </a:r>
              <a:endParaRPr kumimoji="1" lang="ja-JP" altLang="en-US" sz="1400" dirty="0"/>
            </a:p>
          </p:txBody>
        </p:sp>
        <p:sp>
          <p:nvSpPr>
            <p:cNvPr id="31" name="円/楕円 30"/>
            <p:cNvSpPr/>
            <p:nvPr/>
          </p:nvSpPr>
          <p:spPr>
            <a:xfrm>
              <a:off x="5811601" y="2591649"/>
              <a:ext cx="943093" cy="36735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dirty="0" smtClean="0"/>
                <a:t>稚魚</a:t>
              </a:r>
              <a:endParaRPr kumimoji="1" lang="ja-JP" altLang="en-US" dirty="0"/>
            </a:p>
          </p:txBody>
        </p:sp>
      </p:grpSp>
      <p:grpSp>
        <p:nvGrpSpPr>
          <p:cNvPr id="36" name="図形グループ 35"/>
          <p:cNvGrpSpPr/>
          <p:nvPr/>
        </p:nvGrpSpPr>
        <p:grpSpPr>
          <a:xfrm>
            <a:off x="7083423" y="2591649"/>
            <a:ext cx="1397000" cy="1662733"/>
            <a:chOff x="7083423" y="2591649"/>
            <a:chExt cx="1397000" cy="1662733"/>
          </a:xfrm>
        </p:grpSpPr>
        <p:cxnSp>
          <p:nvCxnSpPr>
            <p:cNvPr id="25" name="直線矢印コネクタ 24"/>
            <p:cNvCxnSpPr/>
            <p:nvPr/>
          </p:nvCxnSpPr>
          <p:spPr>
            <a:xfrm>
              <a:off x="7705548" y="3388262"/>
              <a:ext cx="12700" cy="330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7083423" y="3731162"/>
              <a:ext cx="1397000" cy="523220"/>
            </a:xfrm>
            <a:prstGeom prst="rect">
              <a:avLst/>
            </a:prstGeom>
            <a:noFill/>
          </p:spPr>
          <p:txBody>
            <a:bodyPr wrap="square" rtlCol="0">
              <a:spAutoFit/>
            </a:bodyPr>
            <a:lstStyle/>
            <a:p>
              <a:r>
                <a:rPr kumimoji="1" lang="ja-JP" altLang="en-US" sz="1400" dirty="0" smtClean="0"/>
                <a:t>資源量時系列と相関解析</a:t>
              </a:r>
              <a:endParaRPr kumimoji="1" lang="ja-JP" altLang="en-US" sz="1400" dirty="0"/>
            </a:p>
          </p:txBody>
        </p:sp>
        <p:sp>
          <p:nvSpPr>
            <p:cNvPr id="32" name="円/楕円 31"/>
            <p:cNvSpPr/>
            <p:nvPr/>
          </p:nvSpPr>
          <p:spPr>
            <a:xfrm>
              <a:off x="7234001" y="2591649"/>
              <a:ext cx="943093" cy="36735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dirty="0" smtClean="0"/>
                <a:t>成魚</a:t>
              </a:r>
              <a:endParaRPr kumimoji="1" lang="ja-JP" altLang="en-US" dirty="0"/>
            </a:p>
          </p:txBody>
        </p:sp>
      </p:grpSp>
      <p:grpSp>
        <p:nvGrpSpPr>
          <p:cNvPr id="37" name="図形グループ 36"/>
          <p:cNvGrpSpPr/>
          <p:nvPr/>
        </p:nvGrpSpPr>
        <p:grpSpPr>
          <a:xfrm>
            <a:off x="4075289" y="4241682"/>
            <a:ext cx="2013185" cy="642075"/>
            <a:chOff x="4075289" y="4241682"/>
            <a:chExt cx="2013185" cy="642075"/>
          </a:xfrm>
        </p:grpSpPr>
        <p:cxnSp>
          <p:nvCxnSpPr>
            <p:cNvPr id="5" name="直線矢印コネクタ 4"/>
            <p:cNvCxnSpPr/>
            <p:nvPr/>
          </p:nvCxnSpPr>
          <p:spPr>
            <a:xfrm>
              <a:off x="4898848" y="4241682"/>
              <a:ext cx="0" cy="2542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テキスト ボックス 6"/>
            <p:cNvSpPr txBox="1"/>
            <p:nvPr/>
          </p:nvSpPr>
          <p:spPr>
            <a:xfrm>
              <a:off x="4075289" y="4514425"/>
              <a:ext cx="2013185" cy="369332"/>
            </a:xfrm>
            <a:prstGeom prst="rect">
              <a:avLst/>
            </a:prstGeom>
            <a:noFill/>
          </p:spPr>
          <p:txBody>
            <a:bodyPr wrap="square" rtlCol="0">
              <a:spAutoFit/>
            </a:bodyPr>
            <a:lstStyle/>
            <a:p>
              <a:r>
                <a:rPr kumimoji="1" lang="ja-JP" altLang="en-US" dirty="0" smtClean="0"/>
                <a:t>最も高い相関関係</a:t>
              </a:r>
              <a:endParaRPr kumimoji="1" lang="ja-JP" altLang="en-US" dirty="0"/>
            </a:p>
          </p:txBody>
        </p:sp>
      </p:grpSp>
      <p:grpSp>
        <p:nvGrpSpPr>
          <p:cNvPr id="38" name="図形グループ 37"/>
          <p:cNvGrpSpPr/>
          <p:nvPr/>
        </p:nvGrpSpPr>
        <p:grpSpPr>
          <a:xfrm>
            <a:off x="6003807" y="4445747"/>
            <a:ext cx="2363063" cy="537353"/>
            <a:chOff x="6003807" y="4445747"/>
            <a:chExt cx="2363063" cy="537353"/>
          </a:xfrm>
        </p:grpSpPr>
        <p:cxnSp>
          <p:nvCxnSpPr>
            <p:cNvPr id="33" name="直線矢印コネクタ 32"/>
            <p:cNvCxnSpPr/>
            <p:nvPr/>
          </p:nvCxnSpPr>
          <p:spPr>
            <a:xfrm>
              <a:off x="6003807" y="4714424"/>
              <a:ext cx="33437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角丸四角形 11"/>
            <p:cNvSpPr/>
            <p:nvPr/>
          </p:nvSpPr>
          <p:spPr>
            <a:xfrm>
              <a:off x="6432255" y="4445747"/>
              <a:ext cx="1934615" cy="53735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ja-JP" sz="1600" dirty="0" smtClean="0"/>
                <a:t>○○</a:t>
              </a:r>
              <a:r>
                <a:rPr kumimoji="1" lang="ja-JP" altLang="en-US" sz="1600" dirty="0" smtClean="0"/>
                <a:t>期の環境が</a:t>
              </a:r>
              <a:endParaRPr kumimoji="1" lang="en-US" altLang="ja-JP" sz="1600" dirty="0" smtClean="0"/>
            </a:p>
            <a:p>
              <a:pPr algn="ctr"/>
              <a:r>
                <a:rPr kumimoji="1" lang="ja-JP" altLang="en-US" sz="1600" dirty="0" smtClean="0"/>
                <a:t>資源量を決定する</a:t>
              </a:r>
              <a:endParaRPr kumimoji="1" lang="ja-JP" altLang="en-US" sz="1600" dirty="0"/>
            </a:p>
          </p:txBody>
        </p:sp>
      </p:grpSp>
      <p:sp>
        <p:nvSpPr>
          <p:cNvPr id="39" name="テキスト ボックス 38"/>
          <p:cNvSpPr txBox="1"/>
          <p:nvPr/>
        </p:nvSpPr>
        <p:spPr>
          <a:xfrm>
            <a:off x="269523" y="5370027"/>
            <a:ext cx="235514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ja-JP" altLang="en-US" sz="1600" dirty="0" smtClean="0"/>
              <a:t>回遊魚の場合、ステージ別の分布場がはっきりとわからないことも多数</a:t>
            </a:r>
            <a:endParaRPr kumimoji="1" lang="en-US" altLang="ja-JP" sz="1600" dirty="0" smtClean="0"/>
          </a:p>
        </p:txBody>
      </p:sp>
      <p:cxnSp>
        <p:nvCxnSpPr>
          <p:cNvPr id="41" name="直線矢印コネクタ 40"/>
          <p:cNvCxnSpPr/>
          <p:nvPr/>
        </p:nvCxnSpPr>
        <p:spPr>
          <a:xfrm flipV="1">
            <a:off x="2709333" y="5738519"/>
            <a:ext cx="352719" cy="9407"/>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42" name="テキスト ボックス 41"/>
          <p:cNvSpPr txBox="1"/>
          <p:nvPr/>
        </p:nvSpPr>
        <p:spPr>
          <a:xfrm>
            <a:off x="3068696" y="5332536"/>
            <a:ext cx="2013185" cy="923330"/>
          </a:xfrm>
          <a:prstGeom prst="rect">
            <a:avLst/>
          </a:prstGeom>
          <a:noFill/>
        </p:spPr>
        <p:txBody>
          <a:bodyPr wrap="square" rtlCol="0">
            <a:spAutoFit/>
          </a:bodyPr>
          <a:lstStyle/>
          <a:p>
            <a:r>
              <a:rPr lang="ja-JP" altLang="en-US" dirty="0" smtClean="0"/>
              <a:t>いそうな場所全域の環境と資源量間の相関解析</a:t>
            </a:r>
            <a:endParaRPr kumimoji="1" lang="ja-JP" altLang="en-US" dirty="0"/>
          </a:p>
        </p:txBody>
      </p:sp>
      <p:cxnSp>
        <p:nvCxnSpPr>
          <p:cNvPr id="43" name="直線矢印コネクタ 42"/>
          <p:cNvCxnSpPr/>
          <p:nvPr/>
        </p:nvCxnSpPr>
        <p:spPr>
          <a:xfrm flipV="1">
            <a:off x="5006975" y="5749808"/>
            <a:ext cx="352719" cy="9407"/>
          </a:xfrm>
          <a:prstGeom prst="straightConnector1">
            <a:avLst/>
          </a:prstGeom>
          <a:ln>
            <a:solidFill>
              <a:srgbClr val="8064A2"/>
            </a:solidFill>
            <a:tailEnd type="arrow"/>
          </a:ln>
        </p:spPr>
        <p:style>
          <a:lnRef idx="2">
            <a:schemeClr val="accent1"/>
          </a:lnRef>
          <a:fillRef idx="0">
            <a:schemeClr val="accent1"/>
          </a:fillRef>
          <a:effectRef idx="1">
            <a:schemeClr val="accent1"/>
          </a:effectRef>
          <a:fontRef idx="minor">
            <a:schemeClr val="tx1"/>
          </a:fontRef>
        </p:style>
      </p:cxnSp>
      <p:sp>
        <p:nvSpPr>
          <p:cNvPr id="45" name="テキスト ボックス 44"/>
          <p:cNvSpPr txBox="1"/>
          <p:nvPr/>
        </p:nvSpPr>
        <p:spPr>
          <a:xfrm>
            <a:off x="5425662" y="5436049"/>
            <a:ext cx="2013185" cy="646331"/>
          </a:xfrm>
          <a:prstGeom prst="rect">
            <a:avLst/>
          </a:prstGeom>
          <a:noFill/>
        </p:spPr>
        <p:txBody>
          <a:bodyPr wrap="square" rtlCol="0">
            <a:spAutoFit/>
          </a:bodyPr>
          <a:lstStyle/>
          <a:p>
            <a:r>
              <a:rPr lang="ja-JP" altLang="en-US" dirty="0" smtClean="0"/>
              <a:t>ある海域の環境との間に相関関係</a:t>
            </a:r>
            <a:endParaRPr kumimoji="1" lang="ja-JP" altLang="en-US" dirty="0"/>
          </a:p>
        </p:txBody>
      </p:sp>
      <p:cxnSp>
        <p:nvCxnSpPr>
          <p:cNvPr id="47" name="直線コネクタ 46"/>
          <p:cNvCxnSpPr/>
          <p:nvPr/>
        </p:nvCxnSpPr>
        <p:spPr>
          <a:xfrm>
            <a:off x="7309556" y="5759215"/>
            <a:ext cx="714963" cy="0"/>
          </a:xfrm>
          <a:prstGeom prst="line">
            <a:avLst/>
          </a:prstGeom>
          <a:ln>
            <a:solidFill>
              <a:srgbClr val="8064A2"/>
            </a:solidFill>
          </a:ln>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flipV="1">
            <a:off x="8024519" y="5136444"/>
            <a:ext cx="0" cy="622771"/>
          </a:xfrm>
          <a:prstGeom prst="straightConnector1">
            <a:avLst/>
          </a:prstGeom>
          <a:ln>
            <a:solidFill>
              <a:srgbClr val="8064A2"/>
            </a:solidFill>
            <a:tailEnd type="arrow"/>
          </a:ln>
        </p:spPr>
        <p:style>
          <a:lnRef idx="2">
            <a:schemeClr val="accent1"/>
          </a:lnRef>
          <a:fillRef idx="0">
            <a:schemeClr val="accent1"/>
          </a:fillRef>
          <a:effectRef idx="1">
            <a:schemeClr val="accent1"/>
          </a:effectRef>
          <a:fontRef idx="minor">
            <a:schemeClr val="tx1"/>
          </a:fontRef>
        </p:style>
      </p:cxnSp>
      <p:sp>
        <p:nvSpPr>
          <p:cNvPr id="50" name="テキスト ボックス 49"/>
          <p:cNvSpPr txBox="1"/>
          <p:nvPr/>
        </p:nvSpPr>
        <p:spPr>
          <a:xfrm>
            <a:off x="5287872" y="6068760"/>
            <a:ext cx="2100617" cy="738664"/>
          </a:xfrm>
          <a:prstGeom prst="rect">
            <a:avLst/>
          </a:prstGeom>
          <a:noFill/>
        </p:spPr>
        <p:txBody>
          <a:bodyPr wrap="square" rtlCol="0">
            <a:spAutoFit/>
          </a:bodyPr>
          <a:lstStyle/>
          <a:p>
            <a:r>
              <a:rPr kumimoji="1" lang="ja-JP" altLang="en-US" sz="1400" dirty="0" smtClean="0">
                <a:solidFill>
                  <a:schemeClr val="accent4"/>
                </a:solidFill>
              </a:rPr>
              <a:t>そういえばここで仔魚が見つかったことがある</a:t>
            </a:r>
            <a:r>
              <a:rPr kumimoji="1" lang="en-US" altLang="ja-JP" sz="1400" dirty="0" smtClean="0">
                <a:solidFill>
                  <a:schemeClr val="accent4"/>
                </a:solidFill>
              </a:rPr>
              <a:t>…</a:t>
            </a:r>
            <a:r>
              <a:rPr kumimoji="1" lang="ja-JP" altLang="en-US" sz="1400" dirty="0" smtClean="0">
                <a:solidFill>
                  <a:schemeClr val="accent4"/>
                </a:solidFill>
              </a:rPr>
              <a:t>といった情報があると尚可</a:t>
            </a:r>
            <a:endParaRPr kumimoji="1" lang="ja-JP" altLang="en-US" sz="1400" dirty="0">
              <a:solidFill>
                <a:schemeClr val="accent4"/>
              </a:solidFill>
            </a:endParaRPr>
          </a:p>
        </p:txBody>
      </p:sp>
    </p:spTree>
    <p:extLst>
      <p:ext uri="{BB962C8B-B14F-4D97-AF65-F5344CB8AC3E}">
        <p14:creationId xmlns:p14="http://schemas.microsoft.com/office/powerpoint/2010/main" val="37997255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円/楕円 53"/>
          <p:cNvSpPr/>
          <p:nvPr/>
        </p:nvSpPr>
        <p:spPr>
          <a:xfrm>
            <a:off x="4237629" y="4158299"/>
            <a:ext cx="593113" cy="1401703"/>
          </a:xfrm>
          <a:prstGeom prst="ellipse">
            <a:avLst/>
          </a:prstGeom>
          <a:solidFill>
            <a:schemeClr val="bg1">
              <a:lumMod val="8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57200" y="152718"/>
            <a:ext cx="8310504" cy="1371600"/>
          </a:xfrm>
        </p:spPr>
        <p:txBody>
          <a:bodyPr>
            <a:noAutofit/>
          </a:bodyPr>
          <a:lstStyle/>
          <a:p>
            <a:r>
              <a:rPr kumimoji="1" lang="ja-JP" altLang="en-US" sz="3200" dirty="0" smtClean="0">
                <a:solidFill>
                  <a:schemeClr val="accent2"/>
                </a:solidFill>
              </a:rPr>
              <a:t>メリット</a:t>
            </a:r>
            <a:r>
              <a:rPr lang="en-US" altLang="ja-JP" sz="3200" dirty="0" smtClean="0">
                <a:solidFill>
                  <a:schemeClr val="accent2"/>
                </a:solidFill>
              </a:rPr>
              <a:t>②</a:t>
            </a:r>
            <a:r>
              <a:rPr kumimoji="1" lang="ja-JP" altLang="en-US" sz="3200" dirty="0" smtClean="0">
                <a:solidFill>
                  <a:schemeClr val="accent2"/>
                </a:solidFill>
              </a:rPr>
              <a:t>　</a:t>
            </a:r>
            <a:r>
              <a:rPr kumimoji="1" lang="en-US" altLang="ja-JP" sz="3200" dirty="0" smtClean="0"/>
              <a:t/>
            </a:r>
            <a:br>
              <a:rPr kumimoji="1" lang="en-US" altLang="ja-JP" sz="3200" dirty="0" smtClean="0"/>
            </a:br>
            <a:r>
              <a:rPr lang="ja-JP" altLang="en-US" sz="3200" dirty="0" smtClean="0">
                <a:solidFill>
                  <a:schemeClr val="accent2"/>
                </a:solidFill>
              </a:rPr>
              <a:t>フルライフサイクルシミュレーション</a:t>
            </a:r>
            <a:r>
              <a:rPr lang="ja-JP" altLang="en-US" sz="3200" dirty="0">
                <a:solidFill>
                  <a:schemeClr val="accent2"/>
                </a:solidFill>
              </a:rPr>
              <a:t>によって</a:t>
            </a:r>
            <a:r>
              <a:rPr lang="en-US" altLang="ja-JP" sz="3200" dirty="0">
                <a:solidFill>
                  <a:schemeClr val="accent2"/>
                </a:solidFill>
              </a:rPr>
              <a:t/>
            </a:r>
            <a:br>
              <a:rPr lang="en-US" altLang="ja-JP" sz="3200" dirty="0">
                <a:solidFill>
                  <a:schemeClr val="accent2"/>
                </a:solidFill>
              </a:rPr>
            </a:br>
            <a:r>
              <a:rPr lang="ja-JP" altLang="en-US" sz="3200" dirty="0">
                <a:solidFill>
                  <a:schemeClr val="accent2"/>
                </a:solidFill>
              </a:rPr>
              <a:t>成長ステージ別の生残率（変動）を求められる</a:t>
            </a:r>
            <a:endParaRPr kumimoji="1" lang="ja-JP" altLang="en-US" sz="3200" dirty="0"/>
          </a:p>
        </p:txBody>
      </p:sp>
      <p:sp>
        <p:nvSpPr>
          <p:cNvPr id="8" name="テキスト ボックス 7"/>
          <p:cNvSpPr txBox="1"/>
          <p:nvPr/>
        </p:nvSpPr>
        <p:spPr>
          <a:xfrm>
            <a:off x="356071" y="1931770"/>
            <a:ext cx="2466152" cy="369332"/>
          </a:xfrm>
          <a:prstGeom prst="rect">
            <a:avLst/>
          </a:prstGeom>
          <a:solidFill>
            <a:srgbClr val="CCFFCC"/>
          </a:solidFill>
        </p:spPr>
        <p:txBody>
          <a:bodyPr wrap="square" rtlCol="0">
            <a:spAutoFit/>
          </a:bodyPr>
          <a:lstStyle/>
          <a:p>
            <a:r>
              <a:rPr lang="ja-JP" altLang="en-US" dirty="0" smtClean="0"/>
              <a:t>E</a:t>
            </a:r>
            <a:r>
              <a:rPr lang="en-US" altLang="ja-JP" dirty="0" err="1" smtClean="0"/>
              <a:t>nd</a:t>
            </a:r>
            <a:r>
              <a:rPr lang="en-US" altLang="ja-JP" dirty="0" smtClean="0"/>
              <a:t>-to-end</a:t>
            </a:r>
            <a:r>
              <a:rPr lang="ja-JP" altLang="en-US" dirty="0" smtClean="0"/>
              <a:t>モデルでは</a:t>
            </a:r>
            <a:endParaRPr lang="en-US" altLang="ja-JP" dirty="0" smtClean="0"/>
          </a:p>
        </p:txBody>
      </p:sp>
      <p:sp>
        <p:nvSpPr>
          <p:cNvPr id="4" name="円/楕円 3"/>
          <p:cNvSpPr/>
          <p:nvPr/>
        </p:nvSpPr>
        <p:spPr>
          <a:xfrm>
            <a:off x="596155" y="5692261"/>
            <a:ext cx="1251185" cy="470370"/>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産卵場</a:t>
            </a:r>
            <a:endParaRPr kumimoji="1" lang="ja-JP" altLang="en-US" dirty="0"/>
          </a:p>
        </p:txBody>
      </p:sp>
      <p:sp>
        <p:nvSpPr>
          <p:cNvPr id="9" name="フリーフォーム 8"/>
          <p:cNvSpPr/>
          <p:nvPr/>
        </p:nvSpPr>
        <p:spPr>
          <a:xfrm>
            <a:off x="1185445" y="5232078"/>
            <a:ext cx="856080" cy="489185"/>
          </a:xfrm>
          <a:custGeom>
            <a:avLst/>
            <a:gdLst>
              <a:gd name="connsiteX0" fmla="*/ 18821 w 856080"/>
              <a:gd name="connsiteY0" fmla="*/ 1119481 h 1119481"/>
              <a:gd name="connsiteX1" fmla="*/ 18821 w 856080"/>
              <a:gd name="connsiteY1" fmla="*/ 1119481 h 1119481"/>
              <a:gd name="connsiteX2" fmla="*/ 9413 w 856080"/>
              <a:gd name="connsiteY2" fmla="*/ 1034814 h 1119481"/>
              <a:gd name="connsiteX3" fmla="*/ 6 w 856080"/>
              <a:gd name="connsiteY3" fmla="*/ 997185 h 1119481"/>
              <a:gd name="connsiteX4" fmla="*/ 18821 w 856080"/>
              <a:gd name="connsiteY4" fmla="*/ 573851 h 1119481"/>
              <a:gd name="connsiteX5" fmla="*/ 37636 w 856080"/>
              <a:gd name="connsiteY5" fmla="*/ 442148 h 1119481"/>
              <a:gd name="connsiteX6" fmla="*/ 56450 w 856080"/>
              <a:gd name="connsiteY6" fmla="*/ 366888 h 1119481"/>
              <a:gd name="connsiteX7" fmla="*/ 65858 w 856080"/>
              <a:gd name="connsiteY7" fmla="*/ 338666 h 1119481"/>
              <a:gd name="connsiteX8" fmla="*/ 84673 w 856080"/>
              <a:gd name="connsiteY8" fmla="*/ 310444 h 1119481"/>
              <a:gd name="connsiteX9" fmla="*/ 112895 w 856080"/>
              <a:gd name="connsiteY9" fmla="*/ 254000 h 1119481"/>
              <a:gd name="connsiteX10" fmla="*/ 122302 w 856080"/>
              <a:gd name="connsiteY10" fmla="*/ 225777 h 1119481"/>
              <a:gd name="connsiteX11" fmla="*/ 150524 w 856080"/>
              <a:gd name="connsiteY11" fmla="*/ 206962 h 1119481"/>
              <a:gd name="connsiteX12" fmla="*/ 225784 w 856080"/>
              <a:gd name="connsiteY12" fmla="*/ 141111 h 1119481"/>
              <a:gd name="connsiteX13" fmla="*/ 254006 w 856080"/>
              <a:gd name="connsiteY13" fmla="*/ 122296 h 1119481"/>
              <a:gd name="connsiteX14" fmla="*/ 282228 w 856080"/>
              <a:gd name="connsiteY14" fmla="*/ 112888 h 1119481"/>
              <a:gd name="connsiteX15" fmla="*/ 310450 w 856080"/>
              <a:gd name="connsiteY15" fmla="*/ 94074 h 1119481"/>
              <a:gd name="connsiteX16" fmla="*/ 348080 w 856080"/>
              <a:gd name="connsiteY16" fmla="*/ 84666 h 1119481"/>
              <a:gd name="connsiteX17" fmla="*/ 404524 w 856080"/>
              <a:gd name="connsiteY17" fmla="*/ 65851 h 1119481"/>
              <a:gd name="connsiteX18" fmla="*/ 432747 w 856080"/>
              <a:gd name="connsiteY18" fmla="*/ 56444 h 1119481"/>
              <a:gd name="connsiteX19" fmla="*/ 545636 w 856080"/>
              <a:gd name="connsiteY19" fmla="*/ 47037 h 1119481"/>
              <a:gd name="connsiteX20" fmla="*/ 545636 w 856080"/>
              <a:gd name="connsiteY20" fmla="*/ 47037 h 1119481"/>
              <a:gd name="connsiteX21" fmla="*/ 545636 w 856080"/>
              <a:gd name="connsiteY21" fmla="*/ 47037 h 1119481"/>
              <a:gd name="connsiteX22" fmla="*/ 846673 w 856080"/>
              <a:gd name="connsiteY22" fmla="*/ 0 h 1119481"/>
              <a:gd name="connsiteX23" fmla="*/ 856080 w 856080"/>
              <a:gd name="connsiteY23" fmla="*/ 0 h 111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6080" h="1119481">
                <a:moveTo>
                  <a:pt x="18821" y="1119481"/>
                </a:moveTo>
                <a:lnTo>
                  <a:pt x="18821" y="1119481"/>
                </a:lnTo>
                <a:cubicBezTo>
                  <a:pt x="15685" y="1091259"/>
                  <a:pt x="13731" y="1062880"/>
                  <a:pt x="9413" y="1034814"/>
                </a:cubicBezTo>
                <a:cubicBezTo>
                  <a:pt x="7447" y="1022035"/>
                  <a:pt x="-258" y="1010111"/>
                  <a:pt x="6" y="997185"/>
                </a:cubicBezTo>
                <a:cubicBezTo>
                  <a:pt x="2888" y="855964"/>
                  <a:pt x="10839" y="714876"/>
                  <a:pt x="18821" y="573851"/>
                </a:cubicBezTo>
                <a:cubicBezTo>
                  <a:pt x="19997" y="553083"/>
                  <a:pt x="32067" y="468138"/>
                  <a:pt x="37636" y="442148"/>
                </a:cubicBezTo>
                <a:cubicBezTo>
                  <a:pt x="43054" y="416863"/>
                  <a:pt x="48272" y="391420"/>
                  <a:pt x="56450" y="366888"/>
                </a:cubicBezTo>
                <a:cubicBezTo>
                  <a:pt x="59586" y="357481"/>
                  <a:pt x="61423" y="347535"/>
                  <a:pt x="65858" y="338666"/>
                </a:cubicBezTo>
                <a:cubicBezTo>
                  <a:pt x="70914" y="328553"/>
                  <a:pt x="78401" y="319851"/>
                  <a:pt x="84673" y="310444"/>
                </a:cubicBezTo>
                <a:cubicBezTo>
                  <a:pt x="108319" y="239504"/>
                  <a:pt x="76421" y="326949"/>
                  <a:pt x="112895" y="254000"/>
                </a:cubicBezTo>
                <a:cubicBezTo>
                  <a:pt x="117330" y="245130"/>
                  <a:pt x="116107" y="233521"/>
                  <a:pt x="122302" y="225777"/>
                </a:cubicBezTo>
                <a:cubicBezTo>
                  <a:pt x="129365" y="216948"/>
                  <a:pt x="141117" y="213234"/>
                  <a:pt x="150524" y="206962"/>
                </a:cubicBezTo>
                <a:cubicBezTo>
                  <a:pt x="181883" y="159925"/>
                  <a:pt x="159931" y="185013"/>
                  <a:pt x="225784" y="141111"/>
                </a:cubicBezTo>
                <a:cubicBezTo>
                  <a:pt x="235191" y="134839"/>
                  <a:pt x="243280" y="125872"/>
                  <a:pt x="254006" y="122296"/>
                </a:cubicBezTo>
                <a:cubicBezTo>
                  <a:pt x="263413" y="119160"/>
                  <a:pt x="273359" y="117323"/>
                  <a:pt x="282228" y="112888"/>
                </a:cubicBezTo>
                <a:cubicBezTo>
                  <a:pt x="292340" y="107832"/>
                  <a:pt x="300058" y="98528"/>
                  <a:pt x="310450" y="94074"/>
                </a:cubicBezTo>
                <a:cubicBezTo>
                  <a:pt x="322334" y="88981"/>
                  <a:pt x="335696" y="88381"/>
                  <a:pt x="348080" y="84666"/>
                </a:cubicBezTo>
                <a:cubicBezTo>
                  <a:pt x="367076" y="78967"/>
                  <a:pt x="385709" y="72123"/>
                  <a:pt x="404524" y="65851"/>
                </a:cubicBezTo>
                <a:cubicBezTo>
                  <a:pt x="413932" y="62715"/>
                  <a:pt x="422930" y="57846"/>
                  <a:pt x="432747" y="56444"/>
                </a:cubicBezTo>
                <a:cubicBezTo>
                  <a:pt x="514120" y="44820"/>
                  <a:pt x="476425" y="47037"/>
                  <a:pt x="545636" y="47037"/>
                </a:cubicBezTo>
                <a:lnTo>
                  <a:pt x="545636" y="47037"/>
                </a:lnTo>
                <a:lnTo>
                  <a:pt x="545636" y="47037"/>
                </a:lnTo>
                <a:lnTo>
                  <a:pt x="846673" y="0"/>
                </a:lnTo>
                <a:lnTo>
                  <a:pt x="856080" y="0"/>
                </a:lnTo>
              </a:path>
            </a:pathLst>
          </a:custGeom>
          <a:ln w="57150" cmpd="sng">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 name="フリーフォーム 10"/>
          <p:cNvSpPr/>
          <p:nvPr/>
        </p:nvSpPr>
        <p:spPr>
          <a:xfrm>
            <a:off x="2041525" y="5222670"/>
            <a:ext cx="2370667" cy="413926"/>
          </a:xfrm>
          <a:custGeom>
            <a:avLst/>
            <a:gdLst>
              <a:gd name="connsiteX0" fmla="*/ 0 w 2370667"/>
              <a:gd name="connsiteY0" fmla="*/ 9408 h 413926"/>
              <a:gd name="connsiteX1" fmla="*/ 0 w 2370667"/>
              <a:gd name="connsiteY1" fmla="*/ 9408 h 413926"/>
              <a:gd name="connsiteX2" fmla="*/ 84667 w 2370667"/>
              <a:gd name="connsiteY2" fmla="*/ 0 h 413926"/>
              <a:gd name="connsiteX3" fmla="*/ 122296 w 2370667"/>
              <a:gd name="connsiteY3" fmla="*/ 9408 h 413926"/>
              <a:gd name="connsiteX4" fmla="*/ 169333 w 2370667"/>
              <a:gd name="connsiteY4" fmla="*/ 18815 h 413926"/>
              <a:gd name="connsiteX5" fmla="*/ 197556 w 2370667"/>
              <a:gd name="connsiteY5" fmla="*/ 28223 h 413926"/>
              <a:gd name="connsiteX6" fmla="*/ 244593 w 2370667"/>
              <a:gd name="connsiteY6" fmla="*/ 37630 h 413926"/>
              <a:gd name="connsiteX7" fmla="*/ 282222 w 2370667"/>
              <a:gd name="connsiteY7" fmla="*/ 47037 h 413926"/>
              <a:gd name="connsiteX8" fmla="*/ 413926 w 2370667"/>
              <a:gd name="connsiteY8" fmla="*/ 65852 h 413926"/>
              <a:gd name="connsiteX9" fmla="*/ 442148 w 2370667"/>
              <a:gd name="connsiteY9" fmla="*/ 75260 h 413926"/>
              <a:gd name="connsiteX10" fmla="*/ 498593 w 2370667"/>
              <a:gd name="connsiteY10" fmla="*/ 84667 h 413926"/>
              <a:gd name="connsiteX11" fmla="*/ 620889 w 2370667"/>
              <a:gd name="connsiteY11" fmla="*/ 112889 h 413926"/>
              <a:gd name="connsiteX12" fmla="*/ 705556 w 2370667"/>
              <a:gd name="connsiteY12" fmla="*/ 131704 h 413926"/>
              <a:gd name="connsiteX13" fmla="*/ 733778 w 2370667"/>
              <a:gd name="connsiteY13" fmla="*/ 141112 h 413926"/>
              <a:gd name="connsiteX14" fmla="*/ 818444 w 2370667"/>
              <a:gd name="connsiteY14" fmla="*/ 159926 h 413926"/>
              <a:gd name="connsiteX15" fmla="*/ 865482 w 2370667"/>
              <a:gd name="connsiteY15" fmla="*/ 178741 h 413926"/>
              <a:gd name="connsiteX16" fmla="*/ 903111 w 2370667"/>
              <a:gd name="connsiteY16" fmla="*/ 188149 h 413926"/>
              <a:gd name="connsiteX17" fmla="*/ 931333 w 2370667"/>
              <a:gd name="connsiteY17" fmla="*/ 197556 h 413926"/>
              <a:gd name="connsiteX18" fmla="*/ 997185 w 2370667"/>
              <a:gd name="connsiteY18" fmla="*/ 216371 h 413926"/>
              <a:gd name="connsiteX19" fmla="*/ 1044222 w 2370667"/>
              <a:gd name="connsiteY19" fmla="*/ 244593 h 413926"/>
              <a:gd name="connsiteX20" fmla="*/ 1100667 w 2370667"/>
              <a:gd name="connsiteY20" fmla="*/ 254000 h 413926"/>
              <a:gd name="connsiteX21" fmla="*/ 1204148 w 2370667"/>
              <a:gd name="connsiteY21" fmla="*/ 272815 h 413926"/>
              <a:gd name="connsiteX22" fmla="*/ 1260593 w 2370667"/>
              <a:gd name="connsiteY22" fmla="*/ 291630 h 413926"/>
              <a:gd name="connsiteX23" fmla="*/ 1298222 w 2370667"/>
              <a:gd name="connsiteY23" fmla="*/ 310445 h 413926"/>
              <a:gd name="connsiteX24" fmla="*/ 1345259 w 2370667"/>
              <a:gd name="connsiteY24" fmla="*/ 319852 h 413926"/>
              <a:gd name="connsiteX25" fmla="*/ 1382889 w 2370667"/>
              <a:gd name="connsiteY25" fmla="*/ 329260 h 413926"/>
              <a:gd name="connsiteX26" fmla="*/ 1476963 w 2370667"/>
              <a:gd name="connsiteY26" fmla="*/ 348074 h 413926"/>
              <a:gd name="connsiteX27" fmla="*/ 1505185 w 2370667"/>
              <a:gd name="connsiteY27" fmla="*/ 357482 h 413926"/>
              <a:gd name="connsiteX28" fmla="*/ 1542815 w 2370667"/>
              <a:gd name="connsiteY28" fmla="*/ 366889 h 413926"/>
              <a:gd name="connsiteX29" fmla="*/ 1571037 w 2370667"/>
              <a:gd name="connsiteY29" fmla="*/ 376297 h 413926"/>
              <a:gd name="connsiteX30" fmla="*/ 1712148 w 2370667"/>
              <a:gd name="connsiteY30" fmla="*/ 395112 h 413926"/>
              <a:gd name="connsiteX31" fmla="*/ 1806222 w 2370667"/>
              <a:gd name="connsiteY31" fmla="*/ 413926 h 413926"/>
              <a:gd name="connsiteX32" fmla="*/ 2210741 w 2370667"/>
              <a:gd name="connsiteY32" fmla="*/ 404519 h 413926"/>
              <a:gd name="connsiteX33" fmla="*/ 2267185 w 2370667"/>
              <a:gd name="connsiteY33" fmla="*/ 376297 h 413926"/>
              <a:gd name="connsiteX34" fmla="*/ 2295407 w 2370667"/>
              <a:gd name="connsiteY34" fmla="*/ 366889 h 413926"/>
              <a:gd name="connsiteX35" fmla="*/ 2342444 w 2370667"/>
              <a:gd name="connsiteY35" fmla="*/ 329260 h 413926"/>
              <a:gd name="connsiteX36" fmla="*/ 2361259 w 2370667"/>
              <a:gd name="connsiteY36" fmla="*/ 301037 h 413926"/>
              <a:gd name="connsiteX37" fmla="*/ 2370667 w 2370667"/>
              <a:gd name="connsiteY37" fmla="*/ 291630 h 413926"/>
              <a:gd name="connsiteX38" fmla="*/ 2370667 w 2370667"/>
              <a:gd name="connsiteY38" fmla="*/ 291630 h 413926"/>
              <a:gd name="connsiteX39" fmla="*/ 2370667 w 2370667"/>
              <a:gd name="connsiteY39" fmla="*/ 291630 h 41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70667" h="413926">
                <a:moveTo>
                  <a:pt x="0" y="9408"/>
                </a:moveTo>
                <a:lnTo>
                  <a:pt x="0" y="9408"/>
                </a:lnTo>
                <a:cubicBezTo>
                  <a:pt x="28222" y="6272"/>
                  <a:pt x="56271" y="0"/>
                  <a:pt x="84667" y="0"/>
                </a:cubicBezTo>
                <a:cubicBezTo>
                  <a:pt x="97596" y="0"/>
                  <a:pt x="109675" y="6603"/>
                  <a:pt x="122296" y="9408"/>
                </a:cubicBezTo>
                <a:cubicBezTo>
                  <a:pt x="137905" y="12877"/>
                  <a:pt x="153821" y="14937"/>
                  <a:pt x="169333" y="18815"/>
                </a:cubicBezTo>
                <a:cubicBezTo>
                  <a:pt x="178954" y="21220"/>
                  <a:pt x="187935" y="25818"/>
                  <a:pt x="197556" y="28223"/>
                </a:cubicBezTo>
                <a:cubicBezTo>
                  <a:pt x="213068" y="32101"/>
                  <a:pt x="228984" y="34162"/>
                  <a:pt x="244593" y="37630"/>
                </a:cubicBezTo>
                <a:cubicBezTo>
                  <a:pt x="257214" y="40435"/>
                  <a:pt x="269443" y="45071"/>
                  <a:pt x="282222" y="47037"/>
                </a:cubicBezTo>
                <a:cubicBezTo>
                  <a:pt x="358301" y="58742"/>
                  <a:pt x="352829" y="50577"/>
                  <a:pt x="413926" y="65852"/>
                </a:cubicBezTo>
                <a:cubicBezTo>
                  <a:pt x="423546" y="68257"/>
                  <a:pt x="432468" y="73109"/>
                  <a:pt x="442148" y="75260"/>
                </a:cubicBezTo>
                <a:cubicBezTo>
                  <a:pt x="460768" y="79398"/>
                  <a:pt x="480007" y="80378"/>
                  <a:pt x="498593" y="84667"/>
                </a:cubicBezTo>
                <a:cubicBezTo>
                  <a:pt x="654950" y="120749"/>
                  <a:pt x="481628" y="89680"/>
                  <a:pt x="620889" y="112889"/>
                </a:cubicBezTo>
                <a:cubicBezTo>
                  <a:pt x="684421" y="134068"/>
                  <a:pt x="606217" y="109629"/>
                  <a:pt x="705556" y="131704"/>
                </a:cubicBezTo>
                <a:cubicBezTo>
                  <a:pt x="715236" y="133855"/>
                  <a:pt x="724158" y="138707"/>
                  <a:pt x="733778" y="141112"/>
                </a:cubicBezTo>
                <a:cubicBezTo>
                  <a:pt x="763605" y="148569"/>
                  <a:pt x="789470" y="150268"/>
                  <a:pt x="818444" y="159926"/>
                </a:cubicBezTo>
                <a:cubicBezTo>
                  <a:pt x="834465" y="165266"/>
                  <a:pt x="849461" y="173401"/>
                  <a:pt x="865482" y="178741"/>
                </a:cubicBezTo>
                <a:cubicBezTo>
                  <a:pt x="877748" y="182830"/>
                  <a:pt x="890679" y="184597"/>
                  <a:pt x="903111" y="188149"/>
                </a:cubicBezTo>
                <a:cubicBezTo>
                  <a:pt x="912646" y="190873"/>
                  <a:pt x="921798" y="194832"/>
                  <a:pt x="931333" y="197556"/>
                </a:cubicBezTo>
                <a:cubicBezTo>
                  <a:pt x="945407" y="201577"/>
                  <a:pt x="982142" y="208850"/>
                  <a:pt x="997185" y="216371"/>
                </a:cubicBezTo>
                <a:cubicBezTo>
                  <a:pt x="1013539" y="224548"/>
                  <a:pt x="1027038" y="238344"/>
                  <a:pt x="1044222" y="244593"/>
                </a:cubicBezTo>
                <a:cubicBezTo>
                  <a:pt x="1062148" y="251111"/>
                  <a:pt x="1081963" y="250259"/>
                  <a:pt x="1100667" y="254000"/>
                </a:cubicBezTo>
                <a:cubicBezTo>
                  <a:pt x="1211566" y="276180"/>
                  <a:pt x="1036731" y="248899"/>
                  <a:pt x="1204148" y="272815"/>
                </a:cubicBezTo>
                <a:cubicBezTo>
                  <a:pt x="1222963" y="279087"/>
                  <a:pt x="1242854" y="282760"/>
                  <a:pt x="1260593" y="291630"/>
                </a:cubicBezTo>
                <a:cubicBezTo>
                  <a:pt x="1273136" y="297902"/>
                  <a:pt x="1284918" y="306010"/>
                  <a:pt x="1298222" y="310445"/>
                </a:cubicBezTo>
                <a:cubicBezTo>
                  <a:pt x="1313391" y="315501"/>
                  <a:pt x="1329650" y="316383"/>
                  <a:pt x="1345259" y="319852"/>
                </a:cubicBezTo>
                <a:cubicBezTo>
                  <a:pt x="1357881" y="322657"/>
                  <a:pt x="1370211" y="326724"/>
                  <a:pt x="1382889" y="329260"/>
                </a:cubicBezTo>
                <a:cubicBezTo>
                  <a:pt x="1444482" y="341579"/>
                  <a:pt x="1425983" y="333508"/>
                  <a:pt x="1476963" y="348074"/>
                </a:cubicBezTo>
                <a:cubicBezTo>
                  <a:pt x="1486498" y="350798"/>
                  <a:pt x="1495650" y="354758"/>
                  <a:pt x="1505185" y="357482"/>
                </a:cubicBezTo>
                <a:cubicBezTo>
                  <a:pt x="1517617" y="361034"/>
                  <a:pt x="1530383" y="363337"/>
                  <a:pt x="1542815" y="366889"/>
                </a:cubicBezTo>
                <a:cubicBezTo>
                  <a:pt x="1552350" y="369613"/>
                  <a:pt x="1561313" y="374352"/>
                  <a:pt x="1571037" y="376297"/>
                </a:cubicBezTo>
                <a:cubicBezTo>
                  <a:pt x="1612710" y="384632"/>
                  <a:pt x="1670990" y="388252"/>
                  <a:pt x="1712148" y="395112"/>
                </a:cubicBezTo>
                <a:cubicBezTo>
                  <a:pt x="1743692" y="400369"/>
                  <a:pt x="1806222" y="413926"/>
                  <a:pt x="1806222" y="413926"/>
                </a:cubicBezTo>
                <a:cubicBezTo>
                  <a:pt x="1941062" y="410790"/>
                  <a:pt x="2075992" y="410377"/>
                  <a:pt x="2210741" y="404519"/>
                </a:cubicBezTo>
                <a:cubicBezTo>
                  <a:pt x="2236639" y="403393"/>
                  <a:pt x="2245591" y="387094"/>
                  <a:pt x="2267185" y="376297"/>
                </a:cubicBezTo>
                <a:cubicBezTo>
                  <a:pt x="2276054" y="371862"/>
                  <a:pt x="2286000" y="370025"/>
                  <a:pt x="2295407" y="366889"/>
                </a:cubicBezTo>
                <a:cubicBezTo>
                  <a:pt x="2349331" y="286005"/>
                  <a:pt x="2277528" y="381193"/>
                  <a:pt x="2342444" y="329260"/>
                </a:cubicBezTo>
                <a:cubicBezTo>
                  <a:pt x="2351273" y="322197"/>
                  <a:pt x="2354475" y="310082"/>
                  <a:pt x="2361259" y="301037"/>
                </a:cubicBezTo>
                <a:cubicBezTo>
                  <a:pt x="2363920" y="297489"/>
                  <a:pt x="2367531" y="294766"/>
                  <a:pt x="2370667" y="291630"/>
                </a:cubicBezTo>
                <a:lnTo>
                  <a:pt x="2370667" y="291630"/>
                </a:lnTo>
                <a:lnTo>
                  <a:pt x="2370667" y="291630"/>
                </a:lnTo>
              </a:path>
            </a:pathLst>
          </a:custGeom>
          <a:ln w="57150" cmpd="sng">
            <a:solidFill>
              <a:srgbClr val="66CC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 name="フリーフォーム 12"/>
          <p:cNvSpPr/>
          <p:nvPr/>
        </p:nvSpPr>
        <p:spPr>
          <a:xfrm>
            <a:off x="4412192" y="4244300"/>
            <a:ext cx="179602" cy="1279407"/>
          </a:xfrm>
          <a:custGeom>
            <a:avLst/>
            <a:gdLst>
              <a:gd name="connsiteX0" fmla="*/ 0 w 179602"/>
              <a:gd name="connsiteY0" fmla="*/ 1279407 h 1279407"/>
              <a:gd name="connsiteX1" fmla="*/ 0 w 179602"/>
              <a:gd name="connsiteY1" fmla="*/ 1279407 h 1279407"/>
              <a:gd name="connsiteX2" fmla="*/ 28222 w 179602"/>
              <a:gd name="connsiteY2" fmla="*/ 1204148 h 1279407"/>
              <a:gd name="connsiteX3" fmla="*/ 47037 w 179602"/>
              <a:gd name="connsiteY3" fmla="*/ 1175926 h 1279407"/>
              <a:gd name="connsiteX4" fmla="*/ 56444 w 179602"/>
              <a:gd name="connsiteY4" fmla="*/ 1147704 h 1279407"/>
              <a:gd name="connsiteX5" fmla="*/ 75259 w 179602"/>
              <a:gd name="connsiteY5" fmla="*/ 1072444 h 1279407"/>
              <a:gd name="connsiteX6" fmla="*/ 94074 w 179602"/>
              <a:gd name="connsiteY6" fmla="*/ 987778 h 1279407"/>
              <a:gd name="connsiteX7" fmla="*/ 122296 w 179602"/>
              <a:gd name="connsiteY7" fmla="*/ 912519 h 1279407"/>
              <a:gd name="connsiteX8" fmla="*/ 131703 w 179602"/>
              <a:gd name="connsiteY8" fmla="*/ 884296 h 1279407"/>
              <a:gd name="connsiteX9" fmla="*/ 141111 w 179602"/>
              <a:gd name="connsiteY9" fmla="*/ 827852 h 1279407"/>
              <a:gd name="connsiteX10" fmla="*/ 150518 w 179602"/>
              <a:gd name="connsiteY10" fmla="*/ 799630 h 1279407"/>
              <a:gd name="connsiteX11" fmla="*/ 169333 w 179602"/>
              <a:gd name="connsiteY11" fmla="*/ 686741 h 1279407"/>
              <a:gd name="connsiteX12" fmla="*/ 169333 w 179602"/>
              <a:gd name="connsiteY12" fmla="*/ 282222 h 1279407"/>
              <a:gd name="connsiteX13" fmla="*/ 159926 w 179602"/>
              <a:gd name="connsiteY13" fmla="*/ 216370 h 1279407"/>
              <a:gd name="connsiteX14" fmla="*/ 141111 w 179602"/>
              <a:gd name="connsiteY14" fmla="*/ 159926 h 1279407"/>
              <a:gd name="connsiteX15" fmla="*/ 94074 w 179602"/>
              <a:gd name="connsiteY15" fmla="*/ 75259 h 1279407"/>
              <a:gd name="connsiteX16" fmla="*/ 65852 w 179602"/>
              <a:gd name="connsiteY16" fmla="*/ 47037 h 1279407"/>
              <a:gd name="connsiteX17" fmla="*/ 47037 w 179602"/>
              <a:gd name="connsiteY17" fmla="*/ 18815 h 1279407"/>
              <a:gd name="connsiteX18" fmla="*/ 18815 w 179602"/>
              <a:gd name="connsiteY18" fmla="*/ 0 h 1279407"/>
              <a:gd name="connsiteX19" fmla="*/ 18815 w 179602"/>
              <a:gd name="connsiteY19" fmla="*/ 0 h 1279407"/>
              <a:gd name="connsiteX20" fmla="*/ 18815 w 179602"/>
              <a:gd name="connsiteY20" fmla="*/ 0 h 127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602" h="1279407">
                <a:moveTo>
                  <a:pt x="0" y="1279407"/>
                </a:moveTo>
                <a:lnTo>
                  <a:pt x="0" y="1279407"/>
                </a:lnTo>
                <a:cubicBezTo>
                  <a:pt x="9407" y="1254321"/>
                  <a:pt x="17135" y="1228539"/>
                  <a:pt x="28222" y="1204148"/>
                </a:cubicBezTo>
                <a:cubicBezTo>
                  <a:pt x="32901" y="1193855"/>
                  <a:pt x="41981" y="1186039"/>
                  <a:pt x="47037" y="1175926"/>
                </a:cubicBezTo>
                <a:cubicBezTo>
                  <a:pt x="51472" y="1167057"/>
                  <a:pt x="53835" y="1157271"/>
                  <a:pt x="56444" y="1147704"/>
                </a:cubicBezTo>
                <a:cubicBezTo>
                  <a:pt x="63248" y="1122756"/>
                  <a:pt x="70188" y="1097801"/>
                  <a:pt x="75259" y="1072444"/>
                </a:cubicBezTo>
                <a:cubicBezTo>
                  <a:pt x="81728" y="1040097"/>
                  <a:pt x="85213" y="1018789"/>
                  <a:pt x="94074" y="987778"/>
                </a:cubicBezTo>
                <a:cubicBezTo>
                  <a:pt x="102618" y="957873"/>
                  <a:pt x="110361" y="944347"/>
                  <a:pt x="122296" y="912519"/>
                </a:cubicBezTo>
                <a:cubicBezTo>
                  <a:pt x="125778" y="903234"/>
                  <a:pt x="129552" y="893976"/>
                  <a:pt x="131703" y="884296"/>
                </a:cubicBezTo>
                <a:cubicBezTo>
                  <a:pt x="135841" y="865676"/>
                  <a:pt x="136973" y="846472"/>
                  <a:pt x="141111" y="827852"/>
                </a:cubicBezTo>
                <a:cubicBezTo>
                  <a:pt x="143262" y="818172"/>
                  <a:pt x="148113" y="809250"/>
                  <a:pt x="150518" y="799630"/>
                </a:cubicBezTo>
                <a:cubicBezTo>
                  <a:pt x="159691" y="762938"/>
                  <a:pt x="164021" y="723923"/>
                  <a:pt x="169333" y="686741"/>
                </a:cubicBezTo>
                <a:cubicBezTo>
                  <a:pt x="181999" y="484078"/>
                  <a:pt x="184015" y="531826"/>
                  <a:pt x="169333" y="282222"/>
                </a:cubicBezTo>
                <a:cubicBezTo>
                  <a:pt x="168031" y="260087"/>
                  <a:pt x="164912" y="237976"/>
                  <a:pt x="159926" y="216370"/>
                </a:cubicBezTo>
                <a:cubicBezTo>
                  <a:pt x="155467" y="197045"/>
                  <a:pt x="147383" y="178741"/>
                  <a:pt x="141111" y="159926"/>
                </a:cubicBezTo>
                <a:cubicBezTo>
                  <a:pt x="129282" y="124439"/>
                  <a:pt x="126418" y="107603"/>
                  <a:pt x="94074" y="75259"/>
                </a:cubicBezTo>
                <a:cubicBezTo>
                  <a:pt x="84667" y="65852"/>
                  <a:pt x="74369" y="57257"/>
                  <a:pt x="65852" y="47037"/>
                </a:cubicBezTo>
                <a:cubicBezTo>
                  <a:pt x="58614" y="38351"/>
                  <a:pt x="55032" y="26810"/>
                  <a:pt x="47037" y="18815"/>
                </a:cubicBezTo>
                <a:cubicBezTo>
                  <a:pt x="39042" y="10820"/>
                  <a:pt x="18815" y="0"/>
                  <a:pt x="18815" y="0"/>
                </a:cubicBezTo>
                <a:lnTo>
                  <a:pt x="18815" y="0"/>
                </a:lnTo>
                <a:lnTo>
                  <a:pt x="18815" y="0"/>
                </a:lnTo>
              </a:path>
            </a:pathLst>
          </a:custGeom>
          <a:ln w="57150" cmpd="sng">
            <a:solidFill>
              <a:srgbClr val="00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フリーフォーム 13"/>
          <p:cNvSpPr/>
          <p:nvPr/>
        </p:nvSpPr>
        <p:spPr>
          <a:xfrm>
            <a:off x="2859969" y="3087189"/>
            <a:ext cx="1571038" cy="1147704"/>
          </a:xfrm>
          <a:custGeom>
            <a:avLst/>
            <a:gdLst>
              <a:gd name="connsiteX0" fmla="*/ 1571038 w 1571038"/>
              <a:gd name="connsiteY0" fmla="*/ 1147704 h 1147704"/>
              <a:gd name="connsiteX1" fmla="*/ 1571038 w 1571038"/>
              <a:gd name="connsiteY1" fmla="*/ 1147704 h 1147704"/>
              <a:gd name="connsiteX2" fmla="*/ 1486371 w 1571038"/>
              <a:gd name="connsiteY2" fmla="*/ 1110074 h 1147704"/>
              <a:gd name="connsiteX3" fmla="*/ 1439334 w 1571038"/>
              <a:gd name="connsiteY3" fmla="*/ 1081852 h 1147704"/>
              <a:gd name="connsiteX4" fmla="*/ 1401704 w 1571038"/>
              <a:gd name="connsiteY4" fmla="*/ 1063037 h 1147704"/>
              <a:gd name="connsiteX5" fmla="*/ 1373482 w 1571038"/>
              <a:gd name="connsiteY5" fmla="*/ 1044222 h 1147704"/>
              <a:gd name="connsiteX6" fmla="*/ 1335852 w 1571038"/>
              <a:gd name="connsiteY6" fmla="*/ 1025407 h 1147704"/>
              <a:gd name="connsiteX7" fmla="*/ 1298223 w 1571038"/>
              <a:gd name="connsiteY7" fmla="*/ 997185 h 1147704"/>
              <a:gd name="connsiteX8" fmla="*/ 1260593 w 1571038"/>
              <a:gd name="connsiteY8" fmla="*/ 978370 h 1147704"/>
              <a:gd name="connsiteX9" fmla="*/ 1222963 w 1571038"/>
              <a:gd name="connsiteY9" fmla="*/ 950148 h 1147704"/>
              <a:gd name="connsiteX10" fmla="*/ 1175926 w 1571038"/>
              <a:gd name="connsiteY10" fmla="*/ 940741 h 1147704"/>
              <a:gd name="connsiteX11" fmla="*/ 1147704 w 1571038"/>
              <a:gd name="connsiteY11" fmla="*/ 921926 h 1147704"/>
              <a:gd name="connsiteX12" fmla="*/ 1081852 w 1571038"/>
              <a:gd name="connsiteY12" fmla="*/ 903111 h 1147704"/>
              <a:gd name="connsiteX13" fmla="*/ 940741 w 1571038"/>
              <a:gd name="connsiteY13" fmla="*/ 837259 h 1147704"/>
              <a:gd name="connsiteX14" fmla="*/ 856075 w 1571038"/>
              <a:gd name="connsiteY14" fmla="*/ 809037 h 1147704"/>
              <a:gd name="connsiteX15" fmla="*/ 771408 w 1571038"/>
              <a:gd name="connsiteY15" fmla="*/ 771407 h 1147704"/>
              <a:gd name="connsiteX16" fmla="*/ 724371 w 1571038"/>
              <a:gd name="connsiteY16" fmla="*/ 752593 h 1147704"/>
              <a:gd name="connsiteX17" fmla="*/ 639704 w 1571038"/>
              <a:gd name="connsiteY17" fmla="*/ 733778 h 1147704"/>
              <a:gd name="connsiteX18" fmla="*/ 573852 w 1571038"/>
              <a:gd name="connsiteY18" fmla="*/ 714963 h 1147704"/>
              <a:gd name="connsiteX19" fmla="*/ 536223 w 1571038"/>
              <a:gd name="connsiteY19" fmla="*/ 705555 h 1147704"/>
              <a:gd name="connsiteX20" fmla="*/ 508000 w 1571038"/>
              <a:gd name="connsiteY20" fmla="*/ 696148 h 1147704"/>
              <a:gd name="connsiteX21" fmla="*/ 470371 w 1571038"/>
              <a:gd name="connsiteY21" fmla="*/ 677333 h 1147704"/>
              <a:gd name="connsiteX22" fmla="*/ 395112 w 1571038"/>
              <a:gd name="connsiteY22" fmla="*/ 658518 h 1147704"/>
              <a:gd name="connsiteX23" fmla="*/ 319852 w 1571038"/>
              <a:gd name="connsiteY23" fmla="*/ 630296 h 1147704"/>
              <a:gd name="connsiteX24" fmla="*/ 263408 w 1571038"/>
              <a:gd name="connsiteY24" fmla="*/ 602074 h 1147704"/>
              <a:gd name="connsiteX25" fmla="*/ 235186 w 1571038"/>
              <a:gd name="connsiteY25" fmla="*/ 583259 h 1147704"/>
              <a:gd name="connsiteX26" fmla="*/ 197556 w 1571038"/>
              <a:gd name="connsiteY26" fmla="*/ 564444 h 1147704"/>
              <a:gd name="connsiteX27" fmla="*/ 122297 w 1571038"/>
              <a:gd name="connsiteY27" fmla="*/ 479778 h 1147704"/>
              <a:gd name="connsiteX28" fmla="*/ 56445 w 1571038"/>
              <a:gd name="connsiteY28" fmla="*/ 395111 h 1147704"/>
              <a:gd name="connsiteX29" fmla="*/ 37630 w 1571038"/>
              <a:gd name="connsiteY29" fmla="*/ 366889 h 1147704"/>
              <a:gd name="connsiteX30" fmla="*/ 28223 w 1571038"/>
              <a:gd name="connsiteY30" fmla="*/ 338667 h 1147704"/>
              <a:gd name="connsiteX31" fmla="*/ 0 w 1571038"/>
              <a:gd name="connsiteY31" fmla="*/ 282222 h 1147704"/>
              <a:gd name="connsiteX32" fmla="*/ 18815 w 1571038"/>
              <a:gd name="connsiteY32" fmla="*/ 103481 h 1147704"/>
              <a:gd name="connsiteX33" fmla="*/ 37630 w 1571038"/>
              <a:gd name="connsiteY33" fmla="*/ 65852 h 1147704"/>
              <a:gd name="connsiteX34" fmla="*/ 65852 w 1571038"/>
              <a:gd name="connsiteY34" fmla="*/ 47037 h 1147704"/>
              <a:gd name="connsiteX35" fmla="*/ 84667 w 1571038"/>
              <a:gd name="connsiteY35" fmla="*/ 18815 h 1147704"/>
              <a:gd name="connsiteX36" fmla="*/ 112889 w 1571038"/>
              <a:gd name="connsiteY36" fmla="*/ 9407 h 1147704"/>
              <a:gd name="connsiteX37" fmla="*/ 131704 w 1571038"/>
              <a:gd name="connsiteY37" fmla="*/ 0 h 1147704"/>
              <a:gd name="connsiteX38" fmla="*/ 131704 w 1571038"/>
              <a:gd name="connsiteY38" fmla="*/ 0 h 114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71038" h="1147704">
                <a:moveTo>
                  <a:pt x="1571038" y="1147704"/>
                </a:moveTo>
                <a:lnTo>
                  <a:pt x="1571038" y="1147704"/>
                </a:lnTo>
                <a:cubicBezTo>
                  <a:pt x="1542816" y="1135161"/>
                  <a:pt x="1513995" y="1123886"/>
                  <a:pt x="1486371" y="1110074"/>
                </a:cubicBezTo>
                <a:cubicBezTo>
                  <a:pt x="1470017" y="1101897"/>
                  <a:pt x="1455318" y="1090732"/>
                  <a:pt x="1439334" y="1081852"/>
                </a:cubicBezTo>
                <a:cubicBezTo>
                  <a:pt x="1427075" y="1075041"/>
                  <a:pt x="1413880" y="1069995"/>
                  <a:pt x="1401704" y="1063037"/>
                </a:cubicBezTo>
                <a:cubicBezTo>
                  <a:pt x="1391887" y="1057427"/>
                  <a:pt x="1383299" y="1049832"/>
                  <a:pt x="1373482" y="1044222"/>
                </a:cubicBezTo>
                <a:cubicBezTo>
                  <a:pt x="1361306" y="1037264"/>
                  <a:pt x="1347744" y="1032840"/>
                  <a:pt x="1335852" y="1025407"/>
                </a:cubicBezTo>
                <a:cubicBezTo>
                  <a:pt x="1322556" y="1017097"/>
                  <a:pt x="1311519" y="1005495"/>
                  <a:pt x="1298223" y="997185"/>
                </a:cubicBezTo>
                <a:cubicBezTo>
                  <a:pt x="1286331" y="989752"/>
                  <a:pt x="1272485" y="985803"/>
                  <a:pt x="1260593" y="978370"/>
                </a:cubicBezTo>
                <a:cubicBezTo>
                  <a:pt x="1247297" y="970060"/>
                  <a:pt x="1237291" y="956516"/>
                  <a:pt x="1222963" y="950148"/>
                </a:cubicBezTo>
                <a:cubicBezTo>
                  <a:pt x="1208352" y="943654"/>
                  <a:pt x="1191605" y="943877"/>
                  <a:pt x="1175926" y="940741"/>
                </a:cubicBezTo>
                <a:cubicBezTo>
                  <a:pt x="1166519" y="934469"/>
                  <a:pt x="1157817" y="926982"/>
                  <a:pt x="1147704" y="921926"/>
                </a:cubicBezTo>
                <a:cubicBezTo>
                  <a:pt x="1134204" y="915176"/>
                  <a:pt x="1093915" y="906126"/>
                  <a:pt x="1081852" y="903111"/>
                </a:cubicBezTo>
                <a:cubicBezTo>
                  <a:pt x="974067" y="838440"/>
                  <a:pt x="1023637" y="853839"/>
                  <a:pt x="940741" y="837259"/>
                </a:cubicBezTo>
                <a:cubicBezTo>
                  <a:pt x="885861" y="800671"/>
                  <a:pt x="941871" y="832436"/>
                  <a:pt x="856075" y="809037"/>
                </a:cubicBezTo>
                <a:cubicBezTo>
                  <a:pt x="819986" y="799195"/>
                  <a:pt x="804237" y="785997"/>
                  <a:pt x="771408" y="771407"/>
                </a:cubicBezTo>
                <a:cubicBezTo>
                  <a:pt x="755977" y="764549"/>
                  <a:pt x="740391" y="757933"/>
                  <a:pt x="724371" y="752593"/>
                </a:cubicBezTo>
                <a:cubicBezTo>
                  <a:pt x="695385" y="742931"/>
                  <a:pt x="669547" y="741239"/>
                  <a:pt x="639704" y="733778"/>
                </a:cubicBezTo>
                <a:cubicBezTo>
                  <a:pt x="617557" y="728241"/>
                  <a:pt x="595877" y="720970"/>
                  <a:pt x="573852" y="714963"/>
                </a:cubicBezTo>
                <a:cubicBezTo>
                  <a:pt x="561379" y="711561"/>
                  <a:pt x="548655" y="709107"/>
                  <a:pt x="536223" y="705555"/>
                </a:cubicBezTo>
                <a:cubicBezTo>
                  <a:pt x="526688" y="702831"/>
                  <a:pt x="517115" y="700054"/>
                  <a:pt x="508000" y="696148"/>
                </a:cubicBezTo>
                <a:cubicBezTo>
                  <a:pt x="495110" y="690624"/>
                  <a:pt x="483675" y="681768"/>
                  <a:pt x="470371" y="677333"/>
                </a:cubicBezTo>
                <a:cubicBezTo>
                  <a:pt x="445840" y="669156"/>
                  <a:pt x="418241" y="670082"/>
                  <a:pt x="395112" y="658518"/>
                </a:cubicBezTo>
                <a:cubicBezTo>
                  <a:pt x="345917" y="633922"/>
                  <a:pt x="371087" y="643105"/>
                  <a:pt x="319852" y="630296"/>
                </a:cubicBezTo>
                <a:cubicBezTo>
                  <a:pt x="238971" y="576375"/>
                  <a:pt x="341304" y="641022"/>
                  <a:pt x="263408" y="602074"/>
                </a:cubicBezTo>
                <a:cubicBezTo>
                  <a:pt x="253295" y="597018"/>
                  <a:pt x="245003" y="588869"/>
                  <a:pt x="235186" y="583259"/>
                </a:cubicBezTo>
                <a:cubicBezTo>
                  <a:pt x="223010" y="576301"/>
                  <a:pt x="208507" y="573205"/>
                  <a:pt x="197556" y="564444"/>
                </a:cubicBezTo>
                <a:cubicBezTo>
                  <a:pt x="106085" y="491268"/>
                  <a:pt x="167358" y="533852"/>
                  <a:pt x="122297" y="479778"/>
                </a:cubicBezTo>
                <a:cubicBezTo>
                  <a:pt x="48611" y="391354"/>
                  <a:pt x="151552" y="537768"/>
                  <a:pt x="56445" y="395111"/>
                </a:cubicBezTo>
                <a:lnTo>
                  <a:pt x="37630" y="366889"/>
                </a:lnTo>
                <a:cubicBezTo>
                  <a:pt x="34494" y="357482"/>
                  <a:pt x="32658" y="347536"/>
                  <a:pt x="28223" y="338667"/>
                </a:cubicBezTo>
                <a:cubicBezTo>
                  <a:pt x="-8253" y="265713"/>
                  <a:pt x="23649" y="353165"/>
                  <a:pt x="0" y="282222"/>
                </a:cubicBezTo>
                <a:cubicBezTo>
                  <a:pt x="3767" y="221950"/>
                  <a:pt x="-5253" y="159641"/>
                  <a:pt x="18815" y="103481"/>
                </a:cubicBezTo>
                <a:cubicBezTo>
                  <a:pt x="24339" y="90591"/>
                  <a:pt x="28652" y="76625"/>
                  <a:pt x="37630" y="65852"/>
                </a:cubicBezTo>
                <a:cubicBezTo>
                  <a:pt x="44868" y="57166"/>
                  <a:pt x="56445" y="53309"/>
                  <a:pt x="65852" y="47037"/>
                </a:cubicBezTo>
                <a:cubicBezTo>
                  <a:pt x="72124" y="37630"/>
                  <a:pt x="75838" y="25878"/>
                  <a:pt x="84667" y="18815"/>
                </a:cubicBezTo>
                <a:cubicBezTo>
                  <a:pt x="92410" y="12620"/>
                  <a:pt x="103682" y="13090"/>
                  <a:pt x="112889" y="9407"/>
                </a:cubicBezTo>
                <a:cubicBezTo>
                  <a:pt x="119399" y="6803"/>
                  <a:pt x="125432" y="3136"/>
                  <a:pt x="131704" y="0"/>
                </a:cubicBezTo>
                <a:lnTo>
                  <a:pt x="131704" y="0"/>
                </a:lnTo>
              </a:path>
            </a:pathLst>
          </a:custGeom>
          <a:ln w="57150" cmpd="sng">
            <a:solidFill>
              <a:srgbClr val="FFCC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0" name="フリーフォーム 39"/>
          <p:cNvSpPr/>
          <p:nvPr/>
        </p:nvSpPr>
        <p:spPr>
          <a:xfrm>
            <a:off x="2982265" y="2852004"/>
            <a:ext cx="3565408" cy="527034"/>
          </a:xfrm>
          <a:custGeom>
            <a:avLst/>
            <a:gdLst>
              <a:gd name="connsiteX0" fmla="*/ 0 w 3565408"/>
              <a:gd name="connsiteY0" fmla="*/ 216370 h 527034"/>
              <a:gd name="connsiteX1" fmla="*/ 47038 w 3565408"/>
              <a:gd name="connsiteY1" fmla="*/ 169333 h 527034"/>
              <a:gd name="connsiteX2" fmla="*/ 112889 w 3565408"/>
              <a:gd name="connsiteY2" fmla="*/ 131704 h 527034"/>
              <a:gd name="connsiteX3" fmla="*/ 159926 w 3565408"/>
              <a:gd name="connsiteY3" fmla="*/ 112889 h 527034"/>
              <a:gd name="connsiteX4" fmla="*/ 225778 w 3565408"/>
              <a:gd name="connsiteY4" fmla="*/ 84667 h 527034"/>
              <a:gd name="connsiteX5" fmla="*/ 301038 w 3565408"/>
              <a:gd name="connsiteY5" fmla="*/ 56444 h 527034"/>
              <a:gd name="connsiteX6" fmla="*/ 338667 w 3565408"/>
              <a:gd name="connsiteY6" fmla="*/ 37630 h 527034"/>
              <a:gd name="connsiteX7" fmla="*/ 451556 w 3565408"/>
              <a:gd name="connsiteY7" fmla="*/ 0 h 527034"/>
              <a:gd name="connsiteX8" fmla="*/ 743186 w 3565408"/>
              <a:gd name="connsiteY8" fmla="*/ 9407 h 527034"/>
              <a:gd name="connsiteX9" fmla="*/ 809038 w 3565408"/>
              <a:gd name="connsiteY9" fmla="*/ 18815 h 527034"/>
              <a:gd name="connsiteX10" fmla="*/ 837260 w 3565408"/>
              <a:gd name="connsiteY10" fmla="*/ 37630 h 527034"/>
              <a:gd name="connsiteX11" fmla="*/ 874889 w 3565408"/>
              <a:gd name="connsiteY11" fmla="*/ 47037 h 527034"/>
              <a:gd name="connsiteX12" fmla="*/ 959556 w 3565408"/>
              <a:gd name="connsiteY12" fmla="*/ 94074 h 527034"/>
              <a:gd name="connsiteX13" fmla="*/ 1034815 w 3565408"/>
              <a:gd name="connsiteY13" fmla="*/ 141111 h 527034"/>
              <a:gd name="connsiteX14" fmla="*/ 1063038 w 3565408"/>
              <a:gd name="connsiteY14" fmla="*/ 159926 h 527034"/>
              <a:gd name="connsiteX15" fmla="*/ 1147704 w 3565408"/>
              <a:gd name="connsiteY15" fmla="*/ 225778 h 527034"/>
              <a:gd name="connsiteX16" fmla="*/ 1232371 w 3565408"/>
              <a:gd name="connsiteY16" fmla="*/ 263407 h 527034"/>
              <a:gd name="connsiteX17" fmla="*/ 1260593 w 3565408"/>
              <a:gd name="connsiteY17" fmla="*/ 272815 h 527034"/>
              <a:gd name="connsiteX18" fmla="*/ 1288815 w 3565408"/>
              <a:gd name="connsiteY18" fmla="*/ 291630 h 527034"/>
              <a:gd name="connsiteX19" fmla="*/ 1317038 w 3565408"/>
              <a:gd name="connsiteY19" fmla="*/ 301037 h 527034"/>
              <a:gd name="connsiteX20" fmla="*/ 1364075 w 3565408"/>
              <a:gd name="connsiteY20" fmla="*/ 319852 h 527034"/>
              <a:gd name="connsiteX21" fmla="*/ 1439334 w 3565408"/>
              <a:gd name="connsiteY21" fmla="*/ 348074 h 527034"/>
              <a:gd name="connsiteX22" fmla="*/ 1476963 w 3565408"/>
              <a:gd name="connsiteY22" fmla="*/ 366889 h 527034"/>
              <a:gd name="connsiteX23" fmla="*/ 1599260 w 3565408"/>
              <a:gd name="connsiteY23" fmla="*/ 395111 h 527034"/>
              <a:gd name="connsiteX24" fmla="*/ 1636889 w 3565408"/>
              <a:gd name="connsiteY24" fmla="*/ 413926 h 527034"/>
              <a:gd name="connsiteX25" fmla="*/ 1712149 w 3565408"/>
              <a:gd name="connsiteY25" fmla="*/ 432741 h 527034"/>
              <a:gd name="connsiteX26" fmla="*/ 1796815 w 3565408"/>
              <a:gd name="connsiteY26" fmla="*/ 460963 h 527034"/>
              <a:gd name="connsiteX27" fmla="*/ 1900297 w 3565408"/>
              <a:gd name="connsiteY27" fmla="*/ 508000 h 527034"/>
              <a:gd name="connsiteX28" fmla="*/ 2050815 w 3565408"/>
              <a:gd name="connsiteY28" fmla="*/ 526815 h 527034"/>
              <a:gd name="connsiteX29" fmla="*/ 2304815 w 3565408"/>
              <a:gd name="connsiteY29" fmla="*/ 498592 h 527034"/>
              <a:gd name="connsiteX30" fmla="*/ 2370667 w 3565408"/>
              <a:gd name="connsiteY30" fmla="*/ 479778 h 527034"/>
              <a:gd name="connsiteX31" fmla="*/ 2427112 w 3565408"/>
              <a:gd name="connsiteY31" fmla="*/ 460963 h 527034"/>
              <a:gd name="connsiteX32" fmla="*/ 2483556 w 3565408"/>
              <a:gd name="connsiteY32" fmla="*/ 432741 h 527034"/>
              <a:gd name="connsiteX33" fmla="*/ 2568223 w 3565408"/>
              <a:gd name="connsiteY33" fmla="*/ 395111 h 527034"/>
              <a:gd name="connsiteX34" fmla="*/ 2671704 w 3565408"/>
              <a:gd name="connsiteY34" fmla="*/ 319852 h 527034"/>
              <a:gd name="connsiteX35" fmla="*/ 2775186 w 3565408"/>
              <a:gd name="connsiteY35" fmla="*/ 254000 h 527034"/>
              <a:gd name="connsiteX36" fmla="*/ 2859852 w 3565408"/>
              <a:gd name="connsiteY36" fmla="*/ 197555 h 527034"/>
              <a:gd name="connsiteX37" fmla="*/ 2888075 w 3565408"/>
              <a:gd name="connsiteY37" fmla="*/ 178741 h 527034"/>
              <a:gd name="connsiteX38" fmla="*/ 2916297 w 3565408"/>
              <a:gd name="connsiteY38" fmla="*/ 169333 h 527034"/>
              <a:gd name="connsiteX39" fmla="*/ 2972741 w 3565408"/>
              <a:gd name="connsiteY39" fmla="*/ 131704 h 527034"/>
              <a:gd name="connsiteX40" fmla="*/ 3048000 w 3565408"/>
              <a:gd name="connsiteY40" fmla="*/ 112889 h 527034"/>
              <a:gd name="connsiteX41" fmla="*/ 3085630 w 3565408"/>
              <a:gd name="connsiteY41" fmla="*/ 94074 h 527034"/>
              <a:gd name="connsiteX42" fmla="*/ 3217334 w 3565408"/>
              <a:gd name="connsiteY42" fmla="*/ 75259 h 527034"/>
              <a:gd name="connsiteX43" fmla="*/ 3480741 w 3565408"/>
              <a:gd name="connsiteY43" fmla="*/ 56444 h 527034"/>
              <a:gd name="connsiteX44" fmla="*/ 3565408 w 3565408"/>
              <a:gd name="connsiteY44" fmla="*/ 56444 h 52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65408" h="527034">
                <a:moveTo>
                  <a:pt x="0" y="216370"/>
                </a:moveTo>
                <a:cubicBezTo>
                  <a:pt x="15679" y="200691"/>
                  <a:pt x="30351" y="183934"/>
                  <a:pt x="47038" y="169333"/>
                </a:cubicBezTo>
                <a:cubicBezTo>
                  <a:pt x="62662" y="155662"/>
                  <a:pt x="95245" y="139546"/>
                  <a:pt x="112889" y="131704"/>
                </a:cubicBezTo>
                <a:cubicBezTo>
                  <a:pt x="128320" y="124846"/>
                  <a:pt x="144822" y="120441"/>
                  <a:pt x="159926" y="112889"/>
                </a:cubicBezTo>
                <a:cubicBezTo>
                  <a:pt x="224891" y="80406"/>
                  <a:pt x="147467" y="104244"/>
                  <a:pt x="225778" y="84667"/>
                </a:cubicBezTo>
                <a:cubicBezTo>
                  <a:pt x="330537" y="32287"/>
                  <a:pt x="198575" y="94868"/>
                  <a:pt x="301038" y="56444"/>
                </a:cubicBezTo>
                <a:cubicBezTo>
                  <a:pt x="314169" y="51520"/>
                  <a:pt x="325363" y="42065"/>
                  <a:pt x="338667" y="37630"/>
                </a:cubicBezTo>
                <a:cubicBezTo>
                  <a:pt x="471959" y="-6800"/>
                  <a:pt x="366703" y="42427"/>
                  <a:pt x="451556" y="0"/>
                </a:cubicBezTo>
                <a:cubicBezTo>
                  <a:pt x="548766" y="3136"/>
                  <a:pt x="646060" y="4295"/>
                  <a:pt x="743186" y="9407"/>
                </a:cubicBezTo>
                <a:cubicBezTo>
                  <a:pt x="765329" y="10572"/>
                  <a:pt x="787800" y="12443"/>
                  <a:pt x="809038" y="18815"/>
                </a:cubicBezTo>
                <a:cubicBezTo>
                  <a:pt x="819867" y="22064"/>
                  <a:pt x="826868" y="33176"/>
                  <a:pt x="837260" y="37630"/>
                </a:cubicBezTo>
                <a:cubicBezTo>
                  <a:pt x="849144" y="42723"/>
                  <a:pt x="862346" y="43901"/>
                  <a:pt x="874889" y="47037"/>
                </a:cubicBezTo>
                <a:cubicBezTo>
                  <a:pt x="1002292" y="142587"/>
                  <a:pt x="815824" y="7834"/>
                  <a:pt x="959556" y="94074"/>
                </a:cubicBezTo>
                <a:cubicBezTo>
                  <a:pt x="1055419" y="151592"/>
                  <a:pt x="967255" y="118592"/>
                  <a:pt x="1034815" y="141111"/>
                </a:cubicBezTo>
                <a:cubicBezTo>
                  <a:pt x="1044223" y="147383"/>
                  <a:pt x="1054352" y="152688"/>
                  <a:pt x="1063038" y="159926"/>
                </a:cubicBezTo>
                <a:cubicBezTo>
                  <a:pt x="1109491" y="198636"/>
                  <a:pt x="1076380" y="190118"/>
                  <a:pt x="1147704" y="225778"/>
                </a:cubicBezTo>
                <a:cubicBezTo>
                  <a:pt x="1190463" y="247156"/>
                  <a:pt x="1184325" y="245389"/>
                  <a:pt x="1232371" y="263407"/>
                </a:cubicBezTo>
                <a:cubicBezTo>
                  <a:pt x="1241656" y="266889"/>
                  <a:pt x="1251724" y="268380"/>
                  <a:pt x="1260593" y="272815"/>
                </a:cubicBezTo>
                <a:cubicBezTo>
                  <a:pt x="1270706" y="277871"/>
                  <a:pt x="1278702" y="286574"/>
                  <a:pt x="1288815" y="291630"/>
                </a:cubicBezTo>
                <a:cubicBezTo>
                  <a:pt x="1297685" y="296065"/>
                  <a:pt x="1307753" y="297555"/>
                  <a:pt x="1317038" y="301037"/>
                </a:cubicBezTo>
                <a:cubicBezTo>
                  <a:pt x="1332850" y="306966"/>
                  <a:pt x="1348644" y="312994"/>
                  <a:pt x="1364075" y="319852"/>
                </a:cubicBezTo>
                <a:cubicBezTo>
                  <a:pt x="1427323" y="347963"/>
                  <a:pt x="1375141" y="332027"/>
                  <a:pt x="1439334" y="348074"/>
                </a:cubicBezTo>
                <a:cubicBezTo>
                  <a:pt x="1451877" y="354346"/>
                  <a:pt x="1463659" y="362454"/>
                  <a:pt x="1476963" y="366889"/>
                </a:cubicBezTo>
                <a:cubicBezTo>
                  <a:pt x="1511005" y="378237"/>
                  <a:pt x="1561945" y="387648"/>
                  <a:pt x="1599260" y="395111"/>
                </a:cubicBezTo>
                <a:cubicBezTo>
                  <a:pt x="1611803" y="401383"/>
                  <a:pt x="1623999" y="408402"/>
                  <a:pt x="1636889" y="413926"/>
                </a:cubicBezTo>
                <a:cubicBezTo>
                  <a:pt x="1662196" y="424772"/>
                  <a:pt x="1684549" y="427221"/>
                  <a:pt x="1712149" y="432741"/>
                </a:cubicBezTo>
                <a:cubicBezTo>
                  <a:pt x="1849382" y="501356"/>
                  <a:pt x="1638765" y="400175"/>
                  <a:pt x="1796815" y="460963"/>
                </a:cubicBezTo>
                <a:cubicBezTo>
                  <a:pt x="1821496" y="470456"/>
                  <a:pt x="1866485" y="501238"/>
                  <a:pt x="1900297" y="508000"/>
                </a:cubicBezTo>
                <a:cubicBezTo>
                  <a:pt x="1933842" y="514709"/>
                  <a:pt x="2021483" y="523556"/>
                  <a:pt x="2050815" y="526815"/>
                </a:cubicBezTo>
                <a:cubicBezTo>
                  <a:pt x="2378807" y="512554"/>
                  <a:pt x="2183655" y="550517"/>
                  <a:pt x="2304815" y="498592"/>
                </a:cubicBezTo>
                <a:cubicBezTo>
                  <a:pt x="2329400" y="488056"/>
                  <a:pt x="2344152" y="487732"/>
                  <a:pt x="2370667" y="479778"/>
                </a:cubicBezTo>
                <a:cubicBezTo>
                  <a:pt x="2389663" y="474079"/>
                  <a:pt x="2427112" y="460963"/>
                  <a:pt x="2427112" y="460963"/>
                </a:cubicBezTo>
                <a:cubicBezTo>
                  <a:pt x="2507996" y="407039"/>
                  <a:pt x="2405657" y="471691"/>
                  <a:pt x="2483556" y="432741"/>
                </a:cubicBezTo>
                <a:cubicBezTo>
                  <a:pt x="2564930" y="392054"/>
                  <a:pt x="2496414" y="413062"/>
                  <a:pt x="2568223" y="395111"/>
                </a:cubicBezTo>
                <a:cubicBezTo>
                  <a:pt x="2728821" y="288043"/>
                  <a:pt x="2529360" y="423374"/>
                  <a:pt x="2671704" y="319852"/>
                </a:cubicBezTo>
                <a:cubicBezTo>
                  <a:pt x="2762105" y="254106"/>
                  <a:pt x="2693604" y="308389"/>
                  <a:pt x="2775186" y="254000"/>
                </a:cubicBezTo>
                <a:lnTo>
                  <a:pt x="2859852" y="197555"/>
                </a:lnTo>
                <a:cubicBezTo>
                  <a:pt x="2869260" y="191283"/>
                  <a:pt x="2877349" y="182317"/>
                  <a:pt x="2888075" y="178741"/>
                </a:cubicBezTo>
                <a:cubicBezTo>
                  <a:pt x="2897482" y="175605"/>
                  <a:pt x="2907629" y="174149"/>
                  <a:pt x="2916297" y="169333"/>
                </a:cubicBezTo>
                <a:cubicBezTo>
                  <a:pt x="2936064" y="158351"/>
                  <a:pt x="2951957" y="140611"/>
                  <a:pt x="2972741" y="131704"/>
                </a:cubicBezTo>
                <a:cubicBezTo>
                  <a:pt x="2996509" y="121518"/>
                  <a:pt x="3048000" y="112889"/>
                  <a:pt x="3048000" y="112889"/>
                </a:cubicBezTo>
                <a:cubicBezTo>
                  <a:pt x="3060543" y="106617"/>
                  <a:pt x="3072499" y="98998"/>
                  <a:pt x="3085630" y="94074"/>
                </a:cubicBezTo>
                <a:cubicBezTo>
                  <a:pt x="3122246" y="80343"/>
                  <a:pt x="3187388" y="77863"/>
                  <a:pt x="3217334" y="75259"/>
                </a:cubicBezTo>
                <a:cubicBezTo>
                  <a:pt x="3262013" y="71374"/>
                  <a:pt x="3442521" y="58037"/>
                  <a:pt x="3480741" y="56444"/>
                </a:cubicBezTo>
                <a:cubicBezTo>
                  <a:pt x="3508939" y="55269"/>
                  <a:pt x="3537186" y="56444"/>
                  <a:pt x="3565408" y="56444"/>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8" name="円/楕円 47"/>
          <p:cNvSpPr/>
          <p:nvPr/>
        </p:nvSpPr>
        <p:spPr>
          <a:xfrm>
            <a:off x="6455481" y="2616819"/>
            <a:ext cx="1251185" cy="47037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en-US" dirty="0" smtClean="0"/>
              <a:t>漁場</a:t>
            </a:r>
            <a:endParaRPr kumimoji="1" lang="ja-JP" altLang="en-US" dirty="0"/>
          </a:p>
        </p:txBody>
      </p:sp>
      <p:pic>
        <p:nvPicPr>
          <p:cNvPr id="44" name="図 43" descr="名称未設定.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7174" y="1721900"/>
            <a:ext cx="1832148" cy="1260473"/>
          </a:xfrm>
          <a:prstGeom prst="rect">
            <a:avLst/>
          </a:prstGeom>
          <a:ln>
            <a:solidFill>
              <a:schemeClr val="tx1"/>
            </a:solidFill>
          </a:ln>
        </p:spPr>
      </p:pic>
      <p:pic>
        <p:nvPicPr>
          <p:cNvPr id="46" name="図 45" descr="名称未設定.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361" y="2497300"/>
            <a:ext cx="1829359" cy="1263262"/>
          </a:xfrm>
          <a:prstGeom prst="rect">
            <a:avLst/>
          </a:prstGeom>
          <a:ln>
            <a:solidFill>
              <a:srgbClr val="000000"/>
            </a:solidFill>
          </a:ln>
        </p:spPr>
      </p:pic>
      <p:pic>
        <p:nvPicPr>
          <p:cNvPr id="51" name="図 50" descr="名称未設定.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000" y="3760562"/>
            <a:ext cx="1832148" cy="1263262"/>
          </a:xfrm>
          <a:prstGeom prst="rect">
            <a:avLst/>
          </a:prstGeom>
          <a:ln>
            <a:solidFill>
              <a:srgbClr val="000000"/>
            </a:solidFill>
          </a:ln>
        </p:spPr>
      </p:pic>
      <p:pic>
        <p:nvPicPr>
          <p:cNvPr id="52" name="図 51" descr="名称未設定.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2074" y="5560002"/>
            <a:ext cx="1832148" cy="1263262"/>
          </a:xfrm>
          <a:prstGeom prst="rect">
            <a:avLst/>
          </a:prstGeom>
          <a:ln>
            <a:solidFill>
              <a:srgbClr val="000000"/>
            </a:solidFill>
          </a:ln>
        </p:spPr>
      </p:pic>
      <p:pic>
        <p:nvPicPr>
          <p:cNvPr id="53" name="図 52" descr="名称未設定.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819" y="3914032"/>
            <a:ext cx="1860001" cy="1279636"/>
          </a:xfrm>
          <a:prstGeom prst="rect">
            <a:avLst/>
          </a:prstGeom>
          <a:ln>
            <a:solidFill>
              <a:srgbClr val="000000"/>
            </a:solidFill>
          </a:ln>
        </p:spPr>
      </p:pic>
      <p:sp>
        <p:nvSpPr>
          <p:cNvPr id="62" name="テキスト ボックス 61"/>
          <p:cNvSpPr txBox="1"/>
          <p:nvPr/>
        </p:nvSpPr>
        <p:spPr>
          <a:xfrm>
            <a:off x="4591794" y="5450009"/>
            <a:ext cx="4500661" cy="923330"/>
          </a:xfrm>
          <a:prstGeom prst="rect">
            <a:avLst/>
          </a:prstGeom>
          <a:noFill/>
        </p:spPr>
        <p:txBody>
          <a:bodyPr wrap="square" rtlCol="0">
            <a:spAutoFit/>
          </a:bodyPr>
          <a:lstStyle/>
          <a:p>
            <a:pPr marL="285750" indent="-285750">
              <a:buFont typeface="Arial"/>
              <a:buChar char="•"/>
            </a:pPr>
            <a:r>
              <a:rPr lang="ja-JP" altLang="en-US" dirty="0" smtClean="0">
                <a:solidFill>
                  <a:srgbClr val="FF0000"/>
                </a:solidFill>
              </a:rPr>
              <a:t>どのステージが資源量に影響するのか</a:t>
            </a:r>
            <a:endParaRPr lang="en-US" altLang="ja-JP" dirty="0" smtClean="0">
              <a:solidFill>
                <a:srgbClr val="FF0000"/>
              </a:solidFill>
            </a:endParaRPr>
          </a:p>
          <a:p>
            <a:pPr marL="285750" indent="-285750">
              <a:buFont typeface="Arial"/>
              <a:buChar char="•"/>
            </a:pPr>
            <a:r>
              <a:rPr kumimoji="1" lang="ja-JP" altLang="en-US" dirty="0" smtClean="0">
                <a:solidFill>
                  <a:srgbClr val="FF0000"/>
                </a:solidFill>
              </a:rPr>
              <a:t>それはどこか</a:t>
            </a:r>
            <a:endParaRPr kumimoji="1" lang="en-US" altLang="ja-JP" dirty="0" smtClean="0">
              <a:solidFill>
                <a:srgbClr val="FF0000"/>
              </a:solidFill>
            </a:endParaRPr>
          </a:p>
          <a:p>
            <a:r>
              <a:rPr lang="ja-JP" altLang="en-US" dirty="0" smtClean="0"/>
              <a:t>が、はっきりと示せる。</a:t>
            </a:r>
            <a:endParaRPr kumimoji="1" lang="ja-JP" altLang="en-US" dirty="0"/>
          </a:p>
        </p:txBody>
      </p:sp>
      <p:sp>
        <p:nvSpPr>
          <p:cNvPr id="63" name="円/楕円 62"/>
          <p:cNvSpPr/>
          <p:nvPr/>
        </p:nvSpPr>
        <p:spPr>
          <a:xfrm>
            <a:off x="5297269" y="1931770"/>
            <a:ext cx="253220" cy="3209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4" name="円/楕円 63"/>
          <p:cNvSpPr/>
          <p:nvPr/>
        </p:nvSpPr>
        <p:spPr>
          <a:xfrm>
            <a:off x="2058128" y="2691524"/>
            <a:ext cx="253220" cy="3209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5862712" y="3997819"/>
            <a:ext cx="253220" cy="3209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1447140" y="4173382"/>
            <a:ext cx="253220" cy="3209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3400297" y="5780160"/>
            <a:ext cx="253220" cy="3209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円/楕円 67"/>
          <p:cNvSpPr/>
          <p:nvPr/>
        </p:nvSpPr>
        <p:spPr>
          <a:xfrm>
            <a:off x="4714982" y="2469533"/>
            <a:ext cx="253220" cy="320960"/>
          </a:xfrm>
          <a:prstGeom prst="ellipse">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c</a:t>
            </a:r>
            <a:endParaRPr kumimoji="1" lang="ja-JP" altLang="en-US" dirty="0"/>
          </a:p>
        </p:txBody>
      </p:sp>
      <p:sp>
        <p:nvSpPr>
          <p:cNvPr id="70" name="円/楕円 69"/>
          <p:cNvSpPr/>
          <p:nvPr/>
        </p:nvSpPr>
        <p:spPr>
          <a:xfrm>
            <a:off x="1487608" y="3218558"/>
            <a:ext cx="253220" cy="320960"/>
          </a:xfrm>
          <a:prstGeom prst="ellipse">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c</a:t>
            </a:r>
            <a:endParaRPr kumimoji="1" lang="ja-JP" altLang="en-US" dirty="0"/>
          </a:p>
        </p:txBody>
      </p:sp>
      <p:sp>
        <p:nvSpPr>
          <p:cNvPr id="71" name="円/楕円 70"/>
          <p:cNvSpPr/>
          <p:nvPr/>
        </p:nvSpPr>
        <p:spPr>
          <a:xfrm>
            <a:off x="5297269" y="4421225"/>
            <a:ext cx="253220" cy="320960"/>
          </a:xfrm>
          <a:prstGeom prst="ellipse">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c</a:t>
            </a:r>
            <a:endParaRPr kumimoji="1" lang="ja-JP" altLang="en-US" dirty="0"/>
          </a:p>
        </p:txBody>
      </p:sp>
    </p:spTree>
    <p:extLst>
      <p:ext uri="{BB962C8B-B14F-4D97-AF65-F5344CB8AC3E}">
        <p14:creationId xmlns:p14="http://schemas.microsoft.com/office/powerpoint/2010/main" val="39816668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円/楕円 18"/>
          <p:cNvSpPr/>
          <p:nvPr/>
        </p:nvSpPr>
        <p:spPr>
          <a:xfrm>
            <a:off x="6520976" y="442148"/>
            <a:ext cx="1382889" cy="536222"/>
          </a:xfrm>
          <a:prstGeom prst="ellipse">
            <a:avLst/>
          </a:prstGeom>
          <a:solidFill>
            <a:schemeClr val="bg1">
              <a:lumMod val="9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487065" y="1802705"/>
            <a:ext cx="8418928" cy="707886"/>
          </a:xfrm>
          <a:prstGeom prst="rect">
            <a:avLst/>
          </a:prstGeom>
          <a:solidFill>
            <a:srgbClr val="FFFF00"/>
          </a:solidFill>
        </p:spPr>
        <p:txBody>
          <a:bodyPr wrap="square" rtlCol="0">
            <a:spAutoFit/>
          </a:bodyPr>
          <a:lstStyle/>
          <a:p>
            <a:r>
              <a:rPr kumimoji="1" lang="ja-JP" altLang="en-US" sz="2000" dirty="0" smtClean="0"/>
              <a:t>環境変動から資源量変動までのフルライフサイクルを追った解析の信頼性は、</a:t>
            </a:r>
            <a:endParaRPr kumimoji="1" lang="en-US" altLang="ja-JP" sz="2000" dirty="0" smtClean="0"/>
          </a:p>
          <a:p>
            <a:r>
              <a:rPr kumimoji="1" lang="ja-JP" altLang="en-US" sz="2000" dirty="0" smtClean="0">
                <a:solidFill>
                  <a:srgbClr val="FF0000"/>
                </a:solidFill>
              </a:rPr>
              <a:t>シミュレーション</a:t>
            </a:r>
            <a:r>
              <a:rPr lang="ja-JP" altLang="en-US" sz="2000" dirty="0" smtClean="0">
                <a:solidFill>
                  <a:srgbClr val="FF0000"/>
                </a:solidFill>
              </a:rPr>
              <a:t>が十分な再現性を持つか</a:t>
            </a:r>
            <a:r>
              <a:rPr lang="ja-JP" altLang="en-US" sz="2000" dirty="0" smtClean="0"/>
              <a:t>による。</a:t>
            </a:r>
            <a:endParaRPr kumimoji="1" lang="en-US" altLang="ja-JP" sz="2000" dirty="0" smtClean="0"/>
          </a:p>
        </p:txBody>
      </p:sp>
      <p:sp>
        <p:nvSpPr>
          <p:cNvPr id="3" name="正方形/長方形 2"/>
          <p:cNvSpPr/>
          <p:nvPr/>
        </p:nvSpPr>
        <p:spPr>
          <a:xfrm>
            <a:off x="728365" y="2836129"/>
            <a:ext cx="1600200" cy="3194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t>海洋</a:t>
            </a:r>
            <a:r>
              <a:rPr kumimoji="1" lang="ja-JP" altLang="en-US" dirty="0" smtClean="0"/>
              <a:t>モデル</a:t>
            </a:r>
            <a:endParaRPr kumimoji="1" lang="ja-JP" altLang="en-US" dirty="0"/>
          </a:p>
        </p:txBody>
      </p:sp>
      <p:sp>
        <p:nvSpPr>
          <p:cNvPr id="4" name="テキスト ボックス 3"/>
          <p:cNvSpPr txBox="1"/>
          <p:nvPr/>
        </p:nvSpPr>
        <p:spPr>
          <a:xfrm>
            <a:off x="3148659" y="2734529"/>
            <a:ext cx="5834706" cy="1200329"/>
          </a:xfrm>
          <a:prstGeom prst="rect">
            <a:avLst/>
          </a:prstGeom>
          <a:noFill/>
        </p:spPr>
        <p:txBody>
          <a:bodyPr wrap="square" rtlCol="0">
            <a:spAutoFit/>
          </a:bodyPr>
          <a:lstStyle/>
          <a:p>
            <a:r>
              <a:rPr lang="ja-JP" altLang="en-US" dirty="0" smtClean="0"/>
              <a:t>観測データが多いので検証が容易（同化できる）。</a:t>
            </a:r>
            <a:endParaRPr lang="en-US" altLang="ja-JP" dirty="0" smtClean="0"/>
          </a:p>
          <a:p>
            <a:r>
              <a:rPr lang="ja-JP" altLang="en-US" dirty="0" smtClean="0"/>
              <a:t>現象の再現性は解像度に大きく依存するが、</a:t>
            </a:r>
            <a:r>
              <a:rPr lang="en-US" altLang="ja-JP" dirty="0" smtClean="0"/>
              <a:t>2000</a:t>
            </a:r>
            <a:r>
              <a:rPr lang="ja-JP" altLang="en-US" dirty="0" smtClean="0"/>
              <a:t>年代には全球で渦解像レベルのシミュレーションが可能となり、数十</a:t>
            </a:r>
            <a:r>
              <a:rPr lang="en-US" altLang="ja-JP" dirty="0" smtClean="0"/>
              <a:t>km</a:t>
            </a:r>
            <a:r>
              <a:rPr lang="ja-JP" altLang="en-US" dirty="0" smtClean="0"/>
              <a:t>スケールの現象は再現している。</a:t>
            </a:r>
            <a:endParaRPr lang="en-US" altLang="ja-JP" dirty="0"/>
          </a:p>
        </p:txBody>
      </p:sp>
      <p:sp>
        <p:nvSpPr>
          <p:cNvPr id="5" name="正方形/長方形 4"/>
          <p:cNvSpPr/>
          <p:nvPr/>
        </p:nvSpPr>
        <p:spPr>
          <a:xfrm>
            <a:off x="693320" y="4000759"/>
            <a:ext cx="2082800" cy="312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t>低次生態系</a:t>
            </a:r>
            <a:r>
              <a:rPr kumimoji="1" lang="ja-JP" altLang="en-US" dirty="0" smtClean="0"/>
              <a:t>モデル</a:t>
            </a:r>
            <a:endParaRPr kumimoji="1" lang="ja-JP" altLang="en-US" dirty="0"/>
          </a:p>
        </p:txBody>
      </p:sp>
      <p:sp>
        <p:nvSpPr>
          <p:cNvPr id="6" name="テキスト ボックス 5"/>
          <p:cNvSpPr txBox="1"/>
          <p:nvPr/>
        </p:nvSpPr>
        <p:spPr>
          <a:xfrm>
            <a:off x="3148659" y="3944327"/>
            <a:ext cx="5343408" cy="369332"/>
          </a:xfrm>
          <a:prstGeom prst="rect">
            <a:avLst/>
          </a:prstGeom>
          <a:noFill/>
        </p:spPr>
        <p:txBody>
          <a:bodyPr wrap="square" rtlCol="0">
            <a:spAutoFit/>
          </a:bodyPr>
          <a:lstStyle/>
          <a:p>
            <a:r>
              <a:rPr lang="en-US" altLang="en-US" dirty="0" smtClean="0"/>
              <a:t>1990</a:t>
            </a:r>
            <a:r>
              <a:rPr lang="ja-JP" altLang="en-US" dirty="0" smtClean="0"/>
              <a:t>年代以降は表層植物プランクトンデータが豊富。</a:t>
            </a:r>
            <a:endParaRPr lang="en-US" altLang="ja-JP" dirty="0"/>
          </a:p>
        </p:txBody>
      </p:sp>
      <p:sp>
        <p:nvSpPr>
          <p:cNvPr id="7" name="正方形/長方形 6"/>
          <p:cNvSpPr/>
          <p:nvPr/>
        </p:nvSpPr>
        <p:spPr>
          <a:xfrm>
            <a:off x="675676" y="4534159"/>
            <a:ext cx="2363850" cy="369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t>魚の成長・回遊モデル</a:t>
            </a:r>
            <a:endParaRPr kumimoji="1" lang="ja-JP" altLang="en-US" dirty="0"/>
          </a:p>
        </p:txBody>
      </p:sp>
      <p:cxnSp>
        <p:nvCxnSpPr>
          <p:cNvPr id="14" name="直線矢印コネクタ 13"/>
          <p:cNvCxnSpPr/>
          <p:nvPr/>
        </p:nvCxnSpPr>
        <p:spPr>
          <a:xfrm>
            <a:off x="487065" y="3026629"/>
            <a:ext cx="25400" cy="180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25400" y="3026629"/>
            <a:ext cx="461665" cy="1507530"/>
          </a:xfrm>
          <a:prstGeom prst="rect">
            <a:avLst/>
          </a:prstGeom>
          <a:noFill/>
        </p:spPr>
        <p:txBody>
          <a:bodyPr vert="eaVert" wrap="square" rtlCol="0">
            <a:spAutoFit/>
          </a:bodyPr>
          <a:lstStyle/>
          <a:p>
            <a:r>
              <a:rPr kumimoji="1" lang="ja-JP" altLang="en-US" dirty="0" smtClean="0"/>
              <a:t>信頼性低</a:t>
            </a:r>
            <a:endParaRPr kumimoji="1" lang="ja-JP" altLang="en-US" dirty="0"/>
          </a:p>
        </p:txBody>
      </p:sp>
      <p:sp>
        <p:nvSpPr>
          <p:cNvPr id="11" name="タイトル 10"/>
          <p:cNvSpPr>
            <a:spLocks noGrp="1"/>
          </p:cNvSpPr>
          <p:nvPr>
            <p:ph type="title"/>
          </p:nvPr>
        </p:nvSpPr>
        <p:spPr>
          <a:xfrm>
            <a:off x="457199" y="152718"/>
            <a:ext cx="7116465" cy="1371600"/>
          </a:xfrm>
        </p:spPr>
        <p:txBody>
          <a:bodyPr/>
          <a:lstStyle/>
          <a:p>
            <a:r>
              <a:rPr kumimoji="1" lang="en-US" altLang="ja-JP" dirty="0" smtClean="0">
                <a:solidFill>
                  <a:schemeClr val="accent2"/>
                </a:solidFill>
              </a:rPr>
              <a:t>End-to-end</a:t>
            </a:r>
            <a:r>
              <a:rPr kumimoji="1" lang="ja-JP" altLang="en-US" dirty="0" smtClean="0">
                <a:solidFill>
                  <a:schemeClr val="accent2"/>
                </a:solidFill>
              </a:rPr>
              <a:t>モデルの現状</a:t>
            </a:r>
            <a:endParaRPr kumimoji="1" lang="ja-JP" altLang="en-US" dirty="0">
              <a:solidFill>
                <a:schemeClr val="accent2"/>
              </a:solidFill>
            </a:endParaRPr>
          </a:p>
        </p:txBody>
      </p:sp>
      <p:sp>
        <p:nvSpPr>
          <p:cNvPr id="13" name="円/楕円 12"/>
          <p:cNvSpPr/>
          <p:nvPr/>
        </p:nvSpPr>
        <p:spPr>
          <a:xfrm>
            <a:off x="5700889" y="263407"/>
            <a:ext cx="1382889" cy="376296"/>
          </a:xfrm>
          <a:prstGeom prst="ellipse">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00" dirty="0" smtClean="0"/>
              <a:t>海洋モデル</a:t>
            </a:r>
            <a:endParaRPr kumimoji="1" lang="ja-JP" altLang="en-US" sz="1200" dirty="0"/>
          </a:p>
        </p:txBody>
      </p:sp>
      <p:sp>
        <p:nvSpPr>
          <p:cNvPr id="17" name="円/楕円 16"/>
          <p:cNvSpPr/>
          <p:nvPr/>
        </p:nvSpPr>
        <p:spPr>
          <a:xfrm>
            <a:off x="7304852" y="351795"/>
            <a:ext cx="1382889" cy="376296"/>
          </a:xfrm>
          <a:prstGeom prst="ellipse">
            <a:avLst/>
          </a:prstGeom>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200" dirty="0" smtClean="0"/>
              <a:t>低次生態系モデル</a:t>
            </a:r>
            <a:endParaRPr kumimoji="1" lang="ja-JP" altLang="en-US" sz="1200" dirty="0"/>
          </a:p>
        </p:txBody>
      </p:sp>
      <p:sp>
        <p:nvSpPr>
          <p:cNvPr id="18" name="円/楕円 17"/>
          <p:cNvSpPr/>
          <p:nvPr/>
        </p:nvSpPr>
        <p:spPr>
          <a:xfrm>
            <a:off x="6295199" y="790222"/>
            <a:ext cx="1382889" cy="376296"/>
          </a:xfrm>
          <a:prstGeom prst="ellipse">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200" dirty="0" smtClean="0"/>
              <a:t>成長・回遊モデル</a:t>
            </a:r>
            <a:endParaRPr kumimoji="1" lang="ja-JP" altLang="en-US" sz="1200" dirty="0"/>
          </a:p>
        </p:txBody>
      </p:sp>
      <p:sp>
        <p:nvSpPr>
          <p:cNvPr id="21" name="テキスト ボックス 20"/>
          <p:cNvSpPr txBox="1"/>
          <p:nvPr/>
        </p:nvSpPr>
        <p:spPr>
          <a:xfrm>
            <a:off x="3148659" y="4534159"/>
            <a:ext cx="5343408" cy="1200329"/>
          </a:xfrm>
          <a:prstGeom prst="rect">
            <a:avLst/>
          </a:prstGeom>
          <a:noFill/>
        </p:spPr>
        <p:txBody>
          <a:bodyPr wrap="square" rtlCol="0">
            <a:spAutoFit/>
          </a:bodyPr>
          <a:lstStyle/>
          <a:p>
            <a:r>
              <a:rPr lang="ja-JP" altLang="en-US" dirty="0" smtClean="0"/>
              <a:t>外洋を回遊する小型浮魚の場合</a:t>
            </a:r>
            <a:endParaRPr lang="en-US" altLang="ja-JP" dirty="0" smtClean="0"/>
          </a:p>
          <a:p>
            <a:r>
              <a:rPr lang="ja-JP" altLang="en-US" dirty="0" smtClean="0"/>
              <a:t>サンプリングが難しく、バイオロギングも容易でないため、</a:t>
            </a:r>
            <a:r>
              <a:rPr lang="ja-JP" altLang="en-US" dirty="0" smtClean="0">
                <a:solidFill>
                  <a:srgbClr val="FF0000"/>
                </a:solidFill>
              </a:rPr>
              <a:t>どのような環境でどの程度成長するのか</a:t>
            </a:r>
            <a:r>
              <a:rPr lang="ja-JP" altLang="en-US" dirty="0" smtClean="0"/>
              <a:t>を検証するのが難しいという問題が、これまであった。</a:t>
            </a:r>
            <a:endParaRPr lang="en-US" altLang="ja-JP" dirty="0"/>
          </a:p>
        </p:txBody>
      </p:sp>
      <p:cxnSp>
        <p:nvCxnSpPr>
          <p:cNvPr id="23" name="直線矢印コネクタ 22"/>
          <p:cNvCxnSpPr/>
          <p:nvPr/>
        </p:nvCxnSpPr>
        <p:spPr>
          <a:xfrm>
            <a:off x="5446889" y="5734488"/>
            <a:ext cx="0" cy="2674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テキスト ボックス 27"/>
          <p:cNvSpPr txBox="1"/>
          <p:nvPr/>
        </p:nvSpPr>
        <p:spPr>
          <a:xfrm>
            <a:off x="3302000" y="5936074"/>
            <a:ext cx="4760148" cy="369332"/>
          </a:xfrm>
          <a:prstGeom prst="rect">
            <a:avLst/>
          </a:prstGeom>
          <a:noFill/>
        </p:spPr>
        <p:txBody>
          <a:bodyPr wrap="square" rtlCol="0">
            <a:spAutoFit/>
          </a:bodyPr>
          <a:lstStyle/>
          <a:p>
            <a:r>
              <a:rPr kumimoji="1" lang="ja-JP" altLang="en-US" dirty="0" smtClean="0">
                <a:solidFill>
                  <a:srgbClr val="FF0000"/>
                </a:solidFill>
              </a:rPr>
              <a:t>最新の研究で、この問題が解決されつつある。</a:t>
            </a:r>
            <a:endParaRPr kumimoji="1" lang="ja-JP" altLang="en-US" dirty="0">
              <a:solidFill>
                <a:srgbClr val="FF0000"/>
              </a:solidFill>
            </a:endParaRPr>
          </a:p>
        </p:txBody>
      </p:sp>
    </p:spTree>
    <p:extLst>
      <p:ext uri="{BB962C8B-B14F-4D97-AF65-F5344CB8AC3E}">
        <p14:creationId xmlns:p14="http://schemas.microsoft.com/office/powerpoint/2010/main" val="28169941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title"/>
          </p:nvPr>
        </p:nvSpPr>
        <p:spPr>
          <a:xfrm>
            <a:off x="457199" y="152718"/>
            <a:ext cx="7116465" cy="1371600"/>
          </a:xfrm>
        </p:spPr>
        <p:txBody>
          <a:bodyPr/>
          <a:lstStyle/>
          <a:p>
            <a:r>
              <a:rPr lang="ja-JP" altLang="en-US" dirty="0" smtClean="0">
                <a:solidFill>
                  <a:schemeClr val="accent2"/>
                </a:solidFill>
              </a:rPr>
              <a:t>成長・回遊モデルの検証</a:t>
            </a:r>
            <a:endParaRPr kumimoji="1" lang="ja-JP" altLang="en-US" dirty="0">
              <a:solidFill>
                <a:schemeClr val="accent2"/>
              </a:solidFill>
            </a:endParaRPr>
          </a:p>
        </p:txBody>
      </p:sp>
      <p:sp>
        <p:nvSpPr>
          <p:cNvPr id="8" name="正方形/長方形 7"/>
          <p:cNvSpPr/>
          <p:nvPr/>
        </p:nvSpPr>
        <p:spPr>
          <a:xfrm>
            <a:off x="573853" y="2158999"/>
            <a:ext cx="3650074" cy="2267187"/>
          </a:xfrm>
          <a:prstGeom prst="rect">
            <a:avLst/>
          </a:prstGeom>
          <a:gradFill flip="none" rotWithShape="1">
            <a:gsLst>
              <a:gs pos="0">
                <a:srgbClr val="3366FF"/>
              </a:gs>
              <a:gs pos="100000">
                <a:schemeClr val="accent6">
                  <a:lumMod val="60000"/>
                  <a:lumOff val="40000"/>
                </a:schemeClr>
              </a:gs>
            </a:gsLst>
            <a:lin ang="57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1881481" y="3617149"/>
            <a:ext cx="658518" cy="451555"/>
          </a:xfrm>
          <a:prstGeom prst="ellipse">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rgbClr val="000090"/>
                </a:solidFill>
              </a:rPr>
              <a:t>冷</a:t>
            </a:r>
            <a:endParaRPr kumimoji="1" lang="ja-JP" altLang="en-US" dirty="0">
              <a:solidFill>
                <a:srgbClr val="000090"/>
              </a:solidFill>
            </a:endParaRPr>
          </a:p>
        </p:txBody>
      </p:sp>
      <p:sp>
        <p:nvSpPr>
          <p:cNvPr id="20" name="円/楕円 19"/>
          <p:cNvSpPr/>
          <p:nvPr/>
        </p:nvSpPr>
        <p:spPr>
          <a:xfrm>
            <a:off x="3085630" y="2772364"/>
            <a:ext cx="658518" cy="451555"/>
          </a:xfrm>
          <a:prstGeom prst="ellipse">
            <a:avLst/>
          </a:prstGeom>
          <a:solidFill>
            <a:schemeClr val="accent6">
              <a:lumMod val="40000"/>
              <a:lumOff val="60000"/>
            </a:schemeClr>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accent6">
                    <a:lumMod val="75000"/>
                  </a:schemeClr>
                </a:solidFill>
              </a:rPr>
              <a:t>暖</a:t>
            </a:r>
            <a:endParaRPr kumimoji="1" lang="ja-JP" altLang="en-US" dirty="0">
              <a:solidFill>
                <a:schemeClr val="accent6">
                  <a:lumMod val="75000"/>
                </a:schemeClr>
              </a:solidFill>
            </a:endParaRPr>
          </a:p>
        </p:txBody>
      </p:sp>
      <p:sp>
        <p:nvSpPr>
          <p:cNvPr id="10" name="フリーフォーム 9"/>
          <p:cNvSpPr/>
          <p:nvPr/>
        </p:nvSpPr>
        <p:spPr>
          <a:xfrm>
            <a:off x="837259" y="2478852"/>
            <a:ext cx="2718741" cy="1853260"/>
          </a:xfrm>
          <a:custGeom>
            <a:avLst/>
            <a:gdLst>
              <a:gd name="connsiteX0" fmla="*/ 0 w 2718741"/>
              <a:gd name="connsiteY0" fmla="*/ 1853260 h 1853260"/>
              <a:gd name="connsiteX1" fmla="*/ 244593 w 2718741"/>
              <a:gd name="connsiteY1" fmla="*/ 1834445 h 1853260"/>
              <a:gd name="connsiteX2" fmla="*/ 338667 w 2718741"/>
              <a:gd name="connsiteY2" fmla="*/ 1825037 h 1853260"/>
              <a:gd name="connsiteX3" fmla="*/ 413926 w 2718741"/>
              <a:gd name="connsiteY3" fmla="*/ 1806223 h 1853260"/>
              <a:gd name="connsiteX4" fmla="*/ 555037 w 2718741"/>
              <a:gd name="connsiteY4" fmla="*/ 1778000 h 1853260"/>
              <a:gd name="connsiteX5" fmla="*/ 583260 w 2718741"/>
              <a:gd name="connsiteY5" fmla="*/ 1768593 h 1853260"/>
              <a:gd name="connsiteX6" fmla="*/ 677334 w 2718741"/>
              <a:gd name="connsiteY6" fmla="*/ 1721556 h 1853260"/>
              <a:gd name="connsiteX7" fmla="*/ 705556 w 2718741"/>
              <a:gd name="connsiteY7" fmla="*/ 1702741 h 1853260"/>
              <a:gd name="connsiteX8" fmla="*/ 762000 w 2718741"/>
              <a:gd name="connsiteY8" fmla="*/ 1683926 h 1853260"/>
              <a:gd name="connsiteX9" fmla="*/ 827852 w 2718741"/>
              <a:gd name="connsiteY9" fmla="*/ 1646297 h 1853260"/>
              <a:gd name="connsiteX10" fmla="*/ 856074 w 2718741"/>
              <a:gd name="connsiteY10" fmla="*/ 1627482 h 1853260"/>
              <a:gd name="connsiteX11" fmla="*/ 921926 w 2718741"/>
              <a:gd name="connsiteY11" fmla="*/ 1608667 h 1853260"/>
              <a:gd name="connsiteX12" fmla="*/ 950148 w 2718741"/>
              <a:gd name="connsiteY12" fmla="*/ 1599260 h 1853260"/>
              <a:gd name="connsiteX13" fmla="*/ 1025408 w 2718741"/>
              <a:gd name="connsiteY13" fmla="*/ 1561630 h 1853260"/>
              <a:gd name="connsiteX14" fmla="*/ 1081852 w 2718741"/>
              <a:gd name="connsiteY14" fmla="*/ 1524000 h 1853260"/>
              <a:gd name="connsiteX15" fmla="*/ 1110074 w 2718741"/>
              <a:gd name="connsiteY15" fmla="*/ 1505185 h 1853260"/>
              <a:gd name="connsiteX16" fmla="*/ 1138297 w 2718741"/>
              <a:gd name="connsiteY16" fmla="*/ 1486371 h 1853260"/>
              <a:gd name="connsiteX17" fmla="*/ 1194741 w 2718741"/>
              <a:gd name="connsiteY17" fmla="*/ 1448741 h 1853260"/>
              <a:gd name="connsiteX18" fmla="*/ 1241778 w 2718741"/>
              <a:gd name="connsiteY18" fmla="*/ 1401704 h 1853260"/>
              <a:gd name="connsiteX19" fmla="*/ 1270000 w 2718741"/>
              <a:gd name="connsiteY19" fmla="*/ 1382889 h 1853260"/>
              <a:gd name="connsiteX20" fmla="*/ 1279408 w 2718741"/>
              <a:gd name="connsiteY20" fmla="*/ 1354667 h 1853260"/>
              <a:gd name="connsiteX21" fmla="*/ 1298222 w 2718741"/>
              <a:gd name="connsiteY21" fmla="*/ 1326445 h 1853260"/>
              <a:gd name="connsiteX22" fmla="*/ 1317037 w 2718741"/>
              <a:gd name="connsiteY22" fmla="*/ 1270000 h 1853260"/>
              <a:gd name="connsiteX23" fmla="*/ 1326445 w 2718741"/>
              <a:gd name="connsiteY23" fmla="*/ 1204148 h 1853260"/>
              <a:gd name="connsiteX24" fmla="*/ 1335852 w 2718741"/>
              <a:gd name="connsiteY24" fmla="*/ 1128889 h 1853260"/>
              <a:gd name="connsiteX25" fmla="*/ 1345260 w 2718741"/>
              <a:gd name="connsiteY25" fmla="*/ 1072445 h 1853260"/>
              <a:gd name="connsiteX26" fmla="*/ 1364074 w 2718741"/>
              <a:gd name="connsiteY26" fmla="*/ 1025408 h 1853260"/>
              <a:gd name="connsiteX27" fmla="*/ 1373482 w 2718741"/>
              <a:gd name="connsiteY27" fmla="*/ 987778 h 1853260"/>
              <a:gd name="connsiteX28" fmla="*/ 1382889 w 2718741"/>
              <a:gd name="connsiteY28" fmla="*/ 940741 h 1853260"/>
              <a:gd name="connsiteX29" fmla="*/ 1439334 w 2718741"/>
              <a:gd name="connsiteY29" fmla="*/ 837260 h 1853260"/>
              <a:gd name="connsiteX30" fmla="*/ 1467556 w 2718741"/>
              <a:gd name="connsiteY30" fmla="*/ 771408 h 1853260"/>
              <a:gd name="connsiteX31" fmla="*/ 1495778 w 2718741"/>
              <a:gd name="connsiteY31" fmla="*/ 733778 h 1853260"/>
              <a:gd name="connsiteX32" fmla="*/ 1542815 w 2718741"/>
              <a:gd name="connsiteY32" fmla="*/ 677334 h 1853260"/>
              <a:gd name="connsiteX33" fmla="*/ 1552222 w 2718741"/>
              <a:gd name="connsiteY33" fmla="*/ 649111 h 1853260"/>
              <a:gd name="connsiteX34" fmla="*/ 1608667 w 2718741"/>
              <a:gd name="connsiteY34" fmla="*/ 602074 h 1853260"/>
              <a:gd name="connsiteX35" fmla="*/ 1674519 w 2718741"/>
              <a:gd name="connsiteY35" fmla="*/ 564445 h 1853260"/>
              <a:gd name="connsiteX36" fmla="*/ 1702741 w 2718741"/>
              <a:gd name="connsiteY36" fmla="*/ 545630 h 1853260"/>
              <a:gd name="connsiteX37" fmla="*/ 1759185 w 2718741"/>
              <a:gd name="connsiteY37" fmla="*/ 526815 h 1853260"/>
              <a:gd name="connsiteX38" fmla="*/ 1853260 w 2718741"/>
              <a:gd name="connsiteY38" fmla="*/ 508000 h 1853260"/>
              <a:gd name="connsiteX39" fmla="*/ 2097852 w 2718741"/>
              <a:gd name="connsiteY39" fmla="*/ 498593 h 1853260"/>
              <a:gd name="connsiteX40" fmla="*/ 2210741 w 2718741"/>
              <a:gd name="connsiteY40" fmla="*/ 479778 h 1853260"/>
              <a:gd name="connsiteX41" fmla="*/ 2267185 w 2718741"/>
              <a:gd name="connsiteY41" fmla="*/ 460963 h 1853260"/>
              <a:gd name="connsiteX42" fmla="*/ 2295408 w 2718741"/>
              <a:gd name="connsiteY42" fmla="*/ 442148 h 1853260"/>
              <a:gd name="connsiteX43" fmla="*/ 2361260 w 2718741"/>
              <a:gd name="connsiteY43" fmla="*/ 413926 h 1853260"/>
              <a:gd name="connsiteX44" fmla="*/ 2389482 w 2718741"/>
              <a:gd name="connsiteY44" fmla="*/ 385704 h 1853260"/>
              <a:gd name="connsiteX45" fmla="*/ 2427111 w 2718741"/>
              <a:gd name="connsiteY45" fmla="*/ 329260 h 1853260"/>
              <a:gd name="connsiteX46" fmla="*/ 2455334 w 2718741"/>
              <a:gd name="connsiteY46" fmla="*/ 310445 h 1853260"/>
              <a:gd name="connsiteX47" fmla="*/ 2492963 w 2718741"/>
              <a:gd name="connsiteY47" fmla="*/ 244593 h 1853260"/>
              <a:gd name="connsiteX48" fmla="*/ 2558815 w 2718741"/>
              <a:gd name="connsiteY48" fmla="*/ 159926 h 1853260"/>
              <a:gd name="connsiteX49" fmla="*/ 2577630 w 2718741"/>
              <a:gd name="connsiteY49" fmla="*/ 131704 h 1853260"/>
              <a:gd name="connsiteX50" fmla="*/ 2605852 w 2718741"/>
              <a:gd name="connsiteY50" fmla="*/ 103482 h 1853260"/>
              <a:gd name="connsiteX51" fmla="*/ 2624667 w 2718741"/>
              <a:gd name="connsiteY51" fmla="*/ 75260 h 1853260"/>
              <a:gd name="connsiteX52" fmla="*/ 2681111 w 2718741"/>
              <a:gd name="connsiteY52" fmla="*/ 37630 h 1853260"/>
              <a:gd name="connsiteX53" fmla="*/ 2718741 w 2718741"/>
              <a:gd name="connsiteY53" fmla="*/ 0 h 185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18741" h="1853260">
                <a:moveTo>
                  <a:pt x="0" y="1853260"/>
                </a:moveTo>
                <a:cubicBezTo>
                  <a:pt x="118142" y="1829630"/>
                  <a:pt x="4433" y="1849939"/>
                  <a:pt x="244593" y="1834445"/>
                </a:cubicBezTo>
                <a:cubicBezTo>
                  <a:pt x="276042" y="1832416"/>
                  <a:pt x="307309" y="1828173"/>
                  <a:pt x="338667" y="1825037"/>
                </a:cubicBezTo>
                <a:cubicBezTo>
                  <a:pt x="363753" y="1818766"/>
                  <a:pt x="388420" y="1810474"/>
                  <a:pt x="413926" y="1806223"/>
                </a:cubicBezTo>
                <a:cubicBezTo>
                  <a:pt x="461214" y="1798341"/>
                  <a:pt x="508840" y="1791199"/>
                  <a:pt x="555037" y="1778000"/>
                </a:cubicBezTo>
                <a:cubicBezTo>
                  <a:pt x="564572" y="1775276"/>
                  <a:pt x="573852" y="1771729"/>
                  <a:pt x="583260" y="1768593"/>
                </a:cubicBezTo>
                <a:cubicBezTo>
                  <a:pt x="650462" y="1723791"/>
                  <a:pt x="617767" y="1736447"/>
                  <a:pt x="677334" y="1721556"/>
                </a:cubicBezTo>
                <a:cubicBezTo>
                  <a:pt x="686741" y="1715284"/>
                  <a:pt x="695224" y="1707333"/>
                  <a:pt x="705556" y="1702741"/>
                </a:cubicBezTo>
                <a:cubicBezTo>
                  <a:pt x="723679" y="1694686"/>
                  <a:pt x="745499" y="1694927"/>
                  <a:pt x="762000" y="1683926"/>
                </a:cubicBezTo>
                <a:cubicBezTo>
                  <a:pt x="830758" y="1638086"/>
                  <a:pt x="744303" y="1694038"/>
                  <a:pt x="827852" y="1646297"/>
                </a:cubicBezTo>
                <a:cubicBezTo>
                  <a:pt x="837669" y="1640688"/>
                  <a:pt x="845961" y="1632538"/>
                  <a:pt x="856074" y="1627482"/>
                </a:cubicBezTo>
                <a:cubicBezTo>
                  <a:pt x="871114" y="1619962"/>
                  <a:pt x="907856" y="1612687"/>
                  <a:pt x="921926" y="1608667"/>
                </a:cubicBezTo>
                <a:cubicBezTo>
                  <a:pt x="931461" y="1605943"/>
                  <a:pt x="940741" y="1602396"/>
                  <a:pt x="950148" y="1599260"/>
                </a:cubicBezTo>
                <a:cubicBezTo>
                  <a:pt x="1062201" y="1515219"/>
                  <a:pt x="919726" y="1614471"/>
                  <a:pt x="1025408" y="1561630"/>
                </a:cubicBezTo>
                <a:cubicBezTo>
                  <a:pt x="1045633" y="1551517"/>
                  <a:pt x="1063037" y="1536543"/>
                  <a:pt x="1081852" y="1524000"/>
                </a:cubicBezTo>
                <a:lnTo>
                  <a:pt x="1110074" y="1505185"/>
                </a:lnTo>
                <a:cubicBezTo>
                  <a:pt x="1119482" y="1498913"/>
                  <a:pt x="1130302" y="1494366"/>
                  <a:pt x="1138297" y="1486371"/>
                </a:cubicBezTo>
                <a:cubicBezTo>
                  <a:pt x="1173531" y="1451136"/>
                  <a:pt x="1153897" y="1462355"/>
                  <a:pt x="1194741" y="1448741"/>
                </a:cubicBezTo>
                <a:cubicBezTo>
                  <a:pt x="1270000" y="1398568"/>
                  <a:pt x="1179062" y="1464420"/>
                  <a:pt x="1241778" y="1401704"/>
                </a:cubicBezTo>
                <a:cubicBezTo>
                  <a:pt x="1249773" y="1393709"/>
                  <a:pt x="1260593" y="1389161"/>
                  <a:pt x="1270000" y="1382889"/>
                </a:cubicBezTo>
                <a:cubicBezTo>
                  <a:pt x="1273136" y="1373482"/>
                  <a:pt x="1274973" y="1363536"/>
                  <a:pt x="1279408" y="1354667"/>
                </a:cubicBezTo>
                <a:cubicBezTo>
                  <a:pt x="1284464" y="1344555"/>
                  <a:pt x="1293630" y="1336777"/>
                  <a:pt x="1298222" y="1326445"/>
                </a:cubicBezTo>
                <a:cubicBezTo>
                  <a:pt x="1306277" y="1308322"/>
                  <a:pt x="1317037" y="1270000"/>
                  <a:pt x="1317037" y="1270000"/>
                </a:cubicBezTo>
                <a:cubicBezTo>
                  <a:pt x="1320173" y="1248049"/>
                  <a:pt x="1323514" y="1226127"/>
                  <a:pt x="1326445" y="1204148"/>
                </a:cubicBezTo>
                <a:cubicBezTo>
                  <a:pt x="1329786" y="1179088"/>
                  <a:pt x="1332277" y="1153916"/>
                  <a:pt x="1335852" y="1128889"/>
                </a:cubicBezTo>
                <a:cubicBezTo>
                  <a:pt x="1338550" y="1110006"/>
                  <a:pt x="1340241" y="1090847"/>
                  <a:pt x="1345260" y="1072445"/>
                </a:cubicBezTo>
                <a:cubicBezTo>
                  <a:pt x="1349703" y="1056153"/>
                  <a:pt x="1358734" y="1041428"/>
                  <a:pt x="1364074" y="1025408"/>
                </a:cubicBezTo>
                <a:cubicBezTo>
                  <a:pt x="1368163" y="1013142"/>
                  <a:pt x="1370677" y="1000400"/>
                  <a:pt x="1373482" y="987778"/>
                </a:cubicBezTo>
                <a:cubicBezTo>
                  <a:pt x="1376951" y="972169"/>
                  <a:pt x="1377149" y="955665"/>
                  <a:pt x="1382889" y="940741"/>
                </a:cubicBezTo>
                <a:cubicBezTo>
                  <a:pt x="1402292" y="890295"/>
                  <a:pt x="1414347" y="874740"/>
                  <a:pt x="1439334" y="837260"/>
                </a:cubicBezTo>
                <a:cubicBezTo>
                  <a:pt x="1448479" y="809822"/>
                  <a:pt x="1450947" y="797982"/>
                  <a:pt x="1467556" y="771408"/>
                </a:cubicBezTo>
                <a:cubicBezTo>
                  <a:pt x="1475866" y="758112"/>
                  <a:pt x="1486665" y="746537"/>
                  <a:pt x="1495778" y="733778"/>
                </a:cubicBezTo>
                <a:cubicBezTo>
                  <a:pt x="1528519" y="687940"/>
                  <a:pt x="1498895" y="721254"/>
                  <a:pt x="1542815" y="677334"/>
                </a:cubicBezTo>
                <a:cubicBezTo>
                  <a:pt x="1545951" y="667926"/>
                  <a:pt x="1546721" y="657362"/>
                  <a:pt x="1552222" y="649111"/>
                </a:cubicBezTo>
                <a:cubicBezTo>
                  <a:pt x="1568192" y="625156"/>
                  <a:pt x="1586583" y="617849"/>
                  <a:pt x="1608667" y="602074"/>
                </a:cubicBezTo>
                <a:cubicBezTo>
                  <a:pt x="1658500" y="566479"/>
                  <a:pt x="1628722" y="579710"/>
                  <a:pt x="1674519" y="564445"/>
                </a:cubicBezTo>
                <a:cubicBezTo>
                  <a:pt x="1683926" y="558173"/>
                  <a:pt x="1692409" y="550222"/>
                  <a:pt x="1702741" y="545630"/>
                </a:cubicBezTo>
                <a:cubicBezTo>
                  <a:pt x="1720864" y="537575"/>
                  <a:pt x="1740370" y="533087"/>
                  <a:pt x="1759185" y="526815"/>
                </a:cubicBezTo>
                <a:cubicBezTo>
                  <a:pt x="1798233" y="513799"/>
                  <a:pt x="1800423" y="511202"/>
                  <a:pt x="1853260" y="508000"/>
                </a:cubicBezTo>
                <a:cubicBezTo>
                  <a:pt x="1934702" y="503064"/>
                  <a:pt x="2016321" y="501729"/>
                  <a:pt x="2097852" y="498593"/>
                </a:cubicBezTo>
                <a:cubicBezTo>
                  <a:pt x="2151205" y="491923"/>
                  <a:pt x="2166348" y="493096"/>
                  <a:pt x="2210741" y="479778"/>
                </a:cubicBezTo>
                <a:cubicBezTo>
                  <a:pt x="2229737" y="474079"/>
                  <a:pt x="2250683" y="471964"/>
                  <a:pt x="2267185" y="460963"/>
                </a:cubicBezTo>
                <a:cubicBezTo>
                  <a:pt x="2276593" y="454691"/>
                  <a:pt x="2285295" y="447204"/>
                  <a:pt x="2295408" y="442148"/>
                </a:cubicBezTo>
                <a:cubicBezTo>
                  <a:pt x="2336354" y="421675"/>
                  <a:pt x="2315581" y="446554"/>
                  <a:pt x="2361260" y="413926"/>
                </a:cubicBezTo>
                <a:cubicBezTo>
                  <a:pt x="2372086" y="406193"/>
                  <a:pt x="2381314" y="396206"/>
                  <a:pt x="2389482" y="385704"/>
                </a:cubicBezTo>
                <a:cubicBezTo>
                  <a:pt x="2403365" y="367855"/>
                  <a:pt x="2408296" y="341803"/>
                  <a:pt x="2427111" y="329260"/>
                </a:cubicBezTo>
                <a:lnTo>
                  <a:pt x="2455334" y="310445"/>
                </a:lnTo>
                <a:cubicBezTo>
                  <a:pt x="2520429" y="212799"/>
                  <a:pt x="2421334" y="363975"/>
                  <a:pt x="2492963" y="244593"/>
                </a:cubicBezTo>
                <a:cubicBezTo>
                  <a:pt x="2554102" y="142695"/>
                  <a:pt x="2505114" y="224367"/>
                  <a:pt x="2558815" y="159926"/>
                </a:cubicBezTo>
                <a:cubicBezTo>
                  <a:pt x="2566053" y="151240"/>
                  <a:pt x="2570392" y="140390"/>
                  <a:pt x="2577630" y="131704"/>
                </a:cubicBezTo>
                <a:cubicBezTo>
                  <a:pt x="2586147" y="121484"/>
                  <a:pt x="2597335" y="113702"/>
                  <a:pt x="2605852" y="103482"/>
                </a:cubicBezTo>
                <a:cubicBezTo>
                  <a:pt x="2613090" y="94796"/>
                  <a:pt x="2616158" y="82705"/>
                  <a:pt x="2624667" y="75260"/>
                </a:cubicBezTo>
                <a:cubicBezTo>
                  <a:pt x="2641685" y="60369"/>
                  <a:pt x="2681111" y="37630"/>
                  <a:pt x="2681111" y="37630"/>
                </a:cubicBezTo>
                <a:cubicBezTo>
                  <a:pt x="2703816" y="3574"/>
                  <a:pt x="2689813" y="14465"/>
                  <a:pt x="2718741" y="0"/>
                </a:cubicBezTo>
              </a:path>
            </a:pathLst>
          </a:cu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 name="テキスト ボックス 11"/>
          <p:cNvSpPr txBox="1"/>
          <p:nvPr/>
        </p:nvSpPr>
        <p:spPr>
          <a:xfrm>
            <a:off x="1585147" y="2180256"/>
            <a:ext cx="2159001" cy="369332"/>
          </a:xfrm>
          <a:prstGeom prst="rect">
            <a:avLst/>
          </a:prstGeom>
          <a:noFill/>
        </p:spPr>
        <p:txBody>
          <a:bodyPr wrap="square" rtlCol="0">
            <a:spAutoFit/>
          </a:bodyPr>
          <a:lstStyle/>
          <a:p>
            <a:pPr algn="r"/>
            <a:r>
              <a:rPr kumimoji="1" lang="ja-JP" altLang="en-US" sz="1600" dirty="0" smtClean="0">
                <a:solidFill>
                  <a:schemeClr val="bg1"/>
                </a:solidFill>
              </a:rPr>
              <a:t>サンプリング地点　</a:t>
            </a:r>
            <a:r>
              <a:rPr kumimoji="1" lang="en-US" altLang="ja-JP" b="1" dirty="0" smtClean="0">
                <a:solidFill>
                  <a:schemeClr val="bg1"/>
                </a:solidFill>
              </a:rPr>
              <a:t>×</a:t>
            </a:r>
            <a:endParaRPr kumimoji="1" lang="ja-JP" altLang="en-US" b="1" dirty="0">
              <a:solidFill>
                <a:schemeClr val="bg1"/>
              </a:solidFill>
            </a:endParaRPr>
          </a:p>
        </p:txBody>
      </p:sp>
      <p:sp>
        <p:nvSpPr>
          <p:cNvPr id="16" name="テキスト ボックス 15"/>
          <p:cNvSpPr txBox="1"/>
          <p:nvPr/>
        </p:nvSpPr>
        <p:spPr>
          <a:xfrm>
            <a:off x="573853" y="2931531"/>
            <a:ext cx="1749776" cy="584776"/>
          </a:xfrm>
          <a:prstGeom prst="rect">
            <a:avLst/>
          </a:prstGeom>
          <a:noFill/>
        </p:spPr>
        <p:txBody>
          <a:bodyPr wrap="square" rtlCol="0">
            <a:spAutoFit/>
          </a:bodyPr>
          <a:lstStyle/>
          <a:p>
            <a:r>
              <a:rPr kumimoji="1" lang="ja-JP" altLang="en-US" sz="1600" dirty="0" smtClean="0"/>
              <a:t>モデルで推定した回遊経路</a:t>
            </a:r>
            <a:endParaRPr kumimoji="1" lang="ja-JP" altLang="en-US" sz="1600" dirty="0"/>
          </a:p>
        </p:txBody>
      </p:sp>
      <p:sp>
        <p:nvSpPr>
          <p:cNvPr id="22" name="テキスト ボックス 21"/>
          <p:cNvSpPr txBox="1"/>
          <p:nvPr/>
        </p:nvSpPr>
        <p:spPr>
          <a:xfrm>
            <a:off x="4630481" y="2229582"/>
            <a:ext cx="3113852" cy="584776"/>
          </a:xfrm>
          <a:prstGeom prst="rect">
            <a:avLst/>
          </a:prstGeom>
          <a:noFill/>
        </p:spPr>
        <p:txBody>
          <a:bodyPr wrap="square" rtlCol="0">
            <a:spAutoFit/>
          </a:bodyPr>
          <a:lstStyle/>
          <a:p>
            <a:r>
              <a:rPr kumimoji="1" lang="ja-JP" altLang="en-US" sz="1600" dirty="0" smtClean="0"/>
              <a:t>耳石に含まれる酸素同位体から復元した経験水温</a:t>
            </a:r>
            <a:endParaRPr kumimoji="1" lang="ja-JP" altLang="en-US" sz="1600" dirty="0"/>
          </a:p>
        </p:txBody>
      </p:sp>
      <p:sp>
        <p:nvSpPr>
          <p:cNvPr id="23" name="テキスト ボックス 22"/>
          <p:cNvSpPr txBox="1"/>
          <p:nvPr/>
        </p:nvSpPr>
        <p:spPr>
          <a:xfrm>
            <a:off x="677333" y="2241811"/>
            <a:ext cx="987778" cy="307777"/>
          </a:xfrm>
          <a:prstGeom prst="rect">
            <a:avLst/>
          </a:prstGeom>
          <a:solidFill>
            <a:srgbClr val="FFFF00"/>
          </a:solidFill>
        </p:spPr>
        <p:txBody>
          <a:bodyPr wrap="square" rtlCol="0">
            <a:spAutoFit/>
          </a:bodyPr>
          <a:lstStyle/>
          <a:p>
            <a:pPr algn="ctr"/>
            <a:r>
              <a:rPr kumimoji="1" lang="ja-JP" altLang="en-US" sz="1400" dirty="0" smtClean="0"/>
              <a:t>水温分布</a:t>
            </a:r>
            <a:endParaRPr kumimoji="1" lang="ja-JP" altLang="en-US" sz="1400" dirty="0"/>
          </a:p>
        </p:txBody>
      </p:sp>
      <p:pic>
        <p:nvPicPr>
          <p:cNvPr id="24" name="図 23" descr="名称未設定.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886" y="2791176"/>
            <a:ext cx="3164966" cy="1885591"/>
          </a:xfrm>
          <a:prstGeom prst="rect">
            <a:avLst/>
          </a:prstGeom>
          <a:ln>
            <a:solidFill>
              <a:schemeClr val="tx1"/>
            </a:solidFill>
          </a:ln>
        </p:spPr>
      </p:pic>
      <p:sp>
        <p:nvSpPr>
          <p:cNvPr id="25" name="テキスト ボックス 24"/>
          <p:cNvSpPr txBox="1"/>
          <p:nvPr/>
        </p:nvSpPr>
        <p:spPr>
          <a:xfrm>
            <a:off x="517407" y="1705589"/>
            <a:ext cx="6580406" cy="369332"/>
          </a:xfrm>
          <a:prstGeom prst="rect">
            <a:avLst/>
          </a:prstGeom>
          <a:noFill/>
        </p:spPr>
        <p:txBody>
          <a:bodyPr wrap="square" rtlCol="0">
            <a:spAutoFit/>
          </a:bodyPr>
          <a:lstStyle/>
          <a:p>
            <a:r>
              <a:rPr kumimoji="1" lang="ja-JP" altLang="en-US" dirty="0" smtClean="0"/>
              <a:t>サンプリング（耳石解析）による成長速度・経験水温の復元</a:t>
            </a:r>
            <a:endParaRPr kumimoji="1" lang="ja-JP" altLang="en-US" dirty="0"/>
          </a:p>
        </p:txBody>
      </p:sp>
      <p:sp>
        <p:nvSpPr>
          <p:cNvPr id="29" name="テキスト ボックス 28"/>
          <p:cNvSpPr txBox="1"/>
          <p:nvPr/>
        </p:nvSpPr>
        <p:spPr>
          <a:xfrm>
            <a:off x="1973517" y="4597863"/>
            <a:ext cx="3113852" cy="338554"/>
          </a:xfrm>
          <a:prstGeom prst="rect">
            <a:avLst/>
          </a:prstGeom>
          <a:noFill/>
        </p:spPr>
        <p:txBody>
          <a:bodyPr wrap="square" rtlCol="0">
            <a:spAutoFit/>
          </a:bodyPr>
          <a:lstStyle/>
          <a:p>
            <a:r>
              <a:rPr kumimoji="1" lang="ja-JP" altLang="en-US" sz="1600" dirty="0" smtClean="0"/>
              <a:t>耳石から示される日成長速度</a:t>
            </a:r>
            <a:endParaRPr kumimoji="1" lang="ja-JP" altLang="en-US" sz="1600" dirty="0"/>
          </a:p>
        </p:txBody>
      </p:sp>
      <p:sp>
        <p:nvSpPr>
          <p:cNvPr id="31" name="テキスト ボックス 30"/>
          <p:cNvSpPr txBox="1"/>
          <p:nvPr/>
        </p:nvSpPr>
        <p:spPr>
          <a:xfrm>
            <a:off x="5618260" y="4243844"/>
            <a:ext cx="1044223" cy="338554"/>
          </a:xfrm>
          <a:prstGeom prst="rect">
            <a:avLst/>
          </a:prstGeom>
          <a:noFill/>
        </p:spPr>
        <p:txBody>
          <a:bodyPr wrap="square" rtlCol="0">
            <a:spAutoFit/>
          </a:bodyPr>
          <a:lstStyle/>
          <a:p>
            <a:r>
              <a:rPr kumimoji="1" lang="ja-JP" altLang="en-US" sz="1600" dirty="0" smtClean="0">
                <a:solidFill>
                  <a:schemeClr val="bg2">
                    <a:lumMod val="50000"/>
                  </a:schemeClr>
                </a:solidFill>
              </a:rPr>
              <a:t>冷水塊</a:t>
            </a:r>
            <a:endParaRPr kumimoji="1" lang="ja-JP" altLang="en-US" sz="1600" dirty="0">
              <a:solidFill>
                <a:schemeClr val="bg2">
                  <a:lumMod val="50000"/>
                </a:schemeClr>
              </a:solidFill>
            </a:endParaRPr>
          </a:p>
        </p:txBody>
      </p:sp>
      <p:sp>
        <p:nvSpPr>
          <p:cNvPr id="32" name="テキスト ボックス 31"/>
          <p:cNvSpPr txBox="1"/>
          <p:nvPr/>
        </p:nvSpPr>
        <p:spPr>
          <a:xfrm>
            <a:off x="6850629" y="3461331"/>
            <a:ext cx="1044223" cy="338554"/>
          </a:xfrm>
          <a:prstGeom prst="rect">
            <a:avLst/>
          </a:prstGeom>
          <a:noFill/>
        </p:spPr>
        <p:txBody>
          <a:bodyPr wrap="square" rtlCol="0">
            <a:spAutoFit/>
          </a:bodyPr>
          <a:lstStyle/>
          <a:p>
            <a:r>
              <a:rPr lang="ja-JP" altLang="en-US" sz="1600" dirty="0" smtClean="0">
                <a:solidFill>
                  <a:schemeClr val="bg2">
                    <a:lumMod val="50000"/>
                  </a:schemeClr>
                </a:solidFill>
              </a:rPr>
              <a:t>暖</a:t>
            </a:r>
            <a:r>
              <a:rPr kumimoji="1" lang="ja-JP" altLang="en-US" sz="1600" dirty="0" smtClean="0">
                <a:solidFill>
                  <a:schemeClr val="bg2">
                    <a:lumMod val="50000"/>
                  </a:schemeClr>
                </a:solidFill>
              </a:rPr>
              <a:t>水塊</a:t>
            </a:r>
            <a:endParaRPr kumimoji="1" lang="ja-JP" altLang="en-US" sz="1600" dirty="0">
              <a:solidFill>
                <a:schemeClr val="bg2">
                  <a:lumMod val="50000"/>
                </a:schemeClr>
              </a:solidFill>
            </a:endParaRPr>
          </a:p>
        </p:txBody>
      </p:sp>
      <p:sp>
        <p:nvSpPr>
          <p:cNvPr id="33" name="テキスト ボックス 32"/>
          <p:cNvSpPr txBox="1"/>
          <p:nvPr/>
        </p:nvSpPr>
        <p:spPr>
          <a:xfrm>
            <a:off x="5505369" y="3140825"/>
            <a:ext cx="1044223" cy="338554"/>
          </a:xfrm>
          <a:prstGeom prst="rect">
            <a:avLst/>
          </a:prstGeom>
          <a:noFill/>
        </p:spPr>
        <p:txBody>
          <a:bodyPr wrap="square" rtlCol="0">
            <a:spAutoFit/>
          </a:bodyPr>
          <a:lstStyle/>
          <a:p>
            <a:r>
              <a:rPr lang="ja-JP" altLang="en-US" sz="1600" dirty="0" smtClean="0">
                <a:solidFill>
                  <a:schemeClr val="bg2">
                    <a:lumMod val="50000"/>
                  </a:schemeClr>
                </a:solidFill>
              </a:rPr>
              <a:t>北上</a:t>
            </a:r>
            <a:endParaRPr kumimoji="1" lang="ja-JP" altLang="en-US" sz="1600" dirty="0">
              <a:solidFill>
                <a:schemeClr val="bg2">
                  <a:lumMod val="50000"/>
                </a:schemeClr>
              </a:solidFill>
            </a:endParaRPr>
          </a:p>
        </p:txBody>
      </p:sp>
      <p:cxnSp>
        <p:nvCxnSpPr>
          <p:cNvPr id="35" name="直線矢印コネクタ 34"/>
          <p:cNvCxnSpPr/>
          <p:nvPr/>
        </p:nvCxnSpPr>
        <p:spPr>
          <a:xfrm>
            <a:off x="5326630" y="3209979"/>
            <a:ext cx="733778" cy="523993"/>
          </a:xfrm>
          <a:prstGeom prst="straightConnector1">
            <a:avLst/>
          </a:prstGeom>
          <a:ln>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36" name="図 35" descr="名称未設定.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517" y="4916516"/>
            <a:ext cx="3164966" cy="1887810"/>
          </a:xfrm>
          <a:prstGeom prst="rect">
            <a:avLst/>
          </a:prstGeom>
          <a:ln>
            <a:solidFill>
              <a:schemeClr val="tx1"/>
            </a:solidFill>
          </a:ln>
        </p:spPr>
      </p:pic>
      <p:sp>
        <p:nvSpPr>
          <p:cNvPr id="37" name="テキスト ボックス 36"/>
          <p:cNvSpPr txBox="1"/>
          <p:nvPr/>
        </p:nvSpPr>
        <p:spPr>
          <a:xfrm>
            <a:off x="5618260" y="5230520"/>
            <a:ext cx="2895446" cy="646331"/>
          </a:xfrm>
          <a:prstGeom prst="rect">
            <a:avLst/>
          </a:prstGeom>
          <a:noFill/>
        </p:spPr>
        <p:txBody>
          <a:bodyPr wrap="square" rtlCol="0">
            <a:spAutoFit/>
          </a:bodyPr>
          <a:lstStyle/>
          <a:p>
            <a:r>
              <a:rPr kumimoji="1" lang="ja-JP" altLang="en-US" dirty="0" smtClean="0">
                <a:solidFill>
                  <a:srgbClr val="FF0000"/>
                </a:solidFill>
              </a:rPr>
              <a:t>魚モデルが適切なら、</a:t>
            </a:r>
            <a:endParaRPr kumimoji="1" lang="en-US" altLang="ja-JP" dirty="0" smtClean="0">
              <a:solidFill>
                <a:srgbClr val="FF0000"/>
              </a:solidFill>
            </a:endParaRPr>
          </a:p>
          <a:p>
            <a:r>
              <a:rPr kumimoji="1" lang="ja-JP" altLang="en-US" dirty="0" smtClean="0">
                <a:solidFill>
                  <a:srgbClr val="FF0000"/>
                </a:solidFill>
              </a:rPr>
              <a:t>観測結果が再現されるはず。</a:t>
            </a:r>
            <a:endParaRPr kumimoji="1" lang="ja-JP" altLang="en-US" dirty="0">
              <a:solidFill>
                <a:srgbClr val="FF0000"/>
              </a:solidFill>
            </a:endParaRPr>
          </a:p>
        </p:txBody>
      </p:sp>
      <p:cxnSp>
        <p:nvCxnSpPr>
          <p:cNvPr id="39" name="直線矢印コネクタ 38"/>
          <p:cNvCxnSpPr/>
          <p:nvPr/>
        </p:nvCxnSpPr>
        <p:spPr>
          <a:xfrm flipH="1" flipV="1">
            <a:off x="6293556" y="4769556"/>
            <a:ext cx="256036" cy="44214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a:stCxn id="37" idx="1"/>
          </p:cNvCxnSpPr>
          <p:nvPr/>
        </p:nvCxnSpPr>
        <p:spPr>
          <a:xfrm flipH="1">
            <a:off x="5198612" y="5553686"/>
            <a:ext cx="419648"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30534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円/楕円 18"/>
          <p:cNvSpPr/>
          <p:nvPr/>
        </p:nvSpPr>
        <p:spPr>
          <a:xfrm>
            <a:off x="6520976" y="442148"/>
            <a:ext cx="1382889" cy="536222"/>
          </a:xfrm>
          <a:prstGeom prst="ellipse">
            <a:avLst/>
          </a:prstGeom>
          <a:solidFill>
            <a:schemeClr val="bg1">
              <a:lumMod val="9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487065" y="1802705"/>
            <a:ext cx="8418928" cy="707886"/>
          </a:xfrm>
          <a:prstGeom prst="rect">
            <a:avLst/>
          </a:prstGeom>
          <a:solidFill>
            <a:srgbClr val="FFFF00"/>
          </a:solidFill>
        </p:spPr>
        <p:txBody>
          <a:bodyPr wrap="square" rtlCol="0">
            <a:spAutoFit/>
          </a:bodyPr>
          <a:lstStyle/>
          <a:p>
            <a:r>
              <a:rPr kumimoji="1" lang="ja-JP" altLang="en-US" sz="2000" dirty="0" smtClean="0"/>
              <a:t>環境変動から資源量変動までのフルライフサイクルを追った解析の信頼性は、</a:t>
            </a:r>
            <a:endParaRPr kumimoji="1" lang="en-US" altLang="ja-JP" sz="2000" dirty="0" smtClean="0"/>
          </a:p>
          <a:p>
            <a:r>
              <a:rPr kumimoji="1" lang="ja-JP" altLang="en-US" sz="2000" dirty="0" smtClean="0">
                <a:solidFill>
                  <a:srgbClr val="FF0000"/>
                </a:solidFill>
              </a:rPr>
              <a:t>シミュレーション</a:t>
            </a:r>
            <a:r>
              <a:rPr lang="ja-JP" altLang="en-US" sz="2000" dirty="0" smtClean="0">
                <a:solidFill>
                  <a:srgbClr val="FF0000"/>
                </a:solidFill>
              </a:rPr>
              <a:t>が十分な再現性を持つか</a:t>
            </a:r>
            <a:r>
              <a:rPr lang="ja-JP" altLang="en-US" sz="2000" dirty="0" smtClean="0"/>
              <a:t>による。</a:t>
            </a:r>
            <a:endParaRPr kumimoji="1" lang="en-US" altLang="ja-JP" sz="2000" dirty="0" smtClean="0"/>
          </a:p>
        </p:txBody>
      </p:sp>
      <p:sp>
        <p:nvSpPr>
          <p:cNvPr id="3" name="正方形/長方形 2"/>
          <p:cNvSpPr/>
          <p:nvPr/>
        </p:nvSpPr>
        <p:spPr>
          <a:xfrm>
            <a:off x="728365" y="2836129"/>
            <a:ext cx="1600200" cy="3194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t>海洋</a:t>
            </a:r>
            <a:r>
              <a:rPr kumimoji="1" lang="ja-JP" altLang="en-US" dirty="0" smtClean="0"/>
              <a:t>モデル</a:t>
            </a:r>
            <a:endParaRPr kumimoji="1" lang="ja-JP" altLang="en-US" dirty="0"/>
          </a:p>
        </p:txBody>
      </p:sp>
      <p:sp>
        <p:nvSpPr>
          <p:cNvPr id="4" name="テキスト ボックス 3"/>
          <p:cNvSpPr txBox="1"/>
          <p:nvPr/>
        </p:nvSpPr>
        <p:spPr>
          <a:xfrm>
            <a:off x="3148659" y="2734529"/>
            <a:ext cx="5834706" cy="1200329"/>
          </a:xfrm>
          <a:prstGeom prst="rect">
            <a:avLst/>
          </a:prstGeom>
          <a:noFill/>
        </p:spPr>
        <p:txBody>
          <a:bodyPr wrap="square" rtlCol="0">
            <a:spAutoFit/>
          </a:bodyPr>
          <a:lstStyle/>
          <a:p>
            <a:r>
              <a:rPr lang="ja-JP" altLang="en-US" dirty="0" smtClean="0"/>
              <a:t>観測データが多いので検証が容易（同化できる）。</a:t>
            </a:r>
            <a:endParaRPr lang="en-US" altLang="ja-JP" dirty="0" smtClean="0"/>
          </a:p>
          <a:p>
            <a:r>
              <a:rPr lang="ja-JP" altLang="en-US" dirty="0" smtClean="0"/>
              <a:t>現象の再現性は解像度に大きく依存するが、</a:t>
            </a:r>
            <a:r>
              <a:rPr lang="en-US" altLang="ja-JP" dirty="0" smtClean="0"/>
              <a:t>2000</a:t>
            </a:r>
            <a:r>
              <a:rPr lang="ja-JP" altLang="en-US" dirty="0" smtClean="0"/>
              <a:t>年代には全球で渦解像レベルのシミュレーションが可能となり、数十</a:t>
            </a:r>
            <a:r>
              <a:rPr lang="en-US" altLang="ja-JP" dirty="0" smtClean="0"/>
              <a:t>km</a:t>
            </a:r>
            <a:r>
              <a:rPr lang="ja-JP" altLang="en-US" dirty="0" smtClean="0"/>
              <a:t>スケールの現象は再現している。</a:t>
            </a:r>
            <a:endParaRPr lang="en-US" altLang="ja-JP" dirty="0"/>
          </a:p>
        </p:txBody>
      </p:sp>
      <p:sp>
        <p:nvSpPr>
          <p:cNvPr id="5" name="正方形/長方形 4"/>
          <p:cNvSpPr/>
          <p:nvPr/>
        </p:nvSpPr>
        <p:spPr>
          <a:xfrm>
            <a:off x="693320" y="4000759"/>
            <a:ext cx="2082800" cy="312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t>低次生態系</a:t>
            </a:r>
            <a:r>
              <a:rPr kumimoji="1" lang="ja-JP" altLang="en-US" dirty="0" smtClean="0"/>
              <a:t>モデル</a:t>
            </a:r>
            <a:endParaRPr kumimoji="1" lang="ja-JP" altLang="en-US" dirty="0"/>
          </a:p>
        </p:txBody>
      </p:sp>
      <p:sp>
        <p:nvSpPr>
          <p:cNvPr id="6" name="テキスト ボックス 5"/>
          <p:cNvSpPr txBox="1"/>
          <p:nvPr/>
        </p:nvSpPr>
        <p:spPr>
          <a:xfrm>
            <a:off x="3148659" y="3944327"/>
            <a:ext cx="5343408" cy="369332"/>
          </a:xfrm>
          <a:prstGeom prst="rect">
            <a:avLst/>
          </a:prstGeom>
          <a:noFill/>
        </p:spPr>
        <p:txBody>
          <a:bodyPr wrap="square" rtlCol="0">
            <a:spAutoFit/>
          </a:bodyPr>
          <a:lstStyle/>
          <a:p>
            <a:r>
              <a:rPr lang="en-US" altLang="en-US" dirty="0" smtClean="0"/>
              <a:t>1990</a:t>
            </a:r>
            <a:r>
              <a:rPr lang="ja-JP" altLang="en-US" dirty="0" smtClean="0"/>
              <a:t>年代以降は表層植物プランクトンデータが豊富。</a:t>
            </a:r>
            <a:endParaRPr lang="en-US" altLang="ja-JP" dirty="0"/>
          </a:p>
        </p:txBody>
      </p:sp>
      <p:sp>
        <p:nvSpPr>
          <p:cNvPr id="7" name="正方形/長方形 6"/>
          <p:cNvSpPr/>
          <p:nvPr/>
        </p:nvSpPr>
        <p:spPr>
          <a:xfrm>
            <a:off x="675676" y="4534159"/>
            <a:ext cx="2363850" cy="369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t>魚の成長・回遊モデル</a:t>
            </a:r>
            <a:endParaRPr kumimoji="1" lang="ja-JP" altLang="en-US" dirty="0"/>
          </a:p>
        </p:txBody>
      </p:sp>
      <p:cxnSp>
        <p:nvCxnSpPr>
          <p:cNvPr id="14" name="直線矢印コネクタ 13"/>
          <p:cNvCxnSpPr/>
          <p:nvPr/>
        </p:nvCxnSpPr>
        <p:spPr>
          <a:xfrm>
            <a:off x="487065" y="3026629"/>
            <a:ext cx="25400" cy="180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25400" y="3026629"/>
            <a:ext cx="461665" cy="1507530"/>
          </a:xfrm>
          <a:prstGeom prst="rect">
            <a:avLst/>
          </a:prstGeom>
          <a:noFill/>
        </p:spPr>
        <p:txBody>
          <a:bodyPr vert="eaVert" wrap="square" rtlCol="0">
            <a:spAutoFit/>
          </a:bodyPr>
          <a:lstStyle/>
          <a:p>
            <a:r>
              <a:rPr kumimoji="1" lang="ja-JP" altLang="en-US" dirty="0" smtClean="0"/>
              <a:t>信頼性低</a:t>
            </a:r>
            <a:endParaRPr kumimoji="1" lang="ja-JP" altLang="en-US" dirty="0"/>
          </a:p>
        </p:txBody>
      </p:sp>
      <p:sp>
        <p:nvSpPr>
          <p:cNvPr id="11" name="タイトル 10"/>
          <p:cNvSpPr>
            <a:spLocks noGrp="1"/>
          </p:cNvSpPr>
          <p:nvPr>
            <p:ph type="title"/>
          </p:nvPr>
        </p:nvSpPr>
        <p:spPr>
          <a:xfrm>
            <a:off x="457199" y="152718"/>
            <a:ext cx="7116465" cy="1371600"/>
          </a:xfrm>
        </p:spPr>
        <p:txBody>
          <a:bodyPr/>
          <a:lstStyle/>
          <a:p>
            <a:r>
              <a:rPr kumimoji="1" lang="en-US" altLang="ja-JP" dirty="0" smtClean="0">
                <a:solidFill>
                  <a:schemeClr val="accent2"/>
                </a:solidFill>
              </a:rPr>
              <a:t>End-to-end</a:t>
            </a:r>
            <a:r>
              <a:rPr kumimoji="1" lang="ja-JP" altLang="en-US" dirty="0" smtClean="0">
                <a:solidFill>
                  <a:schemeClr val="accent2"/>
                </a:solidFill>
              </a:rPr>
              <a:t>モデルの現状</a:t>
            </a:r>
            <a:endParaRPr kumimoji="1" lang="ja-JP" altLang="en-US" dirty="0">
              <a:solidFill>
                <a:schemeClr val="accent2"/>
              </a:solidFill>
            </a:endParaRPr>
          </a:p>
        </p:txBody>
      </p:sp>
      <p:sp>
        <p:nvSpPr>
          <p:cNvPr id="13" name="円/楕円 12"/>
          <p:cNvSpPr/>
          <p:nvPr/>
        </p:nvSpPr>
        <p:spPr>
          <a:xfrm>
            <a:off x="5700889" y="263407"/>
            <a:ext cx="1382889" cy="376296"/>
          </a:xfrm>
          <a:prstGeom prst="ellipse">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00" dirty="0" smtClean="0"/>
              <a:t>海洋モデル</a:t>
            </a:r>
            <a:endParaRPr kumimoji="1" lang="ja-JP" altLang="en-US" sz="1200" dirty="0"/>
          </a:p>
        </p:txBody>
      </p:sp>
      <p:sp>
        <p:nvSpPr>
          <p:cNvPr id="17" name="円/楕円 16"/>
          <p:cNvSpPr/>
          <p:nvPr/>
        </p:nvSpPr>
        <p:spPr>
          <a:xfrm>
            <a:off x="7304852" y="351795"/>
            <a:ext cx="1382889" cy="376296"/>
          </a:xfrm>
          <a:prstGeom prst="ellipse">
            <a:avLst/>
          </a:prstGeom>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200" dirty="0" smtClean="0"/>
              <a:t>低次生態系モデル</a:t>
            </a:r>
            <a:endParaRPr kumimoji="1" lang="ja-JP" altLang="en-US" sz="1200" dirty="0"/>
          </a:p>
        </p:txBody>
      </p:sp>
      <p:sp>
        <p:nvSpPr>
          <p:cNvPr id="18" name="円/楕円 17"/>
          <p:cNvSpPr/>
          <p:nvPr/>
        </p:nvSpPr>
        <p:spPr>
          <a:xfrm>
            <a:off x="6295199" y="790222"/>
            <a:ext cx="1382889" cy="376296"/>
          </a:xfrm>
          <a:prstGeom prst="ellipse">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200" dirty="0" smtClean="0"/>
              <a:t>成長・回遊モデル</a:t>
            </a:r>
            <a:endParaRPr kumimoji="1" lang="ja-JP" altLang="en-US" sz="1200" dirty="0"/>
          </a:p>
        </p:txBody>
      </p:sp>
      <p:sp>
        <p:nvSpPr>
          <p:cNvPr id="21" name="テキスト ボックス 20"/>
          <p:cNvSpPr txBox="1"/>
          <p:nvPr/>
        </p:nvSpPr>
        <p:spPr>
          <a:xfrm>
            <a:off x="3148659" y="4534159"/>
            <a:ext cx="5343408" cy="1200329"/>
          </a:xfrm>
          <a:prstGeom prst="rect">
            <a:avLst/>
          </a:prstGeom>
          <a:noFill/>
        </p:spPr>
        <p:txBody>
          <a:bodyPr wrap="square" rtlCol="0">
            <a:spAutoFit/>
          </a:bodyPr>
          <a:lstStyle/>
          <a:p>
            <a:r>
              <a:rPr lang="ja-JP" altLang="en-US" dirty="0" smtClean="0"/>
              <a:t>外洋を回遊する小型浮魚の場合</a:t>
            </a:r>
            <a:endParaRPr lang="en-US" altLang="ja-JP" dirty="0" smtClean="0"/>
          </a:p>
          <a:p>
            <a:r>
              <a:rPr lang="ja-JP" altLang="en-US" dirty="0" smtClean="0"/>
              <a:t>サンプリングが難しく、バイオロギングも容易でないため、</a:t>
            </a:r>
            <a:r>
              <a:rPr lang="ja-JP" altLang="en-US" dirty="0" smtClean="0">
                <a:solidFill>
                  <a:srgbClr val="FF0000"/>
                </a:solidFill>
              </a:rPr>
              <a:t>どのような環境でどの程度成長するのか</a:t>
            </a:r>
            <a:r>
              <a:rPr lang="ja-JP" altLang="en-US" dirty="0" smtClean="0"/>
              <a:t>を検証するのが難しいという問題が、これまであった。</a:t>
            </a:r>
            <a:endParaRPr lang="en-US" altLang="ja-JP" dirty="0"/>
          </a:p>
        </p:txBody>
      </p:sp>
      <p:cxnSp>
        <p:nvCxnSpPr>
          <p:cNvPr id="23" name="直線矢印コネクタ 22"/>
          <p:cNvCxnSpPr/>
          <p:nvPr/>
        </p:nvCxnSpPr>
        <p:spPr>
          <a:xfrm>
            <a:off x="5446889" y="5734488"/>
            <a:ext cx="0" cy="2674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2394417" y="6042055"/>
            <a:ext cx="6378221" cy="400110"/>
          </a:xfrm>
          <a:prstGeom prst="rect">
            <a:avLst/>
          </a:prstGeom>
          <a:solidFill>
            <a:srgbClr val="FFFF00"/>
          </a:solidFill>
        </p:spPr>
        <p:txBody>
          <a:bodyPr wrap="square" rtlCol="0">
            <a:spAutoFit/>
          </a:bodyPr>
          <a:lstStyle/>
          <a:p>
            <a:pPr algn="ctr"/>
            <a:r>
              <a:rPr kumimoji="1" lang="en-US" altLang="ja-JP" sz="2000" dirty="0" smtClean="0">
                <a:solidFill>
                  <a:srgbClr val="FF0000"/>
                </a:solidFill>
              </a:rPr>
              <a:t>End-to-end</a:t>
            </a:r>
            <a:r>
              <a:rPr kumimoji="1" lang="ja-JP" altLang="en-US" sz="2000" dirty="0" smtClean="0">
                <a:solidFill>
                  <a:srgbClr val="FF0000"/>
                </a:solidFill>
              </a:rPr>
              <a:t>モデルの信頼性は、急激に改善されている！</a:t>
            </a:r>
            <a:endParaRPr kumimoji="1" lang="ja-JP" altLang="en-US" sz="2000" dirty="0">
              <a:solidFill>
                <a:srgbClr val="FF0000"/>
              </a:solidFill>
            </a:endParaRPr>
          </a:p>
        </p:txBody>
      </p:sp>
    </p:spTree>
    <p:extLst>
      <p:ext uri="{BB962C8B-B14F-4D97-AF65-F5344CB8AC3E}">
        <p14:creationId xmlns:p14="http://schemas.microsoft.com/office/powerpoint/2010/main" val="1659577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041400" y="723900"/>
            <a:ext cx="7061200" cy="5397500"/>
          </a:xfrm>
          <a:prstGeom prst="rect">
            <a:avLst/>
          </a:prstGeom>
        </p:spPr>
      </p:pic>
      <p:sp>
        <p:nvSpPr>
          <p:cNvPr id="2" name="タイトル 1"/>
          <p:cNvSpPr>
            <a:spLocks noGrp="1"/>
          </p:cNvSpPr>
          <p:nvPr>
            <p:ph type="title"/>
          </p:nvPr>
        </p:nvSpPr>
        <p:spPr>
          <a:xfrm>
            <a:off x="975548" y="2325828"/>
            <a:ext cx="7253111" cy="1371600"/>
          </a:xfrm>
        </p:spPr>
        <p:txBody>
          <a:bodyPr>
            <a:normAutofit fontScale="90000"/>
          </a:bodyPr>
          <a:lstStyle/>
          <a:p>
            <a:pPr algn="ctr"/>
            <a:r>
              <a:rPr lang="ja-JP" altLang="en-US" sz="4000" dirty="0" smtClean="0">
                <a:solidFill>
                  <a:schemeClr val="bg1"/>
                </a:solidFill>
              </a:rPr>
              <a:t>カリフォルニアでのマイワシ・カタクチイワシを対象とした研究例の紹介</a:t>
            </a:r>
            <a:endParaRPr kumimoji="1" lang="ja-JP" altLang="en-US" sz="4000" dirty="0">
              <a:solidFill>
                <a:schemeClr val="bg1"/>
              </a:solidFill>
            </a:endParaRPr>
          </a:p>
        </p:txBody>
      </p:sp>
      <p:sp>
        <p:nvSpPr>
          <p:cNvPr id="6" name="円/楕円 5"/>
          <p:cNvSpPr/>
          <p:nvPr/>
        </p:nvSpPr>
        <p:spPr>
          <a:xfrm rot="19935894">
            <a:off x="5929135" y="1592411"/>
            <a:ext cx="291586" cy="706061"/>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467420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76400" y="408646"/>
            <a:ext cx="5717920" cy="523220"/>
          </a:xfrm>
          <a:prstGeom prst="rect">
            <a:avLst/>
          </a:prstGeom>
          <a:solidFill>
            <a:schemeClr val="accent5">
              <a:lumMod val="20000"/>
              <a:lumOff val="80000"/>
            </a:schemeClr>
          </a:solidFill>
          <a:ln>
            <a:solidFill>
              <a:srgbClr val="0000FF"/>
            </a:solidFill>
          </a:ln>
        </p:spPr>
        <p:txBody>
          <a:bodyPr wrap="square" rtlCol="0">
            <a:spAutoFit/>
          </a:bodyPr>
          <a:lstStyle/>
          <a:p>
            <a:pPr algn="ctr"/>
            <a:r>
              <a:rPr lang="en-US" altLang="ja-JP" sz="2800" dirty="0" smtClean="0">
                <a:latin typeface="Arial Black"/>
                <a:cs typeface="Arial Black"/>
              </a:rPr>
              <a:t>Big</a:t>
            </a:r>
            <a:r>
              <a:rPr lang="ja-JP" altLang="en-US" sz="2800" dirty="0" smtClean="0">
                <a:latin typeface="Arial Black"/>
                <a:cs typeface="Arial Black"/>
              </a:rPr>
              <a:t> </a:t>
            </a:r>
            <a:r>
              <a:rPr lang="en-US" altLang="ja-JP" sz="2800" dirty="0" smtClean="0">
                <a:latin typeface="Arial Black"/>
                <a:cs typeface="Arial Black"/>
              </a:rPr>
              <a:t>regime</a:t>
            </a:r>
            <a:r>
              <a:rPr lang="ja-JP" altLang="en-US" sz="2800" dirty="0" smtClean="0">
                <a:latin typeface="Arial Black"/>
                <a:cs typeface="Arial Black"/>
              </a:rPr>
              <a:t> </a:t>
            </a:r>
            <a:r>
              <a:rPr lang="en-US" altLang="ja-JP" sz="2800" dirty="0" smtClean="0">
                <a:latin typeface="Arial Black"/>
                <a:cs typeface="Arial Black"/>
              </a:rPr>
              <a:t>shift</a:t>
            </a:r>
            <a:r>
              <a:rPr lang="ja-JP" altLang="en-US" sz="2800" dirty="0" smtClean="0">
                <a:latin typeface="Arial Black"/>
                <a:cs typeface="Arial Black"/>
              </a:rPr>
              <a:t> </a:t>
            </a:r>
            <a:r>
              <a:rPr lang="en-US" altLang="ja-JP" sz="2800" dirty="0" smtClean="0">
                <a:latin typeface="Arial Black"/>
                <a:cs typeface="Arial Black"/>
              </a:rPr>
              <a:t>in</a:t>
            </a:r>
            <a:r>
              <a:rPr lang="ja-JP" altLang="en-US" sz="2800" dirty="0" smtClean="0">
                <a:latin typeface="Arial Black"/>
                <a:cs typeface="Arial Black"/>
              </a:rPr>
              <a:t> </a:t>
            </a:r>
            <a:r>
              <a:rPr lang="en-US" altLang="ja-JP" sz="2800" dirty="0" smtClean="0">
                <a:latin typeface="Arial Black"/>
                <a:cs typeface="Arial Black"/>
              </a:rPr>
              <a:t>1976-77</a:t>
            </a:r>
            <a:endParaRPr kumimoji="1" lang="ja-JP" altLang="en-US" sz="2800" dirty="0" smtClean="0">
              <a:latin typeface="Arial Black"/>
              <a:cs typeface="Arial Black"/>
            </a:endParaRPr>
          </a:p>
        </p:txBody>
      </p:sp>
      <p:sp>
        <p:nvSpPr>
          <p:cNvPr id="3" name="テキスト ボックス 2"/>
          <p:cNvSpPr txBox="1"/>
          <p:nvPr/>
        </p:nvSpPr>
        <p:spPr>
          <a:xfrm>
            <a:off x="407558" y="1374207"/>
            <a:ext cx="6236591" cy="646331"/>
          </a:xfrm>
          <a:prstGeom prst="rect">
            <a:avLst/>
          </a:prstGeom>
          <a:noFill/>
        </p:spPr>
        <p:txBody>
          <a:bodyPr wrap="square" rtlCol="0">
            <a:spAutoFit/>
          </a:bodyPr>
          <a:lstStyle/>
          <a:p>
            <a:r>
              <a:rPr kumimoji="1" lang="en-US" altLang="ja-JP" dirty="0" smtClean="0">
                <a:latin typeface="Arial"/>
                <a:cs typeface="Arial"/>
              </a:rPr>
              <a:t>Pacific decadal oscillation: </a:t>
            </a:r>
            <a:r>
              <a:rPr lang="en-US" altLang="ja-JP" b="1" dirty="0"/>
              <a:t>the atmosphere and the ocean display a trend of co-variance with a period of about 20 </a:t>
            </a:r>
            <a:r>
              <a:rPr lang="en-US" altLang="ja-JP" b="1" dirty="0" smtClean="0"/>
              <a:t>years.</a:t>
            </a:r>
            <a:endParaRPr lang="en-US" altLang="ja-JP" b="1" dirty="0"/>
          </a:p>
        </p:txBody>
      </p:sp>
      <p:pic>
        <p:nvPicPr>
          <p:cNvPr id="4" name="図 3"/>
          <p:cNvPicPr>
            <a:picLocks noChangeAspect="1"/>
          </p:cNvPicPr>
          <p:nvPr/>
        </p:nvPicPr>
        <p:blipFill>
          <a:blip r:embed="rId2"/>
          <a:stretch>
            <a:fillRect/>
          </a:stretch>
        </p:blipFill>
        <p:spPr>
          <a:xfrm>
            <a:off x="312778" y="2020538"/>
            <a:ext cx="5099219" cy="2102072"/>
          </a:xfrm>
          <a:prstGeom prst="rect">
            <a:avLst/>
          </a:prstGeom>
        </p:spPr>
      </p:pic>
      <p:sp>
        <p:nvSpPr>
          <p:cNvPr id="5" name="テキスト ボックス 4"/>
          <p:cNvSpPr txBox="1"/>
          <p:nvPr/>
        </p:nvSpPr>
        <p:spPr>
          <a:xfrm>
            <a:off x="597121" y="2113594"/>
            <a:ext cx="3252504" cy="646331"/>
          </a:xfrm>
          <a:prstGeom prst="rect">
            <a:avLst/>
          </a:prstGeom>
          <a:noFill/>
        </p:spPr>
        <p:txBody>
          <a:bodyPr wrap="square" rtlCol="0">
            <a:spAutoFit/>
          </a:bodyPr>
          <a:lstStyle/>
          <a:p>
            <a:r>
              <a:rPr lang="en-US" altLang="ja-JP" dirty="0" smtClean="0">
                <a:latin typeface="Arial"/>
                <a:cs typeface="Arial"/>
              </a:rPr>
              <a:t>PDO index: estimated by the North Pacific SST variability   </a:t>
            </a:r>
            <a:endParaRPr kumimoji="1" lang="ja-JP" altLang="en-US" dirty="0" smtClean="0">
              <a:latin typeface="Arial"/>
              <a:cs typeface="Arial"/>
            </a:endParaRPr>
          </a:p>
        </p:txBody>
      </p:sp>
      <p:cxnSp>
        <p:nvCxnSpPr>
          <p:cNvPr id="8" name="カギ線コネクタ 7"/>
          <p:cNvCxnSpPr/>
          <p:nvPr/>
        </p:nvCxnSpPr>
        <p:spPr>
          <a:xfrm rot="10800000" flipV="1">
            <a:off x="2938215" y="2634686"/>
            <a:ext cx="1232151" cy="701318"/>
          </a:xfrm>
          <a:prstGeom prst="bentConnector3">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2502219" y="3336005"/>
            <a:ext cx="3620636" cy="646331"/>
          </a:xfrm>
          <a:prstGeom prst="rect">
            <a:avLst/>
          </a:prstGeom>
          <a:noFill/>
        </p:spPr>
        <p:txBody>
          <a:bodyPr wrap="square" rtlCol="0">
            <a:spAutoFit/>
          </a:bodyPr>
          <a:lstStyle/>
          <a:p>
            <a:r>
              <a:rPr kumimoji="1" lang="en-US" altLang="ja-JP" dirty="0" smtClean="0">
                <a:solidFill>
                  <a:srgbClr val="FF0000"/>
                </a:solidFill>
                <a:latin typeface="Arial"/>
                <a:cs typeface="Arial"/>
              </a:rPr>
              <a:t>1976-77</a:t>
            </a:r>
          </a:p>
          <a:p>
            <a:r>
              <a:rPr kumimoji="1" lang="en-US" altLang="ja-JP" dirty="0" smtClean="0">
                <a:solidFill>
                  <a:srgbClr val="FF0000"/>
                </a:solidFill>
                <a:latin typeface="Arial"/>
                <a:cs typeface="Arial"/>
              </a:rPr>
              <a:t>One of the largest regimes shifts</a:t>
            </a:r>
            <a:endParaRPr kumimoji="1" lang="ja-JP" altLang="en-US" dirty="0" smtClean="0">
              <a:solidFill>
                <a:srgbClr val="FF0000"/>
              </a:solidFill>
              <a:latin typeface="Arial"/>
              <a:cs typeface="Arial"/>
            </a:endParaRPr>
          </a:p>
        </p:txBody>
      </p:sp>
      <p:grpSp>
        <p:nvGrpSpPr>
          <p:cNvPr id="9" name="図形グループ 8"/>
          <p:cNvGrpSpPr/>
          <p:nvPr/>
        </p:nvGrpSpPr>
        <p:grpSpPr>
          <a:xfrm>
            <a:off x="485754" y="2906662"/>
            <a:ext cx="8340150" cy="3416477"/>
            <a:chOff x="485754" y="2906662"/>
            <a:chExt cx="8340150" cy="3416477"/>
          </a:xfrm>
        </p:grpSpPr>
        <p:pic>
          <p:nvPicPr>
            <p:cNvPr id="19" name="図 18"/>
            <p:cNvPicPr>
              <a:picLocks noChangeAspect="1"/>
            </p:cNvPicPr>
            <p:nvPr/>
          </p:nvPicPr>
          <p:blipFill>
            <a:blip r:embed="rId3"/>
            <a:stretch>
              <a:fillRect/>
            </a:stretch>
          </p:blipFill>
          <p:spPr>
            <a:xfrm>
              <a:off x="485754" y="4592206"/>
              <a:ext cx="6464066" cy="1730933"/>
            </a:xfrm>
            <a:prstGeom prst="rect">
              <a:avLst/>
            </a:prstGeom>
            <a:ln>
              <a:solidFill>
                <a:srgbClr val="000000"/>
              </a:solidFill>
            </a:ln>
          </p:spPr>
        </p:pic>
        <p:cxnSp>
          <p:nvCxnSpPr>
            <p:cNvPr id="20" name="カギ線コネクタ 19"/>
            <p:cNvCxnSpPr/>
            <p:nvPr/>
          </p:nvCxnSpPr>
          <p:spPr>
            <a:xfrm rot="10800000" flipV="1">
              <a:off x="4417550" y="4912925"/>
              <a:ext cx="1232150" cy="821595"/>
            </a:xfrm>
            <a:prstGeom prst="bentConnector3">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1351396" y="4611320"/>
              <a:ext cx="2606479" cy="584776"/>
            </a:xfrm>
            <a:prstGeom prst="rect">
              <a:avLst/>
            </a:prstGeom>
            <a:noFill/>
          </p:spPr>
          <p:txBody>
            <a:bodyPr wrap="square" rtlCol="0">
              <a:spAutoFit/>
            </a:bodyPr>
            <a:lstStyle/>
            <a:p>
              <a:r>
                <a:rPr lang="en-US" altLang="ja-JP" sz="1600" dirty="0" smtClean="0">
                  <a:latin typeface="Arial"/>
                  <a:cs typeface="Arial"/>
                </a:rPr>
                <a:t>SST anomaly in the Southern California </a:t>
              </a:r>
              <a:endParaRPr kumimoji="1" lang="ja-JP" altLang="en-US" sz="1600" dirty="0" smtClean="0">
                <a:latin typeface="Arial"/>
                <a:cs typeface="Arial"/>
              </a:endParaRPr>
            </a:p>
          </p:txBody>
        </p:sp>
        <p:pic>
          <p:nvPicPr>
            <p:cNvPr id="6" name="図 5"/>
            <p:cNvPicPr>
              <a:picLocks noChangeAspect="1"/>
            </p:cNvPicPr>
            <p:nvPr/>
          </p:nvPicPr>
          <p:blipFill>
            <a:blip r:embed="rId4"/>
            <a:stretch>
              <a:fillRect/>
            </a:stretch>
          </p:blipFill>
          <p:spPr>
            <a:xfrm>
              <a:off x="6122855" y="2906662"/>
              <a:ext cx="2703049" cy="2006263"/>
            </a:xfrm>
            <a:prstGeom prst="rect">
              <a:avLst/>
            </a:prstGeom>
          </p:spPr>
        </p:pic>
        <p:sp>
          <p:nvSpPr>
            <p:cNvPr id="21" name="テキスト ボックス 20"/>
            <p:cNvSpPr txBox="1"/>
            <p:nvPr/>
          </p:nvSpPr>
          <p:spPr>
            <a:xfrm>
              <a:off x="4234592" y="5748879"/>
              <a:ext cx="2313668" cy="369332"/>
            </a:xfrm>
            <a:prstGeom prst="rect">
              <a:avLst/>
            </a:prstGeom>
            <a:noFill/>
          </p:spPr>
          <p:txBody>
            <a:bodyPr wrap="square" rtlCol="0">
              <a:spAutoFit/>
            </a:bodyPr>
            <a:lstStyle/>
            <a:p>
              <a:r>
                <a:rPr kumimoji="1" lang="en-US" altLang="ja-JP" dirty="0" smtClean="0">
                  <a:solidFill>
                    <a:srgbClr val="FF0000"/>
                  </a:solidFill>
                  <a:latin typeface="Arial"/>
                  <a:cs typeface="Arial"/>
                </a:rPr>
                <a:t>1976-77</a:t>
              </a:r>
              <a:r>
                <a:rPr lang="en-US" altLang="en-US" dirty="0">
                  <a:solidFill>
                    <a:srgbClr val="FF0000"/>
                  </a:solidFill>
                  <a:latin typeface="Arial"/>
                  <a:cs typeface="Arial"/>
                </a:rPr>
                <a:t> </a:t>
              </a:r>
              <a:r>
                <a:rPr lang="en-US" altLang="en-US" dirty="0" smtClean="0">
                  <a:solidFill>
                    <a:srgbClr val="FF0000"/>
                  </a:solidFill>
                  <a:latin typeface="Arial"/>
                  <a:cs typeface="Arial"/>
                </a:rPr>
                <a:t>SST rose</a:t>
              </a:r>
              <a:endParaRPr kumimoji="1" lang="en-US" altLang="ja-JP" dirty="0" smtClean="0">
                <a:solidFill>
                  <a:srgbClr val="FF0000"/>
                </a:solidFill>
                <a:latin typeface="Arial"/>
                <a:cs typeface="Arial"/>
              </a:endParaRPr>
            </a:p>
          </p:txBody>
        </p:sp>
      </p:grpSp>
    </p:spTree>
    <p:extLst>
      <p:ext uri="{BB962C8B-B14F-4D97-AF65-F5344CB8AC3E}">
        <p14:creationId xmlns:p14="http://schemas.microsoft.com/office/powerpoint/2010/main" val="22879108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451515" y="407523"/>
            <a:ext cx="4335742" cy="523220"/>
          </a:xfrm>
          <a:prstGeom prst="rect">
            <a:avLst/>
          </a:prstGeom>
          <a:solidFill>
            <a:schemeClr val="accent5">
              <a:lumMod val="20000"/>
              <a:lumOff val="80000"/>
            </a:schemeClr>
          </a:solidFill>
          <a:ln>
            <a:solidFill>
              <a:srgbClr val="0000FF"/>
            </a:solidFill>
          </a:ln>
        </p:spPr>
        <p:txBody>
          <a:bodyPr wrap="square" rtlCol="0">
            <a:spAutoFit/>
          </a:bodyPr>
          <a:lstStyle/>
          <a:p>
            <a:pPr algn="ctr"/>
            <a:r>
              <a:rPr lang="en-US" altLang="ja-JP" sz="2800" dirty="0" smtClean="0">
                <a:latin typeface="Arial Black"/>
                <a:cs typeface="Arial Black"/>
              </a:rPr>
              <a:t>Purpose</a:t>
            </a:r>
            <a:r>
              <a:rPr lang="ja-JP" altLang="en-US" sz="2800" dirty="0" smtClean="0">
                <a:latin typeface="Arial Black"/>
                <a:cs typeface="Arial Black"/>
              </a:rPr>
              <a:t> </a:t>
            </a:r>
            <a:r>
              <a:rPr lang="en-US" altLang="ja-JP" sz="2800" dirty="0" smtClean="0">
                <a:latin typeface="Arial Black"/>
                <a:cs typeface="Arial Black"/>
              </a:rPr>
              <a:t>and</a:t>
            </a:r>
            <a:r>
              <a:rPr lang="ja-JP" altLang="en-US" sz="2800" dirty="0" smtClean="0">
                <a:latin typeface="Arial Black"/>
                <a:cs typeface="Arial Black"/>
              </a:rPr>
              <a:t> </a:t>
            </a:r>
            <a:r>
              <a:rPr lang="en-US" altLang="ja-JP" sz="2800" dirty="0" smtClean="0">
                <a:latin typeface="Arial Black"/>
                <a:cs typeface="Arial Black"/>
              </a:rPr>
              <a:t>method</a:t>
            </a:r>
            <a:endParaRPr kumimoji="1" lang="ja-JP" altLang="en-US" sz="2800" dirty="0" smtClean="0">
              <a:latin typeface="Arial Black"/>
              <a:cs typeface="Arial Black"/>
            </a:endParaRPr>
          </a:p>
        </p:txBody>
      </p:sp>
      <p:sp>
        <p:nvSpPr>
          <p:cNvPr id="3" name="テキスト ボックス 2"/>
          <p:cNvSpPr txBox="1"/>
          <p:nvPr/>
        </p:nvSpPr>
        <p:spPr>
          <a:xfrm>
            <a:off x="406570" y="1688544"/>
            <a:ext cx="5824197" cy="1277273"/>
          </a:xfrm>
          <a:prstGeom prst="rect">
            <a:avLst/>
          </a:prstGeom>
          <a:noFill/>
        </p:spPr>
        <p:txBody>
          <a:bodyPr wrap="square" rtlCol="0">
            <a:spAutoFit/>
          </a:bodyPr>
          <a:lstStyle/>
          <a:p>
            <a:pPr>
              <a:spcAft>
                <a:spcPts val="600"/>
              </a:spcAft>
            </a:pPr>
            <a:r>
              <a:rPr lang="en-US" altLang="ja-JP" b="1" dirty="0" smtClean="0">
                <a:latin typeface="Arial"/>
                <a:cs typeface="Arial"/>
              </a:rPr>
              <a:t>Different response between anchovy and sardine</a:t>
            </a:r>
          </a:p>
          <a:p>
            <a:r>
              <a:rPr lang="en-US" altLang="ja-JP" dirty="0" smtClean="0">
                <a:latin typeface="Arial"/>
                <a:cs typeface="Arial"/>
              </a:rPr>
              <a:t>Zooplankton density decreased in the CCS</a:t>
            </a:r>
            <a:r>
              <a:rPr lang="ja-JP" altLang="en-US" dirty="0" smtClean="0">
                <a:latin typeface="Arial"/>
                <a:cs typeface="Arial"/>
              </a:rPr>
              <a:t> </a:t>
            </a:r>
            <a:r>
              <a:rPr lang="en-US" altLang="ja-JP" dirty="0" smtClean="0">
                <a:latin typeface="Arial"/>
                <a:cs typeface="Arial"/>
              </a:rPr>
              <a:t>after</a:t>
            </a:r>
            <a:r>
              <a:rPr lang="ja-JP" altLang="en-US" dirty="0" smtClean="0">
                <a:latin typeface="Arial"/>
                <a:cs typeface="Arial"/>
              </a:rPr>
              <a:t> </a:t>
            </a:r>
            <a:r>
              <a:rPr lang="en-US" altLang="ja-JP" dirty="0" smtClean="0">
                <a:latin typeface="Arial"/>
                <a:cs typeface="Arial"/>
              </a:rPr>
              <a:t>1977.</a:t>
            </a:r>
          </a:p>
          <a:p>
            <a:r>
              <a:rPr lang="ja-JP" altLang="ja-JP" dirty="0">
                <a:latin typeface="Arial"/>
                <a:cs typeface="Arial"/>
              </a:rPr>
              <a:t>T</a:t>
            </a:r>
            <a:r>
              <a:rPr lang="en-US" altLang="ja-JP" dirty="0" smtClean="0">
                <a:latin typeface="Arial"/>
                <a:cs typeface="Arial"/>
              </a:rPr>
              <a:t>he </a:t>
            </a:r>
            <a:r>
              <a:rPr lang="en-US" altLang="ja-JP" dirty="0" smtClean="0">
                <a:solidFill>
                  <a:srgbClr val="FF0000"/>
                </a:solidFill>
                <a:latin typeface="Arial"/>
                <a:cs typeface="Arial"/>
              </a:rPr>
              <a:t>Northern anchovy catch</a:t>
            </a:r>
            <a:r>
              <a:rPr lang="ja-JP" altLang="en-US" dirty="0" smtClean="0">
                <a:solidFill>
                  <a:srgbClr val="FF0000"/>
                </a:solidFill>
                <a:latin typeface="Arial"/>
                <a:cs typeface="Arial"/>
              </a:rPr>
              <a:t> </a:t>
            </a:r>
            <a:r>
              <a:rPr lang="en-US" altLang="ja-JP" dirty="0" smtClean="0">
                <a:solidFill>
                  <a:srgbClr val="FF0000"/>
                </a:solidFill>
                <a:latin typeface="Arial"/>
                <a:cs typeface="Arial"/>
              </a:rPr>
              <a:t>also decreased</a:t>
            </a:r>
            <a:r>
              <a:rPr lang="en-US" altLang="ja-JP" dirty="0" smtClean="0">
                <a:latin typeface="Arial"/>
                <a:cs typeface="Arial"/>
              </a:rPr>
              <a:t>,</a:t>
            </a:r>
          </a:p>
          <a:p>
            <a:r>
              <a:rPr lang="en-US" altLang="ja-JP" dirty="0" smtClean="0">
                <a:latin typeface="Arial"/>
                <a:cs typeface="Arial"/>
              </a:rPr>
              <a:t>but the </a:t>
            </a:r>
            <a:r>
              <a:rPr lang="en-US" altLang="ja-JP" dirty="0" smtClean="0">
                <a:solidFill>
                  <a:srgbClr val="0000FF"/>
                </a:solidFill>
                <a:latin typeface="Arial"/>
                <a:cs typeface="Arial"/>
              </a:rPr>
              <a:t>Pacific sardine</a:t>
            </a:r>
            <a:r>
              <a:rPr lang="ja-JP" altLang="en-US" dirty="0" smtClean="0">
                <a:solidFill>
                  <a:srgbClr val="0000FF"/>
                </a:solidFill>
                <a:latin typeface="Arial"/>
                <a:cs typeface="Arial"/>
              </a:rPr>
              <a:t> </a:t>
            </a:r>
            <a:r>
              <a:rPr lang="en-US" altLang="ja-JP" dirty="0" smtClean="0">
                <a:solidFill>
                  <a:srgbClr val="0000FF"/>
                </a:solidFill>
                <a:latin typeface="Arial"/>
                <a:cs typeface="Arial"/>
              </a:rPr>
              <a:t>catch did not decrease</a:t>
            </a:r>
            <a:r>
              <a:rPr lang="en-US" altLang="ja-JP" dirty="0" smtClean="0">
                <a:latin typeface="Arial"/>
                <a:cs typeface="Arial"/>
              </a:rPr>
              <a:t>. </a:t>
            </a:r>
            <a:endParaRPr lang="en-US" altLang="ja-JP" dirty="0" smtClean="0"/>
          </a:p>
        </p:txBody>
      </p:sp>
      <p:grpSp>
        <p:nvGrpSpPr>
          <p:cNvPr id="35" name="図形グループ 34"/>
          <p:cNvGrpSpPr/>
          <p:nvPr/>
        </p:nvGrpSpPr>
        <p:grpSpPr>
          <a:xfrm>
            <a:off x="6058307" y="231862"/>
            <a:ext cx="3039475" cy="6483424"/>
            <a:chOff x="6058307" y="231862"/>
            <a:chExt cx="3039475" cy="6483424"/>
          </a:xfrm>
        </p:grpSpPr>
        <p:pic>
          <p:nvPicPr>
            <p:cNvPr id="4" name="図 3"/>
            <p:cNvPicPr>
              <a:picLocks noChangeAspect="1"/>
            </p:cNvPicPr>
            <p:nvPr/>
          </p:nvPicPr>
          <p:blipFill>
            <a:blip r:embed="rId2"/>
            <a:stretch>
              <a:fillRect/>
            </a:stretch>
          </p:blipFill>
          <p:spPr>
            <a:xfrm>
              <a:off x="6867385" y="231862"/>
              <a:ext cx="1625510" cy="5960204"/>
            </a:xfrm>
            <a:prstGeom prst="rect">
              <a:avLst/>
            </a:prstGeom>
            <a:ln>
              <a:solidFill>
                <a:schemeClr val="tx1"/>
              </a:solidFill>
            </a:ln>
          </p:spPr>
        </p:pic>
        <p:sp>
          <p:nvSpPr>
            <p:cNvPr id="5" name="テキスト ボックス 4"/>
            <p:cNvSpPr txBox="1"/>
            <p:nvPr/>
          </p:nvSpPr>
          <p:spPr>
            <a:xfrm>
              <a:off x="6708722" y="6192066"/>
              <a:ext cx="2134159" cy="523220"/>
            </a:xfrm>
            <a:prstGeom prst="rect">
              <a:avLst/>
            </a:prstGeom>
            <a:noFill/>
          </p:spPr>
          <p:txBody>
            <a:bodyPr wrap="square" rtlCol="0">
              <a:spAutoFit/>
            </a:bodyPr>
            <a:lstStyle/>
            <a:p>
              <a:r>
                <a:rPr kumimoji="1" lang="en-US" altLang="ja-JP" sz="1400" dirty="0" smtClean="0">
                  <a:solidFill>
                    <a:schemeClr val="accent5">
                      <a:lumMod val="50000"/>
                    </a:schemeClr>
                  </a:solidFill>
                  <a:latin typeface="Arial"/>
                  <a:cs typeface="Arial"/>
                </a:rPr>
                <a:t>Zooplankton density</a:t>
              </a:r>
            </a:p>
            <a:p>
              <a:r>
                <a:rPr kumimoji="1" lang="en-US" altLang="ja-JP" sz="1400" dirty="0" smtClean="0">
                  <a:solidFill>
                    <a:schemeClr val="accent5">
                      <a:lumMod val="50000"/>
                    </a:schemeClr>
                  </a:solidFill>
                  <a:latin typeface="Arial"/>
                  <a:cs typeface="Arial"/>
                </a:rPr>
                <a:t>McGowan et al. (2003)</a:t>
              </a:r>
              <a:endParaRPr kumimoji="1" lang="ja-JP" altLang="en-US" sz="1400" dirty="0" smtClean="0">
                <a:solidFill>
                  <a:schemeClr val="accent5">
                    <a:lumMod val="50000"/>
                  </a:schemeClr>
                </a:solidFill>
                <a:latin typeface="Arial"/>
                <a:cs typeface="Arial"/>
              </a:endParaRPr>
            </a:p>
          </p:txBody>
        </p:sp>
        <p:cxnSp>
          <p:nvCxnSpPr>
            <p:cNvPr id="11" name="直線矢印コネクタ 10"/>
            <p:cNvCxnSpPr/>
            <p:nvPr/>
          </p:nvCxnSpPr>
          <p:spPr>
            <a:xfrm>
              <a:off x="8602033" y="793693"/>
              <a:ext cx="0" cy="494428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8026248" y="437958"/>
              <a:ext cx="1071534" cy="338554"/>
            </a:xfrm>
            <a:prstGeom prst="rect">
              <a:avLst/>
            </a:prstGeom>
            <a:noFill/>
          </p:spPr>
          <p:txBody>
            <a:bodyPr wrap="square" rtlCol="0">
              <a:spAutoFit/>
            </a:bodyPr>
            <a:lstStyle/>
            <a:p>
              <a:pPr algn="r"/>
              <a:r>
                <a:rPr kumimoji="1" lang="en-US" altLang="ja-JP" sz="1600" dirty="0" smtClean="0">
                  <a:latin typeface="Arial"/>
                  <a:cs typeface="Arial"/>
                </a:rPr>
                <a:t>1952</a:t>
              </a:r>
              <a:endParaRPr kumimoji="1" lang="ja-JP" altLang="en-US" sz="1600" dirty="0" smtClean="0">
                <a:latin typeface="Arial"/>
                <a:cs typeface="Arial"/>
              </a:endParaRPr>
            </a:p>
          </p:txBody>
        </p:sp>
        <p:sp>
          <p:nvSpPr>
            <p:cNvPr id="17" name="テキスト ボックス 16"/>
            <p:cNvSpPr txBox="1"/>
            <p:nvPr/>
          </p:nvSpPr>
          <p:spPr>
            <a:xfrm>
              <a:off x="8009135" y="5737980"/>
              <a:ext cx="1071534" cy="338554"/>
            </a:xfrm>
            <a:prstGeom prst="rect">
              <a:avLst/>
            </a:prstGeom>
            <a:noFill/>
          </p:spPr>
          <p:txBody>
            <a:bodyPr wrap="square" rtlCol="0">
              <a:spAutoFit/>
            </a:bodyPr>
            <a:lstStyle/>
            <a:p>
              <a:pPr algn="r"/>
              <a:r>
                <a:rPr lang="en-US" altLang="ja-JP" sz="1600" dirty="0" smtClean="0">
                  <a:latin typeface="Arial"/>
                  <a:cs typeface="Arial"/>
                </a:rPr>
                <a:t>2000</a:t>
              </a:r>
              <a:endParaRPr kumimoji="1" lang="ja-JP" altLang="en-US" sz="1600" dirty="0" smtClean="0">
                <a:latin typeface="Arial"/>
                <a:cs typeface="Arial"/>
              </a:endParaRPr>
            </a:p>
          </p:txBody>
        </p:sp>
        <p:sp>
          <p:nvSpPr>
            <p:cNvPr id="19" name="テキスト ボックス 18"/>
            <p:cNvSpPr txBox="1"/>
            <p:nvPr/>
          </p:nvSpPr>
          <p:spPr>
            <a:xfrm>
              <a:off x="8403601" y="3050805"/>
              <a:ext cx="677068" cy="338554"/>
            </a:xfrm>
            <a:prstGeom prst="rect">
              <a:avLst/>
            </a:prstGeom>
            <a:solidFill>
              <a:srgbClr val="FFFFFF"/>
            </a:solidFill>
          </p:spPr>
          <p:txBody>
            <a:bodyPr wrap="square" rtlCol="0">
              <a:spAutoFit/>
            </a:bodyPr>
            <a:lstStyle/>
            <a:p>
              <a:pPr algn="r"/>
              <a:r>
                <a:rPr kumimoji="1" lang="en-US" altLang="ja-JP" sz="1600" dirty="0" smtClean="0">
                  <a:solidFill>
                    <a:srgbClr val="FF0000"/>
                  </a:solidFill>
                  <a:latin typeface="Arial"/>
                  <a:cs typeface="Arial"/>
                </a:rPr>
                <a:t>1976</a:t>
              </a:r>
              <a:endParaRPr kumimoji="1" lang="ja-JP" altLang="en-US" sz="1600" dirty="0" smtClean="0">
                <a:solidFill>
                  <a:srgbClr val="FF0000"/>
                </a:solidFill>
                <a:latin typeface="Arial"/>
                <a:cs typeface="Arial"/>
              </a:endParaRPr>
            </a:p>
          </p:txBody>
        </p:sp>
        <p:cxnSp>
          <p:nvCxnSpPr>
            <p:cNvPr id="20" name="直線矢印コネクタ 19"/>
            <p:cNvCxnSpPr/>
            <p:nvPr/>
          </p:nvCxnSpPr>
          <p:spPr>
            <a:xfrm>
              <a:off x="6058307" y="2232261"/>
              <a:ext cx="666464"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2" name="テキスト ボックス 21"/>
          <p:cNvSpPr txBox="1"/>
          <p:nvPr/>
        </p:nvSpPr>
        <p:spPr>
          <a:xfrm>
            <a:off x="485105" y="1328831"/>
            <a:ext cx="1078715" cy="369332"/>
          </a:xfrm>
          <a:prstGeom prst="rect">
            <a:avLst/>
          </a:prstGeom>
          <a:solidFill>
            <a:srgbClr val="660066"/>
          </a:solidFill>
          <a:ln>
            <a:noFill/>
          </a:ln>
        </p:spPr>
        <p:txBody>
          <a:bodyPr wrap="square" rtlCol="0">
            <a:spAutoFit/>
          </a:bodyPr>
          <a:lstStyle/>
          <a:p>
            <a:pPr algn="ctr"/>
            <a:r>
              <a:rPr kumimoji="1" lang="en-US" altLang="ja-JP" dirty="0" smtClean="0">
                <a:solidFill>
                  <a:schemeClr val="bg1"/>
                </a:solidFill>
                <a:latin typeface="Arial"/>
                <a:cs typeface="Arial"/>
              </a:rPr>
              <a:t>Purpose</a:t>
            </a:r>
            <a:endParaRPr kumimoji="1" lang="ja-JP" altLang="en-US" dirty="0" smtClean="0">
              <a:solidFill>
                <a:schemeClr val="bg1"/>
              </a:solidFill>
              <a:latin typeface="Arial"/>
              <a:cs typeface="Arial"/>
            </a:endParaRPr>
          </a:p>
        </p:txBody>
      </p:sp>
      <p:grpSp>
        <p:nvGrpSpPr>
          <p:cNvPr id="37" name="図形グループ 36"/>
          <p:cNvGrpSpPr/>
          <p:nvPr/>
        </p:nvGrpSpPr>
        <p:grpSpPr>
          <a:xfrm>
            <a:off x="485982" y="4768483"/>
            <a:ext cx="6070161" cy="1569661"/>
            <a:chOff x="485982" y="4768483"/>
            <a:chExt cx="6070161" cy="1569661"/>
          </a:xfrm>
        </p:grpSpPr>
        <p:sp>
          <p:nvSpPr>
            <p:cNvPr id="16" name="正方形/長方形 15"/>
            <p:cNvSpPr/>
            <p:nvPr/>
          </p:nvSpPr>
          <p:spPr>
            <a:xfrm>
              <a:off x="485982" y="5137815"/>
              <a:ext cx="6070161" cy="1200329"/>
            </a:xfrm>
            <a:prstGeom prst="rect">
              <a:avLst/>
            </a:prstGeom>
          </p:spPr>
          <p:txBody>
            <a:bodyPr wrap="square">
              <a:spAutoFit/>
            </a:bodyPr>
            <a:lstStyle/>
            <a:p>
              <a:r>
                <a:rPr lang="en-US" altLang="ja-JP" dirty="0" smtClean="0">
                  <a:latin typeface="Arial"/>
                  <a:cs typeface="Arial"/>
                </a:rPr>
                <a:t>We used </a:t>
              </a:r>
              <a:r>
                <a:rPr lang="en-US" altLang="ja-JP" dirty="0">
                  <a:latin typeface="Arial"/>
                  <a:cs typeface="Arial"/>
                </a:rPr>
                <a:t>a</a:t>
              </a:r>
              <a:r>
                <a:rPr lang="en-US" altLang="ja-JP" dirty="0" smtClean="0">
                  <a:latin typeface="Arial"/>
                  <a:cs typeface="Arial"/>
                </a:rPr>
                <a:t> </a:t>
              </a:r>
              <a:r>
                <a:rPr lang="en-US" altLang="ja-JP" dirty="0">
                  <a:latin typeface="Arial"/>
                  <a:cs typeface="Arial"/>
                </a:rPr>
                <a:t>newly developed </a:t>
              </a:r>
              <a:r>
                <a:rPr lang="en-US" altLang="ja-JP" dirty="0">
                  <a:solidFill>
                    <a:srgbClr val="FF6600"/>
                  </a:solidFill>
                  <a:latin typeface="Arial"/>
                  <a:cs typeface="Arial"/>
                </a:rPr>
                <a:t>high resolution, long-term, fully coupled end-to-</a:t>
              </a:r>
              <a:r>
                <a:rPr lang="en-US" altLang="ja-JP" dirty="0" smtClean="0">
                  <a:solidFill>
                    <a:srgbClr val="FF6600"/>
                  </a:solidFill>
                  <a:latin typeface="Arial"/>
                  <a:cs typeface="Arial"/>
                </a:rPr>
                <a:t>end (full life cycle) </a:t>
              </a:r>
              <a:r>
                <a:rPr lang="en-US" altLang="ja-JP" dirty="0">
                  <a:solidFill>
                    <a:srgbClr val="FF6600"/>
                  </a:solidFill>
                  <a:latin typeface="Arial"/>
                  <a:cs typeface="Arial"/>
                </a:rPr>
                <a:t>fish model </a:t>
              </a:r>
              <a:r>
                <a:rPr lang="en-US" altLang="ja-JP" dirty="0" smtClean="0">
                  <a:solidFill>
                    <a:srgbClr val="000000"/>
                  </a:solidFill>
                  <a:latin typeface="Arial"/>
                  <a:cs typeface="Arial"/>
                </a:rPr>
                <a:t>to</a:t>
              </a:r>
              <a:r>
                <a:rPr lang="ja-JP" altLang="en-US" dirty="0" smtClean="0">
                  <a:solidFill>
                    <a:srgbClr val="000000"/>
                  </a:solidFill>
                  <a:latin typeface="Arial"/>
                  <a:cs typeface="Arial"/>
                </a:rPr>
                <a:t> </a:t>
              </a:r>
              <a:r>
                <a:rPr lang="en-US" altLang="ja-JP" dirty="0" smtClean="0">
                  <a:solidFill>
                    <a:srgbClr val="000000"/>
                  </a:solidFill>
                  <a:latin typeface="Arial"/>
                  <a:cs typeface="Arial"/>
                </a:rPr>
                <a:t>understand </a:t>
              </a:r>
              <a:r>
                <a:rPr lang="en-US" altLang="ja-JP" dirty="0">
                  <a:latin typeface="Arial"/>
                  <a:cs typeface="Arial"/>
                </a:rPr>
                <a:t>the relationship between climate change and fish stock </a:t>
              </a:r>
              <a:r>
                <a:rPr lang="en-US" altLang="ja-JP" dirty="0" smtClean="0">
                  <a:latin typeface="Arial"/>
                  <a:cs typeface="Arial"/>
                </a:rPr>
                <a:t>variation.</a:t>
              </a:r>
              <a:endParaRPr lang="en-US" altLang="ja-JP" dirty="0">
                <a:latin typeface="Arial"/>
                <a:cs typeface="Arial"/>
              </a:endParaRPr>
            </a:p>
          </p:txBody>
        </p:sp>
        <p:sp>
          <p:nvSpPr>
            <p:cNvPr id="25" name="テキスト ボックス 24"/>
            <p:cNvSpPr txBox="1"/>
            <p:nvPr/>
          </p:nvSpPr>
          <p:spPr>
            <a:xfrm>
              <a:off x="485982" y="4768483"/>
              <a:ext cx="1078715" cy="369332"/>
            </a:xfrm>
            <a:prstGeom prst="rect">
              <a:avLst/>
            </a:prstGeom>
            <a:solidFill>
              <a:srgbClr val="660066"/>
            </a:solidFill>
            <a:ln>
              <a:noFill/>
            </a:ln>
          </p:spPr>
          <p:txBody>
            <a:bodyPr wrap="square" rtlCol="0">
              <a:spAutoFit/>
            </a:bodyPr>
            <a:lstStyle/>
            <a:p>
              <a:pPr algn="ctr"/>
              <a:r>
                <a:rPr lang="en-US" altLang="ja-JP" dirty="0" smtClean="0">
                  <a:solidFill>
                    <a:schemeClr val="bg1"/>
                  </a:solidFill>
                  <a:latin typeface="Arial"/>
                  <a:cs typeface="Arial"/>
                </a:rPr>
                <a:t>Method</a:t>
              </a:r>
              <a:endParaRPr kumimoji="1" lang="ja-JP" altLang="en-US" dirty="0" smtClean="0">
                <a:solidFill>
                  <a:schemeClr val="bg1"/>
                </a:solidFill>
                <a:latin typeface="Arial"/>
                <a:cs typeface="Arial"/>
              </a:endParaRPr>
            </a:p>
          </p:txBody>
        </p:sp>
      </p:grpSp>
      <p:sp>
        <p:nvSpPr>
          <p:cNvPr id="26" name="テキスト ボックス 25"/>
          <p:cNvSpPr txBox="1"/>
          <p:nvPr/>
        </p:nvSpPr>
        <p:spPr>
          <a:xfrm>
            <a:off x="407447" y="3193157"/>
            <a:ext cx="3490719" cy="646331"/>
          </a:xfrm>
          <a:prstGeom prst="rect">
            <a:avLst/>
          </a:prstGeom>
          <a:noFill/>
          <a:ln>
            <a:solidFill>
              <a:srgbClr val="FF0000"/>
            </a:solidFill>
          </a:ln>
        </p:spPr>
        <p:txBody>
          <a:bodyPr wrap="square" rtlCol="0">
            <a:spAutoFit/>
          </a:bodyPr>
          <a:lstStyle/>
          <a:p>
            <a:r>
              <a:rPr lang="en-US" altLang="ja-JP" b="1" dirty="0" smtClean="0">
                <a:latin typeface="Arial"/>
                <a:cs typeface="Arial"/>
              </a:rPr>
              <a:t>Our purpose is to understand why the difference occurred. </a:t>
            </a:r>
            <a:endParaRPr lang="en-US" altLang="ja-JP" b="1" dirty="0" smtClean="0"/>
          </a:p>
        </p:txBody>
      </p:sp>
      <p:grpSp>
        <p:nvGrpSpPr>
          <p:cNvPr id="36" name="図形グループ 35"/>
          <p:cNvGrpSpPr/>
          <p:nvPr/>
        </p:nvGrpSpPr>
        <p:grpSpPr>
          <a:xfrm>
            <a:off x="2280107" y="2599343"/>
            <a:ext cx="4504468" cy="2093970"/>
            <a:chOff x="2280107" y="2599343"/>
            <a:chExt cx="4504468" cy="2093970"/>
          </a:xfrm>
        </p:grpSpPr>
        <p:pic>
          <p:nvPicPr>
            <p:cNvPr id="33" name="図 32" descr="名称未設定.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020" y="2965817"/>
              <a:ext cx="2810555" cy="1690812"/>
            </a:xfrm>
            <a:prstGeom prst="rect">
              <a:avLst/>
            </a:prstGeom>
            <a:ln>
              <a:solidFill>
                <a:schemeClr val="tx1"/>
              </a:solidFill>
            </a:ln>
          </p:spPr>
        </p:pic>
        <p:sp>
          <p:nvSpPr>
            <p:cNvPr id="34" name="テキスト ボックス 33"/>
            <p:cNvSpPr txBox="1"/>
            <p:nvPr/>
          </p:nvSpPr>
          <p:spPr>
            <a:xfrm>
              <a:off x="2280107" y="4262426"/>
              <a:ext cx="1693913" cy="430887"/>
            </a:xfrm>
            <a:prstGeom prst="rect">
              <a:avLst/>
            </a:prstGeom>
            <a:noFill/>
          </p:spPr>
          <p:txBody>
            <a:bodyPr wrap="square" rtlCol="0">
              <a:spAutoFit/>
            </a:bodyPr>
            <a:lstStyle/>
            <a:p>
              <a:pPr algn="ctr"/>
              <a:r>
                <a:rPr kumimoji="1" lang="en-US" altLang="ja-JP" sz="1100" dirty="0" smtClean="0">
                  <a:solidFill>
                    <a:srgbClr val="215968"/>
                  </a:solidFill>
                  <a:latin typeface="Arial"/>
                  <a:cs typeface="Arial"/>
                </a:rPr>
                <a:t>Catch weight (ton) time series (from FAO data)</a:t>
              </a:r>
              <a:endParaRPr kumimoji="1" lang="ja-JP" altLang="en-US" sz="1100" dirty="0">
                <a:solidFill>
                  <a:srgbClr val="215968"/>
                </a:solidFill>
                <a:latin typeface="Arial"/>
                <a:cs typeface="Arial"/>
              </a:endParaRPr>
            </a:p>
          </p:txBody>
        </p:sp>
        <p:cxnSp>
          <p:nvCxnSpPr>
            <p:cNvPr id="27" name="直線矢印コネクタ 26"/>
            <p:cNvCxnSpPr/>
            <p:nvPr/>
          </p:nvCxnSpPr>
          <p:spPr>
            <a:xfrm>
              <a:off x="2451515" y="2599343"/>
              <a:ext cx="2737485" cy="124014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p:nvPr/>
          </p:nvCxnSpPr>
          <p:spPr>
            <a:xfrm>
              <a:off x="5189000" y="2870796"/>
              <a:ext cx="869307" cy="68097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47653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896" y="2442538"/>
            <a:ext cx="1365102" cy="516365"/>
          </a:xfrm>
          <a:prstGeom prst="rect">
            <a:avLst/>
          </a:prstGeom>
        </p:spPr>
      </p:pic>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877" y="1966229"/>
            <a:ext cx="1335776" cy="394925"/>
          </a:xfrm>
          <a:prstGeom prst="rect">
            <a:avLst/>
          </a:prstGeom>
        </p:spPr>
      </p:pic>
      <p:sp>
        <p:nvSpPr>
          <p:cNvPr id="21" name="円/楕円 20"/>
          <p:cNvSpPr/>
          <p:nvPr/>
        </p:nvSpPr>
        <p:spPr>
          <a:xfrm rot="791585">
            <a:off x="1970518" y="1696304"/>
            <a:ext cx="3546630" cy="1477926"/>
          </a:xfrm>
          <a:prstGeom prst="ellipse">
            <a:avLst/>
          </a:prstGeom>
          <a:noFill/>
          <a:ln w="104775">
            <a:gradFill flip="none" rotWithShape="1">
              <a:gsLst>
                <a:gs pos="0">
                  <a:schemeClr val="bg1"/>
                </a:gs>
                <a:gs pos="97000">
                  <a:schemeClr val="accent5">
                    <a:lumMod val="60000"/>
                    <a:lumOff val="40000"/>
                  </a:schemeClr>
                </a:gs>
              </a:gsLst>
              <a:path path="circle">
                <a:fillToRect l="50000" t="50000" r="50000" b="50000"/>
              </a:path>
              <a:tileRect/>
            </a:gra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446028" y="407523"/>
            <a:ext cx="6509724" cy="523220"/>
          </a:xfrm>
          <a:prstGeom prst="rect">
            <a:avLst/>
          </a:prstGeom>
          <a:solidFill>
            <a:schemeClr val="accent5">
              <a:lumMod val="20000"/>
              <a:lumOff val="80000"/>
            </a:schemeClr>
          </a:solidFill>
          <a:ln>
            <a:solidFill>
              <a:srgbClr val="0000FF"/>
            </a:solidFill>
          </a:ln>
        </p:spPr>
        <p:txBody>
          <a:bodyPr wrap="square" rtlCol="0">
            <a:spAutoFit/>
          </a:bodyPr>
          <a:lstStyle/>
          <a:p>
            <a:pPr algn="ctr"/>
            <a:r>
              <a:rPr kumimoji="1" lang="en-US" altLang="ja-JP" sz="2800" dirty="0" smtClean="0">
                <a:latin typeface="Arial Black"/>
                <a:cs typeface="Arial Black"/>
              </a:rPr>
              <a:t>Fully coupled end-to-end</a:t>
            </a:r>
            <a:r>
              <a:rPr kumimoji="1" lang="ja-JP" altLang="en-US" sz="2800" dirty="0" smtClean="0">
                <a:latin typeface="Arial Black"/>
                <a:cs typeface="Arial Black"/>
              </a:rPr>
              <a:t> </a:t>
            </a:r>
            <a:r>
              <a:rPr kumimoji="1" lang="en-US" altLang="ja-JP" sz="2800" dirty="0" smtClean="0">
                <a:latin typeface="Arial Black"/>
                <a:cs typeface="Arial Black"/>
              </a:rPr>
              <a:t>model</a:t>
            </a:r>
            <a:endParaRPr kumimoji="1" lang="ja-JP" altLang="en-US" sz="2800" dirty="0" smtClean="0">
              <a:latin typeface="Arial Black"/>
              <a:cs typeface="Arial Black"/>
            </a:endParaRPr>
          </a:p>
        </p:txBody>
      </p:sp>
      <p:grpSp>
        <p:nvGrpSpPr>
          <p:cNvPr id="4" name="図形グループ 3"/>
          <p:cNvGrpSpPr/>
          <p:nvPr/>
        </p:nvGrpSpPr>
        <p:grpSpPr>
          <a:xfrm>
            <a:off x="5597462" y="3560621"/>
            <a:ext cx="3081935" cy="3081935"/>
            <a:chOff x="5597462" y="3560621"/>
            <a:chExt cx="3081935" cy="3081935"/>
          </a:xfrm>
        </p:grpSpPr>
        <p:pic>
          <p:nvPicPr>
            <p:cNvPr id="6" name="図 5" descr="test.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462" y="3560621"/>
              <a:ext cx="3081935" cy="3081935"/>
            </a:xfrm>
            <a:prstGeom prst="rect">
              <a:avLst/>
            </a:prstGeom>
          </p:spPr>
        </p:pic>
        <p:sp>
          <p:nvSpPr>
            <p:cNvPr id="7" name="テキスト ボックス 6"/>
            <p:cNvSpPr txBox="1"/>
            <p:nvPr/>
          </p:nvSpPr>
          <p:spPr>
            <a:xfrm>
              <a:off x="7353875" y="4389480"/>
              <a:ext cx="595476" cy="307777"/>
            </a:xfrm>
            <a:prstGeom prst="rect">
              <a:avLst/>
            </a:prstGeom>
            <a:noFill/>
          </p:spPr>
          <p:txBody>
            <a:bodyPr wrap="square" rtlCol="0">
              <a:spAutoFit/>
            </a:bodyPr>
            <a:lstStyle/>
            <a:p>
              <a:r>
                <a:rPr lang="en-US" altLang="ja-JP" sz="1400" b="1" dirty="0" smtClean="0">
                  <a:solidFill>
                    <a:srgbClr val="FF0000"/>
                  </a:solidFill>
                  <a:effectLst>
                    <a:glow rad="101600">
                      <a:schemeClr val="bg1">
                        <a:alpha val="75000"/>
                      </a:schemeClr>
                    </a:glow>
                  </a:effectLst>
                </a:rPr>
                <a:t>Egg</a:t>
              </a:r>
              <a:endParaRPr kumimoji="1" lang="ja-JP" altLang="en-US" sz="1400" b="1" dirty="0">
                <a:solidFill>
                  <a:srgbClr val="FF0000"/>
                </a:solidFill>
                <a:effectLst>
                  <a:glow rad="101600">
                    <a:schemeClr val="bg1">
                      <a:alpha val="75000"/>
                    </a:schemeClr>
                  </a:glow>
                </a:effectLst>
              </a:endParaRPr>
            </a:p>
          </p:txBody>
        </p:sp>
        <p:sp>
          <p:nvSpPr>
            <p:cNvPr id="8" name="テキスト ボックス 7"/>
            <p:cNvSpPr txBox="1"/>
            <p:nvPr/>
          </p:nvSpPr>
          <p:spPr>
            <a:xfrm>
              <a:off x="6643381" y="4302216"/>
              <a:ext cx="1154313" cy="307777"/>
            </a:xfrm>
            <a:prstGeom prst="rect">
              <a:avLst/>
            </a:prstGeom>
            <a:noFill/>
          </p:spPr>
          <p:txBody>
            <a:bodyPr wrap="square" rtlCol="0">
              <a:spAutoFit/>
            </a:bodyPr>
            <a:lstStyle/>
            <a:p>
              <a:r>
                <a:rPr lang="en-US" altLang="ja-JP" sz="1400" b="1" dirty="0" smtClean="0">
                  <a:solidFill>
                    <a:srgbClr val="FF6600"/>
                  </a:solidFill>
                  <a:effectLst>
                    <a:glow rad="101600">
                      <a:schemeClr val="bg1">
                        <a:alpha val="75000"/>
                      </a:schemeClr>
                    </a:glow>
                  </a:effectLst>
                </a:rPr>
                <a:t>Yolk-sac</a:t>
              </a:r>
              <a:endParaRPr kumimoji="1" lang="ja-JP" altLang="en-US" sz="1400" b="1" dirty="0">
                <a:solidFill>
                  <a:srgbClr val="FF6600"/>
                </a:solidFill>
                <a:effectLst>
                  <a:glow rad="101600">
                    <a:schemeClr val="bg1">
                      <a:alpha val="75000"/>
                    </a:schemeClr>
                  </a:glow>
                </a:effectLst>
              </a:endParaRPr>
            </a:p>
          </p:txBody>
        </p:sp>
        <p:sp>
          <p:nvSpPr>
            <p:cNvPr id="9" name="テキスト ボックス 8"/>
            <p:cNvSpPr txBox="1"/>
            <p:nvPr/>
          </p:nvSpPr>
          <p:spPr>
            <a:xfrm>
              <a:off x="5650357" y="4712464"/>
              <a:ext cx="1434164" cy="307777"/>
            </a:xfrm>
            <a:prstGeom prst="rect">
              <a:avLst/>
            </a:prstGeom>
            <a:noFill/>
          </p:spPr>
          <p:txBody>
            <a:bodyPr wrap="square" rtlCol="0">
              <a:spAutoFit/>
            </a:bodyPr>
            <a:lstStyle/>
            <a:p>
              <a:pPr algn="r"/>
              <a:r>
                <a:rPr lang="en-US" altLang="ja-JP" sz="1400" b="1" dirty="0" smtClean="0">
                  <a:solidFill>
                    <a:srgbClr val="008000"/>
                  </a:solidFill>
                  <a:effectLst>
                    <a:glow rad="101600">
                      <a:schemeClr val="bg1">
                        <a:alpha val="75000"/>
                      </a:schemeClr>
                    </a:glow>
                  </a:effectLst>
                </a:rPr>
                <a:t>Larva</a:t>
              </a:r>
              <a:endParaRPr kumimoji="1" lang="ja-JP" altLang="en-US" sz="1400" b="1" dirty="0">
                <a:solidFill>
                  <a:srgbClr val="008000"/>
                </a:solidFill>
                <a:effectLst>
                  <a:glow rad="101600">
                    <a:schemeClr val="bg1">
                      <a:alpha val="75000"/>
                    </a:schemeClr>
                  </a:glow>
                </a:effectLst>
              </a:endParaRPr>
            </a:p>
          </p:txBody>
        </p:sp>
        <p:sp>
          <p:nvSpPr>
            <p:cNvPr id="10" name="テキスト ボックス 9"/>
            <p:cNvSpPr txBox="1"/>
            <p:nvPr/>
          </p:nvSpPr>
          <p:spPr>
            <a:xfrm>
              <a:off x="7310372" y="4825437"/>
              <a:ext cx="1073744" cy="307777"/>
            </a:xfrm>
            <a:prstGeom prst="rect">
              <a:avLst/>
            </a:prstGeom>
            <a:noFill/>
          </p:spPr>
          <p:txBody>
            <a:bodyPr wrap="square" rtlCol="0">
              <a:spAutoFit/>
            </a:bodyPr>
            <a:lstStyle/>
            <a:p>
              <a:r>
                <a:rPr lang="en-US" altLang="ja-JP" sz="1400" b="1" dirty="0" smtClean="0">
                  <a:solidFill>
                    <a:srgbClr val="0000FF"/>
                  </a:solidFill>
                  <a:effectLst>
                    <a:glow rad="101600">
                      <a:schemeClr val="bg1">
                        <a:alpha val="75000"/>
                      </a:schemeClr>
                    </a:glow>
                  </a:effectLst>
                </a:rPr>
                <a:t>Juvenile</a:t>
              </a:r>
              <a:endParaRPr kumimoji="1" lang="ja-JP" altLang="en-US" sz="1400" b="1" dirty="0">
                <a:solidFill>
                  <a:srgbClr val="0000FF"/>
                </a:solidFill>
                <a:effectLst>
                  <a:glow rad="101600">
                    <a:schemeClr val="bg1">
                      <a:alpha val="75000"/>
                    </a:schemeClr>
                  </a:glow>
                </a:effectLst>
              </a:endParaRPr>
            </a:p>
          </p:txBody>
        </p:sp>
      </p:grpSp>
      <p:sp>
        <p:nvSpPr>
          <p:cNvPr id="11" name="テキスト ボックス 10"/>
          <p:cNvSpPr txBox="1"/>
          <p:nvPr/>
        </p:nvSpPr>
        <p:spPr>
          <a:xfrm>
            <a:off x="5483914" y="6427113"/>
            <a:ext cx="3243316" cy="430887"/>
          </a:xfrm>
          <a:prstGeom prst="rect">
            <a:avLst/>
          </a:prstGeom>
          <a:solidFill>
            <a:schemeClr val="bg1"/>
          </a:solidFill>
        </p:spPr>
        <p:txBody>
          <a:bodyPr wrap="square" rtlCol="0">
            <a:spAutoFit/>
          </a:bodyPr>
          <a:lstStyle/>
          <a:p>
            <a:pPr algn="ctr"/>
            <a:r>
              <a:rPr lang="en-US" altLang="ja-JP" sz="1100" dirty="0" smtClean="0">
                <a:solidFill>
                  <a:schemeClr val="accent4">
                    <a:lumMod val="50000"/>
                  </a:schemeClr>
                </a:solidFill>
                <a:latin typeface="Arial"/>
                <a:cs typeface="Arial"/>
              </a:rPr>
              <a:t>Migration route of an age-0 anchovy and </a:t>
            </a:r>
          </a:p>
          <a:p>
            <a:pPr algn="ctr"/>
            <a:r>
              <a:rPr lang="en-US" altLang="ja-JP" sz="1100" dirty="0" smtClean="0">
                <a:solidFill>
                  <a:schemeClr val="accent4">
                    <a:lumMod val="50000"/>
                  </a:schemeClr>
                </a:solidFill>
                <a:latin typeface="Arial"/>
                <a:cs typeface="Arial"/>
              </a:rPr>
              <a:t>Surface zooplankton density (April 1, 1965) </a:t>
            </a:r>
            <a:endParaRPr kumimoji="1" lang="ja-JP" altLang="en-US" sz="1100" dirty="0">
              <a:solidFill>
                <a:schemeClr val="accent4">
                  <a:lumMod val="50000"/>
                </a:schemeClr>
              </a:solidFill>
              <a:latin typeface="Arial"/>
              <a:cs typeface="Arial"/>
            </a:endParaRPr>
          </a:p>
        </p:txBody>
      </p:sp>
      <p:sp>
        <p:nvSpPr>
          <p:cNvPr id="13" name="テキスト ボックス 12"/>
          <p:cNvSpPr txBox="1"/>
          <p:nvPr/>
        </p:nvSpPr>
        <p:spPr>
          <a:xfrm>
            <a:off x="475383" y="3807527"/>
            <a:ext cx="4826798" cy="2308324"/>
          </a:xfrm>
          <a:prstGeom prst="rect">
            <a:avLst/>
          </a:prstGeom>
          <a:noFill/>
        </p:spPr>
        <p:txBody>
          <a:bodyPr wrap="square" rtlCol="0">
            <a:spAutoFit/>
          </a:bodyPr>
          <a:lstStyle/>
          <a:p>
            <a:pPr marL="285750" indent="-285750">
              <a:buFont typeface="Arial"/>
              <a:buChar char="•"/>
            </a:pPr>
            <a:r>
              <a:rPr lang="en-US" altLang="ja-JP" b="1" dirty="0">
                <a:latin typeface="Arial"/>
                <a:cs typeface="Arial"/>
              </a:rPr>
              <a:t>Model run: </a:t>
            </a:r>
            <a:r>
              <a:rPr lang="en-US" altLang="ja-JP" b="1" dirty="0" smtClean="0">
                <a:latin typeface="Arial"/>
                <a:cs typeface="Arial"/>
              </a:rPr>
              <a:t>1958–2008</a:t>
            </a:r>
            <a:endParaRPr kumimoji="1" lang="en-US" altLang="ja-JP" b="1" dirty="0" smtClean="0">
              <a:latin typeface="Arial"/>
              <a:cs typeface="Arial"/>
            </a:endParaRPr>
          </a:p>
          <a:p>
            <a:pPr marL="285750" indent="-285750">
              <a:buFont typeface="Arial"/>
              <a:buChar char="•"/>
            </a:pPr>
            <a:r>
              <a:rPr kumimoji="1" lang="en-US" altLang="ja-JP" b="1" dirty="0" smtClean="0">
                <a:latin typeface="Arial"/>
                <a:cs typeface="Arial"/>
              </a:rPr>
              <a:t>7km × 7km horizontal resolution and 50 vertical levels. </a:t>
            </a:r>
          </a:p>
          <a:p>
            <a:pPr marL="285750" indent="-285750">
              <a:buFont typeface="Arial"/>
              <a:buChar char="•"/>
            </a:pPr>
            <a:r>
              <a:rPr kumimoji="1" lang="en-US" altLang="ja-JP" b="1" dirty="0" smtClean="0">
                <a:latin typeface="Arial"/>
                <a:cs typeface="Arial"/>
              </a:rPr>
              <a:t>Records all environments (ambient condition) during all life stages of anchovy and sardine</a:t>
            </a:r>
          </a:p>
          <a:p>
            <a:pPr marL="285750" indent="-285750">
              <a:buFont typeface="Arial"/>
              <a:buChar char="•"/>
            </a:pPr>
            <a:r>
              <a:rPr lang="en-US" altLang="ja-JP" b="1" dirty="0" smtClean="0">
                <a:solidFill>
                  <a:schemeClr val="accent2"/>
                </a:solidFill>
                <a:latin typeface="Arial"/>
                <a:cs typeface="Arial"/>
              </a:rPr>
              <a:t>More details are explained in Rose et al. (2015)</a:t>
            </a:r>
            <a:endParaRPr kumimoji="1" lang="ja-JP" altLang="en-US" b="1" dirty="0">
              <a:solidFill>
                <a:schemeClr val="accent2"/>
              </a:solidFill>
              <a:latin typeface="Arial"/>
              <a:cs typeface="Arial"/>
            </a:endParaRPr>
          </a:p>
        </p:txBody>
      </p:sp>
      <p:sp>
        <p:nvSpPr>
          <p:cNvPr id="3" name="円/楕円 2"/>
          <p:cNvSpPr/>
          <p:nvPr/>
        </p:nvSpPr>
        <p:spPr>
          <a:xfrm>
            <a:off x="680495" y="1533429"/>
            <a:ext cx="1967023" cy="78680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ja-JP" sz="1600" b="1" dirty="0" smtClean="0">
                <a:latin typeface="Arial"/>
                <a:cs typeface="Arial"/>
              </a:rPr>
              <a:t>Ocean </a:t>
            </a:r>
            <a:r>
              <a:rPr lang="en-US" altLang="ja-JP" sz="1600" b="1" dirty="0">
                <a:latin typeface="Arial"/>
                <a:cs typeface="Arial"/>
              </a:rPr>
              <a:t>circulation model</a:t>
            </a:r>
            <a:endParaRPr kumimoji="1" lang="ja-JP" altLang="en-US" sz="1600" dirty="0"/>
          </a:p>
        </p:txBody>
      </p:sp>
      <p:sp>
        <p:nvSpPr>
          <p:cNvPr id="16" name="円/楕円 15"/>
          <p:cNvSpPr/>
          <p:nvPr/>
        </p:nvSpPr>
        <p:spPr>
          <a:xfrm>
            <a:off x="3446371" y="1219556"/>
            <a:ext cx="1967023" cy="78680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ja-JP" sz="1600" b="1" dirty="0" smtClean="0">
                <a:latin typeface="Arial"/>
                <a:cs typeface="Arial"/>
              </a:rPr>
              <a:t>Lower </a:t>
            </a:r>
            <a:r>
              <a:rPr lang="en-US" altLang="ja-JP" sz="1600" b="1" dirty="0">
                <a:latin typeface="Arial"/>
                <a:cs typeface="Arial"/>
              </a:rPr>
              <a:t>ecosystem model</a:t>
            </a:r>
            <a:endParaRPr kumimoji="1" lang="ja-JP" altLang="en-US" sz="1600" dirty="0"/>
          </a:p>
        </p:txBody>
      </p:sp>
      <p:sp>
        <p:nvSpPr>
          <p:cNvPr id="18" name="円/楕円 17"/>
          <p:cNvSpPr/>
          <p:nvPr/>
        </p:nvSpPr>
        <p:spPr>
          <a:xfrm>
            <a:off x="5089022" y="2327660"/>
            <a:ext cx="2555787" cy="97543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1600" b="1" dirty="0" smtClean="0">
                <a:latin typeface="Arial"/>
                <a:cs typeface="Arial"/>
              </a:rPr>
              <a:t>Individual-based </a:t>
            </a:r>
            <a:r>
              <a:rPr lang="en-US" altLang="ja-JP" sz="1600" b="1" dirty="0">
                <a:latin typeface="Arial"/>
                <a:cs typeface="Arial"/>
              </a:rPr>
              <a:t>full life cycle model</a:t>
            </a:r>
            <a:endParaRPr kumimoji="1" lang="ja-JP" altLang="en-US" sz="1600" dirty="0"/>
          </a:p>
        </p:txBody>
      </p:sp>
      <p:sp>
        <p:nvSpPr>
          <p:cNvPr id="19" name="円/楕円 18"/>
          <p:cNvSpPr/>
          <p:nvPr/>
        </p:nvSpPr>
        <p:spPr>
          <a:xfrm>
            <a:off x="1766383" y="2824669"/>
            <a:ext cx="2165864" cy="69909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ja-JP" sz="1600" b="1" dirty="0" smtClean="0">
                <a:latin typeface="Arial"/>
                <a:cs typeface="Arial"/>
              </a:rPr>
              <a:t>Agent-based </a:t>
            </a:r>
            <a:r>
              <a:rPr lang="en-US" altLang="ja-JP" sz="1600" b="1" dirty="0">
                <a:latin typeface="Arial"/>
                <a:cs typeface="Arial"/>
              </a:rPr>
              <a:t>fishery model</a:t>
            </a:r>
            <a:endParaRPr lang="en-US" altLang="ja-JP" sz="1600" b="1" dirty="0" smtClean="0">
              <a:latin typeface="Arial"/>
              <a:cs typeface="Arial"/>
            </a:endParaRPr>
          </a:p>
        </p:txBody>
      </p:sp>
      <p:sp>
        <p:nvSpPr>
          <p:cNvPr id="24" name="テキスト ボックス 23"/>
          <p:cNvSpPr txBox="1"/>
          <p:nvPr/>
        </p:nvSpPr>
        <p:spPr>
          <a:xfrm>
            <a:off x="2841409" y="2294163"/>
            <a:ext cx="853353" cy="276999"/>
          </a:xfrm>
          <a:prstGeom prst="rect">
            <a:avLst/>
          </a:prstGeom>
          <a:noFill/>
        </p:spPr>
        <p:txBody>
          <a:bodyPr wrap="square" rtlCol="0">
            <a:spAutoFit/>
          </a:bodyPr>
          <a:lstStyle/>
          <a:p>
            <a:r>
              <a:rPr kumimoji="1" lang="en-US" altLang="ja-JP" sz="1200" smtClean="0">
                <a:latin typeface="Arial"/>
                <a:cs typeface="Arial"/>
              </a:rPr>
              <a:t>Anchovy</a:t>
            </a:r>
            <a:endParaRPr kumimoji="1" lang="ja-JP" altLang="en-US" sz="1200" dirty="0" smtClean="0">
              <a:latin typeface="Arial"/>
              <a:cs typeface="Arial"/>
            </a:endParaRPr>
          </a:p>
        </p:txBody>
      </p:sp>
      <p:sp>
        <p:nvSpPr>
          <p:cNvPr id="25" name="テキスト ボックス 24"/>
          <p:cNvSpPr txBox="1"/>
          <p:nvPr/>
        </p:nvSpPr>
        <p:spPr>
          <a:xfrm>
            <a:off x="4171501" y="2858960"/>
            <a:ext cx="853353" cy="276999"/>
          </a:xfrm>
          <a:prstGeom prst="rect">
            <a:avLst/>
          </a:prstGeom>
          <a:noFill/>
        </p:spPr>
        <p:txBody>
          <a:bodyPr wrap="square" rtlCol="0">
            <a:spAutoFit/>
          </a:bodyPr>
          <a:lstStyle/>
          <a:p>
            <a:r>
              <a:rPr lang="en-US" altLang="ja-JP" sz="1200" smtClean="0">
                <a:latin typeface="Arial"/>
                <a:cs typeface="Arial"/>
              </a:rPr>
              <a:t>Sardine</a:t>
            </a:r>
            <a:endParaRPr kumimoji="1" lang="ja-JP" altLang="en-US" sz="1200" dirty="0" smtClean="0">
              <a:latin typeface="Arial"/>
              <a:cs typeface="Arial"/>
            </a:endParaRPr>
          </a:p>
        </p:txBody>
      </p:sp>
    </p:spTree>
    <p:extLst>
      <p:ext uri="{BB962C8B-B14F-4D97-AF65-F5344CB8AC3E}">
        <p14:creationId xmlns:p14="http://schemas.microsoft.com/office/powerpoint/2010/main" val="22062620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目次</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en-US" altLang="ja-JP" sz="2400" dirty="0" smtClean="0"/>
              <a:t>End-to-end</a:t>
            </a:r>
            <a:r>
              <a:rPr kumimoji="1" lang="ja-JP" altLang="en-US" sz="2400" dirty="0" smtClean="0"/>
              <a:t>モデル</a:t>
            </a:r>
            <a:r>
              <a:rPr lang="ja-JP" altLang="en-US" sz="2400" dirty="0" smtClean="0"/>
              <a:t>とは</a:t>
            </a:r>
            <a:endParaRPr kumimoji="1" lang="en-US" altLang="ja-JP" sz="2400" dirty="0" smtClean="0"/>
          </a:p>
          <a:p>
            <a:pPr lvl="1"/>
            <a:r>
              <a:rPr lang="ja-JP" altLang="en-US" sz="2400" dirty="0" smtClean="0"/>
              <a:t>概要</a:t>
            </a:r>
            <a:endParaRPr kumimoji="1" lang="en-US" altLang="ja-JP" sz="2400" dirty="0" smtClean="0"/>
          </a:p>
          <a:p>
            <a:pPr lvl="1"/>
            <a:r>
              <a:rPr lang="ja-JP" altLang="en-US" sz="2400" dirty="0" smtClean="0"/>
              <a:t>何ができるか？モデルの利点</a:t>
            </a:r>
            <a:endParaRPr lang="en-US" altLang="ja-JP" sz="2400" dirty="0" smtClean="0"/>
          </a:p>
          <a:p>
            <a:pPr lvl="1"/>
            <a:r>
              <a:rPr lang="en-US" altLang="ja-JP" sz="2400" dirty="0" smtClean="0"/>
              <a:t>End-to-end</a:t>
            </a:r>
            <a:r>
              <a:rPr lang="ja-JP" altLang="en-US" sz="2400" dirty="0" smtClean="0"/>
              <a:t>モデルの現状</a:t>
            </a:r>
            <a:endParaRPr lang="en-US" altLang="ja-JP" sz="2400" dirty="0" smtClean="0"/>
          </a:p>
          <a:p>
            <a:r>
              <a:rPr kumimoji="1" lang="ja-JP" altLang="en-US" sz="2400" dirty="0" smtClean="0"/>
              <a:t>カリフォルニアマイワシ／カタクチの研究例</a:t>
            </a:r>
            <a:endParaRPr kumimoji="1" lang="en-US" altLang="ja-JP" sz="2400" dirty="0" smtClean="0"/>
          </a:p>
          <a:p>
            <a:r>
              <a:rPr lang="ja-JP" altLang="en-US" sz="2400" dirty="0" smtClean="0"/>
              <a:t>将来展望</a:t>
            </a:r>
            <a:endParaRPr kumimoji="1" lang="ja-JP" altLang="en-US" sz="2400" dirty="0"/>
          </a:p>
        </p:txBody>
      </p:sp>
    </p:spTree>
    <p:extLst>
      <p:ext uri="{BB962C8B-B14F-4D97-AF65-F5344CB8AC3E}">
        <p14:creationId xmlns:p14="http://schemas.microsoft.com/office/powerpoint/2010/main" val="1675018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矢印コネクタ 15"/>
          <p:cNvCxnSpPr/>
          <p:nvPr/>
        </p:nvCxnSpPr>
        <p:spPr>
          <a:xfrm flipH="1">
            <a:off x="8126950" y="1466850"/>
            <a:ext cx="7400" cy="4077211"/>
          </a:xfrm>
          <a:prstGeom prst="straightConnector1">
            <a:avLst/>
          </a:prstGeom>
          <a:ln w="146050">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2445350" y="407523"/>
            <a:ext cx="4303057" cy="523220"/>
          </a:xfrm>
          <a:prstGeom prst="rect">
            <a:avLst/>
          </a:prstGeom>
          <a:solidFill>
            <a:schemeClr val="accent5">
              <a:lumMod val="20000"/>
              <a:lumOff val="80000"/>
            </a:schemeClr>
          </a:solidFill>
          <a:ln>
            <a:solidFill>
              <a:srgbClr val="0000FF"/>
            </a:solidFill>
          </a:ln>
        </p:spPr>
        <p:txBody>
          <a:bodyPr wrap="square" rtlCol="0">
            <a:spAutoFit/>
          </a:bodyPr>
          <a:lstStyle/>
          <a:p>
            <a:pPr algn="ctr"/>
            <a:r>
              <a:rPr lang="en-US" altLang="ja-JP" sz="2800" dirty="0">
                <a:latin typeface="Arial Black"/>
                <a:cs typeface="Arial Black"/>
              </a:rPr>
              <a:t>A</a:t>
            </a:r>
            <a:r>
              <a:rPr kumimoji="1" lang="en-US" altLang="ja-JP" sz="2800" dirty="0" smtClean="0">
                <a:latin typeface="Arial Black"/>
                <a:cs typeface="Arial Black"/>
              </a:rPr>
              <a:t>nalysis flow chart</a:t>
            </a:r>
            <a:endParaRPr kumimoji="1" lang="ja-JP" altLang="en-US" sz="2800" dirty="0" smtClean="0">
              <a:latin typeface="Arial Black"/>
              <a:cs typeface="Arial Black"/>
            </a:endParaRPr>
          </a:p>
        </p:txBody>
      </p:sp>
      <p:sp>
        <p:nvSpPr>
          <p:cNvPr id="2" name="テキスト ボックス 1"/>
          <p:cNvSpPr txBox="1"/>
          <p:nvPr/>
        </p:nvSpPr>
        <p:spPr>
          <a:xfrm>
            <a:off x="634948" y="1571488"/>
            <a:ext cx="6799348" cy="4139595"/>
          </a:xfrm>
          <a:prstGeom prst="rect">
            <a:avLst/>
          </a:prstGeom>
          <a:noFill/>
        </p:spPr>
        <p:txBody>
          <a:bodyPr wrap="square" rtlCol="0">
            <a:spAutoFit/>
          </a:bodyPr>
          <a:lstStyle/>
          <a:p>
            <a:pPr marL="342900" indent="-342900">
              <a:buFont typeface="+mj-lt"/>
              <a:buAutoNum type="arabicPeriod"/>
            </a:pPr>
            <a:r>
              <a:rPr kumimoji="1" lang="en-US" altLang="ja-JP" sz="2000" b="1" dirty="0" smtClean="0">
                <a:latin typeface="Arial"/>
                <a:cs typeface="Arial"/>
              </a:rPr>
              <a:t>Growth stage survival</a:t>
            </a:r>
          </a:p>
          <a:p>
            <a:pPr marL="800100" lvl="1" indent="-342900">
              <a:buFont typeface="Arial" charset="0"/>
              <a:buChar char="•"/>
            </a:pPr>
            <a:r>
              <a:rPr lang="en-US" altLang="ja-JP" dirty="0" smtClean="0">
                <a:latin typeface="Arial"/>
                <a:cs typeface="Arial"/>
              </a:rPr>
              <a:t>Larval stage survival of anchovy decreased after the regime shift, but sardine did not.</a:t>
            </a:r>
            <a:r>
              <a:rPr lang="en-US" altLang="ja-JP" dirty="0">
                <a:latin typeface="Arial"/>
                <a:cs typeface="Arial"/>
              </a:rPr>
              <a:t> </a:t>
            </a:r>
            <a:endParaRPr lang="en-US" altLang="ja-JP" dirty="0" smtClean="0">
              <a:latin typeface="Arial"/>
              <a:cs typeface="Arial"/>
            </a:endParaRPr>
          </a:p>
          <a:p>
            <a:pPr marL="342900" indent="-342900">
              <a:spcBef>
                <a:spcPts val="600"/>
              </a:spcBef>
              <a:buFont typeface="+mj-lt"/>
              <a:buAutoNum type="arabicPeriod"/>
            </a:pPr>
            <a:r>
              <a:rPr lang="en-US" altLang="ja-JP" sz="2000" b="1" dirty="0" smtClean="0">
                <a:latin typeface="Arial"/>
                <a:cs typeface="Arial"/>
              </a:rPr>
              <a:t>Feeding environment of both larvae</a:t>
            </a:r>
          </a:p>
          <a:p>
            <a:pPr marL="800100" lvl="1" indent="-342900">
              <a:buFont typeface="Arial" charset="0"/>
              <a:buChar char="•"/>
            </a:pPr>
            <a:r>
              <a:rPr lang="en-US" altLang="ja-JP" dirty="0" smtClean="0">
                <a:latin typeface="Arial"/>
                <a:cs typeface="Arial"/>
              </a:rPr>
              <a:t>Anchovy larvae’s became worse, but sardine larvae’s did not.</a:t>
            </a:r>
          </a:p>
          <a:p>
            <a:pPr marL="342900" indent="-342900">
              <a:spcBef>
                <a:spcPts val="600"/>
              </a:spcBef>
              <a:buFont typeface="+mj-lt"/>
              <a:buAutoNum type="arabicPeriod"/>
            </a:pPr>
            <a:r>
              <a:rPr kumimoji="1" lang="en-US" altLang="ja-JP" sz="2000" b="1" dirty="0" smtClean="0">
                <a:latin typeface="Arial"/>
                <a:cs typeface="Arial"/>
              </a:rPr>
              <a:t>Distribution area and season of anchovy and sardine larvae</a:t>
            </a:r>
          </a:p>
          <a:p>
            <a:pPr marL="800100" lvl="1" indent="-342900">
              <a:buFont typeface="Arial" charset="0"/>
              <a:buChar char="•"/>
            </a:pPr>
            <a:r>
              <a:rPr kumimoji="1" lang="en-US" altLang="ja-JP" dirty="0" smtClean="0">
                <a:latin typeface="Arial"/>
                <a:cs typeface="Arial"/>
              </a:rPr>
              <a:t>Anchovy: Coastal and winter-early spring</a:t>
            </a:r>
          </a:p>
          <a:p>
            <a:pPr marL="800100" lvl="1" indent="-342900">
              <a:buFont typeface="Arial" charset="0"/>
              <a:buChar char="•"/>
            </a:pPr>
            <a:r>
              <a:rPr lang="en-US" altLang="ja-JP" dirty="0" smtClean="0">
                <a:latin typeface="Arial"/>
                <a:cs typeface="Arial"/>
              </a:rPr>
              <a:t>Sardine: Offshore and late spring</a:t>
            </a:r>
            <a:endParaRPr lang="en-US" altLang="ja-JP" dirty="0" smtClean="0">
              <a:solidFill>
                <a:srgbClr val="FF0000"/>
              </a:solidFill>
              <a:latin typeface="Arial"/>
              <a:cs typeface="Arial"/>
            </a:endParaRPr>
          </a:p>
          <a:p>
            <a:pPr marL="342900" indent="-342900">
              <a:spcBef>
                <a:spcPts val="600"/>
              </a:spcBef>
              <a:buFont typeface="+mj-lt"/>
              <a:buAutoNum type="arabicPeriod"/>
            </a:pPr>
            <a:r>
              <a:rPr kumimoji="1" lang="en-US" altLang="ja-JP" sz="2000" b="1" dirty="0" smtClean="0">
                <a:latin typeface="Arial"/>
                <a:cs typeface="Arial"/>
              </a:rPr>
              <a:t>Mechanism </a:t>
            </a:r>
            <a:r>
              <a:rPr lang="en-US" altLang="ja-JP" sz="2000" b="1" dirty="0">
                <a:latin typeface="Arial"/>
                <a:cs typeface="Arial"/>
              </a:rPr>
              <a:t>w</a:t>
            </a:r>
            <a:r>
              <a:rPr kumimoji="1" lang="en-US" altLang="ja-JP" sz="2000" b="1" dirty="0" smtClean="0">
                <a:latin typeface="Arial"/>
                <a:cs typeface="Arial"/>
              </a:rPr>
              <a:t>hy the food (zooplankton) density decreased only in the coastal area from winter to early spring</a:t>
            </a:r>
          </a:p>
        </p:txBody>
      </p:sp>
      <p:sp>
        <p:nvSpPr>
          <p:cNvPr id="7" name="円/楕円 6"/>
          <p:cNvSpPr/>
          <p:nvPr/>
        </p:nvSpPr>
        <p:spPr>
          <a:xfrm>
            <a:off x="7252722" y="4131043"/>
            <a:ext cx="1748453" cy="836341"/>
          </a:xfrm>
          <a:prstGeom prst="ellipse">
            <a:avLst/>
          </a:prstGeom>
          <a:gradFill>
            <a:gsLst>
              <a:gs pos="0">
                <a:schemeClr val="accent1">
                  <a:lumMod val="75000"/>
                  <a:alpha val="40000"/>
                </a:schemeClr>
              </a:gs>
              <a:gs pos="100000">
                <a:schemeClr val="accent1">
                  <a:tint val="50000"/>
                  <a:shade val="100000"/>
                  <a:satMod val="350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ja-JP" dirty="0" smtClean="0">
                <a:latin typeface="Arial"/>
                <a:cs typeface="Arial"/>
              </a:rPr>
              <a:t>Physical </a:t>
            </a:r>
            <a:endParaRPr lang="en-US" altLang="ja-JP" dirty="0">
              <a:latin typeface="Arial"/>
              <a:cs typeface="Arial"/>
            </a:endParaRPr>
          </a:p>
          <a:p>
            <a:pPr algn="ctr"/>
            <a:r>
              <a:rPr lang="en-US" altLang="ja-JP" dirty="0" smtClean="0">
                <a:latin typeface="Arial"/>
                <a:cs typeface="Arial"/>
              </a:rPr>
              <a:t>process</a:t>
            </a:r>
            <a:endParaRPr lang="ja-JP" altLang="en-US" dirty="0">
              <a:latin typeface="Arial"/>
              <a:cs typeface="Arial"/>
            </a:endParaRPr>
          </a:p>
        </p:txBody>
      </p:sp>
      <p:sp>
        <p:nvSpPr>
          <p:cNvPr id="15" name="円/楕円 14"/>
          <p:cNvSpPr/>
          <p:nvPr/>
        </p:nvSpPr>
        <p:spPr>
          <a:xfrm>
            <a:off x="7252722" y="1903936"/>
            <a:ext cx="1748453" cy="836341"/>
          </a:xfrm>
          <a:prstGeom prst="ellipse">
            <a:avLst/>
          </a:prstGeom>
          <a:gradFill>
            <a:gsLst>
              <a:gs pos="0">
                <a:schemeClr val="accent2">
                  <a:lumMod val="75000"/>
                  <a:alpha val="41000"/>
                </a:schemeClr>
              </a:gs>
              <a:gs pos="100000">
                <a:schemeClr val="accent2">
                  <a:tint val="50000"/>
                  <a:shade val="100000"/>
                  <a:satMod val="35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dirty="0" smtClean="0">
                <a:latin typeface="Arial"/>
                <a:cs typeface="Arial"/>
              </a:rPr>
              <a:t>Biological </a:t>
            </a:r>
            <a:endParaRPr lang="en-US" altLang="ja-JP" dirty="0">
              <a:latin typeface="Arial"/>
              <a:cs typeface="Arial"/>
            </a:endParaRPr>
          </a:p>
          <a:p>
            <a:pPr algn="ctr"/>
            <a:r>
              <a:rPr lang="en-US" altLang="ja-JP" dirty="0" smtClean="0">
                <a:latin typeface="Arial"/>
                <a:cs typeface="Arial"/>
              </a:rPr>
              <a:t>process</a:t>
            </a:r>
            <a:endParaRPr lang="ja-JP" altLang="en-US" dirty="0">
              <a:latin typeface="Arial"/>
              <a:cs typeface="Arial"/>
            </a:endParaRPr>
          </a:p>
        </p:txBody>
      </p:sp>
    </p:spTree>
    <p:extLst>
      <p:ext uri="{BB962C8B-B14F-4D97-AF65-F5344CB8AC3E}">
        <p14:creationId xmlns:p14="http://schemas.microsoft.com/office/powerpoint/2010/main" val="3735879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2138803" y="251405"/>
            <a:ext cx="4807374" cy="523220"/>
          </a:xfrm>
          <a:prstGeom prst="rect">
            <a:avLst/>
          </a:prstGeom>
          <a:solidFill>
            <a:schemeClr val="accent3">
              <a:lumMod val="20000"/>
              <a:lumOff val="80000"/>
            </a:schemeClr>
          </a:solidFill>
          <a:ln>
            <a:solidFill>
              <a:srgbClr val="00B050"/>
            </a:solidFill>
          </a:ln>
        </p:spPr>
        <p:txBody>
          <a:bodyPr wrap="square" rtlCol="0">
            <a:spAutoFit/>
          </a:bodyPr>
          <a:lstStyle/>
          <a:p>
            <a:pPr algn="ctr"/>
            <a:r>
              <a:rPr lang="en-US" altLang="ja-JP" sz="2800" dirty="0" smtClean="0">
                <a:latin typeface="Arial Black"/>
                <a:cs typeface="Arial Black"/>
              </a:rPr>
              <a:t>Growth </a:t>
            </a:r>
            <a:r>
              <a:rPr lang="en-US" altLang="ja-JP" sz="2800" smtClean="0">
                <a:latin typeface="Arial Black"/>
                <a:cs typeface="Arial Black"/>
              </a:rPr>
              <a:t>stage survival</a:t>
            </a:r>
            <a:endParaRPr kumimoji="1" lang="ja-JP" altLang="en-US" sz="2800" dirty="0" smtClean="0">
              <a:latin typeface="Arial Black"/>
              <a:cs typeface="Arial Black"/>
            </a:endParaRPr>
          </a:p>
        </p:txBody>
      </p:sp>
      <p:sp>
        <p:nvSpPr>
          <p:cNvPr id="5" name="テキスト ボックス 4"/>
          <p:cNvSpPr txBox="1"/>
          <p:nvPr/>
        </p:nvSpPr>
        <p:spPr>
          <a:xfrm>
            <a:off x="132700" y="600713"/>
            <a:ext cx="1862254" cy="400110"/>
          </a:xfrm>
          <a:prstGeom prst="rect">
            <a:avLst/>
          </a:prstGeom>
          <a:noFill/>
        </p:spPr>
        <p:txBody>
          <a:bodyPr wrap="square" rtlCol="0">
            <a:spAutoFit/>
          </a:bodyPr>
          <a:lstStyle/>
          <a:p>
            <a:pPr algn="ctr"/>
            <a:r>
              <a:rPr kumimoji="1" lang="en-US" altLang="ja-JP" sz="2000" smtClean="0">
                <a:solidFill>
                  <a:srgbClr val="FF0000">
                    <a:alpha val="63000"/>
                  </a:srgbClr>
                </a:solidFill>
                <a:latin typeface="Arial Black" charset="0"/>
                <a:ea typeface="Arial Black" charset="0"/>
                <a:cs typeface="Arial Black" charset="0"/>
              </a:rPr>
              <a:t>Anchovy</a:t>
            </a:r>
            <a:endParaRPr kumimoji="1" lang="ja-JP" altLang="en-US" sz="2000" dirty="0" smtClean="0">
              <a:solidFill>
                <a:srgbClr val="FF0000">
                  <a:alpha val="63000"/>
                </a:srgbClr>
              </a:solidFill>
              <a:latin typeface="Arial Black" charset="0"/>
              <a:ea typeface="Arial Black" charset="0"/>
              <a:cs typeface="Arial Black" charset="0"/>
            </a:endParaRPr>
          </a:p>
        </p:txBody>
      </p:sp>
      <p:sp>
        <p:nvSpPr>
          <p:cNvPr id="18" name="テキスト ボックス 17"/>
          <p:cNvSpPr txBox="1"/>
          <p:nvPr/>
        </p:nvSpPr>
        <p:spPr>
          <a:xfrm>
            <a:off x="7090026" y="652773"/>
            <a:ext cx="1862254" cy="400110"/>
          </a:xfrm>
          <a:prstGeom prst="rect">
            <a:avLst/>
          </a:prstGeom>
          <a:noFill/>
        </p:spPr>
        <p:txBody>
          <a:bodyPr wrap="square" rtlCol="0">
            <a:spAutoFit/>
          </a:bodyPr>
          <a:lstStyle/>
          <a:p>
            <a:pPr algn="ctr"/>
            <a:r>
              <a:rPr lang="en-US" altLang="ja-JP" sz="2000" smtClean="0">
                <a:solidFill>
                  <a:srgbClr val="0070C0">
                    <a:alpha val="63000"/>
                  </a:srgbClr>
                </a:solidFill>
                <a:latin typeface="Arial Black" charset="0"/>
                <a:ea typeface="Arial Black" charset="0"/>
                <a:cs typeface="Arial Black" charset="0"/>
              </a:rPr>
              <a:t>Sardine</a:t>
            </a:r>
            <a:endParaRPr kumimoji="1" lang="ja-JP" altLang="en-US" sz="2000" dirty="0" smtClean="0">
              <a:solidFill>
                <a:srgbClr val="0070C0">
                  <a:alpha val="63000"/>
                </a:srgbClr>
              </a:solidFill>
              <a:latin typeface="Arial Black" charset="0"/>
              <a:ea typeface="Arial Black" charset="0"/>
              <a:cs typeface="Arial Black" charset="0"/>
            </a:endParaRPr>
          </a:p>
        </p:txBody>
      </p:sp>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689" y="1200879"/>
            <a:ext cx="3439736" cy="1724442"/>
          </a:xfrm>
          <a:prstGeom prst="rect">
            <a:avLst/>
          </a:prstGeom>
          <a:ln>
            <a:solidFill>
              <a:srgbClr val="FF0000"/>
            </a:solidFill>
          </a:ln>
        </p:spPr>
      </p:pic>
      <p:pic>
        <p:nvPicPr>
          <p:cNvPr id="26" name="図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2491" y="1200879"/>
            <a:ext cx="3687371" cy="1724442"/>
          </a:xfrm>
          <a:prstGeom prst="rect">
            <a:avLst/>
          </a:prstGeom>
          <a:ln>
            <a:solidFill>
              <a:srgbClr val="0070C0"/>
            </a:solidFill>
          </a:ln>
        </p:spPr>
      </p:pic>
      <p:pic>
        <p:nvPicPr>
          <p:cNvPr id="32" name="図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939" y="227227"/>
            <a:ext cx="1335776" cy="394925"/>
          </a:xfrm>
          <a:prstGeom prst="rect">
            <a:avLst/>
          </a:prstGeom>
        </p:spPr>
      </p:pic>
      <p:pic>
        <p:nvPicPr>
          <p:cNvPr id="33" name="図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721" y="166506"/>
            <a:ext cx="1365102" cy="516365"/>
          </a:xfrm>
          <a:prstGeom prst="rect">
            <a:avLst/>
          </a:prstGeom>
        </p:spPr>
      </p:pic>
      <p:sp>
        <p:nvSpPr>
          <p:cNvPr id="34" name="円/楕円 33"/>
          <p:cNvSpPr/>
          <p:nvPr/>
        </p:nvSpPr>
        <p:spPr>
          <a:xfrm>
            <a:off x="2748612" y="1043090"/>
            <a:ext cx="1770225" cy="38496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sz="1400" b="1" smtClean="0">
                <a:latin typeface="Arial" charset="0"/>
                <a:ea typeface="Arial" charset="0"/>
                <a:cs typeface="Arial" charset="0"/>
              </a:rPr>
              <a:t>Recruitment</a:t>
            </a:r>
            <a:endParaRPr kumimoji="1" lang="ja-JP" altLang="en-US" sz="1400" b="1" dirty="0">
              <a:latin typeface="Arial" charset="0"/>
              <a:ea typeface="Arial" charset="0"/>
              <a:cs typeface="Arial" charset="0"/>
            </a:endParaRPr>
          </a:p>
        </p:txBody>
      </p:sp>
      <p:sp>
        <p:nvSpPr>
          <p:cNvPr id="35" name="円/楕円 34"/>
          <p:cNvSpPr/>
          <p:nvPr/>
        </p:nvSpPr>
        <p:spPr>
          <a:xfrm>
            <a:off x="7325904" y="970008"/>
            <a:ext cx="1770225" cy="38496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1400" b="1" smtClean="0">
                <a:latin typeface="Arial" charset="0"/>
                <a:ea typeface="Arial" charset="0"/>
                <a:cs typeface="Arial" charset="0"/>
              </a:rPr>
              <a:t>Recruitment</a:t>
            </a:r>
            <a:endParaRPr kumimoji="1" lang="ja-JP" altLang="en-US" sz="1400" b="1" dirty="0">
              <a:latin typeface="Arial" charset="0"/>
              <a:ea typeface="Arial" charset="0"/>
              <a:cs typeface="Arial" charset="0"/>
            </a:endParaRPr>
          </a:p>
        </p:txBody>
      </p:sp>
      <p:cxnSp>
        <p:nvCxnSpPr>
          <p:cNvPr id="43" name="カギ線コネクタ 42"/>
          <p:cNvCxnSpPr/>
          <p:nvPr/>
        </p:nvCxnSpPr>
        <p:spPr>
          <a:xfrm>
            <a:off x="920086" y="1865833"/>
            <a:ext cx="2928940" cy="382434"/>
          </a:xfrm>
          <a:prstGeom prst="bentConnector3">
            <a:avLst/>
          </a:prstGeom>
          <a:ln w="63500">
            <a:solidFill>
              <a:schemeClr val="accent6">
                <a:lumMod val="75000"/>
                <a:alpha val="5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直線コネクタ 49"/>
          <p:cNvCxnSpPr/>
          <p:nvPr/>
        </p:nvCxnSpPr>
        <p:spPr>
          <a:xfrm>
            <a:off x="5667153" y="2057050"/>
            <a:ext cx="2881424" cy="0"/>
          </a:xfrm>
          <a:prstGeom prst="line">
            <a:avLst/>
          </a:prstGeom>
          <a:ln w="63500">
            <a:solidFill>
              <a:srgbClr val="00B050">
                <a:alpha val="54000"/>
              </a:srgbClr>
            </a:solidFill>
          </a:ln>
          <a:effectLst/>
        </p:spPr>
        <p:style>
          <a:lnRef idx="2">
            <a:schemeClr val="accent1"/>
          </a:lnRef>
          <a:fillRef idx="0">
            <a:schemeClr val="accent1"/>
          </a:fillRef>
          <a:effectRef idx="1">
            <a:schemeClr val="accent1"/>
          </a:effectRef>
          <a:fontRef idx="minor">
            <a:schemeClr val="tx1"/>
          </a:fontRef>
        </p:style>
      </p:cxnSp>
      <p:grpSp>
        <p:nvGrpSpPr>
          <p:cNvPr id="2" name="図形グループ 1"/>
          <p:cNvGrpSpPr/>
          <p:nvPr/>
        </p:nvGrpSpPr>
        <p:grpSpPr>
          <a:xfrm>
            <a:off x="472689" y="3083109"/>
            <a:ext cx="8623440" cy="3657162"/>
            <a:chOff x="472689" y="3083109"/>
            <a:chExt cx="8623440" cy="3657162"/>
          </a:xfrm>
        </p:grpSpPr>
        <p:pic>
          <p:nvPicPr>
            <p:cNvPr id="14" name="図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89" y="3083109"/>
              <a:ext cx="2147848" cy="944853"/>
            </a:xfrm>
            <a:prstGeom prst="rect">
              <a:avLst/>
            </a:prstGeom>
          </p:spPr>
        </p:pic>
        <p:pic>
          <p:nvPicPr>
            <p:cNvPr id="17" name="図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689" y="5795417"/>
              <a:ext cx="2147849" cy="944854"/>
            </a:xfrm>
            <a:prstGeom prst="rect">
              <a:avLst/>
            </a:prstGeom>
          </p:spPr>
        </p:pic>
        <p:pic>
          <p:nvPicPr>
            <p:cNvPr id="22" name="図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689" y="4082774"/>
              <a:ext cx="3768595" cy="1657830"/>
            </a:xfrm>
            <a:prstGeom prst="rect">
              <a:avLst/>
            </a:prstGeom>
            <a:ln w="19050">
              <a:solidFill>
                <a:schemeClr val="tx1"/>
              </a:solidFill>
            </a:ln>
          </p:spPr>
        </p:pic>
        <p:pic>
          <p:nvPicPr>
            <p:cNvPr id="27" name="図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2491" y="3083109"/>
              <a:ext cx="2091759" cy="920179"/>
            </a:xfrm>
            <a:prstGeom prst="rect">
              <a:avLst/>
            </a:prstGeom>
          </p:spPr>
        </p:pic>
        <p:pic>
          <p:nvPicPr>
            <p:cNvPr id="28" name="図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2490" y="4080068"/>
              <a:ext cx="3755628" cy="1652126"/>
            </a:xfrm>
            <a:prstGeom prst="rect">
              <a:avLst/>
            </a:prstGeom>
            <a:ln w="19050">
              <a:solidFill>
                <a:schemeClr val="tx1"/>
              </a:solidFill>
            </a:ln>
          </p:spPr>
        </p:pic>
        <p:pic>
          <p:nvPicPr>
            <p:cNvPr id="29" name="図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2490" y="5808975"/>
              <a:ext cx="2091759" cy="917738"/>
            </a:xfrm>
            <a:prstGeom prst="rect">
              <a:avLst/>
            </a:prstGeom>
          </p:spPr>
        </p:pic>
        <p:sp>
          <p:nvSpPr>
            <p:cNvPr id="36" name="円/楕円 35"/>
            <p:cNvSpPr/>
            <p:nvPr/>
          </p:nvSpPr>
          <p:spPr>
            <a:xfrm>
              <a:off x="3179215" y="3835479"/>
              <a:ext cx="1339622" cy="38496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2000" b="1" dirty="0" smtClean="0">
                  <a:latin typeface="Arial" charset="0"/>
                  <a:ea typeface="Arial" charset="0"/>
                  <a:cs typeface="Arial" charset="0"/>
                </a:rPr>
                <a:t>Larva</a:t>
              </a:r>
              <a:endParaRPr kumimoji="1" lang="ja-JP" altLang="en-US" sz="2000" b="1" dirty="0">
                <a:latin typeface="Arial" charset="0"/>
                <a:ea typeface="Arial" charset="0"/>
                <a:cs typeface="Arial" charset="0"/>
              </a:endParaRPr>
            </a:p>
          </p:txBody>
        </p:sp>
        <p:sp>
          <p:nvSpPr>
            <p:cNvPr id="37" name="円/楕円 36"/>
            <p:cNvSpPr/>
            <p:nvPr/>
          </p:nvSpPr>
          <p:spPr>
            <a:xfrm>
              <a:off x="7756507" y="3835479"/>
              <a:ext cx="1339622" cy="38496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2000" b="1" dirty="0" smtClean="0">
                  <a:latin typeface="Arial" charset="0"/>
                  <a:ea typeface="Arial" charset="0"/>
                  <a:cs typeface="Arial" charset="0"/>
                </a:rPr>
                <a:t>Larva</a:t>
              </a:r>
              <a:endParaRPr kumimoji="1" lang="ja-JP" altLang="en-US" sz="2000" b="1" dirty="0">
                <a:latin typeface="Arial" charset="0"/>
                <a:ea typeface="Arial" charset="0"/>
                <a:cs typeface="Arial" charset="0"/>
              </a:endParaRPr>
            </a:p>
          </p:txBody>
        </p:sp>
        <p:sp>
          <p:nvSpPr>
            <p:cNvPr id="38" name="円/楕円 37"/>
            <p:cNvSpPr/>
            <p:nvPr/>
          </p:nvSpPr>
          <p:spPr>
            <a:xfrm>
              <a:off x="2467124" y="3125376"/>
              <a:ext cx="1445302" cy="1729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900" dirty="0" smtClean="0">
                  <a:latin typeface="Arial" charset="0"/>
                  <a:ea typeface="Arial" charset="0"/>
                  <a:cs typeface="Arial" charset="0"/>
                </a:rPr>
                <a:t>Egg </a:t>
              </a:r>
              <a:r>
                <a:rPr lang="en-US" altLang="ja-JP" sz="900" smtClean="0">
                  <a:latin typeface="Arial" charset="0"/>
                  <a:ea typeface="Arial" charset="0"/>
                  <a:cs typeface="Arial" charset="0"/>
                </a:rPr>
                <a:t>&amp; Yolk-sac</a:t>
              </a:r>
              <a:endParaRPr kumimoji="1" lang="ja-JP" altLang="en-US" sz="900" dirty="0">
                <a:latin typeface="Arial" charset="0"/>
                <a:ea typeface="Arial" charset="0"/>
                <a:cs typeface="Arial" charset="0"/>
              </a:endParaRPr>
            </a:p>
          </p:txBody>
        </p:sp>
        <p:sp>
          <p:nvSpPr>
            <p:cNvPr id="39" name="円/楕円 38"/>
            <p:cNvSpPr/>
            <p:nvPr/>
          </p:nvSpPr>
          <p:spPr>
            <a:xfrm>
              <a:off x="7016406" y="3115579"/>
              <a:ext cx="1445302" cy="17298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900" dirty="0" smtClean="0">
                  <a:latin typeface="Arial" charset="0"/>
                  <a:ea typeface="Arial" charset="0"/>
                  <a:cs typeface="Arial" charset="0"/>
                </a:rPr>
                <a:t>Egg </a:t>
              </a:r>
              <a:r>
                <a:rPr lang="en-US" altLang="ja-JP" sz="900" smtClean="0">
                  <a:latin typeface="Arial" charset="0"/>
                  <a:ea typeface="Arial" charset="0"/>
                  <a:cs typeface="Arial" charset="0"/>
                </a:rPr>
                <a:t>&amp; Yolk-sac</a:t>
              </a:r>
              <a:endParaRPr kumimoji="1" lang="ja-JP" altLang="en-US" sz="900" dirty="0">
                <a:latin typeface="Arial" charset="0"/>
                <a:ea typeface="Arial" charset="0"/>
                <a:cs typeface="Arial" charset="0"/>
              </a:endParaRPr>
            </a:p>
          </p:txBody>
        </p:sp>
        <p:sp>
          <p:nvSpPr>
            <p:cNvPr id="40" name="円/楕円 39"/>
            <p:cNvSpPr/>
            <p:nvPr/>
          </p:nvSpPr>
          <p:spPr>
            <a:xfrm>
              <a:off x="2356986" y="5860980"/>
              <a:ext cx="917842" cy="1841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900" smtClean="0">
                  <a:latin typeface="Arial" charset="0"/>
                  <a:ea typeface="Arial" charset="0"/>
                  <a:cs typeface="Arial" charset="0"/>
                </a:rPr>
                <a:t>Juvenile</a:t>
              </a:r>
              <a:endParaRPr kumimoji="1" lang="ja-JP" altLang="en-US" sz="900" dirty="0">
                <a:latin typeface="Arial" charset="0"/>
                <a:ea typeface="Arial" charset="0"/>
                <a:cs typeface="Arial" charset="0"/>
              </a:endParaRPr>
            </a:p>
          </p:txBody>
        </p:sp>
        <p:sp>
          <p:nvSpPr>
            <p:cNvPr id="41" name="円/楕円 40"/>
            <p:cNvSpPr/>
            <p:nvPr/>
          </p:nvSpPr>
          <p:spPr>
            <a:xfrm>
              <a:off x="7016406" y="5860979"/>
              <a:ext cx="917842" cy="18418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900" smtClean="0">
                  <a:latin typeface="Arial" charset="0"/>
                  <a:ea typeface="Arial" charset="0"/>
                  <a:cs typeface="Arial" charset="0"/>
                </a:rPr>
                <a:t>Juvenile</a:t>
              </a:r>
              <a:endParaRPr kumimoji="1" lang="ja-JP" altLang="en-US" sz="900" dirty="0">
                <a:latin typeface="Arial" charset="0"/>
                <a:ea typeface="Arial" charset="0"/>
                <a:cs typeface="Arial" charset="0"/>
              </a:endParaRPr>
            </a:p>
          </p:txBody>
        </p:sp>
        <p:cxnSp>
          <p:nvCxnSpPr>
            <p:cNvPr id="48" name="カギ線コネクタ 47"/>
            <p:cNvCxnSpPr/>
            <p:nvPr/>
          </p:nvCxnSpPr>
          <p:spPr>
            <a:xfrm>
              <a:off x="920086" y="4717877"/>
              <a:ext cx="2928940" cy="382434"/>
            </a:xfrm>
            <a:prstGeom prst="bentConnector3">
              <a:avLst/>
            </a:prstGeom>
            <a:ln w="63500">
              <a:solidFill>
                <a:schemeClr val="accent6">
                  <a:lumMod val="75000"/>
                  <a:alpha val="5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5575694" y="4995180"/>
              <a:ext cx="2881424" cy="0"/>
            </a:xfrm>
            <a:prstGeom prst="line">
              <a:avLst/>
            </a:prstGeom>
            <a:ln w="63500">
              <a:solidFill>
                <a:srgbClr val="00B050">
                  <a:alpha val="54000"/>
                </a:srgb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91247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1494263" y="217951"/>
            <a:ext cx="6144322" cy="523220"/>
          </a:xfrm>
          <a:prstGeom prst="rect">
            <a:avLst/>
          </a:prstGeom>
          <a:solidFill>
            <a:schemeClr val="accent3">
              <a:lumMod val="20000"/>
              <a:lumOff val="80000"/>
            </a:schemeClr>
          </a:solidFill>
          <a:ln>
            <a:solidFill>
              <a:srgbClr val="00B050"/>
            </a:solidFill>
          </a:ln>
        </p:spPr>
        <p:txBody>
          <a:bodyPr wrap="square" rtlCol="0">
            <a:spAutoFit/>
          </a:bodyPr>
          <a:lstStyle/>
          <a:p>
            <a:pPr algn="ctr"/>
            <a:r>
              <a:rPr lang="en-US" altLang="ja-JP" sz="2800" dirty="0" smtClean="0">
                <a:latin typeface="Arial Black"/>
                <a:cs typeface="Arial Black"/>
              </a:rPr>
              <a:t>Feeding environment of larvae</a:t>
            </a:r>
            <a:endParaRPr kumimoji="1" lang="ja-JP" altLang="en-US" sz="2800" dirty="0" smtClean="0">
              <a:latin typeface="Arial Black"/>
              <a:cs typeface="Arial Black"/>
            </a:endParaRPr>
          </a:p>
        </p:txBody>
      </p:sp>
      <p:sp>
        <p:nvSpPr>
          <p:cNvPr id="5" name="テキスト ボックス 4"/>
          <p:cNvSpPr txBox="1"/>
          <p:nvPr/>
        </p:nvSpPr>
        <p:spPr>
          <a:xfrm>
            <a:off x="100361" y="679616"/>
            <a:ext cx="1862254" cy="400110"/>
          </a:xfrm>
          <a:prstGeom prst="rect">
            <a:avLst/>
          </a:prstGeom>
          <a:noFill/>
        </p:spPr>
        <p:txBody>
          <a:bodyPr wrap="square" rtlCol="0">
            <a:spAutoFit/>
          </a:bodyPr>
          <a:lstStyle/>
          <a:p>
            <a:r>
              <a:rPr kumimoji="1" lang="en-US" altLang="ja-JP" sz="2000" smtClean="0">
                <a:solidFill>
                  <a:srgbClr val="FF0000">
                    <a:alpha val="63000"/>
                  </a:srgbClr>
                </a:solidFill>
                <a:latin typeface="Arial Black" charset="0"/>
                <a:ea typeface="Arial Black" charset="0"/>
                <a:cs typeface="Arial Black" charset="0"/>
              </a:rPr>
              <a:t>Anchovy</a:t>
            </a:r>
            <a:endParaRPr kumimoji="1" lang="ja-JP" altLang="en-US" sz="2000" dirty="0" smtClean="0">
              <a:solidFill>
                <a:srgbClr val="FF0000">
                  <a:alpha val="63000"/>
                </a:srgbClr>
              </a:solidFill>
              <a:latin typeface="Arial Black" charset="0"/>
              <a:ea typeface="Arial Black" charset="0"/>
              <a:cs typeface="Arial Black" charset="0"/>
            </a:endParaRPr>
          </a:p>
        </p:txBody>
      </p:sp>
      <p:sp>
        <p:nvSpPr>
          <p:cNvPr id="18" name="テキスト ボックス 17"/>
          <p:cNvSpPr txBox="1"/>
          <p:nvPr/>
        </p:nvSpPr>
        <p:spPr>
          <a:xfrm>
            <a:off x="7515922" y="679616"/>
            <a:ext cx="1628077" cy="400110"/>
          </a:xfrm>
          <a:prstGeom prst="rect">
            <a:avLst/>
          </a:prstGeom>
          <a:noFill/>
        </p:spPr>
        <p:txBody>
          <a:bodyPr wrap="square" rtlCol="0">
            <a:spAutoFit/>
          </a:bodyPr>
          <a:lstStyle/>
          <a:p>
            <a:pPr algn="ctr"/>
            <a:r>
              <a:rPr lang="en-US" altLang="ja-JP" sz="2000" smtClean="0">
                <a:solidFill>
                  <a:srgbClr val="0070C0">
                    <a:alpha val="63000"/>
                  </a:srgbClr>
                </a:solidFill>
                <a:latin typeface="Arial Black" charset="0"/>
                <a:ea typeface="Arial Black" charset="0"/>
                <a:cs typeface="Arial Black" charset="0"/>
              </a:rPr>
              <a:t>Sardine</a:t>
            </a:r>
            <a:endParaRPr kumimoji="1" lang="ja-JP" altLang="en-US" sz="2000" dirty="0" smtClean="0">
              <a:solidFill>
                <a:srgbClr val="0070C0">
                  <a:alpha val="63000"/>
                </a:srgbClr>
              </a:solidFill>
              <a:latin typeface="Arial Black" charset="0"/>
              <a:ea typeface="Arial Black" charset="0"/>
              <a:cs typeface="Arial Black" charset="0"/>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82" y="3699479"/>
            <a:ext cx="4067052" cy="1926229"/>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882" y="3699478"/>
            <a:ext cx="4067053" cy="1926230"/>
          </a:xfrm>
          <a:prstGeom prst="rect">
            <a:avLst/>
          </a:prstGeom>
        </p:spPr>
      </p:pic>
      <p:cxnSp>
        <p:nvCxnSpPr>
          <p:cNvPr id="23" name="カギ線コネクタ 22"/>
          <p:cNvCxnSpPr/>
          <p:nvPr/>
        </p:nvCxnSpPr>
        <p:spPr>
          <a:xfrm>
            <a:off x="740621" y="4585122"/>
            <a:ext cx="3339598" cy="463155"/>
          </a:xfrm>
          <a:prstGeom prst="bentConnector3">
            <a:avLst/>
          </a:prstGeom>
          <a:ln w="82550">
            <a:solidFill>
              <a:schemeClr val="accent6">
                <a:lumMod val="75000"/>
                <a:alpha val="41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5283153" y="4799789"/>
            <a:ext cx="3221665" cy="5666"/>
          </a:xfrm>
          <a:prstGeom prst="line">
            <a:avLst/>
          </a:prstGeom>
          <a:ln w="82550">
            <a:solidFill>
              <a:srgbClr val="00B050">
                <a:alpha val="41000"/>
              </a:srgbClr>
            </a:solidFill>
          </a:ln>
          <a:effectLst/>
        </p:spPr>
        <p:style>
          <a:lnRef idx="2">
            <a:schemeClr val="accent1"/>
          </a:lnRef>
          <a:fillRef idx="0">
            <a:schemeClr val="accent1"/>
          </a:fillRef>
          <a:effectRef idx="1">
            <a:schemeClr val="accent1"/>
          </a:effectRef>
          <a:fontRef idx="minor">
            <a:schemeClr val="tx1"/>
          </a:fontRef>
        </p:style>
      </p:cxnSp>
      <p:grpSp>
        <p:nvGrpSpPr>
          <p:cNvPr id="7" name="図形グループ 6"/>
          <p:cNvGrpSpPr/>
          <p:nvPr/>
        </p:nvGrpSpPr>
        <p:grpSpPr>
          <a:xfrm>
            <a:off x="278782" y="880768"/>
            <a:ext cx="8580155" cy="2818711"/>
            <a:chOff x="278782" y="880768"/>
            <a:chExt cx="8580155" cy="2818711"/>
          </a:xfrm>
        </p:grpSpPr>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782" y="1202837"/>
              <a:ext cx="4067053" cy="1928653"/>
            </a:xfrm>
            <a:prstGeom prst="rect">
              <a:avLst/>
            </a:prstGeom>
          </p:spPr>
        </p:pic>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884" y="1202836"/>
              <a:ext cx="4067053" cy="1928653"/>
            </a:xfrm>
            <a:prstGeom prst="rect">
              <a:avLst/>
            </a:prstGeom>
          </p:spPr>
        </p:pic>
        <p:cxnSp>
          <p:nvCxnSpPr>
            <p:cNvPr id="9" name="直線矢印コネクタ 8"/>
            <p:cNvCxnSpPr>
              <a:stCxn id="2" idx="2"/>
              <a:endCxn id="3" idx="0"/>
            </p:cNvCxnSpPr>
            <p:nvPr/>
          </p:nvCxnSpPr>
          <p:spPr>
            <a:xfrm flipH="1">
              <a:off x="2312308" y="3131490"/>
              <a:ext cx="1" cy="567989"/>
            </a:xfrm>
            <a:prstGeom prst="straightConnector1">
              <a:avLst/>
            </a:prstGeom>
            <a:ln w="44450">
              <a:solidFill>
                <a:schemeClr val="tx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21" idx="2"/>
            </p:cNvCxnSpPr>
            <p:nvPr/>
          </p:nvCxnSpPr>
          <p:spPr>
            <a:xfrm flipH="1">
              <a:off x="6893986" y="3131489"/>
              <a:ext cx="1" cy="567989"/>
            </a:xfrm>
            <a:prstGeom prst="straightConnector1">
              <a:avLst/>
            </a:prstGeom>
            <a:ln w="44450">
              <a:solidFill>
                <a:schemeClr val="tx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24" name="カギ線コネクタ 23"/>
            <p:cNvCxnSpPr/>
            <p:nvPr/>
          </p:nvCxnSpPr>
          <p:spPr>
            <a:xfrm>
              <a:off x="750825" y="2093113"/>
              <a:ext cx="3329394" cy="448278"/>
            </a:xfrm>
            <a:prstGeom prst="bentConnector3">
              <a:avLst/>
            </a:prstGeom>
            <a:ln w="82550">
              <a:solidFill>
                <a:schemeClr val="accent6">
                  <a:lumMod val="75000"/>
                  <a:alpha val="41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5231219" y="2227171"/>
              <a:ext cx="3221665" cy="5666"/>
            </a:xfrm>
            <a:prstGeom prst="line">
              <a:avLst/>
            </a:prstGeom>
            <a:ln w="82550">
              <a:solidFill>
                <a:srgbClr val="00B050">
                  <a:alpha val="41000"/>
                </a:srgbClr>
              </a:solidFill>
            </a:ln>
            <a:effectLst/>
          </p:spPr>
          <p:style>
            <a:lnRef idx="2">
              <a:schemeClr val="accent1"/>
            </a:lnRef>
            <a:fillRef idx="0">
              <a:schemeClr val="accent1"/>
            </a:fillRef>
            <a:effectRef idx="1">
              <a:schemeClr val="accent1"/>
            </a:effectRef>
            <a:fontRef idx="minor">
              <a:schemeClr val="tx1"/>
            </a:fontRef>
          </p:style>
        </p:cxnSp>
        <p:sp>
          <p:nvSpPr>
            <p:cNvPr id="33" name="正方形/長方形 32"/>
            <p:cNvSpPr/>
            <p:nvPr/>
          </p:nvSpPr>
          <p:spPr>
            <a:xfrm>
              <a:off x="3368554" y="880768"/>
              <a:ext cx="2400612" cy="64435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ja-JP" dirty="0" smtClean="0">
                  <a:latin typeface="Arial" charset="0"/>
                  <a:ea typeface="Arial" charset="0"/>
                  <a:cs typeface="Arial" charset="0"/>
                </a:rPr>
                <a:t>Zooplankton </a:t>
              </a:r>
              <a:r>
                <a:rPr kumimoji="1" lang="en-US" altLang="ja-JP" smtClean="0">
                  <a:latin typeface="Arial" charset="0"/>
                  <a:ea typeface="Arial" charset="0"/>
                  <a:cs typeface="Arial" charset="0"/>
                </a:rPr>
                <a:t>density </a:t>
              </a:r>
            </a:p>
            <a:p>
              <a:pPr algn="ctr"/>
              <a:r>
                <a:rPr kumimoji="1" lang="en-US" altLang="ja-JP" dirty="0" smtClean="0">
                  <a:latin typeface="Arial" charset="0"/>
                  <a:ea typeface="Arial" charset="0"/>
                  <a:cs typeface="Arial" charset="0"/>
                </a:rPr>
                <a:t>in the larvae habitat</a:t>
              </a:r>
              <a:endParaRPr kumimoji="1" lang="ja-JP" altLang="en-US" dirty="0">
                <a:latin typeface="Arial" charset="0"/>
                <a:ea typeface="Arial" charset="0"/>
                <a:cs typeface="Arial" charset="0"/>
              </a:endParaRPr>
            </a:p>
          </p:txBody>
        </p:sp>
      </p:grpSp>
      <p:sp>
        <p:nvSpPr>
          <p:cNvPr id="34" name="正方形/長方形 33"/>
          <p:cNvSpPr/>
          <p:nvPr/>
        </p:nvSpPr>
        <p:spPr>
          <a:xfrm>
            <a:off x="3323949" y="3480779"/>
            <a:ext cx="2400612" cy="36836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mtClean="0">
                <a:latin typeface="Arial" charset="0"/>
                <a:ea typeface="Arial" charset="0"/>
                <a:cs typeface="Arial" charset="0"/>
              </a:rPr>
              <a:t>Larval stage survival</a:t>
            </a:r>
            <a:endParaRPr kumimoji="1" lang="ja-JP" altLang="en-US" dirty="0">
              <a:latin typeface="Arial" charset="0"/>
              <a:ea typeface="Arial" charset="0"/>
              <a:cs typeface="Arial" charset="0"/>
            </a:endParaRPr>
          </a:p>
        </p:txBody>
      </p:sp>
      <p:grpSp>
        <p:nvGrpSpPr>
          <p:cNvPr id="22" name="図形グループ 21"/>
          <p:cNvGrpSpPr/>
          <p:nvPr/>
        </p:nvGrpSpPr>
        <p:grpSpPr>
          <a:xfrm>
            <a:off x="196054" y="4155823"/>
            <a:ext cx="8862886" cy="2455007"/>
            <a:chOff x="196054" y="4155823"/>
            <a:chExt cx="8862886" cy="2455007"/>
          </a:xfrm>
        </p:grpSpPr>
        <p:sp>
          <p:nvSpPr>
            <p:cNvPr id="25" name="正方形/長方形 24"/>
            <p:cNvSpPr/>
            <p:nvPr/>
          </p:nvSpPr>
          <p:spPr>
            <a:xfrm>
              <a:off x="196054" y="4155823"/>
              <a:ext cx="8862886" cy="2455007"/>
            </a:xfrm>
            <a:prstGeom prst="rect">
              <a:avLst/>
            </a:prstGeom>
            <a:solidFill>
              <a:schemeClr val="tx1">
                <a:alpha val="44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a:xfrm>
              <a:off x="343130" y="4856735"/>
              <a:ext cx="5054223" cy="1537945"/>
            </a:xfrm>
            <a:prstGeom prst="roundRect">
              <a:avLst>
                <a:gd name="adj" fmla="val 3195"/>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spcAft>
                  <a:spcPts val="600"/>
                </a:spcAft>
              </a:pPr>
              <a:r>
                <a:rPr lang="en-US" altLang="ja-JP" sz="2000" b="1" dirty="0">
                  <a:latin typeface="Arial"/>
                  <a:cs typeface="Arial"/>
                </a:rPr>
                <a:t>The zooplankton which anchovy larvae could eat decreased after the </a:t>
              </a:r>
              <a:r>
                <a:rPr lang="en-US" altLang="ja-JP" sz="2000" b="1" dirty="0" smtClean="0">
                  <a:latin typeface="Arial"/>
                  <a:cs typeface="Arial"/>
                </a:rPr>
                <a:t>RS</a:t>
              </a:r>
              <a:r>
                <a:rPr lang="en-US" altLang="ja-JP" sz="2000" b="1" dirty="0" smtClean="0">
                  <a:latin typeface="Arial"/>
                  <a:ea typeface="Arial" charset="0"/>
                  <a:cs typeface="Arial"/>
                </a:rPr>
                <a:t>.</a:t>
              </a:r>
            </a:p>
            <a:p>
              <a:pPr>
                <a:spcAft>
                  <a:spcPts val="600"/>
                </a:spcAft>
              </a:pPr>
              <a:r>
                <a:rPr kumimoji="1" lang="en-US" altLang="ja-JP" sz="2000" b="1" dirty="0" smtClean="0">
                  <a:latin typeface="Arial" charset="0"/>
                  <a:ea typeface="Arial" charset="0"/>
                  <a:cs typeface="Arial" charset="0"/>
                </a:rPr>
                <a:t>But for sardine larvae, the feeding condition was not affected by the RS.</a:t>
              </a:r>
              <a:endParaRPr lang="en-US" altLang="ja-JP" sz="2000" b="1" dirty="0">
                <a:latin typeface="Arial" charset="0"/>
                <a:ea typeface="Arial" charset="0"/>
                <a:cs typeface="Arial" charset="0"/>
              </a:endParaRPr>
            </a:p>
          </p:txBody>
        </p:sp>
        <p:sp>
          <p:nvSpPr>
            <p:cNvPr id="27" name="角丸四角形 26"/>
            <p:cNvSpPr/>
            <p:nvPr/>
          </p:nvSpPr>
          <p:spPr>
            <a:xfrm>
              <a:off x="4919010" y="4253880"/>
              <a:ext cx="3778423" cy="771245"/>
            </a:xfrm>
            <a:prstGeom prst="roundRect">
              <a:avLst>
                <a:gd name="adj" fmla="val 11493"/>
              </a:avLst>
            </a:prstGeom>
            <a:solidFill>
              <a:srgbClr val="D5FC79"/>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000" b="1" dirty="0" smtClean="0">
                  <a:solidFill>
                    <a:schemeClr val="tx1"/>
                  </a:solidFill>
                  <a:latin typeface="Arial" charset="0"/>
                  <a:ea typeface="Arial" charset="0"/>
                  <a:cs typeface="Arial" charset="0"/>
                </a:rPr>
                <a:t>What caused the difference?</a:t>
              </a:r>
            </a:p>
            <a:p>
              <a:r>
                <a:rPr lang="en-US" altLang="ja-JP" sz="2000" b="1" dirty="0" smtClean="0">
                  <a:solidFill>
                    <a:schemeClr val="tx1"/>
                  </a:solidFill>
                  <a:latin typeface="Arial" charset="0"/>
                  <a:ea typeface="Arial" charset="0"/>
                  <a:cs typeface="Arial" charset="0"/>
                </a:rPr>
                <a:t>Distribution area or season?</a:t>
              </a:r>
              <a:endParaRPr kumimoji="1" lang="en-US" altLang="ja-JP" sz="2000" b="1" dirty="0" smtClean="0">
                <a:solidFill>
                  <a:schemeClr val="tx1"/>
                </a:solidFill>
                <a:latin typeface="Arial" charset="0"/>
                <a:ea typeface="Arial" charset="0"/>
                <a:cs typeface="Arial" charset="0"/>
              </a:endParaRPr>
            </a:p>
          </p:txBody>
        </p:sp>
      </p:grpSp>
    </p:spTree>
    <p:extLst>
      <p:ext uri="{BB962C8B-B14F-4D97-AF65-F5344CB8AC3E}">
        <p14:creationId xmlns:p14="http://schemas.microsoft.com/office/powerpoint/2010/main" val="1299066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2330605" y="217951"/>
            <a:ext cx="4482790" cy="523220"/>
          </a:xfrm>
          <a:prstGeom prst="rect">
            <a:avLst/>
          </a:prstGeom>
          <a:solidFill>
            <a:schemeClr val="accent3">
              <a:lumMod val="20000"/>
              <a:lumOff val="80000"/>
            </a:schemeClr>
          </a:solidFill>
          <a:ln>
            <a:solidFill>
              <a:srgbClr val="00B050"/>
            </a:solidFill>
          </a:ln>
        </p:spPr>
        <p:txBody>
          <a:bodyPr wrap="square" rtlCol="0">
            <a:spAutoFit/>
          </a:bodyPr>
          <a:lstStyle/>
          <a:p>
            <a:pPr algn="ctr"/>
            <a:r>
              <a:rPr lang="en-US" altLang="ja-JP" sz="2800" dirty="0" smtClean="0">
                <a:latin typeface="Arial Black"/>
                <a:cs typeface="Arial Black"/>
              </a:rPr>
              <a:t>Distribution of larvae</a:t>
            </a:r>
            <a:endParaRPr kumimoji="1" lang="ja-JP" altLang="en-US" sz="2800" dirty="0" smtClean="0">
              <a:latin typeface="Arial Black"/>
              <a:cs typeface="Arial Black"/>
            </a:endParaRPr>
          </a:p>
        </p:txBody>
      </p:sp>
      <p:sp>
        <p:nvSpPr>
          <p:cNvPr id="5" name="テキスト ボックス 4"/>
          <p:cNvSpPr txBox="1"/>
          <p:nvPr/>
        </p:nvSpPr>
        <p:spPr>
          <a:xfrm>
            <a:off x="100361" y="679616"/>
            <a:ext cx="1862254" cy="400110"/>
          </a:xfrm>
          <a:prstGeom prst="rect">
            <a:avLst/>
          </a:prstGeom>
          <a:noFill/>
        </p:spPr>
        <p:txBody>
          <a:bodyPr wrap="square" rtlCol="0">
            <a:spAutoFit/>
          </a:bodyPr>
          <a:lstStyle/>
          <a:p>
            <a:r>
              <a:rPr kumimoji="1" lang="en-US" altLang="ja-JP" sz="2000" smtClean="0">
                <a:solidFill>
                  <a:srgbClr val="FF0000">
                    <a:alpha val="63000"/>
                  </a:srgbClr>
                </a:solidFill>
                <a:latin typeface="Arial Black" charset="0"/>
                <a:ea typeface="Arial Black" charset="0"/>
                <a:cs typeface="Arial Black" charset="0"/>
              </a:rPr>
              <a:t>Anchovy</a:t>
            </a:r>
            <a:endParaRPr kumimoji="1" lang="ja-JP" altLang="en-US" sz="2000" dirty="0" smtClean="0">
              <a:solidFill>
                <a:srgbClr val="FF0000">
                  <a:alpha val="63000"/>
                </a:srgbClr>
              </a:solidFill>
              <a:latin typeface="Arial Black" charset="0"/>
              <a:ea typeface="Arial Black" charset="0"/>
              <a:cs typeface="Arial Black" charset="0"/>
            </a:endParaRPr>
          </a:p>
        </p:txBody>
      </p:sp>
      <p:sp>
        <p:nvSpPr>
          <p:cNvPr id="18" name="テキスト ボックス 17"/>
          <p:cNvSpPr txBox="1"/>
          <p:nvPr/>
        </p:nvSpPr>
        <p:spPr>
          <a:xfrm>
            <a:off x="7515922" y="679616"/>
            <a:ext cx="1628077" cy="400110"/>
          </a:xfrm>
          <a:prstGeom prst="rect">
            <a:avLst/>
          </a:prstGeom>
          <a:noFill/>
        </p:spPr>
        <p:txBody>
          <a:bodyPr wrap="square" rtlCol="0">
            <a:spAutoFit/>
          </a:bodyPr>
          <a:lstStyle/>
          <a:p>
            <a:pPr algn="ctr"/>
            <a:r>
              <a:rPr lang="en-US" altLang="ja-JP" sz="2000" smtClean="0">
                <a:solidFill>
                  <a:srgbClr val="0070C0">
                    <a:alpha val="63000"/>
                  </a:srgbClr>
                </a:solidFill>
                <a:latin typeface="Arial Black" charset="0"/>
                <a:ea typeface="Arial Black" charset="0"/>
                <a:cs typeface="Arial Black" charset="0"/>
              </a:rPr>
              <a:t>Sardine</a:t>
            </a:r>
            <a:endParaRPr kumimoji="1" lang="ja-JP" altLang="en-US" sz="2000" dirty="0" smtClean="0">
              <a:solidFill>
                <a:srgbClr val="0070C0">
                  <a:alpha val="63000"/>
                </a:srgbClr>
              </a:solidFill>
              <a:latin typeface="Arial Black" charset="0"/>
              <a:ea typeface="Arial Black" charset="0"/>
              <a:cs typeface="Arial Black" charset="0"/>
            </a:endParaRPr>
          </a:p>
        </p:txBody>
      </p:sp>
      <p:pic>
        <p:nvPicPr>
          <p:cNvPr id="10" name="図 9" descr="test.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62" y="1382887"/>
            <a:ext cx="3759977" cy="2288230"/>
          </a:xfrm>
          <a:prstGeom prst="rect">
            <a:avLst/>
          </a:prstGeom>
          <a:ln>
            <a:solidFill>
              <a:schemeClr val="tx1"/>
            </a:solidFill>
          </a:ln>
        </p:spPr>
      </p:pic>
      <p:sp>
        <p:nvSpPr>
          <p:cNvPr id="13" name="テキスト ボックス 12"/>
          <p:cNvSpPr txBox="1"/>
          <p:nvPr/>
        </p:nvSpPr>
        <p:spPr>
          <a:xfrm>
            <a:off x="571925" y="2948787"/>
            <a:ext cx="1615445" cy="4801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90000"/>
              </a:lnSpc>
            </a:pPr>
            <a:r>
              <a:rPr kumimoji="1" lang="en-US" altLang="ja-JP" sz="1400" b="1" dirty="0" smtClean="0">
                <a:solidFill>
                  <a:schemeClr val="tx1"/>
                </a:solidFill>
                <a:effectLst/>
                <a:latin typeface="Arial"/>
                <a:cs typeface="Arial"/>
              </a:rPr>
              <a:t>Strong coastal upwelling </a:t>
            </a:r>
            <a:r>
              <a:rPr lang="en-US" altLang="ja-JP" sz="1400" b="1" dirty="0" smtClean="0">
                <a:solidFill>
                  <a:schemeClr val="tx1"/>
                </a:solidFill>
                <a:effectLst/>
                <a:latin typeface="Arial"/>
                <a:cs typeface="Arial"/>
              </a:rPr>
              <a:t>region</a:t>
            </a:r>
            <a:endParaRPr kumimoji="1" lang="ja-JP" altLang="en-US" sz="1400" b="1" dirty="0">
              <a:solidFill>
                <a:schemeClr val="tx1"/>
              </a:solidFill>
              <a:effectLst/>
              <a:latin typeface="Arial"/>
              <a:cs typeface="Arial"/>
            </a:endParaRPr>
          </a:p>
        </p:txBody>
      </p:sp>
      <p:cxnSp>
        <p:nvCxnSpPr>
          <p:cNvPr id="14" name="直線矢印コネクタ 13"/>
          <p:cNvCxnSpPr/>
          <p:nvPr/>
        </p:nvCxnSpPr>
        <p:spPr>
          <a:xfrm flipV="1">
            <a:off x="1323458" y="2563594"/>
            <a:ext cx="582967" cy="38519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20" name="図 19" descr="test2.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886" y="1393637"/>
            <a:ext cx="3755095" cy="2285258"/>
          </a:xfrm>
          <a:prstGeom prst="rect">
            <a:avLst/>
          </a:prstGeom>
          <a:ln>
            <a:solidFill>
              <a:schemeClr val="tx1"/>
            </a:solidFill>
          </a:ln>
        </p:spPr>
      </p:pic>
      <p:grpSp>
        <p:nvGrpSpPr>
          <p:cNvPr id="2" name="図形グループ 1"/>
          <p:cNvGrpSpPr/>
          <p:nvPr/>
        </p:nvGrpSpPr>
        <p:grpSpPr>
          <a:xfrm>
            <a:off x="2097489" y="1212114"/>
            <a:ext cx="2587226" cy="2216418"/>
            <a:chOff x="2097489" y="1212114"/>
            <a:chExt cx="2587226" cy="2216418"/>
          </a:xfrm>
        </p:grpSpPr>
        <p:sp>
          <p:nvSpPr>
            <p:cNvPr id="7" name="円/楕円 6"/>
            <p:cNvSpPr/>
            <p:nvPr/>
          </p:nvSpPr>
          <p:spPr>
            <a:xfrm rot="2973106">
              <a:off x="1561375" y="2234770"/>
              <a:ext cx="1729876" cy="657648"/>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451571" y="1212114"/>
              <a:ext cx="2233144" cy="842796"/>
            </a:xfrm>
            <a:prstGeom prst="rect">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b="1" dirty="0" smtClean="0">
                  <a:latin typeface="Arial" charset="0"/>
                  <a:ea typeface="Arial" charset="0"/>
                  <a:cs typeface="Arial" charset="0"/>
                </a:rPr>
                <a:t>Coastal upwelling region</a:t>
              </a:r>
              <a:endParaRPr kumimoji="1" lang="ja-JP" altLang="en-US" sz="2000" b="1" dirty="0">
                <a:latin typeface="Arial" charset="0"/>
                <a:ea typeface="Arial" charset="0"/>
                <a:cs typeface="Arial" charset="0"/>
              </a:endParaRPr>
            </a:p>
          </p:txBody>
        </p:sp>
      </p:grpSp>
      <p:grpSp>
        <p:nvGrpSpPr>
          <p:cNvPr id="3" name="図形グループ 2"/>
          <p:cNvGrpSpPr/>
          <p:nvPr/>
        </p:nvGrpSpPr>
        <p:grpSpPr>
          <a:xfrm>
            <a:off x="5395802" y="1193148"/>
            <a:ext cx="3650736" cy="1674460"/>
            <a:chOff x="5395802" y="1193148"/>
            <a:chExt cx="3650736" cy="1674460"/>
          </a:xfrm>
        </p:grpSpPr>
        <p:sp>
          <p:nvSpPr>
            <p:cNvPr id="28" name="正方形/長方形 27"/>
            <p:cNvSpPr/>
            <p:nvPr/>
          </p:nvSpPr>
          <p:spPr>
            <a:xfrm>
              <a:off x="6813394" y="1193148"/>
              <a:ext cx="2233144" cy="842796"/>
            </a:xfrm>
            <a:prstGeom prst="rect">
              <a:avLst/>
            </a:prstGeom>
            <a:solidFill>
              <a:srgbClr val="0432FF">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b="1" dirty="0" smtClean="0">
                  <a:latin typeface="Arial" charset="0"/>
                  <a:ea typeface="Arial" charset="0"/>
                  <a:cs typeface="Arial" charset="0"/>
                </a:rPr>
                <a:t>Relatively offshore region</a:t>
              </a:r>
              <a:endParaRPr kumimoji="1" lang="ja-JP" altLang="en-US" sz="2000" b="1" dirty="0">
                <a:latin typeface="Arial" charset="0"/>
                <a:ea typeface="Arial" charset="0"/>
                <a:cs typeface="Arial" charset="0"/>
              </a:endParaRPr>
            </a:p>
          </p:txBody>
        </p:sp>
        <p:sp>
          <p:nvSpPr>
            <p:cNvPr id="29" name="円/楕円 28"/>
            <p:cNvSpPr/>
            <p:nvPr/>
          </p:nvSpPr>
          <p:spPr>
            <a:xfrm rot="1910923">
              <a:off x="5395802" y="2025010"/>
              <a:ext cx="1863664" cy="842598"/>
            </a:xfrm>
            <a:prstGeom prst="ellipse">
              <a:avLst/>
            </a:prstGeom>
            <a:noFill/>
            <a:ln w="50800">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4" name="図形グループ 3"/>
          <p:cNvGrpSpPr/>
          <p:nvPr/>
        </p:nvGrpSpPr>
        <p:grpSpPr>
          <a:xfrm>
            <a:off x="269763" y="3751664"/>
            <a:ext cx="8264785" cy="2908510"/>
            <a:chOff x="269763" y="3751664"/>
            <a:chExt cx="8264785" cy="2908510"/>
          </a:xfrm>
        </p:grpSpPr>
        <p:pic>
          <p:nvPicPr>
            <p:cNvPr id="11" name="図 10" descr="名称未設定.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763" y="3751664"/>
              <a:ext cx="3759976" cy="2259985"/>
            </a:xfrm>
            <a:prstGeom prst="rect">
              <a:avLst/>
            </a:prstGeom>
          </p:spPr>
        </p:pic>
        <p:pic>
          <p:nvPicPr>
            <p:cNvPr id="12" name="図 11" descr="名称未設定.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886" y="3751665"/>
              <a:ext cx="3756662" cy="2259984"/>
            </a:xfrm>
            <a:prstGeom prst="rect">
              <a:avLst/>
            </a:prstGeom>
          </p:spPr>
        </p:pic>
        <p:cxnSp>
          <p:nvCxnSpPr>
            <p:cNvPr id="31" name="直線矢印コネクタ 30"/>
            <p:cNvCxnSpPr/>
            <p:nvPr/>
          </p:nvCxnSpPr>
          <p:spPr>
            <a:xfrm flipV="1">
              <a:off x="1031488" y="6113721"/>
              <a:ext cx="1520326" cy="10632"/>
            </a:xfrm>
            <a:prstGeom prst="straightConnector1">
              <a:avLst/>
            </a:prstGeom>
            <a:ln w="5080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617661" y="6290842"/>
              <a:ext cx="2689907" cy="369332"/>
            </a:xfrm>
            <a:prstGeom prst="rect">
              <a:avLst/>
            </a:prstGeom>
            <a:noFill/>
          </p:spPr>
          <p:txBody>
            <a:bodyPr wrap="square" rtlCol="0">
              <a:spAutoFit/>
            </a:bodyPr>
            <a:lstStyle/>
            <a:p>
              <a:r>
                <a:rPr kumimoji="1" lang="en-US" altLang="ja-JP" b="1" dirty="0" smtClean="0">
                  <a:solidFill>
                    <a:srgbClr val="FF0000"/>
                  </a:solidFill>
                  <a:latin typeface="Arial"/>
                  <a:cs typeface="Arial"/>
                </a:rPr>
                <a:t>Winter to </a:t>
              </a:r>
              <a:r>
                <a:rPr kumimoji="1" lang="en-US" altLang="ja-JP" b="1" smtClean="0">
                  <a:solidFill>
                    <a:srgbClr val="FF0000"/>
                  </a:solidFill>
                  <a:latin typeface="Arial"/>
                  <a:cs typeface="Arial"/>
                </a:rPr>
                <a:t>early spring</a:t>
              </a:r>
              <a:endParaRPr kumimoji="1" lang="ja-JP" altLang="en-US" b="1" dirty="0" smtClean="0">
                <a:solidFill>
                  <a:srgbClr val="FF0000"/>
                </a:solidFill>
                <a:latin typeface="Arial"/>
                <a:cs typeface="Arial"/>
              </a:endParaRPr>
            </a:p>
          </p:txBody>
        </p:sp>
        <p:cxnSp>
          <p:nvCxnSpPr>
            <p:cNvPr id="33" name="直線矢印コネクタ 32"/>
            <p:cNvCxnSpPr/>
            <p:nvPr/>
          </p:nvCxnSpPr>
          <p:spPr>
            <a:xfrm flipV="1">
              <a:off x="6053231" y="6124353"/>
              <a:ext cx="1708536" cy="10632"/>
            </a:xfrm>
            <a:prstGeom prst="straightConnector1">
              <a:avLst/>
            </a:prstGeom>
            <a:ln w="50800">
              <a:solidFill>
                <a:srgbClr val="0432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6479313" y="6256396"/>
              <a:ext cx="1153812" cy="369332"/>
            </a:xfrm>
            <a:prstGeom prst="rect">
              <a:avLst/>
            </a:prstGeom>
            <a:noFill/>
          </p:spPr>
          <p:txBody>
            <a:bodyPr wrap="square" rtlCol="0">
              <a:spAutoFit/>
            </a:bodyPr>
            <a:lstStyle/>
            <a:p>
              <a:r>
                <a:rPr kumimoji="1" lang="en-US" altLang="ja-JP" b="1" dirty="0" smtClean="0">
                  <a:solidFill>
                    <a:srgbClr val="0432FF"/>
                  </a:solidFill>
                  <a:latin typeface="Arial"/>
                  <a:cs typeface="Arial"/>
                </a:rPr>
                <a:t>Spring</a:t>
              </a:r>
              <a:endParaRPr kumimoji="1" lang="ja-JP" altLang="en-US" b="1" dirty="0" smtClean="0">
                <a:solidFill>
                  <a:srgbClr val="0432FF"/>
                </a:solidFill>
                <a:latin typeface="Arial"/>
                <a:cs typeface="Arial"/>
              </a:endParaRPr>
            </a:p>
          </p:txBody>
        </p:sp>
      </p:grpSp>
    </p:spTree>
    <p:extLst>
      <p:ext uri="{BB962C8B-B14F-4D97-AF65-F5344CB8AC3E}">
        <p14:creationId xmlns:p14="http://schemas.microsoft.com/office/powerpoint/2010/main" val="2983037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1371599" y="202562"/>
            <a:ext cx="6411433" cy="954107"/>
          </a:xfrm>
          <a:prstGeom prst="rect">
            <a:avLst/>
          </a:prstGeom>
          <a:solidFill>
            <a:schemeClr val="accent3">
              <a:lumMod val="20000"/>
              <a:lumOff val="80000"/>
            </a:schemeClr>
          </a:solidFill>
          <a:ln>
            <a:solidFill>
              <a:srgbClr val="00B050"/>
            </a:solidFill>
          </a:ln>
        </p:spPr>
        <p:txBody>
          <a:bodyPr wrap="square" rtlCol="0">
            <a:spAutoFit/>
          </a:bodyPr>
          <a:lstStyle/>
          <a:p>
            <a:pPr algn="ctr"/>
            <a:r>
              <a:rPr kumimoji="1" lang="en-US" altLang="ja-JP" sz="2800" dirty="0" smtClean="0">
                <a:latin typeface="Arial Black"/>
                <a:cs typeface="Arial Black"/>
              </a:rPr>
              <a:t>Anchovy and sardine </a:t>
            </a:r>
          </a:p>
          <a:p>
            <a:pPr algn="ctr"/>
            <a:r>
              <a:rPr kumimoji="1" lang="en-US" altLang="ja-JP" sz="2800" dirty="0" smtClean="0">
                <a:latin typeface="Arial Black"/>
                <a:cs typeface="Arial Black"/>
              </a:rPr>
              <a:t>during the 1976–77 regime shift</a:t>
            </a:r>
            <a:endParaRPr kumimoji="1" lang="ja-JP" altLang="en-US" sz="2800" dirty="0" smtClean="0">
              <a:latin typeface="Arial Black"/>
              <a:cs typeface="Arial Black"/>
            </a:endParaRP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541" y="3206092"/>
            <a:ext cx="5327904" cy="2353056"/>
          </a:xfrm>
          <a:prstGeom prst="rect">
            <a:avLst/>
          </a:prstGeom>
        </p:spPr>
      </p:pic>
      <p:sp>
        <p:nvSpPr>
          <p:cNvPr id="43" name="円/楕円 42"/>
          <p:cNvSpPr/>
          <p:nvPr/>
        </p:nvSpPr>
        <p:spPr>
          <a:xfrm>
            <a:off x="6706677" y="4189277"/>
            <a:ext cx="2024219" cy="510341"/>
          </a:xfrm>
          <a:prstGeom prst="ellipse">
            <a:avLst/>
          </a:prstGeom>
          <a:ln w="5080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1400" b="1" dirty="0" smtClean="0">
                <a:latin typeface="Arial" charset="0"/>
                <a:ea typeface="Arial" charset="0"/>
                <a:cs typeface="Arial" charset="0"/>
              </a:rPr>
              <a:t>Plankton</a:t>
            </a:r>
          </a:p>
          <a:p>
            <a:pPr algn="ctr"/>
            <a:r>
              <a:rPr lang="en-US" altLang="ja-JP" sz="1400" b="1" dirty="0">
                <a:latin typeface="Arial" charset="0"/>
                <a:ea typeface="Arial" charset="0"/>
                <a:cs typeface="Arial" charset="0"/>
              </a:rPr>
              <a:t>r</a:t>
            </a:r>
            <a:r>
              <a:rPr kumimoji="1" lang="en-US" altLang="ja-JP" sz="1400" b="1" dirty="0" smtClean="0">
                <a:latin typeface="Arial" charset="0"/>
                <a:ea typeface="Arial" charset="0"/>
                <a:cs typeface="Arial" charset="0"/>
              </a:rPr>
              <a:t>egime shift</a:t>
            </a:r>
            <a:endParaRPr kumimoji="1" lang="ja-JP" altLang="en-US" sz="1400" b="1" dirty="0">
              <a:latin typeface="Arial" charset="0"/>
              <a:ea typeface="Arial" charset="0"/>
              <a:cs typeface="Arial" charset="0"/>
            </a:endParaRPr>
          </a:p>
        </p:txBody>
      </p:sp>
      <p:sp>
        <p:nvSpPr>
          <p:cNvPr id="45" name="円/楕円 44"/>
          <p:cNvSpPr/>
          <p:nvPr/>
        </p:nvSpPr>
        <p:spPr>
          <a:xfrm>
            <a:off x="3586530" y="2983963"/>
            <a:ext cx="1546721" cy="514001"/>
          </a:xfrm>
          <a:prstGeom prst="ellipse">
            <a:avLst/>
          </a:prstGeom>
          <a:ln w="50800">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400" b="1" dirty="0" smtClean="0">
                <a:latin typeface="Arial" charset="0"/>
                <a:ea typeface="Arial" charset="0"/>
                <a:cs typeface="Arial" charset="0"/>
              </a:rPr>
              <a:t>Plankton</a:t>
            </a:r>
          </a:p>
          <a:p>
            <a:pPr algn="ctr"/>
            <a:r>
              <a:rPr kumimoji="1" lang="en-US" altLang="ja-JP" sz="1400" b="1" dirty="0" smtClean="0">
                <a:latin typeface="Arial" charset="0"/>
                <a:ea typeface="Arial" charset="0"/>
                <a:cs typeface="Arial" charset="0"/>
              </a:rPr>
              <a:t>constant</a:t>
            </a:r>
            <a:endParaRPr kumimoji="1" lang="ja-JP" altLang="en-US" sz="1400" b="1" dirty="0">
              <a:latin typeface="Arial" charset="0"/>
              <a:ea typeface="Arial" charset="0"/>
              <a:cs typeface="Arial" charset="0"/>
            </a:endParaRPr>
          </a:p>
        </p:txBody>
      </p:sp>
      <p:sp>
        <p:nvSpPr>
          <p:cNvPr id="46" name="円/楕円 45"/>
          <p:cNvSpPr/>
          <p:nvPr/>
        </p:nvSpPr>
        <p:spPr>
          <a:xfrm>
            <a:off x="2216090" y="3637630"/>
            <a:ext cx="1659234" cy="49889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400" b="1" dirty="0" smtClean="0">
                <a:latin typeface="Arial" charset="0"/>
                <a:ea typeface="Arial" charset="0"/>
                <a:cs typeface="Arial" charset="0"/>
              </a:rPr>
              <a:t>Survival</a:t>
            </a:r>
          </a:p>
          <a:p>
            <a:pPr algn="ctr"/>
            <a:r>
              <a:rPr kumimoji="1" lang="en-US" altLang="ja-JP" sz="1400" b="1" dirty="0" smtClean="0">
                <a:latin typeface="Arial" charset="0"/>
                <a:ea typeface="Arial" charset="0"/>
                <a:cs typeface="Arial" charset="0"/>
              </a:rPr>
              <a:t>constant</a:t>
            </a:r>
            <a:endParaRPr kumimoji="1" lang="ja-JP" altLang="en-US" sz="1400" b="1" dirty="0">
              <a:latin typeface="Arial" charset="0"/>
              <a:ea typeface="Arial" charset="0"/>
              <a:cs typeface="Arial" charset="0"/>
            </a:endParaRPr>
          </a:p>
        </p:txBody>
      </p:sp>
      <p:sp>
        <p:nvSpPr>
          <p:cNvPr id="54" name="円/楕円 53"/>
          <p:cNvSpPr/>
          <p:nvPr/>
        </p:nvSpPr>
        <p:spPr>
          <a:xfrm>
            <a:off x="5254989" y="4973060"/>
            <a:ext cx="2039758" cy="47717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1400" b="1" dirty="0" smtClean="0">
                <a:latin typeface="Arial" charset="0"/>
                <a:ea typeface="Arial" charset="0"/>
                <a:cs typeface="Arial" charset="0"/>
              </a:rPr>
              <a:t>Survival</a:t>
            </a:r>
          </a:p>
          <a:p>
            <a:pPr algn="ctr"/>
            <a:r>
              <a:rPr lang="en-US" altLang="ja-JP" sz="1400" b="1" dirty="0">
                <a:latin typeface="Arial" charset="0"/>
                <a:ea typeface="Arial" charset="0"/>
                <a:cs typeface="Arial" charset="0"/>
              </a:rPr>
              <a:t>r</a:t>
            </a:r>
            <a:r>
              <a:rPr kumimoji="1" lang="en-US" altLang="ja-JP" sz="1400" b="1" dirty="0" smtClean="0">
                <a:latin typeface="Arial" charset="0"/>
                <a:ea typeface="Arial" charset="0"/>
                <a:cs typeface="Arial" charset="0"/>
              </a:rPr>
              <a:t>egime shift</a:t>
            </a:r>
            <a:endParaRPr kumimoji="1" lang="ja-JP" altLang="en-US" sz="1400" b="1" dirty="0">
              <a:latin typeface="Arial" charset="0"/>
              <a:ea typeface="Arial" charset="0"/>
              <a:cs typeface="Arial" charset="0"/>
            </a:endParaRPr>
          </a:p>
        </p:txBody>
      </p:sp>
      <p:sp>
        <p:nvSpPr>
          <p:cNvPr id="55" name="円/楕円 54"/>
          <p:cNvSpPr/>
          <p:nvPr/>
        </p:nvSpPr>
        <p:spPr>
          <a:xfrm>
            <a:off x="3366724" y="5690827"/>
            <a:ext cx="2998618" cy="636946"/>
          </a:xfrm>
          <a:prstGeom prst="ellipse">
            <a:avLst/>
          </a:prstGeom>
          <a:ln w="1270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1400" b="1" dirty="0" smtClean="0">
                <a:latin typeface="Arial" charset="0"/>
                <a:ea typeface="Arial" charset="0"/>
                <a:cs typeface="Arial" charset="0"/>
              </a:rPr>
              <a:t>Recruitment and stock</a:t>
            </a:r>
          </a:p>
          <a:p>
            <a:pPr algn="ctr"/>
            <a:r>
              <a:rPr lang="en-US" altLang="ja-JP" sz="1400" b="1" dirty="0">
                <a:latin typeface="Arial" charset="0"/>
                <a:ea typeface="Arial" charset="0"/>
                <a:cs typeface="Arial" charset="0"/>
              </a:rPr>
              <a:t>r</a:t>
            </a:r>
            <a:r>
              <a:rPr kumimoji="1" lang="en-US" altLang="ja-JP" sz="1400" b="1" dirty="0" smtClean="0">
                <a:latin typeface="Arial" charset="0"/>
                <a:ea typeface="Arial" charset="0"/>
                <a:cs typeface="Arial" charset="0"/>
              </a:rPr>
              <a:t>egime shift</a:t>
            </a:r>
            <a:endParaRPr kumimoji="1" lang="ja-JP" altLang="en-US" sz="1400" b="1" dirty="0">
              <a:latin typeface="Arial" charset="0"/>
              <a:ea typeface="Arial" charset="0"/>
              <a:cs typeface="Arial" charset="0"/>
            </a:endParaRPr>
          </a:p>
        </p:txBody>
      </p:sp>
      <p:sp>
        <p:nvSpPr>
          <p:cNvPr id="56" name="角丸四角形 55"/>
          <p:cNvSpPr/>
          <p:nvPr/>
        </p:nvSpPr>
        <p:spPr>
          <a:xfrm>
            <a:off x="3586530" y="1621398"/>
            <a:ext cx="4834456" cy="820795"/>
          </a:xfrm>
          <a:prstGeom prst="roundRect">
            <a:avLst>
              <a:gd name="adj" fmla="val 11493"/>
            </a:avLst>
          </a:prstGeom>
          <a:solidFill>
            <a:srgbClr val="D5FC7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000" b="1" dirty="0">
                <a:solidFill>
                  <a:schemeClr val="tx1"/>
                </a:solidFill>
                <a:latin typeface="Arial" charset="0"/>
                <a:ea typeface="Arial" charset="0"/>
                <a:cs typeface="Arial" charset="0"/>
              </a:rPr>
              <a:t>W</a:t>
            </a:r>
            <a:r>
              <a:rPr lang="en-US" altLang="ja-JP" sz="2000" b="1" dirty="0" smtClean="0">
                <a:solidFill>
                  <a:schemeClr val="tx1"/>
                </a:solidFill>
                <a:latin typeface="Arial" charset="0"/>
                <a:ea typeface="Arial" charset="0"/>
                <a:cs typeface="Arial" charset="0"/>
              </a:rPr>
              <a:t>hy </a:t>
            </a:r>
            <a:r>
              <a:rPr lang="en-US" altLang="ja-JP" sz="2000" b="1" dirty="0">
                <a:solidFill>
                  <a:schemeClr val="tx1"/>
                </a:solidFill>
                <a:latin typeface="Arial" charset="0"/>
                <a:ea typeface="Arial" charset="0"/>
                <a:cs typeface="Arial" charset="0"/>
              </a:rPr>
              <a:t>this spatial and temporal difference occurred for </a:t>
            </a:r>
            <a:r>
              <a:rPr lang="en-US" altLang="ja-JP" sz="2000" b="1" dirty="0" smtClean="0">
                <a:solidFill>
                  <a:schemeClr val="tx1"/>
                </a:solidFill>
                <a:latin typeface="Arial" charset="0"/>
                <a:ea typeface="Arial" charset="0"/>
                <a:cs typeface="Arial" charset="0"/>
              </a:rPr>
              <a:t>zooplankton?</a:t>
            </a:r>
            <a:endParaRPr kumimoji="1" lang="en-US" altLang="ja-JP" sz="2000" b="1" dirty="0" smtClean="0">
              <a:solidFill>
                <a:schemeClr val="tx1"/>
              </a:solidFill>
              <a:latin typeface="Arial" charset="0"/>
              <a:ea typeface="Arial" charset="0"/>
              <a:cs typeface="Arial" charset="0"/>
            </a:endParaRPr>
          </a:p>
        </p:txBody>
      </p:sp>
      <p:sp>
        <p:nvSpPr>
          <p:cNvPr id="59" name="円/楕円 58"/>
          <p:cNvSpPr/>
          <p:nvPr/>
        </p:nvSpPr>
        <p:spPr>
          <a:xfrm>
            <a:off x="143885" y="4444448"/>
            <a:ext cx="2998618" cy="636946"/>
          </a:xfrm>
          <a:prstGeom prst="ellipse">
            <a:avLst/>
          </a:prstGeom>
          <a:ln w="127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400" b="1" dirty="0" smtClean="0">
                <a:latin typeface="Arial" charset="0"/>
                <a:ea typeface="Arial" charset="0"/>
                <a:cs typeface="Arial" charset="0"/>
              </a:rPr>
              <a:t>Recruitment and stock</a:t>
            </a:r>
          </a:p>
          <a:p>
            <a:pPr algn="ctr"/>
            <a:r>
              <a:rPr lang="en-US" altLang="ja-JP" sz="1400" b="1" dirty="0" smtClean="0">
                <a:latin typeface="Arial" charset="0"/>
                <a:ea typeface="Arial" charset="0"/>
                <a:cs typeface="Arial" charset="0"/>
              </a:rPr>
              <a:t>constant</a:t>
            </a:r>
            <a:endParaRPr kumimoji="1" lang="ja-JP" altLang="en-US" sz="1400" b="1" dirty="0">
              <a:latin typeface="Arial" charset="0"/>
              <a:ea typeface="Arial" charset="0"/>
              <a:cs typeface="Arial" charset="0"/>
            </a:endParaRPr>
          </a:p>
        </p:txBody>
      </p:sp>
      <p:cxnSp>
        <p:nvCxnSpPr>
          <p:cNvPr id="3" name="直線矢印コネクタ 2"/>
          <p:cNvCxnSpPr/>
          <p:nvPr/>
        </p:nvCxnSpPr>
        <p:spPr>
          <a:xfrm>
            <a:off x="4375838" y="2466284"/>
            <a:ext cx="0" cy="461795"/>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p:cNvCxnSpPr/>
          <p:nvPr/>
        </p:nvCxnSpPr>
        <p:spPr>
          <a:xfrm>
            <a:off x="7272250" y="2476972"/>
            <a:ext cx="22497" cy="1659551"/>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sp>
        <p:nvSpPr>
          <p:cNvPr id="9" name="テキスト ボックス 8"/>
          <p:cNvSpPr txBox="1"/>
          <p:nvPr/>
        </p:nvSpPr>
        <p:spPr>
          <a:xfrm>
            <a:off x="206183" y="2697181"/>
            <a:ext cx="3321655" cy="369332"/>
          </a:xfrm>
          <a:prstGeom prst="rect">
            <a:avLst/>
          </a:prstGeom>
          <a:noFill/>
          <a:ln>
            <a:noFill/>
          </a:ln>
        </p:spPr>
        <p:txBody>
          <a:bodyPr wrap="square" rtlCol="0">
            <a:spAutoFit/>
          </a:bodyPr>
          <a:lstStyle/>
          <a:p>
            <a:r>
              <a:rPr lang="en-US" altLang="ja-JP" b="1" u="sng" dirty="0" smtClean="0">
                <a:solidFill>
                  <a:schemeClr val="tx1">
                    <a:lumMod val="65000"/>
                    <a:lumOff val="35000"/>
                  </a:schemeClr>
                </a:solidFill>
                <a:latin typeface="Arial"/>
                <a:cs typeface="Arial"/>
              </a:rPr>
              <a:t>From 1976 to 77 in the CCS</a:t>
            </a:r>
            <a:endParaRPr kumimoji="1" lang="ja-JP" altLang="en-US" b="1" u="sng" dirty="0" smtClean="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2716210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test.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01" y="218659"/>
            <a:ext cx="2428241" cy="1477768"/>
          </a:xfrm>
          <a:prstGeom prst="rect">
            <a:avLst/>
          </a:prstGeom>
        </p:spPr>
      </p:pic>
      <p:sp>
        <p:nvSpPr>
          <p:cNvPr id="4" name="円/楕円 3"/>
          <p:cNvSpPr/>
          <p:nvPr/>
        </p:nvSpPr>
        <p:spPr>
          <a:xfrm rot="19283159">
            <a:off x="1349275" y="425379"/>
            <a:ext cx="406155" cy="1064327"/>
          </a:xfrm>
          <a:prstGeom prst="ellipse">
            <a:avLst/>
          </a:prstGeom>
          <a:noFill/>
          <a:ln w="38100" cmpd="sng">
            <a:solidFill>
              <a:schemeClr val="tx1"/>
            </a:solidFill>
          </a:ln>
          <a:effectLst>
            <a:glow rad="254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6" name="図 25" descr="名称未設定.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001" y="1954075"/>
            <a:ext cx="3076827" cy="1995573"/>
          </a:xfrm>
          <a:prstGeom prst="rect">
            <a:avLst/>
          </a:prstGeom>
          <a:ln>
            <a:solidFill>
              <a:schemeClr val="tx1"/>
            </a:solidFill>
          </a:ln>
        </p:spPr>
      </p:pic>
      <p:pic>
        <p:nvPicPr>
          <p:cNvPr id="13" name="図 12" descr="名称未設定.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2435" y="3389470"/>
            <a:ext cx="3002390" cy="1995573"/>
          </a:xfrm>
          <a:prstGeom prst="rect">
            <a:avLst/>
          </a:prstGeom>
          <a:ln>
            <a:solidFill>
              <a:srgbClr val="000000"/>
            </a:solidFill>
          </a:ln>
        </p:spPr>
      </p:pic>
      <p:pic>
        <p:nvPicPr>
          <p:cNvPr id="11" name="図 10" descr="名称未設定.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5387" y="4688857"/>
            <a:ext cx="3002390" cy="1995573"/>
          </a:xfrm>
          <a:prstGeom prst="rect">
            <a:avLst/>
          </a:prstGeom>
          <a:ln>
            <a:solidFill>
              <a:srgbClr val="000000"/>
            </a:solidFill>
          </a:ln>
        </p:spPr>
      </p:pic>
      <p:cxnSp>
        <p:nvCxnSpPr>
          <p:cNvPr id="25" name="カギ線コネクタ 24"/>
          <p:cNvCxnSpPr/>
          <p:nvPr/>
        </p:nvCxnSpPr>
        <p:spPr>
          <a:xfrm>
            <a:off x="531628" y="2828260"/>
            <a:ext cx="2446698" cy="303562"/>
          </a:xfrm>
          <a:prstGeom prst="bentConnector3">
            <a:avLst/>
          </a:prstGeom>
          <a:ln w="101600">
            <a:solidFill>
              <a:schemeClr val="tx1">
                <a:alpha val="43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カギ線コネクタ 27"/>
          <p:cNvCxnSpPr/>
          <p:nvPr/>
        </p:nvCxnSpPr>
        <p:spPr>
          <a:xfrm>
            <a:off x="3381153" y="4263656"/>
            <a:ext cx="2584234" cy="510363"/>
          </a:xfrm>
          <a:prstGeom prst="bentConnector3">
            <a:avLst/>
          </a:prstGeom>
          <a:ln w="101600">
            <a:solidFill>
              <a:schemeClr val="tx1">
                <a:alpha val="36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カギ線コネクタ 32"/>
          <p:cNvCxnSpPr/>
          <p:nvPr/>
        </p:nvCxnSpPr>
        <p:spPr>
          <a:xfrm>
            <a:off x="6174465" y="5511209"/>
            <a:ext cx="2793312" cy="528084"/>
          </a:xfrm>
          <a:prstGeom prst="bentConnector3">
            <a:avLst/>
          </a:prstGeom>
          <a:ln w="101600">
            <a:solidFill>
              <a:schemeClr val="tx1">
                <a:alpha val="36000"/>
              </a:schemeClr>
            </a:solidFill>
          </a:ln>
          <a:effectLst/>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2732567" y="414992"/>
            <a:ext cx="6145619" cy="523220"/>
          </a:xfrm>
          <a:prstGeom prst="rect">
            <a:avLst/>
          </a:prstGeom>
          <a:solidFill>
            <a:schemeClr val="accent6">
              <a:lumMod val="20000"/>
              <a:lumOff val="80000"/>
            </a:schemeClr>
          </a:solidFill>
          <a:ln>
            <a:solidFill>
              <a:schemeClr val="accent6"/>
            </a:solidFill>
          </a:ln>
        </p:spPr>
        <p:txBody>
          <a:bodyPr wrap="square" rtlCol="0">
            <a:spAutoFit/>
          </a:bodyPr>
          <a:lstStyle/>
          <a:p>
            <a:pPr algn="ctr"/>
            <a:r>
              <a:rPr lang="en-US" altLang="ja-JP" sz="2800" smtClean="0">
                <a:latin typeface="Arial Black"/>
                <a:cs typeface="Arial Black"/>
              </a:rPr>
              <a:t>From nutrients to zooplankton</a:t>
            </a:r>
            <a:endParaRPr kumimoji="1" lang="ja-JP" altLang="en-US" sz="2800" dirty="0" smtClean="0">
              <a:latin typeface="Arial Black"/>
              <a:cs typeface="Arial Black"/>
            </a:endParaRPr>
          </a:p>
        </p:txBody>
      </p:sp>
      <p:sp>
        <p:nvSpPr>
          <p:cNvPr id="10" name="角丸四角形 9"/>
          <p:cNvSpPr/>
          <p:nvPr/>
        </p:nvSpPr>
        <p:spPr>
          <a:xfrm>
            <a:off x="3782138" y="1954075"/>
            <a:ext cx="4900200" cy="970756"/>
          </a:xfrm>
          <a:prstGeom prst="roundRect">
            <a:avLst>
              <a:gd name="adj" fmla="val 6355"/>
            </a:avLst>
          </a:prstGeom>
          <a:ln w="6350" cmpd="sng">
            <a:noFill/>
          </a:ln>
        </p:spPr>
        <p:style>
          <a:lnRef idx="2">
            <a:schemeClr val="dk1"/>
          </a:lnRef>
          <a:fillRef idx="1">
            <a:schemeClr val="lt1"/>
          </a:fillRef>
          <a:effectRef idx="0">
            <a:schemeClr val="dk1"/>
          </a:effectRef>
          <a:fontRef idx="minor">
            <a:schemeClr val="dk1"/>
          </a:fontRef>
        </p:style>
        <p:txBody>
          <a:bodyPr rtlCol="0" anchor="ctr"/>
          <a:lstStyle/>
          <a:p>
            <a:r>
              <a:rPr lang="en-US" altLang="ja-JP" dirty="0">
                <a:latin typeface="Arial" charset="0"/>
                <a:ea typeface="Arial" charset="0"/>
                <a:cs typeface="Arial" charset="0"/>
              </a:rPr>
              <a:t>N</a:t>
            </a:r>
            <a:r>
              <a:rPr kumimoji="1" lang="en-US" altLang="ja-JP" dirty="0" smtClean="0">
                <a:latin typeface="Arial" charset="0"/>
                <a:ea typeface="Arial" charset="0"/>
                <a:cs typeface="Arial" charset="0"/>
              </a:rPr>
              <a:t>utrients, phytoplankton and zooplankton density averaged in the coastal region </a:t>
            </a:r>
          </a:p>
          <a:p>
            <a:r>
              <a:rPr kumimoji="1" lang="en-US" altLang="ja-JP" dirty="0" smtClean="0">
                <a:latin typeface="Arial" charset="0"/>
                <a:ea typeface="Arial" charset="0"/>
                <a:cs typeface="Arial" charset="0"/>
              </a:rPr>
              <a:t>from January to April.</a:t>
            </a:r>
            <a:endParaRPr kumimoji="1" lang="ja-JP" altLang="en-US" dirty="0">
              <a:latin typeface="Arial" charset="0"/>
              <a:ea typeface="Arial" charset="0"/>
              <a:cs typeface="Arial" charset="0"/>
            </a:endParaRPr>
          </a:p>
        </p:txBody>
      </p:sp>
      <p:cxnSp>
        <p:nvCxnSpPr>
          <p:cNvPr id="15" name="直線矢印コネクタ 14"/>
          <p:cNvCxnSpPr/>
          <p:nvPr/>
        </p:nvCxnSpPr>
        <p:spPr>
          <a:xfrm>
            <a:off x="2268638" y="4647522"/>
            <a:ext cx="2280213" cy="1391771"/>
          </a:xfrm>
          <a:prstGeom prst="straightConnector1">
            <a:avLst/>
          </a:prstGeom>
          <a:ln w="88900">
            <a:solidFill>
              <a:schemeClr val="tx1">
                <a:alpha val="48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sp>
        <p:nvSpPr>
          <p:cNvPr id="17" name="円/楕円 16"/>
          <p:cNvSpPr/>
          <p:nvPr/>
        </p:nvSpPr>
        <p:spPr>
          <a:xfrm>
            <a:off x="106787" y="3994696"/>
            <a:ext cx="2336203" cy="69416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sz="2000" b="1" smtClean="0">
                <a:latin typeface="Arial" charset="0"/>
                <a:ea typeface="Arial" charset="0"/>
                <a:cs typeface="Arial" charset="0"/>
              </a:rPr>
              <a:t>Nutrients decline</a:t>
            </a:r>
            <a:endParaRPr kumimoji="1" lang="ja-JP" altLang="en-US" sz="2000" b="1" dirty="0">
              <a:latin typeface="Arial" charset="0"/>
              <a:ea typeface="Arial" charset="0"/>
              <a:cs typeface="Arial" charset="0"/>
            </a:endParaRPr>
          </a:p>
        </p:txBody>
      </p:sp>
      <p:sp>
        <p:nvSpPr>
          <p:cNvPr id="43" name="円/楕円 42"/>
          <p:cNvSpPr/>
          <p:nvPr/>
        </p:nvSpPr>
        <p:spPr>
          <a:xfrm>
            <a:off x="3782138" y="6082917"/>
            <a:ext cx="2392327" cy="69244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sz="2000" b="1" smtClean="0">
                <a:latin typeface="Arial" charset="0"/>
                <a:ea typeface="Arial" charset="0"/>
                <a:cs typeface="Arial" charset="0"/>
              </a:rPr>
              <a:t>Low</a:t>
            </a:r>
          </a:p>
          <a:p>
            <a:pPr algn="ctr"/>
            <a:r>
              <a:rPr kumimoji="1" lang="en-US" altLang="ja-JP" sz="2000" b="1" dirty="0" smtClean="0">
                <a:latin typeface="Arial" charset="0"/>
                <a:ea typeface="Arial" charset="0"/>
                <a:cs typeface="Arial" charset="0"/>
              </a:rPr>
              <a:t>zooplankton</a:t>
            </a:r>
            <a:endParaRPr kumimoji="1" lang="ja-JP" altLang="en-US" sz="2000" b="1" dirty="0">
              <a:latin typeface="Arial" charset="0"/>
              <a:ea typeface="Arial" charset="0"/>
              <a:cs typeface="Arial" charset="0"/>
            </a:endParaRPr>
          </a:p>
        </p:txBody>
      </p:sp>
      <p:sp>
        <p:nvSpPr>
          <p:cNvPr id="27" name="テキスト ボックス 26"/>
          <p:cNvSpPr txBox="1"/>
          <p:nvPr/>
        </p:nvSpPr>
        <p:spPr>
          <a:xfrm>
            <a:off x="1407332" y="5584243"/>
            <a:ext cx="2292729" cy="369332"/>
          </a:xfrm>
          <a:prstGeom prst="rect">
            <a:avLst/>
          </a:prstGeom>
          <a:noFill/>
        </p:spPr>
        <p:txBody>
          <a:bodyPr wrap="square" rtlCol="0">
            <a:spAutoFit/>
          </a:bodyPr>
          <a:lstStyle/>
          <a:p>
            <a:r>
              <a:rPr kumimoji="1" lang="en-US" altLang="ja-JP" b="1" dirty="0" smtClean="0">
                <a:solidFill>
                  <a:schemeClr val="bg1">
                    <a:lumMod val="65000"/>
                  </a:schemeClr>
                </a:solidFill>
                <a:latin typeface="Arial"/>
                <a:cs typeface="Arial"/>
              </a:rPr>
              <a:t>Bottom-up control</a:t>
            </a:r>
            <a:endParaRPr kumimoji="1" lang="ja-JP" altLang="en-US" b="1" dirty="0" smtClean="0">
              <a:solidFill>
                <a:schemeClr val="bg1">
                  <a:lumMod val="65000"/>
                </a:schemeClr>
              </a:solidFill>
              <a:latin typeface="Arial"/>
              <a:cs typeface="Arial"/>
            </a:endParaRPr>
          </a:p>
        </p:txBody>
      </p:sp>
      <p:sp>
        <p:nvSpPr>
          <p:cNvPr id="2" name="テキスト ボックス 1"/>
          <p:cNvSpPr txBox="1"/>
          <p:nvPr/>
        </p:nvSpPr>
        <p:spPr>
          <a:xfrm>
            <a:off x="1790747" y="1621785"/>
            <a:ext cx="1567614" cy="369332"/>
          </a:xfrm>
          <a:prstGeom prst="rect">
            <a:avLst/>
          </a:prstGeom>
          <a:noFill/>
        </p:spPr>
        <p:txBody>
          <a:bodyPr wrap="square" rtlCol="0">
            <a:spAutoFit/>
          </a:bodyPr>
          <a:lstStyle/>
          <a:p>
            <a:pPr algn="r"/>
            <a:r>
              <a:rPr kumimoji="1" lang="en-US" altLang="ja-JP" dirty="0" smtClean="0">
                <a:solidFill>
                  <a:srgbClr val="0000FF"/>
                </a:solidFill>
                <a:latin typeface="Arial"/>
                <a:cs typeface="Arial"/>
              </a:rPr>
              <a:t>Nutrients</a:t>
            </a:r>
            <a:endParaRPr kumimoji="1" lang="ja-JP" altLang="en-US" dirty="0" smtClean="0">
              <a:solidFill>
                <a:srgbClr val="0000FF"/>
              </a:solidFill>
              <a:latin typeface="Arial"/>
              <a:cs typeface="Arial"/>
            </a:endParaRPr>
          </a:p>
        </p:txBody>
      </p:sp>
      <p:sp>
        <p:nvSpPr>
          <p:cNvPr id="18" name="テキスト ボックス 17"/>
          <p:cNvSpPr txBox="1"/>
          <p:nvPr/>
        </p:nvSpPr>
        <p:spPr>
          <a:xfrm>
            <a:off x="4296055" y="3045812"/>
            <a:ext cx="1878410" cy="369332"/>
          </a:xfrm>
          <a:prstGeom prst="rect">
            <a:avLst/>
          </a:prstGeom>
          <a:noFill/>
        </p:spPr>
        <p:txBody>
          <a:bodyPr wrap="square" rtlCol="0">
            <a:spAutoFit/>
          </a:bodyPr>
          <a:lstStyle/>
          <a:p>
            <a:pPr algn="r"/>
            <a:r>
              <a:rPr lang="en-US" altLang="ja-JP" dirty="0" smtClean="0">
                <a:solidFill>
                  <a:srgbClr val="0000FF"/>
                </a:solidFill>
                <a:latin typeface="Arial"/>
                <a:cs typeface="Arial"/>
              </a:rPr>
              <a:t>Phytoplankton</a:t>
            </a:r>
            <a:endParaRPr kumimoji="1" lang="ja-JP" altLang="en-US" dirty="0" smtClean="0">
              <a:solidFill>
                <a:srgbClr val="0000FF"/>
              </a:solidFill>
              <a:latin typeface="Arial"/>
              <a:cs typeface="Arial"/>
            </a:endParaRPr>
          </a:p>
        </p:txBody>
      </p:sp>
      <p:sp>
        <p:nvSpPr>
          <p:cNvPr id="20" name="テキスト ボックス 19"/>
          <p:cNvSpPr txBox="1"/>
          <p:nvPr/>
        </p:nvSpPr>
        <p:spPr>
          <a:xfrm>
            <a:off x="7158818" y="4319525"/>
            <a:ext cx="1878410" cy="369332"/>
          </a:xfrm>
          <a:prstGeom prst="rect">
            <a:avLst/>
          </a:prstGeom>
          <a:noFill/>
        </p:spPr>
        <p:txBody>
          <a:bodyPr wrap="square" rtlCol="0">
            <a:spAutoFit/>
          </a:bodyPr>
          <a:lstStyle/>
          <a:p>
            <a:pPr algn="r"/>
            <a:r>
              <a:rPr lang="en-US" altLang="ja-JP" dirty="0" smtClean="0">
                <a:solidFill>
                  <a:srgbClr val="0000FF"/>
                </a:solidFill>
                <a:latin typeface="Arial"/>
                <a:cs typeface="Arial"/>
              </a:rPr>
              <a:t>Zooplankton</a:t>
            </a:r>
            <a:endParaRPr kumimoji="1" lang="ja-JP" altLang="en-US" dirty="0" smtClean="0">
              <a:solidFill>
                <a:srgbClr val="0000FF"/>
              </a:solidFill>
              <a:latin typeface="Arial"/>
              <a:cs typeface="Arial"/>
            </a:endParaRPr>
          </a:p>
        </p:txBody>
      </p:sp>
    </p:spTree>
    <p:extLst>
      <p:ext uri="{BB962C8B-B14F-4D97-AF65-F5344CB8AC3E}">
        <p14:creationId xmlns:p14="http://schemas.microsoft.com/office/powerpoint/2010/main" val="26200529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test2.ti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8562" y="2222257"/>
            <a:ext cx="3688783" cy="2829040"/>
          </a:xfrm>
          <a:prstGeom prst="rect">
            <a:avLst/>
          </a:prstGeom>
        </p:spPr>
      </p:pic>
      <p:sp>
        <p:nvSpPr>
          <p:cNvPr id="20" name="テキスト ボックス 19"/>
          <p:cNvSpPr txBox="1"/>
          <p:nvPr/>
        </p:nvSpPr>
        <p:spPr>
          <a:xfrm rot="528139">
            <a:off x="1462868" y="1554748"/>
            <a:ext cx="2905246" cy="646331"/>
          </a:xfrm>
          <a:prstGeom prst="rect">
            <a:avLst/>
          </a:prstGeom>
          <a:noFill/>
        </p:spPr>
        <p:txBody>
          <a:bodyPr wrap="square" rtlCol="0">
            <a:spAutoFit/>
          </a:bodyPr>
          <a:lstStyle/>
          <a:p>
            <a:r>
              <a:rPr kumimoji="1" lang="en-US" altLang="ja-JP" b="1" dirty="0" smtClean="0">
                <a:solidFill>
                  <a:schemeClr val="bg1">
                    <a:lumMod val="50000"/>
                  </a:schemeClr>
                </a:solidFill>
                <a:latin typeface="Arial Black"/>
                <a:cs typeface="Arial Black"/>
              </a:rPr>
              <a:t>Wind direction </a:t>
            </a:r>
          </a:p>
          <a:p>
            <a:r>
              <a:rPr kumimoji="1" lang="en-US" altLang="ja-JP" b="1" dirty="0" smtClean="0">
                <a:solidFill>
                  <a:schemeClr val="bg1">
                    <a:lumMod val="50000"/>
                  </a:schemeClr>
                </a:solidFill>
                <a:latin typeface="Arial Black"/>
                <a:cs typeface="Arial Black"/>
              </a:rPr>
              <a:t>from winter to spring</a:t>
            </a:r>
            <a:endParaRPr kumimoji="1" lang="ja-JP" altLang="en-US" b="1" dirty="0" smtClean="0">
              <a:solidFill>
                <a:schemeClr val="bg1">
                  <a:lumMod val="50000"/>
                </a:schemeClr>
              </a:solidFill>
              <a:latin typeface="Arial Black"/>
              <a:cs typeface="Arial Black"/>
            </a:endParaRPr>
          </a:p>
        </p:txBody>
      </p:sp>
      <p:sp>
        <p:nvSpPr>
          <p:cNvPr id="42" name="右矢印 41"/>
          <p:cNvSpPr/>
          <p:nvPr/>
        </p:nvSpPr>
        <p:spPr>
          <a:xfrm>
            <a:off x="1356467" y="1640133"/>
            <a:ext cx="2554659" cy="1398987"/>
          </a:xfrm>
          <a:prstGeom prst="rightArrow">
            <a:avLst/>
          </a:prstGeom>
          <a:gradFill flip="none" rotWithShape="1">
            <a:gsLst>
              <a:gs pos="0">
                <a:schemeClr val="bg1">
                  <a:lumMod val="65000"/>
                  <a:alpha val="93000"/>
                </a:schemeClr>
              </a:gs>
              <a:gs pos="100000">
                <a:schemeClr val="tx1">
                  <a:alpha val="93000"/>
                </a:schemeClr>
              </a:gs>
            </a:gsLst>
            <a:lin ang="0" scaled="1"/>
            <a:tileRect/>
          </a:gradFill>
          <a:ln w="19050" cmpd="sng">
            <a:solidFill>
              <a:schemeClr val="bg1"/>
            </a:solidFill>
          </a:ln>
          <a:effectLst>
            <a:outerShdw blurRad="95250" dist="520700" dir="3120000" algn="tl" rotWithShape="0">
              <a:srgbClr val="000000">
                <a:alpha val="43000"/>
              </a:srgbClr>
            </a:outerShdw>
          </a:effectLst>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227440" y="296511"/>
            <a:ext cx="4731202" cy="954107"/>
          </a:xfrm>
          <a:prstGeom prst="rect">
            <a:avLst/>
          </a:prstGeom>
          <a:solidFill>
            <a:schemeClr val="accent6">
              <a:lumMod val="20000"/>
              <a:lumOff val="80000"/>
            </a:schemeClr>
          </a:solidFill>
          <a:ln>
            <a:solidFill>
              <a:schemeClr val="accent6"/>
            </a:solidFill>
          </a:ln>
        </p:spPr>
        <p:txBody>
          <a:bodyPr wrap="square" rtlCol="0">
            <a:spAutoFit/>
          </a:bodyPr>
          <a:lstStyle/>
          <a:p>
            <a:pPr algn="ctr"/>
            <a:r>
              <a:rPr lang="en-US" altLang="ja-JP" sz="2800" dirty="0" smtClean="0">
                <a:latin typeface="Arial Black"/>
                <a:cs typeface="Arial Black"/>
              </a:rPr>
              <a:t>From coastal upwelling to nutrients supply</a:t>
            </a:r>
            <a:endParaRPr kumimoji="1" lang="ja-JP" altLang="en-US" sz="2800" dirty="0" smtClean="0">
              <a:latin typeface="Arial Black"/>
              <a:cs typeface="Arial Black"/>
            </a:endParaRPr>
          </a:p>
        </p:txBody>
      </p:sp>
      <p:sp>
        <p:nvSpPr>
          <p:cNvPr id="72" name="円/楕円 71"/>
          <p:cNvSpPr/>
          <p:nvPr/>
        </p:nvSpPr>
        <p:spPr>
          <a:xfrm>
            <a:off x="1745917" y="2679807"/>
            <a:ext cx="1659694" cy="385277"/>
          </a:xfrm>
          <a:prstGeom prst="ellipse">
            <a:avLst/>
          </a:prstGeom>
          <a:solidFill>
            <a:schemeClr val="accent2">
              <a:lumMod val="60000"/>
              <a:lumOff val="40000"/>
              <a:alpha val="54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rot="19632583">
            <a:off x="610056" y="2924657"/>
            <a:ext cx="2358573" cy="523220"/>
          </a:xfrm>
          <a:prstGeom prst="rect">
            <a:avLst/>
          </a:prstGeom>
          <a:noFill/>
          <a:effectLst>
            <a:outerShdw blurRad="50800" dist="50800" dir="2700000" algn="tl" rotWithShape="0">
              <a:prstClr val="black">
                <a:alpha val="32000"/>
              </a:prstClr>
            </a:outerShdw>
          </a:effectLst>
        </p:spPr>
        <p:txBody>
          <a:bodyPr wrap="square" rtlCol="0">
            <a:spAutoFit/>
          </a:bodyPr>
          <a:lstStyle/>
          <a:p>
            <a:r>
              <a:rPr lang="en-US" altLang="ja-JP" sz="1400" dirty="0" smtClean="0">
                <a:effectLst/>
                <a:latin typeface="Arial Black"/>
                <a:cs typeface="Arial Black"/>
              </a:rPr>
              <a:t>Ekman transport direction</a:t>
            </a:r>
            <a:endParaRPr kumimoji="1" lang="ja-JP" altLang="en-US" sz="1400" dirty="0" smtClean="0">
              <a:effectLst/>
              <a:latin typeface="Arial Black"/>
              <a:cs typeface="Arial Black"/>
            </a:endParaRPr>
          </a:p>
        </p:txBody>
      </p:sp>
      <p:cxnSp>
        <p:nvCxnSpPr>
          <p:cNvPr id="5" name="直線矢印コネクタ 4"/>
          <p:cNvCxnSpPr/>
          <p:nvPr/>
        </p:nvCxnSpPr>
        <p:spPr>
          <a:xfrm flipH="1">
            <a:off x="1731081" y="2945517"/>
            <a:ext cx="955283" cy="576043"/>
          </a:xfrm>
          <a:prstGeom prst="straightConnector1">
            <a:avLst/>
          </a:prstGeom>
          <a:ln w="57150" cmpd="sng">
            <a:solidFill>
              <a:schemeClr val="tx1"/>
            </a:solidFill>
            <a:prstDash val="solid"/>
            <a:tailEnd type="arrow"/>
          </a:ln>
          <a:effectLst>
            <a:outerShdw blurRad="40000" dist="381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6" name="上矢印 75"/>
          <p:cNvSpPr/>
          <p:nvPr/>
        </p:nvSpPr>
        <p:spPr>
          <a:xfrm>
            <a:off x="2365497" y="2986457"/>
            <a:ext cx="909816" cy="1143327"/>
          </a:xfrm>
          <a:prstGeom prst="upArrow">
            <a:avLst/>
          </a:prstGeom>
          <a:solidFill>
            <a:schemeClr val="bg1">
              <a:alpha val="68000"/>
            </a:schemeClr>
          </a:solidFill>
          <a:ln w="28575" cmpd="sng">
            <a:solidFill>
              <a:srgbClr val="000000"/>
            </a:solidFill>
          </a:ln>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a:ln>
                <a:solidFill>
                  <a:srgbClr val="000000"/>
                </a:solidFill>
              </a:ln>
            </a:endParaRPr>
          </a:p>
        </p:txBody>
      </p:sp>
      <p:sp>
        <p:nvSpPr>
          <p:cNvPr id="82" name="正方形/長方形 81"/>
          <p:cNvSpPr/>
          <p:nvPr/>
        </p:nvSpPr>
        <p:spPr>
          <a:xfrm>
            <a:off x="227440" y="3944807"/>
            <a:ext cx="3805843" cy="523220"/>
          </a:xfrm>
          <a:prstGeom prst="rect">
            <a:avLst/>
          </a:prstGeom>
          <a:noFill/>
          <a:effectLst>
            <a:outerShdw blurRad="50800" dist="76200" dir="2700000" algn="tl" rotWithShape="0">
              <a:prstClr val="black">
                <a:alpha val="40000"/>
              </a:prstClr>
            </a:outerShdw>
          </a:effectLst>
        </p:spPr>
        <p:txBody>
          <a:bodyPr wrap="square">
            <a:spAutoFit/>
          </a:bodyPr>
          <a:lstStyle/>
          <a:p>
            <a:pPr algn="ctr"/>
            <a:r>
              <a:rPr lang="en-US" altLang="ja-JP" sz="2800" b="1" dirty="0">
                <a:ln w="3175">
                  <a:noFill/>
                </a:ln>
                <a:solidFill>
                  <a:schemeClr val="bg1"/>
                </a:solidFill>
                <a:effectLst>
                  <a:glow rad="63500">
                    <a:schemeClr val="tx1">
                      <a:alpha val="40000"/>
                    </a:schemeClr>
                  </a:glow>
                </a:effectLst>
                <a:latin typeface="Arial Black" charset="0"/>
                <a:ea typeface="Arial Black" charset="0"/>
                <a:cs typeface="Arial Black" charset="0"/>
              </a:rPr>
              <a:t>Coastal </a:t>
            </a:r>
            <a:r>
              <a:rPr lang="en-US" altLang="ja-JP" sz="2800" b="1" dirty="0" smtClean="0">
                <a:ln w="3175">
                  <a:noFill/>
                </a:ln>
                <a:solidFill>
                  <a:schemeClr val="bg1"/>
                </a:solidFill>
                <a:effectLst>
                  <a:glow rad="63500">
                    <a:schemeClr val="tx1">
                      <a:alpha val="40000"/>
                    </a:schemeClr>
                  </a:glow>
                </a:effectLst>
                <a:latin typeface="Arial Black" charset="0"/>
                <a:ea typeface="Arial Black" charset="0"/>
                <a:cs typeface="Arial Black" charset="0"/>
              </a:rPr>
              <a:t>upwelling</a:t>
            </a:r>
            <a:endParaRPr lang="en-US" altLang="ja-JP" sz="2800" b="1" dirty="0">
              <a:ln w="3175">
                <a:noFill/>
              </a:ln>
              <a:solidFill>
                <a:schemeClr val="bg1"/>
              </a:solidFill>
              <a:effectLst>
                <a:glow rad="63500">
                  <a:schemeClr val="tx1">
                    <a:alpha val="40000"/>
                  </a:schemeClr>
                </a:glow>
              </a:effectLst>
              <a:latin typeface="Arial Black" charset="0"/>
              <a:ea typeface="Arial Black" charset="0"/>
              <a:cs typeface="Arial Black" charset="0"/>
            </a:endParaRPr>
          </a:p>
        </p:txBody>
      </p:sp>
      <p:grpSp>
        <p:nvGrpSpPr>
          <p:cNvPr id="3" name="図形グループ 2"/>
          <p:cNvGrpSpPr/>
          <p:nvPr/>
        </p:nvGrpSpPr>
        <p:grpSpPr>
          <a:xfrm>
            <a:off x="2398222" y="4419525"/>
            <a:ext cx="5031393" cy="2243540"/>
            <a:chOff x="2398222" y="4419525"/>
            <a:chExt cx="5031393" cy="2243540"/>
          </a:xfrm>
        </p:grpSpPr>
        <p:pic>
          <p:nvPicPr>
            <p:cNvPr id="63" name="図 62" descr="名称未設定.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222" y="4419525"/>
              <a:ext cx="3689376" cy="2243540"/>
            </a:xfrm>
            <a:prstGeom prst="rect">
              <a:avLst/>
            </a:prstGeom>
            <a:ln w="9525" cmpd="sng">
              <a:solidFill>
                <a:srgbClr val="000000"/>
              </a:solidFill>
            </a:ln>
          </p:spPr>
        </p:pic>
        <p:cxnSp>
          <p:nvCxnSpPr>
            <p:cNvPr id="80" name="カギ線コネクタ 79"/>
            <p:cNvCxnSpPr/>
            <p:nvPr/>
          </p:nvCxnSpPr>
          <p:spPr>
            <a:xfrm>
              <a:off x="3103977" y="5158393"/>
              <a:ext cx="2812648" cy="748087"/>
            </a:xfrm>
            <a:prstGeom prst="bentConnector3">
              <a:avLst>
                <a:gd name="adj1" fmla="val 52058"/>
              </a:avLst>
            </a:prstGeom>
            <a:ln w="101600">
              <a:solidFill>
                <a:srgbClr val="FF0000">
                  <a:alpha val="45000"/>
                </a:srgbClr>
              </a:solidFill>
            </a:ln>
            <a:effectLst/>
          </p:spPr>
          <p:style>
            <a:lnRef idx="2">
              <a:schemeClr val="accent1"/>
            </a:lnRef>
            <a:fillRef idx="0">
              <a:schemeClr val="accent1"/>
            </a:fillRef>
            <a:effectRef idx="1">
              <a:schemeClr val="accent1"/>
            </a:effectRef>
            <a:fontRef idx="minor">
              <a:schemeClr val="tx1"/>
            </a:fontRef>
          </p:style>
        </p:cxnSp>
        <p:sp>
          <p:nvSpPr>
            <p:cNvPr id="90" name="角丸四角形 89"/>
            <p:cNvSpPr/>
            <p:nvPr/>
          </p:nvSpPr>
          <p:spPr>
            <a:xfrm>
              <a:off x="4908010" y="4509977"/>
              <a:ext cx="2521605" cy="5797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2000" b="1" dirty="0">
                  <a:latin typeface="Arial" charset="0"/>
                  <a:ea typeface="Arial" charset="0"/>
                  <a:cs typeface="Arial" charset="0"/>
                </a:rPr>
                <a:t>Coastal upwelling </a:t>
              </a:r>
              <a:r>
                <a:rPr lang="en-US" altLang="ja-JP" sz="2000" b="1" dirty="0" smtClean="0">
                  <a:latin typeface="Arial" charset="0"/>
                  <a:ea typeface="Arial" charset="0"/>
                  <a:cs typeface="Arial" charset="0"/>
                </a:rPr>
                <a:t>weakened</a:t>
              </a:r>
              <a:endParaRPr lang="ja-JP" altLang="en-US" sz="2000" b="1" dirty="0">
                <a:latin typeface="Arial" charset="0"/>
                <a:ea typeface="Arial" charset="0"/>
                <a:cs typeface="Arial" charset="0"/>
              </a:endParaRPr>
            </a:p>
          </p:txBody>
        </p:sp>
      </p:grpSp>
      <p:grpSp>
        <p:nvGrpSpPr>
          <p:cNvPr id="4" name="図形グループ 3"/>
          <p:cNvGrpSpPr/>
          <p:nvPr/>
        </p:nvGrpSpPr>
        <p:grpSpPr>
          <a:xfrm>
            <a:off x="5189799" y="690832"/>
            <a:ext cx="3833674" cy="3750492"/>
            <a:chOff x="5189799" y="690832"/>
            <a:chExt cx="3833674" cy="3750492"/>
          </a:xfrm>
        </p:grpSpPr>
        <p:pic>
          <p:nvPicPr>
            <p:cNvPr id="84" name="図 8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9799" y="690832"/>
              <a:ext cx="3694807" cy="2264723"/>
            </a:xfrm>
            <a:prstGeom prst="rect">
              <a:avLst/>
            </a:prstGeom>
            <a:ln w="12700">
              <a:solidFill>
                <a:srgbClr val="000000"/>
              </a:solidFill>
            </a:ln>
          </p:spPr>
        </p:pic>
        <p:sp>
          <p:nvSpPr>
            <p:cNvPr id="85" name="テキスト ボックス 84"/>
            <p:cNvSpPr txBox="1"/>
            <p:nvPr/>
          </p:nvSpPr>
          <p:spPr>
            <a:xfrm>
              <a:off x="5582911" y="1200365"/>
              <a:ext cx="1741982" cy="523220"/>
            </a:xfrm>
            <a:prstGeom prst="rect">
              <a:avLst/>
            </a:prstGeom>
            <a:noFill/>
          </p:spPr>
          <p:txBody>
            <a:bodyPr wrap="square" rtlCol="0">
              <a:spAutoFit/>
            </a:bodyPr>
            <a:lstStyle/>
            <a:p>
              <a:r>
                <a:rPr kumimoji="1" lang="en-US" altLang="ja-JP" sz="1400" dirty="0" smtClean="0">
                  <a:solidFill>
                    <a:srgbClr val="FF0000"/>
                  </a:solidFill>
                  <a:latin typeface="Arial Black"/>
                  <a:cs typeface="Arial Black"/>
                </a:rPr>
                <a:t>Before the regime shift</a:t>
              </a:r>
              <a:endParaRPr kumimoji="1" lang="ja-JP" altLang="en-US" sz="1400" dirty="0">
                <a:solidFill>
                  <a:srgbClr val="FF0000"/>
                </a:solidFill>
                <a:latin typeface="Arial Black"/>
                <a:cs typeface="Arial Black"/>
              </a:endParaRPr>
            </a:p>
          </p:txBody>
        </p:sp>
        <p:sp>
          <p:nvSpPr>
            <p:cNvPr id="87" name="テキスト ボックス 86"/>
            <p:cNvSpPr txBox="1"/>
            <p:nvPr/>
          </p:nvSpPr>
          <p:spPr>
            <a:xfrm>
              <a:off x="7324893" y="1473824"/>
              <a:ext cx="1652869" cy="523220"/>
            </a:xfrm>
            <a:prstGeom prst="rect">
              <a:avLst/>
            </a:prstGeom>
            <a:noFill/>
          </p:spPr>
          <p:txBody>
            <a:bodyPr wrap="square" rtlCol="0">
              <a:spAutoFit/>
            </a:bodyPr>
            <a:lstStyle/>
            <a:p>
              <a:r>
                <a:rPr lang="en-US" altLang="ja-JP" sz="1400" dirty="0" smtClean="0">
                  <a:solidFill>
                    <a:srgbClr val="0000FF"/>
                  </a:solidFill>
                  <a:latin typeface="Arial Black"/>
                  <a:cs typeface="Arial Black"/>
                </a:rPr>
                <a:t>After </a:t>
              </a:r>
              <a:r>
                <a:rPr kumimoji="1" lang="en-US" altLang="ja-JP" sz="1400" dirty="0" smtClean="0">
                  <a:solidFill>
                    <a:srgbClr val="0000FF"/>
                  </a:solidFill>
                  <a:latin typeface="Arial Black"/>
                  <a:cs typeface="Arial Black"/>
                </a:rPr>
                <a:t>the regime shift</a:t>
              </a:r>
              <a:endParaRPr kumimoji="1" lang="ja-JP" altLang="en-US" sz="1400" dirty="0">
                <a:solidFill>
                  <a:srgbClr val="0000FF"/>
                </a:solidFill>
                <a:latin typeface="Arial Black"/>
                <a:cs typeface="Arial Black"/>
              </a:endParaRPr>
            </a:p>
          </p:txBody>
        </p:sp>
        <p:sp>
          <p:nvSpPr>
            <p:cNvPr id="91" name="角丸四角形 90"/>
            <p:cNvSpPr/>
            <p:nvPr/>
          </p:nvSpPr>
          <p:spPr>
            <a:xfrm>
              <a:off x="5916625" y="3163008"/>
              <a:ext cx="3106848" cy="7171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2000" b="1" dirty="0">
                  <a:latin typeface="Arial" charset="0"/>
                  <a:ea typeface="Arial" charset="0"/>
                  <a:cs typeface="Arial" charset="0"/>
                </a:rPr>
                <a:t>Vertical NO</a:t>
              </a:r>
              <a:r>
                <a:rPr lang="en-US" altLang="ja-JP" sz="2000" b="1" baseline="-25000" dirty="0">
                  <a:latin typeface="Arial" charset="0"/>
                  <a:ea typeface="Arial" charset="0"/>
                  <a:cs typeface="Arial" charset="0"/>
                </a:rPr>
                <a:t>3</a:t>
              </a:r>
              <a:r>
                <a:rPr lang="en-US" altLang="ja-JP" sz="2000" b="1" dirty="0">
                  <a:latin typeface="Arial" charset="0"/>
                  <a:ea typeface="Arial" charset="0"/>
                  <a:cs typeface="Arial" charset="0"/>
                </a:rPr>
                <a:t> flux decreased after the </a:t>
              </a:r>
              <a:r>
                <a:rPr lang="en-US" altLang="ja-JP" sz="2000" b="1" dirty="0" smtClean="0">
                  <a:latin typeface="Arial" charset="0"/>
                  <a:ea typeface="Arial" charset="0"/>
                  <a:cs typeface="Arial" charset="0"/>
                </a:rPr>
                <a:t>RS</a:t>
              </a:r>
              <a:endParaRPr lang="ja-JP" altLang="en-US" sz="2000" b="1" dirty="0">
                <a:latin typeface="Arial" charset="0"/>
                <a:ea typeface="Arial" charset="0"/>
                <a:cs typeface="Arial" charset="0"/>
              </a:endParaRPr>
            </a:p>
          </p:txBody>
        </p:sp>
        <p:cxnSp>
          <p:nvCxnSpPr>
            <p:cNvPr id="98" name="直線矢印コネクタ 97"/>
            <p:cNvCxnSpPr/>
            <p:nvPr/>
          </p:nvCxnSpPr>
          <p:spPr>
            <a:xfrm flipV="1">
              <a:off x="6988263" y="3970565"/>
              <a:ext cx="336630" cy="470759"/>
            </a:xfrm>
            <a:prstGeom prst="straightConnector1">
              <a:avLst/>
            </a:prstGeom>
            <a:ln w="57150">
              <a:tailEnd type="arrow" w="med" len="sm"/>
            </a:ln>
          </p:spPr>
          <p:style>
            <a:lnRef idx="1">
              <a:schemeClr val="accent4"/>
            </a:lnRef>
            <a:fillRef idx="2">
              <a:schemeClr val="accent4"/>
            </a:fillRef>
            <a:effectRef idx="1">
              <a:schemeClr val="accent4"/>
            </a:effectRef>
            <a:fontRef idx="minor">
              <a:schemeClr val="dk1"/>
            </a:fontRef>
          </p:style>
        </p:cxnSp>
        <p:cxnSp>
          <p:nvCxnSpPr>
            <p:cNvPr id="102" name="直線矢印コネクタ 101"/>
            <p:cNvCxnSpPr/>
            <p:nvPr/>
          </p:nvCxnSpPr>
          <p:spPr>
            <a:xfrm flipH="1">
              <a:off x="5582911" y="3050172"/>
              <a:ext cx="2421271" cy="14912"/>
            </a:xfrm>
            <a:prstGeom prst="straightConnector1">
              <a:avLst/>
            </a:prstGeom>
            <a:ln w="73025">
              <a:solidFill>
                <a:srgbClr val="FF0000">
                  <a:alpha val="48000"/>
                </a:srgbClr>
              </a:solidFill>
              <a:headEnd type="arrow"/>
              <a:tailEnd type="arrow"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21006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名称未設定.png"/>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4416967" y="1515365"/>
            <a:ext cx="4464497" cy="1389737"/>
          </a:xfrm>
          <a:prstGeom prst="rect">
            <a:avLst/>
          </a:prstGeom>
          <a:ln>
            <a:solidFill>
              <a:srgbClr val="000000"/>
            </a:solidFill>
          </a:ln>
        </p:spPr>
      </p:pic>
      <p:pic>
        <p:nvPicPr>
          <p:cNvPr id="8" name="図 7" descr="名称未設定.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140" y="3150998"/>
            <a:ext cx="4474324" cy="1744949"/>
          </a:xfrm>
          <a:prstGeom prst="rect">
            <a:avLst/>
          </a:prstGeom>
          <a:ln w="38100">
            <a:solidFill>
              <a:srgbClr val="000000"/>
            </a:solidFill>
          </a:ln>
        </p:spPr>
      </p:pic>
      <p:sp>
        <p:nvSpPr>
          <p:cNvPr id="22" name="テキスト ボックス 21"/>
          <p:cNvSpPr txBox="1"/>
          <p:nvPr/>
        </p:nvSpPr>
        <p:spPr>
          <a:xfrm>
            <a:off x="4738322" y="924247"/>
            <a:ext cx="4033694" cy="590931"/>
          </a:xfrm>
          <a:prstGeom prst="rect">
            <a:avLst/>
          </a:prstGeom>
          <a:noFill/>
        </p:spPr>
        <p:txBody>
          <a:bodyPr wrap="square" rtlCol="0">
            <a:spAutoFit/>
          </a:bodyPr>
          <a:lstStyle/>
          <a:p>
            <a:pPr algn="ctr">
              <a:lnSpc>
                <a:spcPct val="90000"/>
              </a:lnSpc>
            </a:pPr>
            <a:r>
              <a:rPr kumimoji="1" lang="en-US" altLang="ja-JP" dirty="0" smtClean="0">
                <a:effectLst>
                  <a:glow rad="152400">
                    <a:schemeClr val="bg1">
                      <a:alpha val="85000"/>
                    </a:schemeClr>
                  </a:glow>
                </a:effectLst>
                <a:latin typeface="Arial Black"/>
                <a:cs typeface="Arial Black"/>
              </a:rPr>
              <a:t>Along shore wind speed </a:t>
            </a:r>
          </a:p>
          <a:p>
            <a:pPr algn="ctr">
              <a:lnSpc>
                <a:spcPct val="90000"/>
              </a:lnSpc>
            </a:pPr>
            <a:r>
              <a:rPr kumimoji="1" lang="en-US" altLang="ja-JP" dirty="0" smtClean="0">
                <a:effectLst>
                  <a:glow rad="152400">
                    <a:schemeClr val="bg1">
                      <a:alpha val="85000"/>
                    </a:schemeClr>
                  </a:glow>
                </a:effectLst>
                <a:latin typeface="Arial Black"/>
                <a:cs typeface="Arial Black"/>
              </a:rPr>
              <a:t>from October to September</a:t>
            </a:r>
            <a:endParaRPr kumimoji="1" lang="ja-JP" altLang="en-US" dirty="0" smtClean="0">
              <a:effectLst>
                <a:glow rad="152400">
                  <a:schemeClr val="bg1">
                    <a:alpha val="85000"/>
                  </a:schemeClr>
                </a:glow>
              </a:effectLst>
              <a:latin typeface="Arial Black"/>
              <a:cs typeface="Arial Black"/>
            </a:endParaRPr>
          </a:p>
        </p:txBody>
      </p:sp>
      <p:sp>
        <p:nvSpPr>
          <p:cNvPr id="32" name="テキスト ボックス 31"/>
          <p:cNvSpPr txBox="1"/>
          <p:nvPr/>
        </p:nvSpPr>
        <p:spPr>
          <a:xfrm>
            <a:off x="4687823" y="1593355"/>
            <a:ext cx="1741982" cy="523220"/>
          </a:xfrm>
          <a:prstGeom prst="rect">
            <a:avLst/>
          </a:prstGeom>
          <a:noFill/>
        </p:spPr>
        <p:txBody>
          <a:bodyPr wrap="square" rtlCol="0">
            <a:spAutoFit/>
          </a:bodyPr>
          <a:lstStyle/>
          <a:p>
            <a:r>
              <a:rPr kumimoji="1" lang="en-US" altLang="ja-JP" sz="1400" dirty="0" smtClean="0">
                <a:solidFill>
                  <a:srgbClr val="FF0000"/>
                </a:solidFill>
                <a:latin typeface="Arial Black"/>
                <a:cs typeface="Arial Black"/>
              </a:rPr>
              <a:t>Before the regime shift</a:t>
            </a:r>
            <a:endParaRPr kumimoji="1" lang="ja-JP" altLang="en-US" sz="1400" dirty="0">
              <a:solidFill>
                <a:srgbClr val="FF0000"/>
              </a:solidFill>
              <a:latin typeface="Arial Black"/>
              <a:cs typeface="Arial Black"/>
            </a:endParaRPr>
          </a:p>
        </p:txBody>
      </p:sp>
      <p:sp>
        <p:nvSpPr>
          <p:cNvPr id="33" name="テキスト ボックス 32"/>
          <p:cNvSpPr txBox="1"/>
          <p:nvPr/>
        </p:nvSpPr>
        <p:spPr>
          <a:xfrm>
            <a:off x="6644302" y="2277383"/>
            <a:ext cx="1652869" cy="523220"/>
          </a:xfrm>
          <a:prstGeom prst="rect">
            <a:avLst/>
          </a:prstGeom>
          <a:noFill/>
        </p:spPr>
        <p:txBody>
          <a:bodyPr wrap="square" rtlCol="0">
            <a:spAutoFit/>
          </a:bodyPr>
          <a:lstStyle/>
          <a:p>
            <a:r>
              <a:rPr lang="en-US" altLang="ja-JP" sz="1400" dirty="0" smtClean="0">
                <a:solidFill>
                  <a:srgbClr val="0000FF"/>
                </a:solidFill>
                <a:latin typeface="Arial Black"/>
                <a:cs typeface="Arial Black"/>
              </a:rPr>
              <a:t>After </a:t>
            </a:r>
            <a:r>
              <a:rPr kumimoji="1" lang="en-US" altLang="ja-JP" sz="1400" dirty="0" smtClean="0">
                <a:solidFill>
                  <a:srgbClr val="0000FF"/>
                </a:solidFill>
                <a:latin typeface="Arial Black"/>
                <a:cs typeface="Arial Black"/>
              </a:rPr>
              <a:t>the regime shift</a:t>
            </a:r>
            <a:endParaRPr kumimoji="1" lang="ja-JP" altLang="en-US" sz="1400" dirty="0">
              <a:solidFill>
                <a:srgbClr val="0000FF"/>
              </a:solidFill>
              <a:latin typeface="Arial Black"/>
              <a:cs typeface="Arial Black"/>
            </a:endParaRPr>
          </a:p>
        </p:txBody>
      </p:sp>
      <p:sp>
        <p:nvSpPr>
          <p:cNvPr id="26" name="テキスト ボックス 25"/>
          <p:cNvSpPr txBox="1"/>
          <p:nvPr/>
        </p:nvSpPr>
        <p:spPr>
          <a:xfrm>
            <a:off x="227440" y="296511"/>
            <a:ext cx="3814914" cy="523220"/>
          </a:xfrm>
          <a:prstGeom prst="rect">
            <a:avLst/>
          </a:prstGeom>
          <a:solidFill>
            <a:schemeClr val="accent6">
              <a:lumMod val="20000"/>
              <a:lumOff val="80000"/>
            </a:schemeClr>
          </a:solidFill>
          <a:ln>
            <a:solidFill>
              <a:schemeClr val="accent6"/>
            </a:solidFill>
          </a:ln>
        </p:spPr>
        <p:txBody>
          <a:bodyPr wrap="square" rtlCol="0">
            <a:spAutoFit/>
          </a:bodyPr>
          <a:lstStyle/>
          <a:p>
            <a:pPr algn="ctr"/>
            <a:r>
              <a:rPr kumimoji="1" lang="en-US" altLang="ja-JP" sz="2800" smtClean="0">
                <a:latin typeface="Arial Black"/>
                <a:cs typeface="Arial Black"/>
              </a:rPr>
              <a:t>Wind regime shift</a:t>
            </a:r>
            <a:endParaRPr kumimoji="1" lang="ja-JP" altLang="en-US" sz="2800" dirty="0" smtClean="0">
              <a:latin typeface="Arial Black"/>
              <a:cs typeface="Arial Black"/>
            </a:endParaRPr>
          </a:p>
        </p:txBody>
      </p:sp>
      <p:sp>
        <p:nvSpPr>
          <p:cNvPr id="3" name="テキスト ボックス 2"/>
          <p:cNvSpPr txBox="1"/>
          <p:nvPr/>
        </p:nvSpPr>
        <p:spPr>
          <a:xfrm>
            <a:off x="6644302" y="3134225"/>
            <a:ext cx="2389662" cy="369332"/>
          </a:xfrm>
          <a:prstGeom prst="rect">
            <a:avLst/>
          </a:prstGeom>
          <a:noFill/>
        </p:spPr>
        <p:txBody>
          <a:bodyPr wrap="square" rtlCol="0">
            <a:spAutoFit/>
          </a:bodyPr>
          <a:lstStyle/>
          <a:p>
            <a:r>
              <a:rPr lang="en-US" altLang="ja-JP" b="1" dirty="0" smtClean="0">
                <a:latin typeface="Arial"/>
                <a:cs typeface="Arial"/>
              </a:rPr>
              <a:t>Before minus after</a:t>
            </a:r>
            <a:endParaRPr kumimoji="1" lang="ja-JP" altLang="en-US" b="1" dirty="0" smtClean="0">
              <a:latin typeface="Arial"/>
              <a:cs typeface="Arial"/>
            </a:endParaRPr>
          </a:p>
        </p:txBody>
      </p:sp>
      <p:pic>
        <p:nvPicPr>
          <p:cNvPr id="27" name="図 26" descr="test2.tif"/>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53570" y="2210234"/>
            <a:ext cx="3688783" cy="2829040"/>
          </a:xfrm>
          <a:prstGeom prst="rect">
            <a:avLst/>
          </a:prstGeom>
        </p:spPr>
      </p:pic>
      <p:sp>
        <p:nvSpPr>
          <p:cNvPr id="28" name="テキスト ボックス 27"/>
          <p:cNvSpPr txBox="1"/>
          <p:nvPr/>
        </p:nvSpPr>
        <p:spPr>
          <a:xfrm rot="528139">
            <a:off x="1454854" y="1555527"/>
            <a:ext cx="2905246" cy="646331"/>
          </a:xfrm>
          <a:prstGeom prst="rect">
            <a:avLst/>
          </a:prstGeom>
          <a:noFill/>
        </p:spPr>
        <p:txBody>
          <a:bodyPr wrap="square" rtlCol="0">
            <a:spAutoFit/>
          </a:bodyPr>
          <a:lstStyle/>
          <a:p>
            <a:r>
              <a:rPr kumimoji="1" lang="en-US" altLang="ja-JP" b="1" dirty="0" smtClean="0">
                <a:solidFill>
                  <a:schemeClr val="bg1">
                    <a:lumMod val="50000"/>
                  </a:schemeClr>
                </a:solidFill>
                <a:latin typeface="Arial Black"/>
                <a:cs typeface="Arial Black"/>
              </a:rPr>
              <a:t>Wind direction </a:t>
            </a:r>
          </a:p>
          <a:p>
            <a:r>
              <a:rPr kumimoji="1" lang="en-US" altLang="ja-JP" b="1" dirty="0" smtClean="0">
                <a:solidFill>
                  <a:schemeClr val="bg1">
                    <a:lumMod val="50000"/>
                  </a:schemeClr>
                </a:solidFill>
                <a:latin typeface="Arial Black"/>
                <a:cs typeface="Arial Black"/>
              </a:rPr>
              <a:t>from winter to spring</a:t>
            </a:r>
            <a:endParaRPr kumimoji="1" lang="ja-JP" altLang="en-US" b="1" dirty="0" smtClean="0">
              <a:solidFill>
                <a:schemeClr val="bg1">
                  <a:lumMod val="50000"/>
                </a:schemeClr>
              </a:solidFill>
              <a:latin typeface="Arial Black"/>
              <a:cs typeface="Arial Black"/>
            </a:endParaRPr>
          </a:p>
        </p:txBody>
      </p:sp>
      <p:sp>
        <p:nvSpPr>
          <p:cNvPr id="31" name="右矢印 30"/>
          <p:cNvSpPr/>
          <p:nvPr/>
        </p:nvSpPr>
        <p:spPr>
          <a:xfrm>
            <a:off x="1356467" y="1640133"/>
            <a:ext cx="2554659" cy="1398987"/>
          </a:xfrm>
          <a:prstGeom prst="rightArrow">
            <a:avLst/>
          </a:prstGeom>
          <a:gradFill flip="none" rotWithShape="1">
            <a:gsLst>
              <a:gs pos="0">
                <a:schemeClr val="bg1">
                  <a:lumMod val="65000"/>
                  <a:alpha val="93000"/>
                </a:schemeClr>
              </a:gs>
              <a:gs pos="100000">
                <a:schemeClr val="tx1">
                  <a:alpha val="93000"/>
                </a:schemeClr>
              </a:gs>
            </a:gsLst>
            <a:lin ang="0" scaled="1"/>
            <a:tileRect/>
          </a:gradFill>
          <a:ln w="19050" cmpd="sng">
            <a:solidFill>
              <a:schemeClr val="bg1"/>
            </a:solidFill>
          </a:ln>
          <a:effectLst>
            <a:outerShdw blurRad="95250" dist="520700" dir="3120000" algn="tl" rotWithShape="0">
              <a:srgbClr val="000000">
                <a:alpha val="43000"/>
              </a:srgbClr>
            </a:outerShdw>
          </a:effectLst>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1745917" y="2679807"/>
            <a:ext cx="1659694" cy="385277"/>
          </a:xfrm>
          <a:prstGeom prst="ellipse">
            <a:avLst/>
          </a:prstGeom>
          <a:solidFill>
            <a:schemeClr val="accent2">
              <a:lumMod val="60000"/>
              <a:lumOff val="40000"/>
              <a:alpha val="54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rot="19632583">
            <a:off x="610056" y="2924657"/>
            <a:ext cx="2358573" cy="523220"/>
          </a:xfrm>
          <a:prstGeom prst="rect">
            <a:avLst/>
          </a:prstGeom>
          <a:noFill/>
          <a:effectLst>
            <a:outerShdw blurRad="50800" dist="50800" dir="2700000" algn="tl" rotWithShape="0">
              <a:prstClr val="black">
                <a:alpha val="32000"/>
              </a:prstClr>
            </a:outerShdw>
          </a:effectLst>
        </p:spPr>
        <p:txBody>
          <a:bodyPr wrap="square" rtlCol="0">
            <a:spAutoFit/>
          </a:bodyPr>
          <a:lstStyle/>
          <a:p>
            <a:r>
              <a:rPr lang="en-US" altLang="ja-JP" sz="1400" dirty="0" smtClean="0">
                <a:effectLst/>
                <a:latin typeface="Arial Black"/>
                <a:cs typeface="Arial Black"/>
              </a:rPr>
              <a:t>Ekman transport direction</a:t>
            </a:r>
            <a:endParaRPr kumimoji="1" lang="ja-JP" altLang="en-US" sz="1400" dirty="0" smtClean="0">
              <a:effectLst/>
              <a:latin typeface="Arial Black"/>
              <a:cs typeface="Arial Black"/>
            </a:endParaRPr>
          </a:p>
        </p:txBody>
      </p:sp>
      <p:cxnSp>
        <p:nvCxnSpPr>
          <p:cNvPr id="37" name="直線矢印コネクタ 36"/>
          <p:cNvCxnSpPr/>
          <p:nvPr/>
        </p:nvCxnSpPr>
        <p:spPr>
          <a:xfrm flipH="1">
            <a:off x="1731081" y="2945517"/>
            <a:ext cx="955283" cy="576043"/>
          </a:xfrm>
          <a:prstGeom prst="straightConnector1">
            <a:avLst/>
          </a:prstGeom>
          <a:ln w="57150" cmpd="sng">
            <a:solidFill>
              <a:schemeClr val="tx1"/>
            </a:solidFill>
            <a:prstDash val="solid"/>
            <a:tailEnd type="arrow"/>
          </a:ln>
          <a:effectLst>
            <a:outerShdw blurRad="40000" dist="381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0" name="上矢印 39"/>
          <p:cNvSpPr/>
          <p:nvPr/>
        </p:nvSpPr>
        <p:spPr>
          <a:xfrm>
            <a:off x="2365497" y="2986457"/>
            <a:ext cx="909816" cy="1143327"/>
          </a:xfrm>
          <a:prstGeom prst="upArrow">
            <a:avLst/>
          </a:prstGeom>
          <a:solidFill>
            <a:schemeClr val="bg1">
              <a:alpha val="68000"/>
            </a:schemeClr>
          </a:solidFill>
          <a:ln w="28575" cmpd="sng">
            <a:solidFill>
              <a:srgbClr val="000000"/>
            </a:solidFill>
          </a:ln>
          <a:scene3d>
            <a:camera prst="isometricRightUp"/>
            <a:lightRig rig="threePt" dir="t"/>
          </a:scene3d>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a:ln>
                <a:solidFill>
                  <a:srgbClr val="000000"/>
                </a:solidFill>
              </a:ln>
            </a:endParaRPr>
          </a:p>
        </p:txBody>
      </p:sp>
      <p:sp>
        <p:nvSpPr>
          <p:cNvPr id="41" name="正方形/長方形 40"/>
          <p:cNvSpPr/>
          <p:nvPr/>
        </p:nvSpPr>
        <p:spPr>
          <a:xfrm>
            <a:off x="-113580" y="4067500"/>
            <a:ext cx="3805843" cy="400110"/>
          </a:xfrm>
          <a:prstGeom prst="rect">
            <a:avLst/>
          </a:prstGeom>
          <a:noFill/>
          <a:effectLst>
            <a:outerShdw blurRad="50800" dist="76200" dir="2700000" algn="tl" rotWithShape="0">
              <a:prstClr val="black">
                <a:alpha val="40000"/>
              </a:prstClr>
            </a:outerShdw>
          </a:effectLst>
        </p:spPr>
        <p:txBody>
          <a:bodyPr wrap="square">
            <a:spAutoFit/>
          </a:bodyPr>
          <a:lstStyle/>
          <a:p>
            <a:pPr algn="ctr"/>
            <a:r>
              <a:rPr lang="en-US" altLang="ja-JP" sz="2000" b="1" dirty="0">
                <a:ln w="3175">
                  <a:noFill/>
                </a:ln>
                <a:solidFill>
                  <a:schemeClr val="bg1"/>
                </a:solidFill>
                <a:effectLst>
                  <a:glow rad="63500">
                    <a:schemeClr val="tx1">
                      <a:alpha val="40000"/>
                    </a:schemeClr>
                  </a:glow>
                </a:effectLst>
                <a:latin typeface="Arial Black" charset="0"/>
                <a:ea typeface="Arial Black" charset="0"/>
                <a:cs typeface="Arial Black" charset="0"/>
              </a:rPr>
              <a:t>Coastal </a:t>
            </a:r>
            <a:r>
              <a:rPr lang="en-US" altLang="ja-JP" sz="2000" b="1" dirty="0" smtClean="0">
                <a:ln w="3175">
                  <a:noFill/>
                </a:ln>
                <a:solidFill>
                  <a:schemeClr val="bg1"/>
                </a:solidFill>
                <a:effectLst>
                  <a:glow rad="63500">
                    <a:schemeClr val="tx1">
                      <a:alpha val="40000"/>
                    </a:schemeClr>
                  </a:glow>
                </a:effectLst>
                <a:latin typeface="Arial Black" charset="0"/>
                <a:ea typeface="Arial Black" charset="0"/>
                <a:cs typeface="Arial Black" charset="0"/>
              </a:rPr>
              <a:t>upwelling</a:t>
            </a:r>
            <a:endParaRPr lang="en-US" altLang="ja-JP" sz="2000" b="1" dirty="0">
              <a:ln w="3175">
                <a:noFill/>
              </a:ln>
              <a:solidFill>
                <a:schemeClr val="bg1"/>
              </a:solidFill>
              <a:effectLst>
                <a:glow rad="63500">
                  <a:schemeClr val="tx1">
                    <a:alpha val="40000"/>
                  </a:schemeClr>
                </a:glow>
              </a:effectLst>
              <a:latin typeface="Arial Black" charset="0"/>
              <a:ea typeface="Arial Black" charset="0"/>
              <a:cs typeface="Arial Black" charset="0"/>
            </a:endParaRPr>
          </a:p>
        </p:txBody>
      </p:sp>
      <p:sp>
        <p:nvSpPr>
          <p:cNvPr id="42" name="円/楕円 41"/>
          <p:cNvSpPr/>
          <p:nvPr/>
        </p:nvSpPr>
        <p:spPr>
          <a:xfrm rot="526918">
            <a:off x="1032720" y="1825234"/>
            <a:ext cx="3081569" cy="1004893"/>
          </a:xfrm>
          <a:prstGeom prst="ellipse">
            <a:avLst/>
          </a:prstGeom>
          <a:noFill/>
          <a:ln w="63500" cmpd="sng">
            <a:solidFill>
              <a:srgbClr val="FF0000"/>
            </a:solidFill>
          </a:ln>
          <a:effectLst>
            <a:outerShdw blurRad="40000" dist="737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3" name="直線矢印コネクタ 42"/>
          <p:cNvCxnSpPr/>
          <p:nvPr/>
        </p:nvCxnSpPr>
        <p:spPr>
          <a:xfrm flipH="1">
            <a:off x="5116962" y="4633908"/>
            <a:ext cx="2189488" cy="14912"/>
          </a:xfrm>
          <a:prstGeom prst="straightConnector1">
            <a:avLst/>
          </a:prstGeom>
          <a:ln w="73025">
            <a:solidFill>
              <a:srgbClr val="FF0000">
                <a:alpha val="48000"/>
              </a:srgbClr>
            </a:solidFill>
            <a:headEnd type="arrow"/>
            <a:tailEnd type="arrow" w="med" len="med"/>
          </a:ln>
          <a:effectLst/>
        </p:spPr>
        <p:style>
          <a:lnRef idx="2">
            <a:schemeClr val="accent1"/>
          </a:lnRef>
          <a:fillRef idx="0">
            <a:schemeClr val="accent1"/>
          </a:fillRef>
          <a:effectRef idx="1">
            <a:schemeClr val="accent1"/>
          </a:effectRef>
          <a:fontRef idx="minor">
            <a:schemeClr val="tx1"/>
          </a:fontRef>
        </p:style>
      </p:cxnSp>
      <p:sp>
        <p:nvSpPr>
          <p:cNvPr id="6" name="テキスト ボックス 5"/>
          <p:cNvSpPr txBox="1"/>
          <p:nvPr/>
        </p:nvSpPr>
        <p:spPr>
          <a:xfrm>
            <a:off x="2100724" y="5175204"/>
            <a:ext cx="6916180" cy="707886"/>
          </a:xfrm>
          <a:prstGeom prst="rect">
            <a:avLst/>
          </a:prstGeom>
          <a:noFill/>
        </p:spPr>
        <p:txBody>
          <a:bodyPr wrap="square" rtlCol="0">
            <a:spAutoFit/>
          </a:bodyPr>
          <a:lstStyle/>
          <a:p>
            <a:r>
              <a:rPr lang="en-US" altLang="ja-JP" sz="2000" b="1" dirty="0" smtClean="0">
                <a:latin typeface="Arial" charset="0"/>
                <a:ea typeface="Arial" charset="0"/>
                <a:cs typeface="Arial" charset="0"/>
              </a:rPr>
              <a:t>Alongshore wind RS </a:t>
            </a:r>
            <a:r>
              <a:rPr lang="en-US" altLang="ja-JP" sz="2000" b="1" dirty="0" smtClean="0">
                <a:solidFill>
                  <a:srgbClr val="FF0000"/>
                </a:solidFill>
                <a:latin typeface="Arial" charset="0"/>
                <a:ea typeface="Arial" charset="0"/>
                <a:cs typeface="Arial" charset="0"/>
              </a:rPr>
              <a:t>from winter to early spring </a:t>
            </a:r>
            <a:r>
              <a:rPr lang="en-US" altLang="ja-JP" sz="2000" b="1" dirty="0" smtClean="0">
                <a:latin typeface="Arial" charset="0"/>
                <a:ea typeface="Arial" charset="0"/>
                <a:cs typeface="Arial" charset="0"/>
              </a:rPr>
              <a:t>weakened the </a:t>
            </a:r>
            <a:r>
              <a:rPr lang="en-US" altLang="ja-JP" sz="2000" b="1" dirty="0" smtClean="0">
                <a:solidFill>
                  <a:srgbClr val="FF0000"/>
                </a:solidFill>
                <a:latin typeface="Arial" charset="0"/>
                <a:ea typeface="Arial" charset="0"/>
                <a:cs typeface="Arial" charset="0"/>
              </a:rPr>
              <a:t>coastal</a:t>
            </a:r>
            <a:r>
              <a:rPr lang="en-US" altLang="ja-JP" sz="2000" b="1" dirty="0" smtClean="0">
                <a:latin typeface="Arial" charset="0"/>
                <a:ea typeface="Arial" charset="0"/>
                <a:cs typeface="Arial" charset="0"/>
              </a:rPr>
              <a:t> upwelling after the RS.</a:t>
            </a:r>
            <a:endParaRPr kumimoji="1" lang="ja-JP" altLang="en-US" sz="2000" b="1" dirty="0" smtClean="0">
              <a:latin typeface="Arial" charset="0"/>
              <a:ea typeface="Arial" charset="0"/>
              <a:cs typeface="Arial" charset="0"/>
            </a:endParaRPr>
          </a:p>
        </p:txBody>
      </p:sp>
      <p:sp>
        <p:nvSpPr>
          <p:cNvPr id="44" name="テキスト ボックス 43"/>
          <p:cNvSpPr txBox="1"/>
          <p:nvPr/>
        </p:nvSpPr>
        <p:spPr>
          <a:xfrm>
            <a:off x="656286" y="6011012"/>
            <a:ext cx="7540099"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ltLang="ja-JP" sz="2000" b="1" dirty="0" smtClean="0">
                <a:latin typeface="Arial" charset="0"/>
                <a:ea typeface="Arial" charset="0"/>
                <a:cs typeface="Arial" charset="0"/>
              </a:rPr>
              <a:t>Thus the zooplankton density only decreased in the anchovy</a:t>
            </a:r>
            <a:r>
              <a:rPr lang="ja-JP" altLang="en-US" sz="2000" b="1" dirty="0" smtClean="0">
                <a:latin typeface="Arial" charset="0"/>
                <a:ea typeface="Arial" charset="0"/>
                <a:cs typeface="Arial" charset="0"/>
              </a:rPr>
              <a:t> </a:t>
            </a:r>
            <a:r>
              <a:rPr lang="en-US" altLang="ja-JP" sz="2000" b="1" dirty="0" smtClean="0">
                <a:latin typeface="Arial" charset="0"/>
                <a:ea typeface="Arial" charset="0"/>
                <a:cs typeface="Arial" charset="0"/>
              </a:rPr>
              <a:t>larvae</a:t>
            </a:r>
            <a:r>
              <a:rPr lang="ja-JP" altLang="en-US" sz="2000" b="1" dirty="0" smtClean="0">
                <a:latin typeface="Arial" charset="0"/>
                <a:ea typeface="Arial" charset="0"/>
                <a:cs typeface="Arial" charset="0"/>
              </a:rPr>
              <a:t> </a:t>
            </a:r>
            <a:r>
              <a:rPr lang="en-US" altLang="ja-JP" sz="2000" b="1" dirty="0" smtClean="0">
                <a:latin typeface="Arial" charset="0"/>
                <a:ea typeface="Arial" charset="0"/>
                <a:cs typeface="Arial" charset="0"/>
              </a:rPr>
              <a:t>habitat,</a:t>
            </a:r>
            <a:r>
              <a:rPr lang="ja-JP" altLang="en-US" sz="2000" b="1" dirty="0" smtClean="0">
                <a:latin typeface="Arial" charset="0"/>
                <a:ea typeface="Arial" charset="0"/>
                <a:cs typeface="Arial" charset="0"/>
              </a:rPr>
              <a:t> </a:t>
            </a:r>
            <a:r>
              <a:rPr lang="en-US" altLang="ja-JP" sz="2000" b="1" dirty="0" smtClean="0">
                <a:latin typeface="Arial" charset="0"/>
                <a:ea typeface="Arial" charset="0"/>
                <a:cs typeface="Arial" charset="0"/>
              </a:rPr>
              <a:t>coastal region from winter to early spring. </a:t>
            </a:r>
            <a:endParaRPr kumimoji="1" lang="ja-JP" altLang="en-US" sz="2000" b="1" dirty="0" smtClean="0">
              <a:latin typeface="Arial" charset="0"/>
              <a:ea typeface="Arial" charset="0"/>
              <a:cs typeface="Arial" charset="0"/>
            </a:endParaRPr>
          </a:p>
        </p:txBody>
      </p:sp>
    </p:spTree>
    <p:extLst>
      <p:ext uri="{BB962C8B-B14F-4D97-AF65-F5344CB8AC3E}">
        <p14:creationId xmlns:p14="http://schemas.microsoft.com/office/powerpoint/2010/main" val="15803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7440" y="296511"/>
            <a:ext cx="2339914" cy="523220"/>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ja-JP" sz="2800" dirty="0" smtClean="0">
                <a:latin typeface="Arial Black"/>
                <a:cs typeface="Arial Black"/>
              </a:rPr>
              <a:t>SUMMARY</a:t>
            </a:r>
            <a:endParaRPr kumimoji="1" lang="ja-JP" altLang="en-US" sz="2800" dirty="0" smtClean="0">
              <a:latin typeface="Arial Black"/>
              <a:cs typeface="Arial Black"/>
            </a:endParaRPr>
          </a:p>
        </p:txBody>
      </p:sp>
      <p:sp>
        <p:nvSpPr>
          <p:cNvPr id="12" name="正方形/長方形 11"/>
          <p:cNvSpPr/>
          <p:nvPr/>
        </p:nvSpPr>
        <p:spPr>
          <a:xfrm>
            <a:off x="227439" y="1015936"/>
            <a:ext cx="6094340" cy="646331"/>
          </a:xfrm>
          <a:prstGeom prst="rect">
            <a:avLst/>
          </a:prstGeom>
        </p:spPr>
        <p:txBody>
          <a:bodyPr wrap="square">
            <a:spAutoFit/>
          </a:bodyPr>
          <a:lstStyle/>
          <a:p>
            <a:r>
              <a:rPr lang="ja-JP" altLang="en-US" b="1" dirty="0" smtClean="0">
                <a:latin typeface="Arial" charset="0"/>
                <a:ea typeface="Arial" charset="0"/>
                <a:cs typeface="Arial" charset="0"/>
              </a:rPr>
              <a:t>なぜ</a:t>
            </a:r>
            <a:r>
              <a:rPr lang="en-US" altLang="ja-JP" b="1" dirty="0" smtClean="0">
                <a:latin typeface="Arial" charset="0"/>
                <a:ea typeface="Arial" charset="0"/>
                <a:cs typeface="Arial" charset="0"/>
              </a:rPr>
              <a:t>76/77</a:t>
            </a:r>
            <a:r>
              <a:rPr lang="ja-JP" altLang="en-US" b="1" dirty="0" smtClean="0">
                <a:latin typeface="Arial" charset="0"/>
                <a:ea typeface="Arial" charset="0"/>
                <a:cs typeface="Arial" charset="0"/>
              </a:rPr>
              <a:t>レジームシフト後、カタクチ資源量は減少し、マイワシ資源量は減少しなかったのか？</a:t>
            </a:r>
            <a:endParaRPr lang="ja-JP" altLang="en-US" b="1" dirty="0">
              <a:latin typeface="Arial" charset="0"/>
              <a:ea typeface="Arial" charset="0"/>
              <a:cs typeface="Arial" charset="0"/>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547" y="1810847"/>
            <a:ext cx="4455614" cy="1967811"/>
          </a:xfrm>
          <a:prstGeom prst="rect">
            <a:avLst/>
          </a:prstGeom>
        </p:spPr>
      </p:pic>
      <p:sp>
        <p:nvSpPr>
          <p:cNvPr id="2" name="テキスト ボックス 1"/>
          <p:cNvSpPr txBox="1"/>
          <p:nvPr/>
        </p:nvSpPr>
        <p:spPr>
          <a:xfrm>
            <a:off x="2917958" y="3855668"/>
            <a:ext cx="5652190" cy="584776"/>
          </a:xfrm>
          <a:prstGeom prst="rect">
            <a:avLst/>
          </a:prstGeom>
          <a:solidFill>
            <a:srgbClr val="CCFFCC"/>
          </a:solidFill>
        </p:spPr>
        <p:txBody>
          <a:bodyPr wrap="square" rtlCol="0">
            <a:spAutoFit/>
          </a:bodyPr>
          <a:lstStyle/>
          <a:p>
            <a:r>
              <a:rPr kumimoji="1" lang="ja-JP" altLang="en-US" sz="1600" dirty="0" smtClean="0"/>
              <a:t>カタクチ・マイワシ仔魚の分布と、風系レジームシフト</a:t>
            </a:r>
            <a:r>
              <a:rPr lang="ja-JP" altLang="en-US" sz="1600" dirty="0" smtClean="0"/>
              <a:t>の偏在性のマッチミスマッチが引き起こした結果であるとも言える。</a:t>
            </a:r>
            <a:endParaRPr kumimoji="1" lang="ja-JP" altLang="en-US" sz="1600" dirty="0"/>
          </a:p>
        </p:txBody>
      </p:sp>
      <p:sp>
        <p:nvSpPr>
          <p:cNvPr id="5" name="テキスト ボックス 4"/>
          <p:cNvSpPr txBox="1"/>
          <p:nvPr/>
        </p:nvSpPr>
        <p:spPr>
          <a:xfrm>
            <a:off x="4225217" y="1919111"/>
            <a:ext cx="3761991" cy="923330"/>
          </a:xfrm>
          <a:prstGeom prst="rect">
            <a:avLst/>
          </a:prstGeom>
          <a:noFill/>
        </p:spPr>
        <p:txBody>
          <a:bodyPr wrap="square" rtlCol="0">
            <a:spAutoFit/>
          </a:bodyPr>
          <a:lstStyle/>
          <a:p>
            <a:r>
              <a:rPr lang="ja-JP" altLang="en-US" dirty="0" smtClean="0"/>
              <a:t>風系のレジームシフトが局所的な餌の減少を引き起こし、カタクチ仔魚のみ生残率が低下したため。</a:t>
            </a:r>
            <a:endParaRPr kumimoji="1" lang="ja-JP" altLang="en-US" dirty="0"/>
          </a:p>
        </p:txBody>
      </p:sp>
      <p:sp>
        <p:nvSpPr>
          <p:cNvPr id="6" name="円/楕円 5"/>
          <p:cNvSpPr/>
          <p:nvPr/>
        </p:nvSpPr>
        <p:spPr>
          <a:xfrm rot="1101981">
            <a:off x="2441152" y="2754077"/>
            <a:ext cx="2135482" cy="927271"/>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470778" y="3264553"/>
            <a:ext cx="2182518" cy="338554"/>
          </a:xfrm>
          <a:prstGeom prst="rect">
            <a:avLst/>
          </a:prstGeom>
          <a:noFill/>
        </p:spPr>
        <p:txBody>
          <a:bodyPr wrap="square" rtlCol="0">
            <a:spAutoFit/>
          </a:bodyPr>
          <a:lstStyle/>
          <a:p>
            <a:r>
              <a:rPr kumimoji="1" lang="ja-JP" altLang="en-US" sz="1600" b="1" dirty="0" smtClean="0">
                <a:solidFill>
                  <a:srgbClr val="800080"/>
                </a:solidFill>
              </a:rPr>
              <a:t>レジームシフト</a:t>
            </a:r>
            <a:endParaRPr kumimoji="1" lang="ja-JP" altLang="en-US" sz="1600" b="1" dirty="0">
              <a:solidFill>
                <a:srgbClr val="800080"/>
              </a:solidFill>
            </a:endParaRPr>
          </a:p>
        </p:txBody>
      </p:sp>
      <p:sp>
        <p:nvSpPr>
          <p:cNvPr id="11" name="角丸四角形 10"/>
          <p:cNvSpPr/>
          <p:nvPr/>
        </p:nvSpPr>
        <p:spPr>
          <a:xfrm>
            <a:off x="339546" y="4873037"/>
            <a:ext cx="3658602" cy="3198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dirty="0" smtClean="0"/>
              <a:t>End</a:t>
            </a:r>
            <a:r>
              <a:rPr lang="en-US" altLang="en-US" dirty="0"/>
              <a:t>-</a:t>
            </a:r>
            <a:r>
              <a:rPr lang="en-US" altLang="ja-JP" dirty="0" smtClean="0"/>
              <a:t>to</a:t>
            </a:r>
            <a:r>
              <a:rPr lang="en-US" altLang="en-US" dirty="0"/>
              <a:t>-</a:t>
            </a:r>
            <a:r>
              <a:rPr lang="en-US" altLang="ja-JP" dirty="0" smtClean="0"/>
              <a:t>end</a:t>
            </a:r>
            <a:r>
              <a:rPr lang="ja-JP" altLang="en-US" dirty="0" smtClean="0"/>
              <a:t>モデルが達成したこと</a:t>
            </a:r>
            <a:endParaRPr kumimoji="1" lang="en-US" altLang="ja-JP" dirty="0" smtClean="0"/>
          </a:p>
        </p:txBody>
      </p:sp>
      <p:sp>
        <p:nvSpPr>
          <p:cNvPr id="13" name="テキスト ボックス 12"/>
          <p:cNvSpPr txBox="1"/>
          <p:nvPr/>
        </p:nvSpPr>
        <p:spPr>
          <a:xfrm>
            <a:off x="339546" y="5334000"/>
            <a:ext cx="7647662" cy="1200329"/>
          </a:xfrm>
          <a:prstGeom prst="rect">
            <a:avLst/>
          </a:prstGeom>
          <a:noFill/>
        </p:spPr>
        <p:txBody>
          <a:bodyPr wrap="square" rtlCol="0">
            <a:spAutoFit/>
          </a:bodyPr>
          <a:lstStyle/>
          <a:p>
            <a:pPr marL="285750" indent="-285750">
              <a:buFont typeface="Arial"/>
              <a:buChar char="•"/>
            </a:pPr>
            <a:r>
              <a:rPr lang="ja-JP" altLang="en-US" dirty="0"/>
              <a:t>ある限りの観測データに合致する、信頼性の高い</a:t>
            </a:r>
            <a:r>
              <a:rPr lang="ja-JP" altLang="en-US" dirty="0" smtClean="0"/>
              <a:t>シミュレーション</a:t>
            </a:r>
            <a:endParaRPr kumimoji="1" lang="en-US" altLang="ja-JP" dirty="0" smtClean="0"/>
          </a:p>
          <a:p>
            <a:pPr marL="285750" indent="-285750">
              <a:buFont typeface="Arial"/>
              <a:buChar char="•"/>
            </a:pPr>
            <a:r>
              <a:rPr kumimoji="1" lang="ja-JP" altLang="en-US" dirty="0" smtClean="0"/>
              <a:t>フルライフサイクルシミュレーションから、資源量を決定したのは</a:t>
            </a:r>
            <a:r>
              <a:rPr kumimoji="1" lang="ja-JP" altLang="en-US" dirty="0" smtClean="0">
                <a:solidFill>
                  <a:srgbClr val="FF0000"/>
                </a:solidFill>
              </a:rPr>
              <a:t>仔魚期の生残</a:t>
            </a:r>
            <a:r>
              <a:rPr kumimoji="1" lang="ja-JP" altLang="en-US" dirty="0" smtClean="0"/>
              <a:t>であることを、</a:t>
            </a:r>
            <a:r>
              <a:rPr lang="ja-JP" altLang="en-US" dirty="0" smtClean="0"/>
              <a:t>気候変動から資源量変動を一貫してシミュレートし、</a:t>
            </a:r>
            <a:r>
              <a:rPr lang="ja-JP" altLang="en-US" dirty="0" smtClean="0">
                <a:solidFill>
                  <a:srgbClr val="FF0000"/>
                </a:solidFill>
              </a:rPr>
              <a:t>環境の変化と生残の関係</a:t>
            </a:r>
            <a:r>
              <a:rPr lang="ja-JP" altLang="en-US" dirty="0" smtClean="0"/>
              <a:t>を明示した。</a:t>
            </a:r>
            <a:endParaRPr lang="en-US" altLang="ja-JP" dirty="0" smtClean="0"/>
          </a:p>
        </p:txBody>
      </p:sp>
    </p:spTree>
    <p:extLst>
      <p:ext uri="{BB962C8B-B14F-4D97-AF65-F5344CB8AC3E}">
        <p14:creationId xmlns:p14="http://schemas.microsoft.com/office/powerpoint/2010/main" val="187736024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519860" y="1293761"/>
            <a:ext cx="3808467" cy="646331"/>
          </a:xfrm>
          <a:prstGeom prst="rect">
            <a:avLst/>
          </a:prstGeom>
          <a:solidFill>
            <a:schemeClr val="accent5">
              <a:lumMod val="20000"/>
              <a:lumOff val="80000"/>
            </a:schemeClr>
          </a:solidFill>
          <a:ln>
            <a:solidFill>
              <a:schemeClr val="accent5">
                <a:lumMod val="20000"/>
                <a:lumOff val="80000"/>
              </a:schemeClr>
            </a:solidFill>
          </a:ln>
        </p:spPr>
        <p:txBody>
          <a:bodyPr wrap="square" rtlCol="0">
            <a:spAutoFit/>
          </a:bodyPr>
          <a:lstStyle/>
          <a:p>
            <a:r>
              <a:rPr lang="en-US" altLang="en-US" dirty="0" smtClean="0"/>
              <a:t>1977</a:t>
            </a:r>
            <a:r>
              <a:rPr lang="ja-JP" altLang="en-US" dirty="0" smtClean="0"/>
              <a:t>年以降、沿岸湧昇が弱化し、</a:t>
            </a:r>
            <a:endParaRPr lang="en-US" altLang="ja-JP" dirty="0" smtClean="0"/>
          </a:p>
          <a:p>
            <a:r>
              <a:rPr lang="ja-JP" altLang="en-US" dirty="0" smtClean="0"/>
              <a:t>沿岸部の動物プランクトンが減少した。</a:t>
            </a:r>
            <a:endParaRPr kumimoji="1" lang="ja-JP" altLang="en-US" dirty="0"/>
          </a:p>
        </p:txBody>
      </p:sp>
      <p:sp>
        <p:nvSpPr>
          <p:cNvPr id="19" name="テキスト ボックス 18"/>
          <p:cNvSpPr txBox="1"/>
          <p:nvPr/>
        </p:nvSpPr>
        <p:spPr>
          <a:xfrm>
            <a:off x="3191756" y="2626818"/>
            <a:ext cx="5278013" cy="646331"/>
          </a:xfrm>
          <a:prstGeom prst="rect">
            <a:avLst/>
          </a:prstGeom>
          <a:solidFill>
            <a:schemeClr val="accent5">
              <a:lumMod val="20000"/>
              <a:lumOff val="80000"/>
            </a:schemeClr>
          </a:solidFill>
        </p:spPr>
        <p:txBody>
          <a:bodyPr wrap="square" rtlCol="0">
            <a:spAutoFit/>
          </a:bodyPr>
          <a:lstStyle/>
          <a:p>
            <a:r>
              <a:rPr lang="ja-JP" altLang="en-US" dirty="0" smtClean="0"/>
              <a:t>その結果カタクチイワシ仔魚の生残率が悪化したが、マイワシ仔魚の生残率は悪化していない。</a:t>
            </a:r>
            <a:endParaRPr kumimoji="1" lang="ja-JP" altLang="en-US" dirty="0"/>
          </a:p>
        </p:txBody>
      </p:sp>
      <p:sp>
        <p:nvSpPr>
          <p:cNvPr id="7" name="角丸四角形 6"/>
          <p:cNvSpPr/>
          <p:nvPr/>
        </p:nvSpPr>
        <p:spPr>
          <a:xfrm>
            <a:off x="319852" y="404518"/>
            <a:ext cx="6001926" cy="442149"/>
          </a:xfrm>
          <a:prstGeom prst="roundRect">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dirty="0"/>
              <a:t>モデルから示されたストーリーと観測データとの</a:t>
            </a:r>
            <a:r>
              <a:rPr lang="ja-JP" altLang="en-US" sz="2000" dirty="0" smtClean="0"/>
              <a:t>比較</a:t>
            </a:r>
            <a:endParaRPr lang="ja-JP" altLang="en-US" sz="2000" dirty="0"/>
          </a:p>
        </p:txBody>
      </p:sp>
      <p:pic>
        <p:nvPicPr>
          <p:cNvPr id="10" name="図 9"/>
          <p:cNvPicPr>
            <a:picLocks noChangeAspect="1"/>
          </p:cNvPicPr>
          <p:nvPr/>
        </p:nvPicPr>
        <p:blipFill>
          <a:blip r:embed="rId2"/>
          <a:stretch>
            <a:fillRect/>
          </a:stretch>
        </p:blipFill>
        <p:spPr>
          <a:xfrm>
            <a:off x="1016000" y="2706181"/>
            <a:ext cx="2092952" cy="1411194"/>
          </a:xfrm>
          <a:prstGeom prst="rect">
            <a:avLst/>
          </a:prstGeom>
        </p:spPr>
      </p:pic>
      <p:pic>
        <p:nvPicPr>
          <p:cNvPr id="31" name="図 30" descr="名称未設定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662" y="3411778"/>
            <a:ext cx="1781560" cy="1069409"/>
          </a:xfrm>
          <a:prstGeom prst="rect">
            <a:avLst/>
          </a:prstGeom>
          <a:ln>
            <a:solidFill>
              <a:srgbClr val="000000"/>
            </a:solidFill>
          </a:ln>
        </p:spPr>
      </p:pic>
      <p:pic>
        <p:nvPicPr>
          <p:cNvPr id="32" name="図 31" descr="名称未設定.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221" y="3437611"/>
            <a:ext cx="1777626" cy="1069409"/>
          </a:xfrm>
          <a:prstGeom prst="rect">
            <a:avLst/>
          </a:prstGeom>
          <a:ln>
            <a:solidFill>
              <a:srgbClr val="000000"/>
            </a:solidFill>
          </a:ln>
        </p:spPr>
      </p:pic>
      <p:cxnSp>
        <p:nvCxnSpPr>
          <p:cNvPr id="33" name="直線コネクタ 32"/>
          <p:cNvCxnSpPr/>
          <p:nvPr/>
        </p:nvCxnSpPr>
        <p:spPr>
          <a:xfrm>
            <a:off x="4509303" y="3639616"/>
            <a:ext cx="0" cy="73437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a:off x="6490004" y="3587887"/>
            <a:ext cx="0" cy="73437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5" name="右矢印 34"/>
          <p:cNvSpPr/>
          <p:nvPr/>
        </p:nvSpPr>
        <p:spPr>
          <a:xfrm>
            <a:off x="6199480" y="3883641"/>
            <a:ext cx="714964" cy="246916"/>
          </a:xfrm>
          <a:prstGeom prst="rightArrow">
            <a:avLst>
              <a:gd name="adj1" fmla="val 42380"/>
              <a:gd name="adj2" fmla="val 73560"/>
            </a:avLst>
          </a:prstGeom>
          <a:solidFill>
            <a:srgbClr val="FF0000">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右矢印 35"/>
          <p:cNvSpPr/>
          <p:nvPr/>
        </p:nvSpPr>
        <p:spPr>
          <a:xfrm rot="1553973">
            <a:off x="4241817" y="3713166"/>
            <a:ext cx="744566" cy="246916"/>
          </a:xfrm>
          <a:prstGeom prst="rightArrow">
            <a:avLst>
              <a:gd name="adj1" fmla="val 50000"/>
              <a:gd name="adj2" fmla="val 73560"/>
            </a:avLst>
          </a:prstGeom>
          <a:solidFill>
            <a:srgbClr val="FF0000">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4771402" y="5099194"/>
            <a:ext cx="3290747" cy="646331"/>
          </a:xfrm>
          <a:prstGeom prst="rect">
            <a:avLst/>
          </a:prstGeom>
          <a:solidFill>
            <a:schemeClr val="accent5">
              <a:lumMod val="20000"/>
              <a:lumOff val="80000"/>
            </a:schemeClr>
          </a:solidFill>
        </p:spPr>
        <p:txBody>
          <a:bodyPr wrap="square" rtlCol="0">
            <a:spAutoFit/>
          </a:bodyPr>
          <a:lstStyle/>
          <a:p>
            <a:r>
              <a:rPr lang="ja-JP" altLang="en-US" dirty="0" smtClean="0"/>
              <a:t>カタクチの加入量は減少したが、（マイワシは減少していない）。</a:t>
            </a:r>
            <a:endParaRPr kumimoji="1" lang="ja-JP" altLang="en-US" dirty="0"/>
          </a:p>
        </p:txBody>
      </p:sp>
      <p:pic>
        <p:nvPicPr>
          <p:cNvPr id="13" name="図 12"/>
          <p:cNvPicPr>
            <a:picLocks noChangeAspect="1"/>
          </p:cNvPicPr>
          <p:nvPr/>
        </p:nvPicPr>
        <p:blipFill>
          <a:blip r:embed="rId5"/>
          <a:stretch>
            <a:fillRect/>
          </a:stretch>
        </p:blipFill>
        <p:spPr>
          <a:xfrm>
            <a:off x="520012" y="5356508"/>
            <a:ext cx="4040632" cy="1435640"/>
          </a:xfrm>
          <a:prstGeom prst="rect">
            <a:avLst/>
          </a:prstGeom>
        </p:spPr>
      </p:pic>
      <p:pic>
        <p:nvPicPr>
          <p:cNvPr id="14" name="図 13"/>
          <p:cNvPicPr>
            <a:picLocks noChangeAspect="1"/>
          </p:cNvPicPr>
          <p:nvPr/>
        </p:nvPicPr>
        <p:blipFill>
          <a:blip r:embed="rId6"/>
          <a:stretch>
            <a:fillRect/>
          </a:stretch>
        </p:blipFill>
        <p:spPr>
          <a:xfrm>
            <a:off x="456576" y="1149869"/>
            <a:ext cx="4063284" cy="1343094"/>
          </a:xfrm>
          <a:prstGeom prst="rect">
            <a:avLst/>
          </a:prstGeom>
        </p:spPr>
      </p:pic>
      <p:sp>
        <p:nvSpPr>
          <p:cNvPr id="21" name="正方形/長方形 20"/>
          <p:cNvSpPr/>
          <p:nvPr/>
        </p:nvSpPr>
        <p:spPr>
          <a:xfrm>
            <a:off x="1016000" y="1149869"/>
            <a:ext cx="3377260" cy="61872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4519860" y="1978167"/>
            <a:ext cx="3485844" cy="276999"/>
          </a:xfrm>
          <a:prstGeom prst="rect">
            <a:avLst/>
          </a:prstGeom>
          <a:noFill/>
        </p:spPr>
        <p:txBody>
          <a:bodyPr wrap="square" rtlCol="0">
            <a:spAutoFit/>
          </a:bodyPr>
          <a:lstStyle/>
          <a:p>
            <a:r>
              <a:rPr lang="ja-JP" altLang="en-US" sz="1200" dirty="0" smtClean="0">
                <a:solidFill>
                  <a:schemeClr val="accent1"/>
                </a:solidFill>
              </a:rPr>
              <a:t>動物プランクトンについては前掲</a:t>
            </a:r>
            <a:endParaRPr kumimoji="1" lang="ja-JP" altLang="en-US" sz="1200" dirty="0">
              <a:solidFill>
                <a:schemeClr val="accent1"/>
              </a:solidFill>
            </a:endParaRPr>
          </a:p>
        </p:txBody>
      </p:sp>
      <p:sp>
        <p:nvSpPr>
          <p:cNvPr id="15" name="テキスト ボックス 14"/>
          <p:cNvSpPr txBox="1"/>
          <p:nvPr/>
        </p:nvSpPr>
        <p:spPr>
          <a:xfrm>
            <a:off x="1214667" y="1032151"/>
            <a:ext cx="2774074" cy="261610"/>
          </a:xfrm>
          <a:prstGeom prst="rect">
            <a:avLst/>
          </a:prstGeom>
          <a:noFill/>
        </p:spPr>
        <p:txBody>
          <a:bodyPr wrap="square" rtlCol="0">
            <a:spAutoFit/>
          </a:bodyPr>
          <a:lstStyle/>
          <a:p>
            <a:r>
              <a:rPr kumimoji="1" lang="ja-JP" altLang="en-US" sz="1100" dirty="0" smtClean="0"/>
              <a:t>沿岸湧昇インデックス：</a:t>
            </a:r>
            <a:r>
              <a:rPr kumimoji="1" lang="en-US" altLang="ja-JP" sz="1100" dirty="0" err="1" smtClean="0"/>
              <a:t>Lluch-cota</a:t>
            </a:r>
            <a:r>
              <a:rPr kumimoji="1" lang="en-US" altLang="ja-JP" sz="1100" dirty="0" smtClean="0"/>
              <a:t> (2000)</a:t>
            </a:r>
            <a:endParaRPr kumimoji="1" lang="ja-JP" altLang="en-US" sz="1100" dirty="0"/>
          </a:p>
        </p:txBody>
      </p:sp>
      <p:cxnSp>
        <p:nvCxnSpPr>
          <p:cNvPr id="26" name="直線コネクタ 25"/>
          <p:cNvCxnSpPr/>
          <p:nvPr/>
        </p:nvCxnSpPr>
        <p:spPr>
          <a:xfrm>
            <a:off x="2178046" y="2785290"/>
            <a:ext cx="0" cy="1098351"/>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42" name="テキスト ボックス 41"/>
          <p:cNvSpPr txBox="1"/>
          <p:nvPr/>
        </p:nvSpPr>
        <p:spPr>
          <a:xfrm>
            <a:off x="567999" y="4117375"/>
            <a:ext cx="2831712" cy="830997"/>
          </a:xfrm>
          <a:prstGeom prst="rect">
            <a:avLst/>
          </a:prstGeom>
          <a:noFill/>
        </p:spPr>
        <p:txBody>
          <a:bodyPr wrap="square" rtlCol="0">
            <a:spAutoFit/>
          </a:bodyPr>
          <a:lstStyle/>
          <a:p>
            <a:r>
              <a:rPr lang="ja-JP" altLang="en-US" sz="1600" dirty="0" smtClean="0"/>
              <a:t>モデル内で、餌不足が仔魚期の延長（生残率の低下）に結びついたことが示された。</a:t>
            </a:r>
            <a:endParaRPr kumimoji="1" lang="ja-JP" altLang="en-US" sz="1600" dirty="0"/>
          </a:p>
        </p:txBody>
      </p:sp>
      <p:sp>
        <p:nvSpPr>
          <p:cNvPr id="50" name="テキスト ボックス 49"/>
          <p:cNvSpPr txBox="1"/>
          <p:nvPr/>
        </p:nvSpPr>
        <p:spPr>
          <a:xfrm>
            <a:off x="3399712" y="4532873"/>
            <a:ext cx="4286142" cy="338554"/>
          </a:xfrm>
          <a:prstGeom prst="rect">
            <a:avLst/>
          </a:prstGeom>
          <a:noFill/>
        </p:spPr>
        <p:txBody>
          <a:bodyPr wrap="square" rtlCol="0">
            <a:spAutoFit/>
          </a:bodyPr>
          <a:lstStyle/>
          <a:p>
            <a:pPr algn="ctr"/>
            <a:r>
              <a:rPr lang="ja-JP" altLang="en-US" sz="1600" dirty="0" smtClean="0"/>
              <a:t>仔魚密度観測データ（</a:t>
            </a:r>
            <a:r>
              <a:rPr lang="en-US" altLang="ja-JP" sz="1600" dirty="0" err="1" smtClean="0"/>
              <a:t>CalCOFI</a:t>
            </a:r>
            <a:r>
              <a:rPr lang="ja-JP" altLang="en-US" sz="1600" dirty="0" smtClean="0"/>
              <a:t>）とも整合的</a:t>
            </a:r>
            <a:endParaRPr kumimoji="1" lang="ja-JP" altLang="en-US" sz="1600" dirty="0"/>
          </a:p>
        </p:txBody>
      </p:sp>
      <p:sp>
        <p:nvSpPr>
          <p:cNvPr id="43" name="テキスト ボックス 42"/>
          <p:cNvSpPr txBox="1"/>
          <p:nvPr/>
        </p:nvSpPr>
        <p:spPr>
          <a:xfrm>
            <a:off x="4610452" y="5745525"/>
            <a:ext cx="4335992" cy="1077218"/>
          </a:xfrm>
          <a:prstGeom prst="rect">
            <a:avLst/>
          </a:prstGeom>
          <a:noFill/>
        </p:spPr>
        <p:txBody>
          <a:bodyPr wrap="square" rtlCol="0">
            <a:spAutoFit/>
          </a:bodyPr>
          <a:lstStyle/>
          <a:p>
            <a:r>
              <a:rPr kumimoji="1" lang="ja-JP" altLang="en-US" sz="1600" dirty="0" smtClean="0"/>
              <a:t>モデルと観測</a:t>
            </a:r>
            <a:r>
              <a:rPr lang="ja-JP" altLang="en-US" sz="1600" dirty="0" smtClean="0"/>
              <a:t>データを元にした</a:t>
            </a:r>
            <a:r>
              <a:rPr lang="en-US" altLang="ja-JP" sz="1600" dirty="0" smtClean="0"/>
              <a:t>VPA</a:t>
            </a:r>
            <a:r>
              <a:rPr lang="ja-JP" altLang="en-US" sz="1600" dirty="0" smtClean="0"/>
              <a:t>（</a:t>
            </a:r>
            <a:r>
              <a:rPr lang="en-US" altLang="ja-JP" sz="1600" dirty="0" smtClean="0"/>
              <a:t>Jacobson 1994; 1995</a:t>
            </a:r>
            <a:r>
              <a:rPr lang="ja-JP" altLang="en-US" sz="1600" dirty="0" smtClean="0"/>
              <a:t>）との比較。マイワシは禁漁期間だったので</a:t>
            </a:r>
            <a:r>
              <a:rPr lang="en-US" altLang="ja-JP" sz="1600" dirty="0" smtClean="0"/>
              <a:t>70</a:t>
            </a:r>
            <a:r>
              <a:rPr lang="ja-JP" altLang="en-US" sz="1600" dirty="0" smtClean="0"/>
              <a:t>年代のデータがないが、メキシコの漁獲データから、減少していないことが示唆される。</a:t>
            </a:r>
            <a:endParaRPr lang="en-US" altLang="ja-JP" sz="1600" dirty="0" smtClean="0"/>
          </a:p>
        </p:txBody>
      </p:sp>
    </p:spTree>
    <p:extLst>
      <p:ext uri="{BB962C8B-B14F-4D97-AF65-F5344CB8AC3E}">
        <p14:creationId xmlns:p14="http://schemas.microsoft.com/office/powerpoint/2010/main" val="14401573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u="sng" dirty="0" smtClean="0"/>
              <a:t>End</a:t>
            </a:r>
            <a:r>
              <a:rPr kumimoji="1" lang="en-US" altLang="ja-JP" dirty="0" smtClean="0"/>
              <a:t>-to-</a:t>
            </a:r>
            <a:r>
              <a:rPr kumimoji="1" lang="en-US" altLang="ja-JP" u="sng" dirty="0" smtClean="0"/>
              <a:t>end</a:t>
            </a:r>
            <a:r>
              <a:rPr kumimoji="1" lang="ja-JP" altLang="en-US" dirty="0" smtClean="0"/>
              <a:t>モデルとは</a:t>
            </a:r>
            <a:endParaRPr kumimoji="1" lang="ja-JP" altLang="en-US" dirty="0"/>
          </a:p>
        </p:txBody>
      </p:sp>
      <p:sp>
        <p:nvSpPr>
          <p:cNvPr id="6" name="円/楕円 5"/>
          <p:cNvSpPr/>
          <p:nvPr/>
        </p:nvSpPr>
        <p:spPr>
          <a:xfrm>
            <a:off x="1090249" y="3053159"/>
            <a:ext cx="2917149" cy="577575"/>
          </a:xfrm>
          <a:prstGeom prst="ellipse">
            <a:avLst/>
          </a:prstGeom>
          <a:ln w="6350" cmpd="sng"/>
        </p:spPr>
        <p:style>
          <a:lnRef idx="1">
            <a:schemeClr val="dk1"/>
          </a:lnRef>
          <a:fillRef idx="2">
            <a:schemeClr val="dk1"/>
          </a:fillRef>
          <a:effectRef idx="1">
            <a:schemeClr val="dk1"/>
          </a:effectRef>
          <a:fontRef idx="minor">
            <a:schemeClr val="dk1"/>
          </a:fontRef>
        </p:style>
        <p:txBody>
          <a:bodyPr rtlCol="0" anchor="ctr"/>
          <a:lstStyle/>
          <a:p>
            <a:pPr algn="ctr"/>
            <a:r>
              <a:rPr lang="ja-JP" altLang="en-US" sz="1400" dirty="0" smtClean="0"/>
              <a:t>海洋同化モデル</a:t>
            </a:r>
            <a:endParaRPr lang="en-US" altLang="ja-JP" sz="1400" dirty="0" smtClean="0"/>
          </a:p>
          <a:p>
            <a:pPr algn="ctr"/>
            <a:r>
              <a:rPr kumimoji="1" lang="ja-JP" altLang="en-US" sz="1400" dirty="0" smtClean="0"/>
              <a:t>（</a:t>
            </a:r>
            <a:r>
              <a:rPr kumimoji="1" lang="en-US" altLang="ja-JP" sz="1400" dirty="0" smtClean="0"/>
              <a:t>ROMS</a:t>
            </a:r>
            <a:r>
              <a:rPr lang="ja-JP" altLang="en-US" sz="1400" dirty="0" smtClean="0"/>
              <a:t>など）</a:t>
            </a:r>
            <a:endParaRPr kumimoji="1" lang="ja-JP" altLang="en-US" sz="1400" dirty="0"/>
          </a:p>
        </p:txBody>
      </p:sp>
      <p:sp>
        <p:nvSpPr>
          <p:cNvPr id="7" name="円/楕円 6"/>
          <p:cNvSpPr/>
          <p:nvPr/>
        </p:nvSpPr>
        <p:spPr>
          <a:xfrm>
            <a:off x="4970795" y="3099975"/>
            <a:ext cx="3241870" cy="569858"/>
          </a:xfrm>
          <a:prstGeom prst="ellipse">
            <a:avLst/>
          </a:prstGeom>
          <a:ln w="9525" cmpd="sng"/>
        </p:spPr>
        <p:style>
          <a:lnRef idx="1">
            <a:schemeClr val="dk1"/>
          </a:lnRef>
          <a:fillRef idx="2">
            <a:schemeClr val="dk1"/>
          </a:fillRef>
          <a:effectRef idx="1">
            <a:schemeClr val="dk1"/>
          </a:effectRef>
          <a:fontRef idx="minor">
            <a:schemeClr val="dk1"/>
          </a:fontRef>
        </p:style>
        <p:txBody>
          <a:bodyPr rtlCol="0" anchor="ctr"/>
          <a:lstStyle/>
          <a:p>
            <a:pPr algn="ctr"/>
            <a:r>
              <a:rPr lang="ja-JP" altLang="en-US" sz="1400" dirty="0" smtClean="0"/>
              <a:t>低次生態系モデル</a:t>
            </a:r>
            <a:endParaRPr lang="en-US" altLang="ja-JP" sz="1400" dirty="0" smtClean="0"/>
          </a:p>
          <a:p>
            <a:pPr algn="ctr"/>
            <a:r>
              <a:rPr kumimoji="1" lang="ja-JP" altLang="en-US" sz="1400" dirty="0" smtClean="0"/>
              <a:t>（</a:t>
            </a:r>
            <a:r>
              <a:rPr lang="en-US" altLang="ja-JP" sz="1400" dirty="0" smtClean="0"/>
              <a:t>NEMURO</a:t>
            </a:r>
            <a:r>
              <a:rPr lang="ja-JP" altLang="en-US" sz="1400" dirty="0" smtClean="0"/>
              <a:t>など）</a:t>
            </a:r>
            <a:endParaRPr kumimoji="1" lang="ja-JP" altLang="en-US" sz="1400" dirty="0"/>
          </a:p>
        </p:txBody>
      </p:sp>
      <p:sp>
        <p:nvSpPr>
          <p:cNvPr id="8" name="円/楕円 7"/>
          <p:cNvSpPr/>
          <p:nvPr/>
        </p:nvSpPr>
        <p:spPr>
          <a:xfrm>
            <a:off x="3081165" y="3905354"/>
            <a:ext cx="3628442" cy="595500"/>
          </a:xfrm>
          <a:prstGeom prst="ellipse">
            <a:avLst/>
          </a:prstGeom>
          <a:ln w="28575" cmpd="sng"/>
        </p:spPr>
        <p:style>
          <a:lnRef idx="1">
            <a:schemeClr val="dk1"/>
          </a:lnRef>
          <a:fillRef idx="2">
            <a:schemeClr val="dk1"/>
          </a:fillRef>
          <a:effectRef idx="1">
            <a:schemeClr val="dk1"/>
          </a:effectRef>
          <a:fontRef idx="minor">
            <a:schemeClr val="dk1"/>
          </a:fontRef>
        </p:style>
        <p:txBody>
          <a:bodyPr rtlCol="0" anchor="ctr"/>
          <a:lstStyle/>
          <a:p>
            <a:pPr algn="ctr"/>
            <a:r>
              <a:rPr lang="ja-JP" altLang="en-US" sz="1400" dirty="0" smtClean="0"/>
              <a:t>成長速度の計算</a:t>
            </a:r>
            <a:endParaRPr lang="en-US" altLang="ja-JP" sz="1400" dirty="0" smtClean="0"/>
          </a:p>
          <a:p>
            <a:pPr algn="ctr"/>
            <a:r>
              <a:rPr lang="ja-JP" altLang="en-US" sz="1400" dirty="0" smtClean="0"/>
              <a:t>（魚の生物エネルギーモデル）</a:t>
            </a:r>
            <a:endParaRPr lang="en-US" altLang="ja-JP" sz="1400" dirty="0" smtClean="0"/>
          </a:p>
        </p:txBody>
      </p:sp>
      <p:sp>
        <p:nvSpPr>
          <p:cNvPr id="9" name="円/楕円 8"/>
          <p:cNvSpPr/>
          <p:nvPr/>
        </p:nvSpPr>
        <p:spPr>
          <a:xfrm>
            <a:off x="3760589" y="5014787"/>
            <a:ext cx="2536474" cy="607999"/>
          </a:xfrm>
          <a:prstGeom prst="ellipse">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dirty="0" smtClean="0"/>
              <a:t>魚の資源量決定</a:t>
            </a:r>
            <a:endParaRPr kumimoji="1" lang="ja-JP" altLang="en-US" dirty="0"/>
          </a:p>
        </p:txBody>
      </p:sp>
      <p:sp>
        <p:nvSpPr>
          <p:cNvPr id="10" name="円/楕円 9"/>
          <p:cNvSpPr/>
          <p:nvPr/>
        </p:nvSpPr>
        <p:spPr>
          <a:xfrm>
            <a:off x="941107" y="5023395"/>
            <a:ext cx="2536474" cy="607999"/>
          </a:xfrm>
          <a:prstGeom prst="ellipse">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dirty="0" smtClean="0"/>
              <a:t>魚の行動決定</a:t>
            </a:r>
            <a:endParaRPr kumimoji="1" lang="ja-JP" altLang="en-US" dirty="0"/>
          </a:p>
        </p:txBody>
      </p:sp>
      <p:cxnSp>
        <p:nvCxnSpPr>
          <p:cNvPr id="11" name="直線矢印コネクタ 10"/>
          <p:cNvCxnSpPr/>
          <p:nvPr/>
        </p:nvCxnSpPr>
        <p:spPr>
          <a:xfrm>
            <a:off x="3760589" y="3532880"/>
            <a:ext cx="352714" cy="383598"/>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a:off x="5792648" y="3669833"/>
            <a:ext cx="182966" cy="209901"/>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2502068" y="3669833"/>
            <a:ext cx="41924" cy="1273703"/>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3477581" y="4500854"/>
            <a:ext cx="719942" cy="617580"/>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3992942" y="3323419"/>
            <a:ext cx="977853" cy="3593"/>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886278" y="4381439"/>
            <a:ext cx="1182606" cy="523220"/>
          </a:xfrm>
          <a:prstGeom prst="rect">
            <a:avLst/>
          </a:prstGeom>
          <a:noFill/>
        </p:spPr>
        <p:txBody>
          <a:bodyPr wrap="square" rtlCol="0">
            <a:spAutoFit/>
          </a:bodyPr>
          <a:lstStyle/>
          <a:p>
            <a:r>
              <a:rPr kumimoji="1" lang="ja-JP" altLang="en-US" sz="1400" dirty="0" smtClean="0">
                <a:solidFill>
                  <a:schemeClr val="tx2"/>
                </a:solidFill>
              </a:rPr>
              <a:t>成長速度の</a:t>
            </a:r>
            <a:endParaRPr kumimoji="1" lang="en-US" altLang="ja-JP" sz="1400" dirty="0" smtClean="0">
              <a:solidFill>
                <a:schemeClr val="tx2"/>
              </a:solidFill>
            </a:endParaRPr>
          </a:p>
          <a:p>
            <a:r>
              <a:rPr kumimoji="1" lang="ja-JP" altLang="en-US" sz="1400" dirty="0" smtClean="0">
                <a:solidFill>
                  <a:schemeClr val="tx2"/>
                </a:solidFill>
              </a:rPr>
              <a:t>分布情報</a:t>
            </a:r>
            <a:endParaRPr kumimoji="1" lang="ja-JP" altLang="en-US" sz="1400" dirty="0">
              <a:solidFill>
                <a:schemeClr val="tx2"/>
              </a:solidFill>
            </a:endParaRPr>
          </a:p>
        </p:txBody>
      </p:sp>
      <p:sp>
        <p:nvSpPr>
          <p:cNvPr id="17" name="テキスト ボックス 16"/>
          <p:cNvSpPr txBox="1"/>
          <p:nvPr/>
        </p:nvSpPr>
        <p:spPr>
          <a:xfrm>
            <a:off x="1952689" y="4166714"/>
            <a:ext cx="1182606" cy="307777"/>
          </a:xfrm>
          <a:prstGeom prst="rect">
            <a:avLst/>
          </a:prstGeom>
          <a:noFill/>
        </p:spPr>
        <p:txBody>
          <a:bodyPr wrap="square" rtlCol="0">
            <a:spAutoFit/>
          </a:bodyPr>
          <a:lstStyle/>
          <a:p>
            <a:r>
              <a:rPr lang="ja-JP" altLang="en-US" sz="1400" dirty="0" smtClean="0">
                <a:solidFill>
                  <a:schemeClr val="tx2"/>
                </a:solidFill>
              </a:rPr>
              <a:t>流速</a:t>
            </a:r>
            <a:endParaRPr kumimoji="1" lang="ja-JP" altLang="en-US" sz="1400" dirty="0">
              <a:solidFill>
                <a:schemeClr val="tx2"/>
              </a:solidFill>
            </a:endParaRPr>
          </a:p>
        </p:txBody>
      </p:sp>
      <p:sp>
        <p:nvSpPr>
          <p:cNvPr id="18" name="テキスト ボックス 17"/>
          <p:cNvSpPr txBox="1"/>
          <p:nvPr/>
        </p:nvSpPr>
        <p:spPr>
          <a:xfrm>
            <a:off x="3923809" y="2899270"/>
            <a:ext cx="1182606" cy="307777"/>
          </a:xfrm>
          <a:prstGeom prst="rect">
            <a:avLst/>
          </a:prstGeom>
          <a:noFill/>
        </p:spPr>
        <p:txBody>
          <a:bodyPr wrap="square" rtlCol="0">
            <a:spAutoFit/>
          </a:bodyPr>
          <a:lstStyle/>
          <a:p>
            <a:r>
              <a:rPr lang="ja-JP" altLang="en-US" sz="1400" dirty="0" smtClean="0">
                <a:solidFill>
                  <a:schemeClr val="tx2"/>
                </a:solidFill>
              </a:rPr>
              <a:t>流速・温度</a:t>
            </a:r>
            <a:endParaRPr kumimoji="1" lang="ja-JP" altLang="en-US" sz="1400" dirty="0">
              <a:solidFill>
                <a:schemeClr val="tx2"/>
              </a:solidFill>
            </a:endParaRPr>
          </a:p>
        </p:txBody>
      </p:sp>
      <p:sp>
        <p:nvSpPr>
          <p:cNvPr id="19" name="テキスト ボックス 18"/>
          <p:cNvSpPr txBox="1"/>
          <p:nvPr/>
        </p:nvSpPr>
        <p:spPr>
          <a:xfrm>
            <a:off x="4024590" y="3597577"/>
            <a:ext cx="1182606" cy="307777"/>
          </a:xfrm>
          <a:prstGeom prst="rect">
            <a:avLst/>
          </a:prstGeom>
          <a:noFill/>
        </p:spPr>
        <p:txBody>
          <a:bodyPr wrap="square" rtlCol="0">
            <a:spAutoFit/>
          </a:bodyPr>
          <a:lstStyle/>
          <a:p>
            <a:r>
              <a:rPr lang="ja-JP" altLang="en-US" sz="1400" dirty="0" smtClean="0">
                <a:solidFill>
                  <a:schemeClr val="tx2"/>
                </a:solidFill>
              </a:rPr>
              <a:t>温度</a:t>
            </a:r>
            <a:endParaRPr kumimoji="1" lang="ja-JP" altLang="en-US" sz="1400" dirty="0">
              <a:solidFill>
                <a:schemeClr val="tx2"/>
              </a:solidFill>
            </a:endParaRPr>
          </a:p>
        </p:txBody>
      </p:sp>
      <p:sp>
        <p:nvSpPr>
          <p:cNvPr id="20" name="テキスト ボックス 19"/>
          <p:cNvSpPr txBox="1"/>
          <p:nvPr/>
        </p:nvSpPr>
        <p:spPr>
          <a:xfrm>
            <a:off x="6028565" y="3718143"/>
            <a:ext cx="1362083" cy="307777"/>
          </a:xfrm>
          <a:prstGeom prst="rect">
            <a:avLst/>
          </a:prstGeom>
          <a:noFill/>
        </p:spPr>
        <p:txBody>
          <a:bodyPr wrap="square" rtlCol="0">
            <a:spAutoFit/>
          </a:bodyPr>
          <a:lstStyle/>
          <a:p>
            <a:r>
              <a:rPr lang="ja-JP" altLang="en-US" sz="1400" dirty="0" smtClean="0">
                <a:solidFill>
                  <a:schemeClr val="tx2"/>
                </a:solidFill>
              </a:rPr>
              <a:t>プランクトン</a:t>
            </a:r>
            <a:endParaRPr kumimoji="1" lang="ja-JP" altLang="en-US" sz="1400" dirty="0">
              <a:solidFill>
                <a:schemeClr val="tx2"/>
              </a:solidFill>
            </a:endParaRPr>
          </a:p>
        </p:txBody>
      </p:sp>
      <p:cxnSp>
        <p:nvCxnSpPr>
          <p:cNvPr id="21" name="直線矢印コネクタ 20"/>
          <p:cNvCxnSpPr/>
          <p:nvPr/>
        </p:nvCxnSpPr>
        <p:spPr>
          <a:xfrm flipH="1">
            <a:off x="5102207" y="4547743"/>
            <a:ext cx="4208" cy="430283"/>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201345" y="4596882"/>
            <a:ext cx="1901058" cy="307777"/>
          </a:xfrm>
          <a:prstGeom prst="rect">
            <a:avLst/>
          </a:prstGeom>
          <a:noFill/>
        </p:spPr>
        <p:txBody>
          <a:bodyPr wrap="square" rtlCol="0">
            <a:spAutoFit/>
          </a:bodyPr>
          <a:lstStyle/>
          <a:p>
            <a:r>
              <a:rPr lang="ja-JP" altLang="en-US" sz="1400" dirty="0" smtClean="0">
                <a:solidFill>
                  <a:schemeClr val="tx2"/>
                </a:solidFill>
              </a:rPr>
              <a:t>成長に依存する生残</a:t>
            </a:r>
            <a:endParaRPr kumimoji="1" lang="ja-JP" altLang="en-US" sz="1400" dirty="0">
              <a:solidFill>
                <a:schemeClr val="tx2"/>
              </a:solidFill>
            </a:endParaRPr>
          </a:p>
        </p:txBody>
      </p:sp>
      <p:sp>
        <p:nvSpPr>
          <p:cNvPr id="2" name="テキスト ボックス 1"/>
          <p:cNvSpPr txBox="1"/>
          <p:nvPr/>
        </p:nvSpPr>
        <p:spPr>
          <a:xfrm>
            <a:off x="478417" y="1442815"/>
            <a:ext cx="1517494" cy="369332"/>
          </a:xfrm>
          <a:prstGeom prst="rect">
            <a:avLst/>
          </a:prstGeom>
          <a:noFill/>
        </p:spPr>
        <p:txBody>
          <a:bodyPr wrap="square" rtlCol="0">
            <a:spAutoFit/>
          </a:bodyPr>
          <a:lstStyle/>
          <a:p>
            <a:r>
              <a:rPr lang="ja-JP" altLang="en-US" dirty="0" smtClean="0"/>
              <a:t>海洋環境</a:t>
            </a:r>
            <a:endParaRPr kumimoji="1" lang="ja-JP" altLang="en-US" dirty="0"/>
          </a:p>
        </p:txBody>
      </p:sp>
      <p:sp>
        <p:nvSpPr>
          <p:cNvPr id="23" name="テキスト ボックス 22"/>
          <p:cNvSpPr txBox="1"/>
          <p:nvPr/>
        </p:nvSpPr>
        <p:spPr>
          <a:xfrm>
            <a:off x="1898182" y="1442815"/>
            <a:ext cx="2544422" cy="369332"/>
          </a:xfrm>
          <a:prstGeom prst="rect">
            <a:avLst/>
          </a:prstGeom>
          <a:noFill/>
        </p:spPr>
        <p:txBody>
          <a:bodyPr wrap="square" rtlCol="0">
            <a:spAutoFit/>
          </a:bodyPr>
          <a:lstStyle/>
          <a:p>
            <a:r>
              <a:rPr lang="ja-JP" altLang="en-US" dirty="0" smtClean="0"/>
              <a:t>高次捕食者（魚、漁船）</a:t>
            </a:r>
            <a:endParaRPr kumimoji="1" lang="ja-JP" altLang="en-US" dirty="0"/>
          </a:p>
        </p:txBody>
      </p:sp>
      <p:cxnSp>
        <p:nvCxnSpPr>
          <p:cNvPr id="5" name="直線矢印コネクタ 4"/>
          <p:cNvCxnSpPr>
            <a:endCxn id="23" idx="1"/>
          </p:cNvCxnSpPr>
          <p:nvPr/>
        </p:nvCxnSpPr>
        <p:spPr>
          <a:xfrm>
            <a:off x="1507204" y="1627481"/>
            <a:ext cx="39097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659907" y="2345272"/>
            <a:ext cx="1686609"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kumimoji="1" lang="ja-JP" altLang="en-US" dirty="0" smtClean="0"/>
              <a:t>モデルの構造</a:t>
            </a:r>
            <a:endParaRPr kumimoji="1" lang="ja-JP" altLang="en-US" dirty="0"/>
          </a:p>
        </p:txBody>
      </p:sp>
    </p:spTree>
    <p:extLst>
      <p:ext uri="{BB962C8B-B14F-4D97-AF65-F5344CB8AC3E}">
        <p14:creationId xmlns:p14="http://schemas.microsoft.com/office/powerpoint/2010/main" val="27241313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152718"/>
            <a:ext cx="7727245" cy="1371600"/>
          </a:xfrm>
        </p:spPr>
        <p:txBody>
          <a:bodyPr/>
          <a:lstStyle/>
          <a:p>
            <a:r>
              <a:rPr lang="en-US" altLang="en-US" dirty="0" smtClean="0">
                <a:solidFill>
                  <a:schemeClr val="accent2"/>
                </a:solidFill>
              </a:rPr>
              <a:t>End-to-end</a:t>
            </a:r>
            <a:r>
              <a:rPr lang="ja-JP" altLang="en-US" dirty="0" smtClean="0">
                <a:solidFill>
                  <a:schemeClr val="accent2"/>
                </a:solidFill>
              </a:rPr>
              <a:t>モデルの今後・応用</a:t>
            </a:r>
            <a:endParaRPr kumimoji="1" lang="ja-JP" altLang="en-US" dirty="0">
              <a:solidFill>
                <a:schemeClr val="accent2"/>
              </a:solidFill>
            </a:endParaRPr>
          </a:p>
        </p:txBody>
      </p:sp>
      <p:sp>
        <p:nvSpPr>
          <p:cNvPr id="3" name="テキスト ボックス 2"/>
          <p:cNvSpPr txBox="1"/>
          <p:nvPr/>
        </p:nvSpPr>
        <p:spPr>
          <a:xfrm>
            <a:off x="583258" y="2032000"/>
            <a:ext cx="6942668" cy="3123932"/>
          </a:xfrm>
          <a:prstGeom prst="rect">
            <a:avLst/>
          </a:prstGeom>
          <a:noFill/>
        </p:spPr>
        <p:txBody>
          <a:bodyPr wrap="square" rtlCol="0">
            <a:spAutoFit/>
          </a:bodyPr>
          <a:lstStyle/>
          <a:p>
            <a:pPr>
              <a:spcAft>
                <a:spcPts val="300"/>
              </a:spcAft>
            </a:pPr>
            <a:r>
              <a:rPr kumimoji="1" lang="ja-JP" altLang="en-US" sz="2400" dirty="0" smtClean="0">
                <a:solidFill>
                  <a:srgbClr val="FF0000"/>
                </a:solidFill>
              </a:rPr>
              <a:t>現状</a:t>
            </a:r>
            <a:endParaRPr kumimoji="1" lang="en-US" altLang="ja-JP" sz="2400" dirty="0" smtClean="0">
              <a:solidFill>
                <a:srgbClr val="FF0000"/>
              </a:solidFill>
            </a:endParaRPr>
          </a:p>
          <a:p>
            <a:r>
              <a:rPr kumimoji="1" lang="ja-JP" altLang="en-US" sz="2400" dirty="0" smtClean="0"/>
              <a:t>カリフォルニアモデルでは、資源量変動解析を行うに十分な再現性を達成したと言える。</a:t>
            </a:r>
            <a:endParaRPr kumimoji="1" lang="en-US" altLang="ja-JP" sz="2400" dirty="0" smtClean="0"/>
          </a:p>
          <a:p>
            <a:endParaRPr kumimoji="1" lang="en-US" altLang="ja-JP" sz="2400" dirty="0" smtClean="0"/>
          </a:p>
          <a:p>
            <a:pPr>
              <a:spcAft>
                <a:spcPts val="300"/>
              </a:spcAft>
            </a:pPr>
            <a:r>
              <a:rPr lang="ja-JP" altLang="en-US" sz="2400" dirty="0" smtClean="0">
                <a:solidFill>
                  <a:srgbClr val="0000FF"/>
                </a:solidFill>
              </a:rPr>
              <a:t>今後期待される展開</a:t>
            </a:r>
            <a:endParaRPr kumimoji="1" lang="en-US" altLang="ja-JP" sz="2400" dirty="0" smtClean="0">
              <a:solidFill>
                <a:srgbClr val="0000FF"/>
              </a:solidFill>
            </a:endParaRPr>
          </a:p>
          <a:p>
            <a:pPr marL="342900" indent="-342900">
              <a:buFont typeface="Arial"/>
              <a:buChar char="•"/>
            </a:pPr>
            <a:r>
              <a:rPr lang="ja-JP" altLang="en-US" sz="2400" dirty="0" smtClean="0"/>
              <a:t>他海域・他魚種への適用</a:t>
            </a:r>
            <a:endParaRPr lang="en-US" altLang="ja-JP" sz="2400" dirty="0" smtClean="0"/>
          </a:p>
          <a:p>
            <a:pPr marL="342900" indent="-342900">
              <a:buFont typeface="Arial"/>
              <a:buChar char="•"/>
            </a:pPr>
            <a:r>
              <a:rPr lang="ja-JP" altLang="en-US" sz="2400" dirty="0" smtClean="0"/>
              <a:t>再現性を高めることで、資源量変動研究（資源量予測など）以外の点でも、水産業の振興に貢献</a:t>
            </a:r>
            <a:endParaRPr kumimoji="1" lang="ja-JP" altLang="en-US" sz="2400" dirty="0"/>
          </a:p>
        </p:txBody>
      </p:sp>
    </p:spTree>
    <p:extLst>
      <p:ext uri="{BB962C8B-B14F-4D97-AF65-F5344CB8AC3E}">
        <p14:creationId xmlns:p14="http://schemas.microsoft.com/office/powerpoint/2010/main" val="9505706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2718"/>
            <a:ext cx="6172926" cy="1371600"/>
          </a:xfrm>
        </p:spPr>
        <p:txBody>
          <a:bodyPr>
            <a:normAutofit/>
          </a:bodyPr>
          <a:lstStyle/>
          <a:p>
            <a:r>
              <a:rPr lang="en-US" altLang="ja-JP" dirty="0" smtClean="0">
                <a:solidFill>
                  <a:schemeClr val="accent2"/>
                </a:solidFill>
              </a:rPr>
              <a:t>End-to-end</a:t>
            </a:r>
            <a:r>
              <a:rPr lang="ja-JP" altLang="en-US" dirty="0" smtClean="0">
                <a:solidFill>
                  <a:schemeClr val="accent2"/>
                </a:solidFill>
              </a:rPr>
              <a:t>モデルの</a:t>
            </a:r>
            <a:r>
              <a:rPr lang="ja-JP" altLang="en-US" dirty="0" smtClean="0">
                <a:solidFill>
                  <a:schemeClr val="accent2"/>
                </a:solidFill>
              </a:rPr>
              <a:t>応用漁場</a:t>
            </a:r>
            <a:r>
              <a:rPr lang="ja-JP" altLang="en-US" dirty="0" smtClean="0">
                <a:solidFill>
                  <a:schemeClr val="accent2"/>
                </a:solidFill>
              </a:rPr>
              <a:t>予測</a:t>
            </a:r>
            <a:endParaRPr kumimoji="1" lang="ja-JP" altLang="en-US" dirty="0">
              <a:solidFill>
                <a:schemeClr val="accent2"/>
              </a:solidFill>
            </a:endParaRPr>
          </a:p>
        </p:txBody>
      </p:sp>
      <p:pic>
        <p:nvPicPr>
          <p:cNvPr id="4" name="図 3"/>
          <p:cNvPicPr>
            <a:picLocks noChangeAspect="1"/>
          </p:cNvPicPr>
          <p:nvPr/>
        </p:nvPicPr>
        <p:blipFill>
          <a:blip r:embed="rId2"/>
          <a:stretch>
            <a:fillRect/>
          </a:stretch>
        </p:blipFill>
        <p:spPr>
          <a:xfrm>
            <a:off x="2598018" y="1827456"/>
            <a:ext cx="6074343" cy="4995927"/>
          </a:xfrm>
          <a:prstGeom prst="rect">
            <a:avLst/>
          </a:prstGeom>
        </p:spPr>
      </p:pic>
      <p:pic>
        <p:nvPicPr>
          <p:cNvPr id="6" name="図 5"/>
          <p:cNvPicPr>
            <a:picLocks noChangeAspect="1"/>
          </p:cNvPicPr>
          <p:nvPr/>
        </p:nvPicPr>
        <p:blipFill>
          <a:blip r:embed="rId3"/>
          <a:stretch>
            <a:fillRect/>
          </a:stretch>
        </p:blipFill>
        <p:spPr>
          <a:xfrm>
            <a:off x="5063349" y="2476588"/>
            <a:ext cx="1680904" cy="1514932"/>
          </a:xfrm>
          <a:prstGeom prst="rect">
            <a:avLst/>
          </a:prstGeom>
        </p:spPr>
      </p:pic>
      <p:grpSp>
        <p:nvGrpSpPr>
          <p:cNvPr id="8" name="図形グループ 7"/>
          <p:cNvGrpSpPr/>
          <p:nvPr/>
        </p:nvGrpSpPr>
        <p:grpSpPr>
          <a:xfrm>
            <a:off x="4614015" y="1906465"/>
            <a:ext cx="4058346" cy="3857121"/>
            <a:chOff x="4614015" y="1906465"/>
            <a:chExt cx="4058346" cy="3857121"/>
          </a:xfrm>
        </p:grpSpPr>
        <p:sp>
          <p:nvSpPr>
            <p:cNvPr id="9" name="円/楕円 8"/>
            <p:cNvSpPr/>
            <p:nvPr/>
          </p:nvSpPr>
          <p:spPr>
            <a:xfrm>
              <a:off x="5962849" y="1906465"/>
              <a:ext cx="2579571" cy="712269"/>
            </a:xfrm>
            <a:prstGeom prst="ellipse">
              <a:avLst/>
            </a:prstGeom>
            <a:solidFill>
              <a:srgbClr val="00B0F0">
                <a:alpha val="5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夏季の索餌場</a:t>
              </a:r>
              <a:endParaRPr kumimoji="1" lang="ja-JP" altLang="en-US" dirty="0"/>
            </a:p>
          </p:txBody>
        </p:sp>
        <p:sp>
          <p:nvSpPr>
            <p:cNvPr id="10" name="円/楕円 9"/>
            <p:cNvSpPr/>
            <p:nvPr/>
          </p:nvSpPr>
          <p:spPr>
            <a:xfrm>
              <a:off x="4614015" y="5051317"/>
              <a:ext cx="4058346" cy="712269"/>
            </a:xfrm>
            <a:prstGeom prst="ellipse">
              <a:avLst/>
            </a:prstGeom>
            <a:solidFill>
              <a:srgbClr val="FFC000">
                <a:alpha val="5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冬季の産卵場</a:t>
              </a:r>
              <a:endParaRPr kumimoji="1" lang="ja-JP" altLang="en-US" dirty="0"/>
            </a:p>
          </p:txBody>
        </p:sp>
        <p:cxnSp>
          <p:nvCxnSpPr>
            <p:cNvPr id="11" name="直線矢印コネクタ 10"/>
            <p:cNvCxnSpPr/>
            <p:nvPr/>
          </p:nvCxnSpPr>
          <p:spPr>
            <a:xfrm flipV="1">
              <a:off x="6907427" y="2708615"/>
              <a:ext cx="1013254" cy="2246444"/>
            </a:xfrm>
            <a:prstGeom prst="straightConnector1">
              <a:avLst/>
            </a:prstGeom>
            <a:ln w="60325">
              <a:gradFill>
                <a:gsLst>
                  <a:gs pos="0">
                    <a:srgbClr val="FFC000"/>
                  </a:gs>
                  <a:gs pos="100000">
                    <a:schemeClr val="accent5"/>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a:off x="5591801" y="2654678"/>
              <a:ext cx="1038325" cy="2300381"/>
            </a:xfrm>
            <a:prstGeom prst="straightConnector1">
              <a:avLst/>
            </a:prstGeom>
            <a:ln w="60325">
              <a:gradFill>
                <a:gsLst>
                  <a:gs pos="100000">
                    <a:srgbClr val="FFC000"/>
                  </a:gs>
                  <a:gs pos="0">
                    <a:schemeClr val="accent5"/>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750538" y="4355598"/>
              <a:ext cx="1445741" cy="646331"/>
            </a:xfrm>
            <a:prstGeom prst="rect">
              <a:avLst/>
            </a:prstGeom>
            <a:noFill/>
          </p:spPr>
          <p:txBody>
            <a:bodyPr wrap="square" rtlCol="0">
              <a:spAutoFit/>
            </a:bodyPr>
            <a:lstStyle/>
            <a:p>
              <a:r>
                <a:rPr kumimoji="1" lang="ja-JP" altLang="en-US" dirty="0" smtClean="0">
                  <a:solidFill>
                    <a:schemeClr val="accent3">
                      <a:lumMod val="40000"/>
                      <a:lumOff val="60000"/>
                    </a:schemeClr>
                  </a:solidFill>
                </a:rPr>
                <a:t>アカイカの</a:t>
              </a:r>
              <a:endParaRPr kumimoji="1" lang="en-US" altLang="ja-JP" dirty="0" smtClean="0">
                <a:solidFill>
                  <a:schemeClr val="accent3">
                    <a:lumMod val="40000"/>
                    <a:lumOff val="60000"/>
                  </a:schemeClr>
                </a:solidFill>
              </a:endParaRPr>
            </a:p>
            <a:p>
              <a:r>
                <a:rPr kumimoji="1" lang="ja-JP" altLang="en-US" dirty="0" smtClean="0">
                  <a:solidFill>
                    <a:schemeClr val="accent3">
                      <a:lumMod val="40000"/>
                      <a:lumOff val="60000"/>
                    </a:schemeClr>
                  </a:solidFill>
                </a:rPr>
                <a:t>季節回遊</a:t>
              </a:r>
              <a:endParaRPr kumimoji="1" lang="ja-JP" altLang="en-US" dirty="0">
                <a:solidFill>
                  <a:schemeClr val="accent3">
                    <a:lumMod val="40000"/>
                    <a:lumOff val="60000"/>
                  </a:schemeClr>
                </a:solidFill>
              </a:endParaRPr>
            </a:p>
          </p:txBody>
        </p:sp>
      </p:grpSp>
      <p:sp>
        <p:nvSpPr>
          <p:cNvPr id="14" name="正方形/長方形 13"/>
          <p:cNvSpPr/>
          <p:nvPr/>
        </p:nvSpPr>
        <p:spPr>
          <a:xfrm>
            <a:off x="528246" y="2262600"/>
            <a:ext cx="3152520" cy="2235260"/>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a:spcAft>
                <a:spcPts val="600"/>
              </a:spcAft>
            </a:pPr>
            <a:r>
              <a:rPr lang="ja-JP" altLang="en-US" dirty="0" smtClean="0"/>
              <a:t>漁獲効率決定の要素</a:t>
            </a:r>
            <a:endParaRPr lang="en-US" altLang="ja-JP" dirty="0" smtClean="0"/>
          </a:p>
          <a:p>
            <a:pPr marL="342900" indent="-342900">
              <a:buFont typeface="+mj-lt"/>
              <a:buAutoNum type="arabicPeriod"/>
            </a:pPr>
            <a:r>
              <a:rPr lang="ja-JP" altLang="en-US" dirty="0" smtClean="0"/>
              <a:t>漁場はどこか？</a:t>
            </a:r>
            <a:endParaRPr lang="en-US" altLang="ja-JP" dirty="0" smtClean="0"/>
          </a:p>
          <a:p>
            <a:pPr marL="285750" indent="-285750">
              <a:buFont typeface="Arial" charset="0"/>
              <a:buChar char="•"/>
            </a:pPr>
            <a:r>
              <a:rPr lang="ja-JP" altLang="en-US" dirty="0" smtClean="0">
                <a:solidFill>
                  <a:srgbClr val="FF0000"/>
                </a:solidFill>
              </a:rPr>
              <a:t>好適な環境（ポテンシャルの漁場）</a:t>
            </a:r>
            <a:endParaRPr lang="en-US" altLang="ja-JP" dirty="0" smtClean="0">
              <a:solidFill>
                <a:srgbClr val="FF0000"/>
              </a:solidFill>
            </a:endParaRPr>
          </a:p>
          <a:p>
            <a:pPr marL="285750" indent="-285750">
              <a:buFont typeface="Arial" charset="0"/>
              <a:buChar char="•"/>
            </a:pPr>
            <a:r>
              <a:rPr lang="ja-JP" altLang="en-US" dirty="0" smtClean="0">
                <a:solidFill>
                  <a:srgbClr val="7030A0"/>
                </a:solidFill>
              </a:rPr>
              <a:t>回遊経路</a:t>
            </a:r>
            <a:endParaRPr lang="en-US" altLang="ja-JP" dirty="0" smtClean="0">
              <a:solidFill>
                <a:srgbClr val="7030A0"/>
              </a:solidFill>
            </a:endParaRPr>
          </a:p>
          <a:p>
            <a:pPr marL="342900" indent="-342900">
              <a:spcBef>
                <a:spcPts val="600"/>
              </a:spcBef>
              <a:buFont typeface="+mj-lt"/>
              <a:buAutoNum type="arabicPeriod" startAt="2"/>
            </a:pPr>
            <a:r>
              <a:rPr lang="ja-JP" altLang="en-US" dirty="0" smtClean="0"/>
              <a:t>たくさん獲れるか？</a:t>
            </a:r>
            <a:endParaRPr lang="en-US" altLang="ja-JP" dirty="0" smtClean="0"/>
          </a:p>
          <a:p>
            <a:pPr marL="285750" indent="-285750">
              <a:buFont typeface="Arial" charset="0"/>
              <a:buChar char="•"/>
            </a:pPr>
            <a:r>
              <a:rPr lang="ja-JP" altLang="en-US" dirty="0" smtClean="0">
                <a:solidFill>
                  <a:srgbClr val="7030A0"/>
                </a:solidFill>
              </a:rPr>
              <a:t>資源量</a:t>
            </a:r>
            <a:endParaRPr lang="en-US" altLang="ja-JP" dirty="0" smtClean="0">
              <a:solidFill>
                <a:srgbClr val="7030A0"/>
              </a:solidFill>
            </a:endParaRPr>
          </a:p>
        </p:txBody>
      </p:sp>
      <p:grpSp>
        <p:nvGrpSpPr>
          <p:cNvPr id="15" name="図形グループ 14"/>
          <p:cNvGrpSpPr/>
          <p:nvPr/>
        </p:nvGrpSpPr>
        <p:grpSpPr>
          <a:xfrm>
            <a:off x="528246" y="4589829"/>
            <a:ext cx="3152520" cy="1985948"/>
            <a:chOff x="528246" y="4589830"/>
            <a:chExt cx="3152520" cy="2134530"/>
          </a:xfrm>
        </p:grpSpPr>
        <p:sp>
          <p:nvSpPr>
            <p:cNvPr id="16" name="正方形/長方形 15"/>
            <p:cNvSpPr/>
            <p:nvPr/>
          </p:nvSpPr>
          <p:spPr>
            <a:xfrm>
              <a:off x="528246" y="5047029"/>
              <a:ext cx="3152520" cy="1677331"/>
            </a:xfrm>
            <a:prstGeom prst="rect">
              <a:avLst/>
            </a:prstGeom>
          </p:spPr>
          <p:style>
            <a:lnRef idx="1">
              <a:schemeClr val="accent3"/>
            </a:lnRef>
            <a:fillRef idx="2">
              <a:schemeClr val="accent3"/>
            </a:fillRef>
            <a:effectRef idx="1">
              <a:schemeClr val="accent3"/>
            </a:effectRef>
            <a:fontRef idx="minor">
              <a:schemeClr val="dk1"/>
            </a:fontRef>
          </p:style>
          <p:txBody>
            <a:bodyPr rtlCol="0" anchor="t"/>
            <a:lstStyle/>
            <a:p>
              <a:pPr>
                <a:spcAft>
                  <a:spcPts val="600"/>
                </a:spcAft>
              </a:pPr>
              <a:r>
                <a:rPr lang="en-US" altLang="ja-JP" dirty="0" smtClean="0"/>
                <a:t>End-to-end</a:t>
              </a:r>
              <a:r>
                <a:rPr lang="ja-JP" altLang="en-US" dirty="0" smtClean="0"/>
                <a:t>モデルでは、好適環境に加え、漁場に至るまでの回遊経路と資源量情報も追加されるので、漁場予測が高精度</a:t>
              </a:r>
              <a:r>
                <a:rPr lang="ja-JP" altLang="en-US" smtClean="0"/>
                <a:t>でできる可能性がある。</a:t>
              </a:r>
              <a:endParaRPr lang="en-US" altLang="ja-JP" dirty="0" smtClean="0">
                <a:solidFill>
                  <a:srgbClr val="FF0000"/>
                </a:solidFill>
              </a:endParaRPr>
            </a:p>
          </p:txBody>
        </p:sp>
        <p:cxnSp>
          <p:nvCxnSpPr>
            <p:cNvPr id="17" name="直線矢印コネクタ 16"/>
            <p:cNvCxnSpPr/>
            <p:nvPr/>
          </p:nvCxnSpPr>
          <p:spPr>
            <a:xfrm>
              <a:off x="2078861" y="4589830"/>
              <a:ext cx="0" cy="365229"/>
            </a:xfrm>
            <a:prstGeom prst="straightConnector1">
              <a:avLst/>
            </a:prstGeom>
            <a:ln w="28575">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 name="テキスト ボックス 2"/>
          <p:cNvSpPr txBox="1"/>
          <p:nvPr/>
        </p:nvSpPr>
        <p:spPr>
          <a:xfrm>
            <a:off x="3347768" y="1524318"/>
            <a:ext cx="5324593" cy="369332"/>
          </a:xfrm>
          <a:prstGeom prst="rect">
            <a:avLst/>
          </a:prstGeom>
          <a:noFill/>
        </p:spPr>
        <p:txBody>
          <a:bodyPr wrap="square" rtlCol="0">
            <a:spAutoFit/>
          </a:bodyPr>
          <a:lstStyle/>
          <a:p>
            <a:r>
              <a:rPr lang="ja-JP" altLang="en-US" dirty="0" smtClean="0"/>
              <a:t>アカイカの例　現在は好適環境のみで漁場を予測</a:t>
            </a:r>
            <a:endParaRPr kumimoji="1" lang="ja-JP" altLang="en-US" dirty="0"/>
          </a:p>
        </p:txBody>
      </p:sp>
    </p:spTree>
    <p:extLst>
      <p:ext uri="{BB962C8B-B14F-4D97-AF65-F5344CB8AC3E}">
        <p14:creationId xmlns:p14="http://schemas.microsoft.com/office/powerpoint/2010/main" val="31236896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smtClean="0"/>
              <a:t>資源量決定過程</a:t>
            </a:r>
            <a:endParaRPr kumimoji="1" lang="ja-JP" altLang="en-US" dirty="0"/>
          </a:p>
        </p:txBody>
      </p:sp>
      <p:sp>
        <p:nvSpPr>
          <p:cNvPr id="6" name="円/楕円 5"/>
          <p:cNvSpPr/>
          <p:nvPr/>
        </p:nvSpPr>
        <p:spPr>
          <a:xfrm>
            <a:off x="1090249" y="3053159"/>
            <a:ext cx="2917149" cy="577575"/>
          </a:xfrm>
          <a:prstGeom prst="ellipse">
            <a:avLst/>
          </a:prstGeom>
          <a:ln w="6350" cmpd="sng"/>
        </p:spPr>
        <p:style>
          <a:lnRef idx="1">
            <a:schemeClr val="dk1"/>
          </a:lnRef>
          <a:fillRef idx="2">
            <a:schemeClr val="dk1"/>
          </a:fillRef>
          <a:effectRef idx="1">
            <a:schemeClr val="dk1"/>
          </a:effectRef>
          <a:fontRef idx="minor">
            <a:schemeClr val="dk1"/>
          </a:fontRef>
        </p:style>
        <p:txBody>
          <a:bodyPr rtlCol="0" anchor="ctr"/>
          <a:lstStyle/>
          <a:p>
            <a:pPr algn="ctr"/>
            <a:r>
              <a:rPr lang="ja-JP" altLang="en-US" sz="1400" dirty="0" smtClean="0"/>
              <a:t>海洋同化モデル</a:t>
            </a:r>
            <a:endParaRPr lang="en-US" altLang="ja-JP" sz="1400" dirty="0" smtClean="0"/>
          </a:p>
          <a:p>
            <a:pPr algn="ctr"/>
            <a:r>
              <a:rPr kumimoji="1" lang="ja-JP" altLang="en-US" sz="1400" dirty="0" smtClean="0"/>
              <a:t>（</a:t>
            </a:r>
            <a:r>
              <a:rPr kumimoji="1" lang="en-US" altLang="ja-JP" sz="1400" dirty="0" smtClean="0"/>
              <a:t>ROMS</a:t>
            </a:r>
            <a:r>
              <a:rPr lang="ja-JP" altLang="en-US" sz="1400" dirty="0" smtClean="0"/>
              <a:t>など）</a:t>
            </a:r>
            <a:endParaRPr kumimoji="1" lang="ja-JP" altLang="en-US" sz="1400" dirty="0"/>
          </a:p>
        </p:txBody>
      </p:sp>
      <p:sp>
        <p:nvSpPr>
          <p:cNvPr id="10" name="円/楕円 9"/>
          <p:cNvSpPr/>
          <p:nvPr/>
        </p:nvSpPr>
        <p:spPr>
          <a:xfrm>
            <a:off x="941107" y="5023395"/>
            <a:ext cx="2536474" cy="607999"/>
          </a:xfrm>
          <a:prstGeom prst="ellipse">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dirty="0" smtClean="0"/>
              <a:t>魚の行動決定</a:t>
            </a:r>
            <a:endParaRPr kumimoji="1" lang="ja-JP" altLang="en-US" dirty="0"/>
          </a:p>
        </p:txBody>
      </p:sp>
      <p:cxnSp>
        <p:nvCxnSpPr>
          <p:cNvPr id="11" name="直線矢印コネクタ 10"/>
          <p:cNvCxnSpPr/>
          <p:nvPr/>
        </p:nvCxnSpPr>
        <p:spPr>
          <a:xfrm>
            <a:off x="3760589" y="3532880"/>
            <a:ext cx="352714" cy="383598"/>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2502068" y="3669833"/>
            <a:ext cx="41924" cy="1273703"/>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3477581" y="4500854"/>
            <a:ext cx="719942" cy="617580"/>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3992942" y="3323419"/>
            <a:ext cx="977853" cy="3593"/>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886278" y="4381439"/>
            <a:ext cx="1182606" cy="523220"/>
          </a:xfrm>
          <a:prstGeom prst="rect">
            <a:avLst/>
          </a:prstGeom>
          <a:noFill/>
        </p:spPr>
        <p:txBody>
          <a:bodyPr wrap="square" rtlCol="0">
            <a:spAutoFit/>
          </a:bodyPr>
          <a:lstStyle/>
          <a:p>
            <a:r>
              <a:rPr kumimoji="1" lang="ja-JP" altLang="en-US" sz="1400" dirty="0" smtClean="0">
                <a:solidFill>
                  <a:schemeClr val="tx2"/>
                </a:solidFill>
              </a:rPr>
              <a:t>成長速度の</a:t>
            </a:r>
            <a:endParaRPr kumimoji="1" lang="en-US" altLang="ja-JP" sz="1400" dirty="0" smtClean="0">
              <a:solidFill>
                <a:schemeClr val="tx2"/>
              </a:solidFill>
            </a:endParaRPr>
          </a:p>
          <a:p>
            <a:r>
              <a:rPr kumimoji="1" lang="ja-JP" altLang="en-US" sz="1400" dirty="0" smtClean="0">
                <a:solidFill>
                  <a:schemeClr val="tx2"/>
                </a:solidFill>
              </a:rPr>
              <a:t>分布情報</a:t>
            </a:r>
            <a:endParaRPr kumimoji="1" lang="ja-JP" altLang="en-US" sz="1400" dirty="0">
              <a:solidFill>
                <a:schemeClr val="tx2"/>
              </a:solidFill>
            </a:endParaRPr>
          </a:p>
        </p:txBody>
      </p:sp>
      <p:sp>
        <p:nvSpPr>
          <p:cNvPr id="17" name="テキスト ボックス 16"/>
          <p:cNvSpPr txBox="1"/>
          <p:nvPr/>
        </p:nvSpPr>
        <p:spPr>
          <a:xfrm>
            <a:off x="1952689" y="4166714"/>
            <a:ext cx="1182606" cy="307777"/>
          </a:xfrm>
          <a:prstGeom prst="rect">
            <a:avLst/>
          </a:prstGeom>
          <a:noFill/>
        </p:spPr>
        <p:txBody>
          <a:bodyPr wrap="square" rtlCol="0">
            <a:spAutoFit/>
          </a:bodyPr>
          <a:lstStyle/>
          <a:p>
            <a:r>
              <a:rPr lang="ja-JP" altLang="en-US" sz="1400" dirty="0" smtClean="0">
                <a:solidFill>
                  <a:schemeClr val="tx2"/>
                </a:solidFill>
              </a:rPr>
              <a:t>流速</a:t>
            </a:r>
            <a:endParaRPr kumimoji="1" lang="ja-JP" altLang="en-US" sz="1400" dirty="0">
              <a:solidFill>
                <a:schemeClr val="tx2"/>
              </a:solidFill>
            </a:endParaRPr>
          </a:p>
        </p:txBody>
      </p:sp>
      <p:sp>
        <p:nvSpPr>
          <p:cNvPr id="18" name="テキスト ボックス 17"/>
          <p:cNvSpPr txBox="1"/>
          <p:nvPr/>
        </p:nvSpPr>
        <p:spPr>
          <a:xfrm>
            <a:off x="3923809" y="2899270"/>
            <a:ext cx="1182606" cy="307777"/>
          </a:xfrm>
          <a:prstGeom prst="rect">
            <a:avLst/>
          </a:prstGeom>
          <a:noFill/>
        </p:spPr>
        <p:txBody>
          <a:bodyPr wrap="square" rtlCol="0">
            <a:spAutoFit/>
          </a:bodyPr>
          <a:lstStyle/>
          <a:p>
            <a:r>
              <a:rPr lang="ja-JP" altLang="en-US" sz="1400" dirty="0" smtClean="0">
                <a:solidFill>
                  <a:schemeClr val="tx2"/>
                </a:solidFill>
              </a:rPr>
              <a:t>流速・温度</a:t>
            </a:r>
            <a:endParaRPr kumimoji="1" lang="ja-JP" altLang="en-US" sz="1400" dirty="0">
              <a:solidFill>
                <a:schemeClr val="tx2"/>
              </a:solidFill>
            </a:endParaRPr>
          </a:p>
        </p:txBody>
      </p:sp>
      <p:sp>
        <p:nvSpPr>
          <p:cNvPr id="19" name="テキスト ボックス 18"/>
          <p:cNvSpPr txBox="1"/>
          <p:nvPr/>
        </p:nvSpPr>
        <p:spPr>
          <a:xfrm>
            <a:off x="4024590" y="3597577"/>
            <a:ext cx="1182606" cy="307777"/>
          </a:xfrm>
          <a:prstGeom prst="rect">
            <a:avLst/>
          </a:prstGeom>
          <a:noFill/>
        </p:spPr>
        <p:txBody>
          <a:bodyPr wrap="square" rtlCol="0">
            <a:spAutoFit/>
          </a:bodyPr>
          <a:lstStyle/>
          <a:p>
            <a:r>
              <a:rPr lang="ja-JP" altLang="en-US" sz="1400" dirty="0" smtClean="0">
                <a:solidFill>
                  <a:schemeClr val="tx2"/>
                </a:solidFill>
              </a:rPr>
              <a:t>温度</a:t>
            </a:r>
            <a:endParaRPr kumimoji="1" lang="ja-JP" altLang="en-US" sz="1400" dirty="0">
              <a:solidFill>
                <a:schemeClr val="tx2"/>
              </a:solidFill>
            </a:endParaRPr>
          </a:p>
        </p:txBody>
      </p:sp>
      <p:sp>
        <p:nvSpPr>
          <p:cNvPr id="26" name="テキスト ボックス 25"/>
          <p:cNvSpPr txBox="1"/>
          <p:nvPr/>
        </p:nvSpPr>
        <p:spPr>
          <a:xfrm>
            <a:off x="659907" y="2345272"/>
            <a:ext cx="1686609"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kumimoji="1" lang="ja-JP" altLang="en-US" dirty="0" smtClean="0"/>
              <a:t>モデルの構造</a:t>
            </a:r>
            <a:endParaRPr kumimoji="1" lang="ja-JP" altLang="en-US" dirty="0"/>
          </a:p>
        </p:txBody>
      </p:sp>
      <p:sp>
        <p:nvSpPr>
          <p:cNvPr id="3" name="正方形/長方形 2"/>
          <p:cNvSpPr/>
          <p:nvPr/>
        </p:nvSpPr>
        <p:spPr>
          <a:xfrm>
            <a:off x="457200" y="2021442"/>
            <a:ext cx="8229778" cy="4407503"/>
          </a:xfrm>
          <a:prstGeom prst="rect">
            <a:avLst/>
          </a:prstGeom>
          <a:solidFill>
            <a:schemeClr val="bg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4970795" y="3099975"/>
            <a:ext cx="3241870" cy="569858"/>
          </a:xfrm>
          <a:prstGeom prst="ellipse">
            <a:avLst/>
          </a:prstGeom>
          <a:ln w="9525" cmpd="sng"/>
        </p:spPr>
        <p:style>
          <a:lnRef idx="1">
            <a:schemeClr val="dk1"/>
          </a:lnRef>
          <a:fillRef idx="2">
            <a:schemeClr val="dk1"/>
          </a:fillRef>
          <a:effectRef idx="1">
            <a:schemeClr val="dk1"/>
          </a:effectRef>
          <a:fontRef idx="minor">
            <a:schemeClr val="dk1"/>
          </a:fontRef>
        </p:style>
        <p:txBody>
          <a:bodyPr rtlCol="0" anchor="ctr"/>
          <a:lstStyle/>
          <a:p>
            <a:pPr algn="ctr"/>
            <a:r>
              <a:rPr lang="ja-JP" altLang="en-US" sz="1400" dirty="0" smtClean="0"/>
              <a:t>低次生態系モデル</a:t>
            </a:r>
            <a:endParaRPr lang="en-US" altLang="ja-JP" sz="1400" dirty="0" smtClean="0"/>
          </a:p>
          <a:p>
            <a:pPr algn="ctr"/>
            <a:r>
              <a:rPr kumimoji="1" lang="ja-JP" altLang="en-US" sz="1400" dirty="0" smtClean="0"/>
              <a:t>（</a:t>
            </a:r>
            <a:r>
              <a:rPr lang="en-US" altLang="ja-JP" sz="1400" dirty="0" smtClean="0"/>
              <a:t>NEMURO</a:t>
            </a:r>
            <a:r>
              <a:rPr lang="ja-JP" altLang="en-US" sz="1400" dirty="0" smtClean="0"/>
              <a:t>など）</a:t>
            </a:r>
            <a:endParaRPr kumimoji="1" lang="ja-JP" altLang="en-US" sz="1400" dirty="0"/>
          </a:p>
        </p:txBody>
      </p:sp>
      <p:cxnSp>
        <p:nvCxnSpPr>
          <p:cNvPr id="12" name="直線矢印コネクタ 11"/>
          <p:cNvCxnSpPr/>
          <p:nvPr/>
        </p:nvCxnSpPr>
        <p:spPr>
          <a:xfrm flipH="1">
            <a:off x="5792648" y="3669833"/>
            <a:ext cx="182966" cy="209901"/>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028565" y="3718143"/>
            <a:ext cx="1362083" cy="307777"/>
          </a:xfrm>
          <a:prstGeom prst="rect">
            <a:avLst/>
          </a:prstGeom>
          <a:noFill/>
        </p:spPr>
        <p:txBody>
          <a:bodyPr wrap="square" rtlCol="0">
            <a:spAutoFit/>
          </a:bodyPr>
          <a:lstStyle/>
          <a:p>
            <a:r>
              <a:rPr lang="ja-JP" altLang="en-US" sz="1400" dirty="0" smtClean="0">
                <a:solidFill>
                  <a:schemeClr val="tx2"/>
                </a:solidFill>
              </a:rPr>
              <a:t>プランクトン</a:t>
            </a:r>
            <a:endParaRPr kumimoji="1" lang="ja-JP" altLang="en-US" sz="1400" dirty="0">
              <a:solidFill>
                <a:schemeClr val="tx2"/>
              </a:solidFill>
            </a:endParaRPr>
          </a:p>
        </p:txBody>
      </p:sp>
      <p:cxnSp>
        <p:nvCxnSpPr>
          <p:cNvPr id="21" name="直線矢印コネクタ 20"/>
          <p:cNvCxnSpPr/>
          <p:nvPr/>
        </p:nvCxnSpPr>
        <p:spPr>
          <a:xfrm flipH="1">
            <a:off x="5102207" y="4547743"/>
            <a:ext cx="4208" cy="430283"/>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201345" y="4596882"/>
            <a:ext cx="1901058" cy="307777"/>
          </a:xfrm>
          <a:prstGeom prst="rect">
            <a:avLst/>
          </a:prstGeom>
          <a:noFill/>
        </p:spPr>
        <p:txBody>
          <a:bodyPr wrap="square" rtlCol="0">
            <a:spAutoFit/>
          </a:bodyPr>
          <a:lstStyle/>
          <a:p>
            <a:r>
              <a:rPr lang="ja-JP" altLang="en-US" sz="1400" dirty="0" smtClean="0">
                <a:solidFill>
                  <a:schemeClr val="tx2"/>
                </a:solidFill>
              </a:rPr>
              <a:t>成長に依存する生残</a:t>
            </a:r>
            <a:endParaRPr kumimoji="1" lang="ja-JP" altLang="en-US" sz="1400" dirty="0">
              <a:solidFill>
                <a:schemeClr val="tx2"/>
              </a:solidFill>
            </a:endParaRPr>
          </a:p>
        </p:txBody>
      </p:sp>
      <p:sp>
        <p:nvSpPr>
          <p:cNvPr id="8" name="円/楕円 7"/>
          <p:cNvSpPr/>
          <p:nvPr/>
        </p:nvSpPr>
        <p:spPr>
          <a:xfrm>
            <a:off x="3081165" y="3905354"/>
            <a:ext cx="3628442" cy="595500"/>
          </a:xfrm>
          <a:prstGeom prst="ellipse">
            <a:avLst/>
          </a:prstGeom>
          <a:ln w="28575" cmpd="sng"/>
        </p:spPr>
        <p:style>
          <a:lnRef idx="1">
            <a:schemeClr val="dk1"/>
          </a:lnRef>
          <a:fillRef idx="2">
            <a:schemeClr val="dk1"/>
          </a:fillRef>
          <a:effectRef idx="1">
            <a:schemeClr val="dk1"/>
          </a:effectRef>
          <a:fontRef idx="minor">
            <a:schemeClr val="dk1"/>
          </a:fontRef>
        </p:style>
        <p:txBody>
          <a:bodyPr rtlCol="0" anchor="ctr"/>
          <a:lstStyle/>
          <a:p>
            <a:pPr algn="ctr"/>
            <a:r>
              <a:rPr lang="ja-JP" altLang="en-US" sz="1400" dirty="0" smtClean="0"/>
              <a:t>成長速度の計算</a:t>
            </a:r>
            <a:endParaRPr lang="en-US" altLang="ja-JP" sz="1400" dirty="0" smtClean="0"/>
          </a:p>
          <a:p>
            <a:pPr algn="ctr"/>
            <a:r>
              <a:rPr lang="ja-JP" altLang="en-US" sz="1400" dirty="0" smtClean="0"/>
              <a:t>（魚の生物エネルギーモデル）</a:t>
            </a:r>
            <a:endParaRPr lang="en-US" altLang="ja-JP" sz="1400" dirty="0" smtClean="0"/>
          </a:p>
        </p:txBody>
      </p:sp>
      <p:sp>
        <p:nvSpPr>
          <p:cNvPr id="9" name="円/楕円 8"/>
          <p:cNvSpPr/>
          <p:nvPr/>
        </p:nvSpPr>
        <p:spPr>
          <a:xfrm>
            <a:off x="3760589" y="5014787"/>
            <a:ext cx="2536474" cy="607999"/>
          </a:xfrm>
          <a:prstGeom prst="ellipse">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dirty="0" smtClean="0"/>
              <a:t>魚の資源量決定</a:t>
            </a:r>
            <a:endParaRPr kumimoji="1" lang="ja-JP" altLang="en-US" dirty="0"/>
          </a:p>
        </p:txBody>
      </p:sp>
    </p:spTree>
    <p:extLst>
      <p:ext uri="{BB962C8B-B14F-4D97-AF65-F5344CB8AC3E}">
        <p14:creationId xmlns:p14="http://schemas.microsoft.com/office/powerpoint/2010/main" val="2705817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smtClean="0"/>
              <a:t>資源量決定過程</a:t>
            </a:r>
            <a:endParaRPr kumimoji="1" lang="ja-JP" altLang="en-US" dirty="0"/>
          </a:p>
        </p:txBody>
      </p:sp>
      <p:pic>
        <p:nvPicPr>
          <p:cNvPr id="5" name="図 4" descr="名称未設定.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943" y="1627663"/>
            <a:ext cx="3545167" cy="2135586"/>
          </a:xfrm>
          <a:prstGeom prst="rect">
            <a:avLst/>
          </a:prstGeom>
          <a:ln>
            <a:solidFill>
              <a:schemeClr val="tx1"/>
            </a:solidFill>
          </a:ln>
        </p:spPr>
      </p:pic>
      <p:pic>
        <p:nvPicPr>
          <p:cNvPr id="23" name="図 22" descr="名称未設定.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44" y="4058606"/>
            <a:ext cx="3545167" cy="2130872"/>
          </a:xfrm>
          <a:prstGeom prst="rect">
            <a:avLst/>
          </a:prstGeom>
          <a:ln>
            <a:solidFill>
              <a:schemeClr val="tx1"/>
            </a:solidFill>
          </a:ln>
        </p:spPr>
      </p:pic>
      <p:pic>
        <p:nvPicPr>
          <p:cNvPr id="24" name="図 23" descr="名称未設定.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5302" y="1627663"/>
            <a:ext cx="3549881" cy="2135586"/>
          </a:xfrm>
          <a:prstGeom prst="rect">
            <a:avLst/>
          </a:prstGeom>
          <a:ln>
            <a:solidFill>
              <a:schemeClr val="tx1"/>
            </a:solidFill>
          </a:ln>
        </p:spPr>
      </p:pic>
      <p:pic>
        <p:nvPicPr>
          <p:cNvPr id="25" name="図 24" descr="名称未設定.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302" y="4046086"/>
            <a:ext cx="3558126" cy="2143392"/>
          </a:xfrm>
          <a:prstGeom prst="rect">
            <a:avLst/>
          </a:prstGeom>
          <a:ln>
            <a:solidFill>
              <a:schemeClr val="tx1"/>
            </a:solidFill>
          </a:ln>
        </p:spPr>
      </p:pic>
      <p:sp>
        <p:nvSpPr>
          <p:cNvPr id="28" name="テキスト ボックス 27"/>
          <p:cNvSpPr txBox="1"/>
          <p:nvPr/>
        </p:nvSpPr>
        <p:spPr>
          <a:xfrm>
            <a:off x="351712" y="1627663"/>
            <a:ext cx="461665" cy="2013524"/>
          </a:xfrm>
          <a:prstGeom prst="rect">
            <a:avLst/>
          </a:prstGeom>
          <a:noFill/>
        </p:spPr>
        <p:txBody>
          <a:bodyPr vert="eaVert" wrap="square" rtlCol="0">
            <a:spAutoFit/>
          </a:bodyPr>
          <a:lstStyle/>
          <a:p>
            <a:pPr algn="ctr"/>
            <a:r>
              <a:rPr kumimoji="1" lang="ja-JP" altLang="en-US" dirty="0" smtClean="0"/>
              <a:t>餌密度</a:t>
            </a:r>
            <a:endParaRPr kumimoji="1" lang="ja-JP" altLang="en-US" dirty="0"/>
          </a:p>
        </p:txBody>
      </p:sp>
      <p:sp>
        <p:nvSpPr>
          <p:cNvPr id="29" name="テキスト ボックス 28"/>
          <p:cNvSpPr txBox="1"/>
          <p:nvPr/>
        </p:nvSpPr>
        <p:spPr>
          <a:xfrm>
            <a:off x="351712" y="4046086"/>
            <a:ext cx="461665" cy="2013524"/>
          </a:xfrm>
          <a:prstGeom prst="rect">
            <a:avLst/>
          </a:prstGeom>
          <a:noFill/>
        </p:spPr>
        <p:txBody>
          <a:bodyPr vert="eaVert" wrap="square" rtlCol="0">
            <a:spAutoFit/>
          </a:bodyPr>
          <a:lstStyle/>
          <a:p>
            <a:pPr algn="ctr"/>
            <a:r>
              <a:rPr lang="ja-JP" altLang="en-US" dirty="0" smtClean="0"/>
              <a:t>体長</a:t>
            </a:r>
            <a:endParaRPr kumimoji="1" lang="ja-JP" altLang="en-US" dirty="0"/>
          </a:p>
        </p:txBody>
      </p:sp>
      <p:sp>
        <p:nvSpPr>
          <p:cNvPr id="30" name="テキスト ボックス 29"/>
          <p:cNvSpPr txBox="1"/>
          <p:nvPr/>
        </p:nvSpPr>
        <p:spPr>
          <a:xfrm>
            <a:off x="4783637" y="1627663"/>
            <a:ext cx="461665" cy="2013524"/>
          </a:xfrm>
          <a:prstGeom prst="rect">
            <a:avLst/>
          </a:prstGeom>
          <a:noFill/>
        </p:spPr>
        <p:txBody>
          <a:bodyPr vert="eaVert" wrap="square" rtlCol="0">
            <a:spAutoFit/>
          </a:bodyPr>
          <a:lstStyle/>
          <a:p>
            <a:pPr algn="ctr"/>
            <a:r>
              <a:rPr lang="ja-JP" altLang="en-US" dirty="0" smtClean="0"/>
              <a:t>資源量（成魚の数）</a:t>
            </a:r>
            <a:endParaRPr kumimoji="1" lang="ja-JP" altLang="en-US" dirty="0"/>
          </a:p>
        </p:txBody>
      </p:sp>
      <p:sp>
        <p:nvSpPr>
          <p:cNvPr id="32" name="テキスト ボックス 31"/>
          <p:cNvSpPr txBox="1"/>
          <p:nvPr/>
        </p:nvSpPr>
        <p:spPr>
          <a:xfrm>
            <a:off x="4783637" y="4058606"/>
            <a:ext cx="461665" cy="2013524"/>
          </a:xfrm>
          <a:prstGeom prst="rect">
            <a:avLst/>
          </a:prstGeom>
          <a:noFill/>
        </p:spPr>
        <p:txBody>
          <a:bodyPr vert="eaVert" wrap="square" rtlCol="0">
            <a:spAutoFit/>
          </a:bodyPr>
          <a:lstStyle/>
          <a:p>
            <a:pPr algn="ctr"/>
            <a:r>
              <a:rPr lang="ja-JP" altLang="en-US" dirty="0" smtClean="0"/>
              <a:t>死亡率</a:t>
            </a:r>
            <a:endParaRPr kumimoji="1" lang="ja-JP" altLang="en-US" dirty="0"/>
          </a:p>
        </p:txBody>
      </p:sp>
      <p:cxnSp>
        <p:nvCxnSpPr>
          <p:cNvPr id="34" name="直線矢印コネクタ 33"/>
          <p:cNvCxnSpPr/>
          <p:nvPr/>
        </p:nvCxnSpPr>
        <p:spPr>
          <a:xfrm>
            <a:off x="2643580" y="3485691"/>
            <a:ext cx="0" cy="881141"/>
          </a:xfrm>
          <a:prstGeom prst="straightConnector1">
            <a:avLst/>
          </a:prstGeom>
          <a:ln w="76200" cmpd="sng">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p:nvPr/>
        </p:nvCxnSpPr>
        <p:spPr>
          <a:xfrm flipV="1">
            <a:off x="7020524" y="6075507"/>
            <a:ext cx="0" cy="584884"/>
          </a:xfrm>
          <a:prstGeom prst="straightConnector1">
            <a:avLst/>
          </a:prstGeom>
          <a:ln w="76200" cmpd="sng">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2643580" y="6660390"/>
            <a:ext cx="4376944" cy="1"/>
          </a:xfrm>
          <a:prstGeom prst="line">
            <a:avLst/>
          </a:prstGeom>
          <a:ln w="76200" cmpd="sng">
            <a:solidFill>
              <a:srgbClr val="1F497D"/>
            </a:solidFill>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p:nvPr/>
        </p:nvCxnSpPr>
        <p:spPr>
          <a:xfrm>
            <a:off x="2643580" y="6075507"/>
            <a:ext cx="0" cy="584884"/>
          </a:xfrm>
          <a:prstGeom prst="line">
            <a:avLst/>
          </a:prstGeom>
          <a:ln w="7620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p:nvPr/>
        </p:nvCxnSpPr>
        <p:spPr>
          <a:xfrm flipV="1">
            <a:off x="7020524" y="3275269"/>
            <a:ext cx="0" cy="897194"/>
          </a:xfrm>
          <a:prstGeom prst="straightConnector1">
            <a:avLst/>
          </a:prstGeom>
          <a:ln w="76200" cmpd="sng">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0" y="5494175"/>
            <a:ext cx="4198627" cy="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0" y="4658674"/>
            <a:ext cx="4198627" cy="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60" name="テキスト ボックス 59"/>
          <p:cNvSpPr txBox="1"/>
          <p:nvPr/>
        </p:nvSpPr>
        <p:spPr>
          <a:xfrm>
            <a:off x="-4465" y="4058605"/>
            <a:ext cx="461665" cy="2601785"/>
          </a:xfrm>
          <a:prstGeom prst="rect">
            <a:avLst/>
          </a:prstGeom>
          <a:noFill/>
        </p:spPr>
        <p:txBody>
          <a:bodyPr vert="eaVert" wrap="square" rtlCol="0">
            <a:spAutoFit/>
          </a:bodyPr>
          <a:lstStyle/>
          <a:p>
            <a:r>
              <a:rPr kumimoji="1" lang="ja-JP" altLang="en-US" dirty="0" smtClean="0">
                <a:solidFill>
                  <a:srgbClr val="0000FF"/>
                </a:solidFill>
              </a:rPr>
              <a:t>成魚</a:t>
            </a:r>
            <a:r>
              <a:rPr lang="ja-JP" altLang="ja-JP" dirty="0">
                <a:solidFill>
                  <a:srgbClr val="0000FF"/>
                </a:solidFill>
              </a:rPr>
              <a:t>　</a:t>
            </a:r>
            <a:r>
              <a:rPr lang="ja-JP" altLang="en-US" dirty="0" smtClean="0">
                <a:solidFill>
                  <a:srgbClr val="0000FF"/>
                </a:solidFill>
              </a:rPr>
              <a:t>　稚魚　　仔魚</a:t>
            </a:r>
            <a:endParaRPr kumimoji="1" lang="ja-JP" altLang="en-US" dirty="0">
              <a:solidFill>
                <a:srgbClr val="0000FF"/>
              </a:solidFill>
            </a:endParaRPr>
          </a:p>
        </p:txBody>
      </p:sp>
      <p:sp>
        <p:nvSpPr>
          <p:cNvPr id="61" name="正方形/長方形 60"/>
          <p:cNvSpPr/>
          <p:nvPr/>
        </p:nvSpPr>
        <p:spPr>
          <a:xfrm>
            <a:off x="1218120" y="4172463"/>
            <a:ext cx="790482" cy="1762282"/>
          </a:xfrm>
          <a:prstGeom prst="rect">
            <a:avLst/>
          </a:prstGeom>
          <a:solidFill>
            <a:srgbClr val="FF6FCF">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2008601" y="4172463"/>
            <a:ext cx="1671677" cy="1762282"/>
          </a:xfrm>
          <a:prstGeom prst="rect">
            <a:avLst/>
          </a:prstGeom>
          <a:solidFill>
            <a:srgbClr val="FF8000">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3680278" y="4172463"/>
            <a:ext cx="518349" cy="1762282"/>
          </a:xfrm>
          <a:prstGeom prst="rect">
            <a:avLst/>
          </a:prstGeom>
          <a:solidFill>
            <a:srgbClr val="3366FF">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5585210" y="1723409"/>
            <a:ext cx="911565" cy="1762282"/>
          </a:xfrm>
          <a:prstGeom prst="rect">
            <a:avLst/>
          </a:prstGeom>
          <a:solidFill>
            <a:srgbClr val="FF6FCF">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6496774" y="1723409"/>
            <a:ext cx="1671677" cy="1762282"/>
          </a:xfrm>
          <a:prstGeom prst="rect">
            <a:avLst/>
          </a:prstGeom>
          <a:solidFill>
            <a:srgbClr val="FF8000">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8168451" y="1723409"/>
            <a:ext cx="626732" cy="1762282"/>
          </a:xfrm>
          <a:prstGeom prst="rect">
            <a:avLst/>
          </a:prstGeom>
          <a:solidFill>
            <a:srgbClr val="3366FF">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5585210" y="4427196"/>
            <a:ext cx="790482" cy="1762282"/>
          </a:xfrm>
          <a:prstGeom prst="rect">
            <a:avLst/>
          </a:prstGeom>
          <a:solidFill>
            <a:srgbClr val="FF6FCF">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0" name="正方形/長方形 69"/>
          <p:cNvSpPr/>
          <p:nvPr/>
        </p:nvSpPr>
        <p:spPr>
          <a:xfrm>
            <a:off x="6375691" y="4427196"/>
            <a:ext cx="1671677" cy="1762282"/>
          </a:xfrm>
          <a:prstGeom prst="rect">
            <a:avLst/>
          </a:prstGeom>
          <a:solidFill>
            <a:srgbClr val="FF8000">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8047368" y="4427196"/>
            <a:ext cx="639432" cy="1762282"/>
          </a:xfrm>
          <a:prstGeom prst="rect">
            <a:avLst/>
          </a:prstGeom>
          <a:solidFill>
            <a:srgbClr val="3366FF">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 name="テキスト ボックス 71"/>
          <p:cNvSpPr txBox="1"/>
          <p:nvPr/>
        </p:nvSpPr>
        <p:spPr>
          <a:xfrm>
            <a:off x="5852349" y="1723409"/>
            <a:ext cx="3126551" cy="276999"/>
          </a:xfrm>
          <a:prstGeom prst="rect">
            <a:avLst/>
          </a:prstGeom>
          <a:noFill/>
        </p:spPr>
        <p:txBody>
          <a:bodyPr wrap="square" rtlCol="0">
            <a:spAutoFit/>
          </a:bodyPr>
          <a:lstStyle/>
          <a:p>
            <a:r>
              <a:rPr kumimoji="1" lang="ja-JP" altLang="en-US" sz="1200" dirty="0" smtClean="0"/>
              <a:t>仔魚期　　</a:t>
            </a:r>
            <a:r>
              <a:rPr lang="ja-JP" altLang="en-US" sz="1200" dirty="0"/>
              <a:t>　</a:t>
            </a:r>
            <a:r>
              <a:rPr kumimoji="1" lang="ja-JP" altLang="en-US" sz="1200" dirty="0" smtClean="0"/>
              <a:t>　　　</a:t>
            </a:r>
            <a:r>
              <a:rPr lang="ja-JP" altLang="en-US" sz="1200" dirty="0" smtClean="0"/>
              <a:t>稚魚</a:t>
            </a:r>
            <a:r>
              <a:rPr kumimoji="1" lang="ja-JP" altLang="en-US" sz="1200" dirty="0" smtClean="0"/>
              <a:t>期　　　　　　　　成魚期</a:t>
            </a:r>
            <a:endParaRPr kumimoji="1" lang="ja-JP" altLang="en-US" sz="1200" dirty="0"/>
          </a:p>
        </p:txBody>
      </p:sp>
    </p:spTree>
    <p:extLst>
      <p:ext uri="{BB962C8B-B14F-4D97-AF65-F5344CB8AC3E}">
        <p14:creationId xmlns:p14="http://schemas.microsoft.com/office/powerpoint/2010/main" val="26035064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smtClean="0"/>
              <a:t>回遊行動決定過程</a:t>
            </a:r>
            <a:endParaRPr kumimoji="1" lang="ja-JP" altLang="en-US" dirty="0"/>
          </a:p>
        </p:txBody>
      </p:sp>
      <p:cxnSp>
        <p:nvCxnSpPr>
          <p:cNvPr id="15" name="直線矢印コネクタ 14"/>
          <p:cNvCxnSpPr/>
          <p:nvPr/>
        </p:nvCxnSpPr>
        <p:spPr>
          <a:xfrm>
            <a:off x="3992942" y="3323419"/>
            <a:ext cx="977853" cy="3593"/>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923809" y="2899270"/>
            <a:ext cx="1182606" cy="307777"/>
          </a:xfrm>
          <a:prstGeom prst="rect">
            <a:avLst/>
          </a:prstGeom>
          <a:noFill/>
        </p:spPr>
        <p:txBody>
          <a:bodyPr wrap="square" rtlCol="0">
            <a:spAutoFit/>
          </a:bodyPr>
          <a:lstStyle/>
          <a:p>
            <a:r>
              <a:rPr lang="ja-JP" altLang="en-US" sz="1400" dirty="0" smtClean="0">
                <a:solidFill>
                  <a:schemeClr val="tx2"/>
                </a:solidFill>
              </a:rPr>
              <a:t>流速・温度</a:t>
            </a:r>
            <a:endParaRPr kumimoji="1" lang="ja-JP" altLang="en-US" sz="1400" dirty="0">
              <a:solidFill>
                <a:schemeClr val="tx2"/>
              </a:solidFill>
            </a:endParaRPr>
          </a:p>
        </p:txBody>
      </p:sp>
      <p:sp>
        <p:nvSpPr>
          <p:cNvPr id="26" name="テキスト ボックス 25"/>
          <p:cNvSpPr txBox="1"/>
          <p:nvPr/>
        </p:nvSpPr>
        <p:spPr>
          <a:xfrm>
            <a:off x="659907" y="2345272"/>
            <a:ext cx="1686609"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kumimoji="1" lang="ja-JP" altLang="en-US" dirty="0" smtClean="0"/>
              <a:t>モデルの構造</a:t>
            </a:r>
            <a:endParaRPr kumimoji="1" lang="ja-JP" altLang="en-US" dirty="0"/>
          </a:p>
        </p:txBody>
      </p:sp>
      <p:sp>
        <p:nvSpPr>
          <p:cNvPr id="7" name="円/楕円 6"/>
          <p:cNvSpPr/>
          <p:nvPr/>
        </p:nvSpPr>
        <p:spPr>
          <a:xfrm>
            <a:off x="4970795" y="3099975"/>
            <a:ext cx="3241870" cy="569858"/>
          </a:xfrm>
          <a:prstGeom prst="ellipse">
            <a:avLst/>
          </a:prstGeom>
          <a:ln w="9525" cmpd="sng"/>
        </p:spPr>
        <p:style>
          <a:lnRef idx="1">
            <a:schemeClr val="dk1"/>
          </a:lnRef>
          <a:fillRef idx="2">
            <a:schemeClr val="dk1"/>
          </a:fillRef>
          <a:effectRef idx="1">
            <a:schemeClr val="dk1"/>
          </a:effectRef>
          <a:fontRef idx="minor">
            <a:schemeClr val="dk1"/>
          </a:fontRef>
        </p:style>
        <p:txBody>
          <a:bodyPr rtlCol="0" anchor="ctr"/>
          <a:lstStyle/>
          <a:p>
            <a:pPr algn="ctr"/>
            <a:r>
              <a:rPr lang="ja-JP" altLang="en-US" sz="1400" dirty="0" smtClean="0"/>
              <a:t>低次生態系モデル</a:t>
            </a:r>
            <a:endParaRPr lang="en-US" altLang="ja-JP" sz="1400" dirty="0" smtClean="0"/>
          </a:p>
          <a:p>
            <a:pPr algn="ctr"/>
            <a:r>
              <a:rPr kumimoji="1" lang="ja-JP" altLang="en-US" sz="1400" dirty="0" smtClean="0"/>
              <a:t>（</a:t>
            </a:r>
            <a:r>
              <a:rPr lang="en-US" altLang="ja-JP" sz="1400" dirty="0" smtClean="0"/>
              <a:t>NEMURO</a:t>
            </a:r>
            <a:r>
              <a:rPr lang="ja-JP" altLang="en-US" sz="1400" dirty="0" smtClean="0"/>
              <a:t>など）</a:t>
            </a:r>
            <a:endParaRPr kumimoji="1" lang="ja-JP" altLang="en-US" sz="1400" dirty="0"/>
          </a:p>
        </p:txBody>
      </p:sp>
      <p:cxnSp>
        <p:nvCxnSpPr>
          <p:cNvPr id="12" name="直線矢印コネクタ 11"/>
          <p:cNvCxnSpPr/>
          <p:nvPr/>
        </p:nvCxnSpPr>
        <p:spPr>
          <a:xfrm flipH="1">
            <a:off x="5792648" y="3669833"/>
            <a:ext cx="182966" cy="209901"/>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028565" y="3718143"/>
            <a:ext cx="1362083" cy="307777"/>
          </a:xfrm>
          <a:prstGeom prst="rect">
            <a:avLst/>
          </a:prstGeom>
          <a:noFill/>
        </p:spPr>
        <p:txBody>
          <a:bodyPr wrap="square" rtlCol="0">
            <a:spAutoFit/>
          </a:bodyPr>
          <a:lstStyle/>
          <a:p>
            <a:r>
              <a:rPr lang="ja-JP" altLang="en-US" sz="1400" dirty="0" smtClean="0">
                <a:solidFill>
                  <a:schemeClr val="tx2"/>
                </a:solidFill>
              </a:rPr>
              <a:t>プランクトン</a:t>
            </a:r>
            <a:endParaRPr kumimoji="1" lang="ja-JP" altLang="en-US" sz="1400" dirty="0">
              <a:solidFill>
                <a:schemeClr val="tx2"/>
              </a:solidFill>
            </a:endParaRPr>
          </a:p>
        </p:txBody>
      </p:sp>
      <p:cxnSp>
        <p:nvCxnSpPr>
          <p:cNvPr id="21" name="直線矢印コネクタ 20"/>
          <p:cNvCxnSpPr/>
          <p:nvPr/>
        </p:nvCxnSpPr>
        <p:spPr>
          <a:xfrm flipH="1">
            <a:off x="5102207" y="4547743"/>
            <a:ext cx="4208" cy="430283"/>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201345" y="4596882"/>
            <a:ext cx="1901058" cy="307777"/>
          </a:xfrm>
          <a:prstGeom prst="rect">
            <a:avLst/>
          </a:prstGeom>
          <a:noFill/>
        </p:spPr>
        <p:txBody>
          <a:bodyPr wrap="square" rtlCol="0">
            <a:spAutoFit/>
          </a:bodyPr>
          <a:lstStyle/>
          <a:p>
            <a:r>
              <a:rPr lang="ja-JP" altLang="en-US" sz="1400" dirty="0" smtClean="0">
                <a:solidFill>
                  <a:schemeClr val="tx2"/>
                </a:solidFill>
              </a:rPr>
              <a:t>成長に依存する生残</a:t>
            </a:r>
            <a:endParaRPr kumimoji="1" lang="ja-JP" altLang="en-US" sz="1400" dirty="0">
              <a:solidFill>
                <a:schemeClr val="tx2"/>
              </a:solidFill>
            </a:endParaRPr>
          </a:p>
        </p:txBody>
      </p:sp>
      <p:sp>
        <p:nvSpPr>
          <p:cNvPr id="9" name="円/楕円 8"/>
          <p:cNvSpPr/>
          <p:nvPr/>
        </p:nvSpPr>
        <p:spPr>
          <a:xfrm>
            <a:off x="3760589" y="5014787"/>
            <a:ext cx="2536474" cy="607999"/>
          </a:xfrm>
          <a:prstGeom prst="ellipse">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dirty="0" smtClean="0"/>
              <a:t>魚の資源量決定</a:t>
            </a:r>
            <a:endParaRPr kumimoji="1" lang="ja-JP" altLang="en-US" dirty="0"/>
          </a:p>
        </p:txBody>
      </p:sp>
      <p:sp>
        <p:nvSpPr>
          <p:cNvPr id="3" name="正方形/長方形 2"/>
          <p:cNvSpPr/>
          <p:nvPr/>
        </p:nvSpPr>
        <p:spPr>
          <a:xfrm>
            <a:off x="457200" y="2021442"/>
            <a:ext cx="8229778" cy="3874430"/>
          </a:xfrm>
          <a:prstGeom prst="rect">
            <a:avLst/>
          </a:prstGeom>
          <a:solidFill>
            <a:schemeClr val="bg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1090249" y="3053159"/>
            <a:ext cx="2917149" cy="577575"/>
          </a:xfrm>
          <a:prstGeom prst="ellipse">
            <a:avLst/>
          </a:prstGeom>
          <a:ln w="6350" cmpd="sng"/>
        </p:spPr>
        <p:style>
          <a:lnRef idx="1">
            <a:schemeClr val="dk1"/>
          </a:lnRef>
          <a:fillRef idx="2">
            <a:schemeClr val="dk1"/>
          </a:fillRef>
          <a:effectRef idx="1">
            <a:schemeClr val="dk1"/>
          </a:effectRef>
          <a:fontRef idx="minor">
            <a:schemeClr val="dk1"/>
          </a:fontRef>
        </p:style>
        <p:txBody>
          <a:bodyPr rtlCol="0" anchor="ctr"/>
          <a:lstStyle/>
          <a:p>
            <a:pPr algn="ctr"/>
            <a:r>
              <a:rPr lang="ja-JP" altLang="en-US" sz="1400" dirty="0" smtClean="0"/>
              <a:t>海洋同化モデル</a:t>
            </a:r>
            <a:endParaRPr lang="en-US" altLang="ja-JP" sz="1400" dirty="0" smtClean="0"/>
          </a:p>
          <a:p>
            <a:pPr algn="ctr"/>
            <a:r>
              <a:rPr kumimoji="1" lang="ja-JP" altLang="en-US" sz="1400" dirty="0" smtClean="0"/>
              <a:t>（</a:t>
            </a:r>
            <a:r>
              <a:rPr kumimoji="1" lang="en-US" altLang="ja-JP" sz="1400" dirty="0" smtClean="0"/>
              <a:t>ROMS</a:t>
            </a:r>
            <a:r>
              <a:rPr lang="ja-JP" altLang="en-US" sz="1400" dirty="0" smtClean="0"/>
              <a:t>など）</a:t>
            </a:r>
            <a:endParaRPr kumimoji="1" lang="ja-JP" altLang="en-US" sz="1400" dirty="0"/>
          </a:p>
        </p:txBody>
      </p:sp>
      <p:sp>
        <p:nvSpPr>
          <p:cNvPr id="10" name="円/楕円 9"/>
          <p:cNvSpPr/>
          <p:nvPr/>
        </p:nvSpPr>
        <p:spPr>
          <a:xfrm>
            <a:off x="941107" y="5023395"/>
            <a:ext cx="2536474" cy="607999"/>
          </a:xfrm>
          <a:prstGeom prst="ellipse">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dirty="0" smtClean="0"/>
              <a:t>魚の行動決定</a:t>
            </a:r>
            <a:endParaRPr kumimoji="1" lang="ja-JP" altLang="en-US" dirty="0"/>
          </a:p>
        </p:txBody>
      </p:sp>
      <p:cxnSp>
        <p:nvCxnSpPr>
          <p:cNvPr id="11" name="直線矢印コネクタ 10"/>
          <p:cNvCxnSpPr/>
          <p:nvPr/>
        </p:nvCxnSpPr>
        <p:spPr>
          <a:xfrm>
            <a:off x="3760589" y="3532880"/>
            <a:ext cx="352714" cy="383598"/>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2502068" y="3669833"/>
            <a:ext cx="41924" cy="1273703"/>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3477581" y="4500854"/>
            <a:ext cx="719942" cy="617580"/>
          </a:xfrm>
          <a:prstGeom prst="straightConnector1">
            <a:avLst/>
          </a:prstGeom>
          <a:ln w="19050" cmpd="sng">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886278" y="4381439"/>
            <a:ext cx="1182606" cy="523220"/>
          </a:xfrm>
          <a:prstGeom prst="rect">
            <a:avLst/>
          </a:prstGeom>
          <a:noFill/>
        </p:spPr>
        <p:txBody>
          <a:bodyPr wrap="square" rtlCol="0">
            <a:spAutoFit/>
          </a:bodyPr>
          <a:lstStyle/>
          <a:p>
            <a:r>
              <a:rPr kumimoji="1" lang="ja-JP" altLang="en-US" sz="1400" dirty="0" smtClean="0">
                <a:solidFill>
                  <a:schemeClr val="tx2"/>
                </a:solidFill>
              </a:rPr>
              <a:t>成長速度の</a:t>
            </a:r>
            <a:endParaRPr kumimoji="1" lang="en-US" altLang="ja-JP" sz="1400" dirty="0" smtClean="0">
              <a:solidFill>
                <a:schemeClr val="tx2"/>
              </a:solidFill>
            </a:endParaRPr>
          </a:p>
          <a:p>
            <a:r>
              <a:rPr kumimoji="1" lang="ja-JP" altLang="en-US" sz="1400" dirty="0" smtClean="0">
                <a:solidFill>
                  <a:schemeClr val="tx2"/>
                </a:solidFill>
              </a:rPr>
              <a:t>分布情報</a:t>
            </a:r>
            <a:endParaRPr kumimoji="1" lang="ja-JP" altLang="en-US" sz="1400" dirty="0">
              <a:solidFill>
                <a:schemeClr val="tx2"/>
              </a:solidFill>
            </a:endParaRPr>
          </a:p>
        </p:txBody>
      </p:sp>
      <p:sp>
        <p:nvSpPr>
          <p:cNvPr id="17" name="テキスト ボックス 16"/>
          <p:cNvSpPr txBox="1"/>
          <p:nvPr/>
        </p:nvSpPr>
        <p:spPr>
          <a:xfrm>
            <a:off x="1952689" y="4166714"/>
            <a:ext cx="1182606" cy="307777"/>
          </a:xfrm>
          <a:prstGeom prst="rect">
            <a:avLst/>
          </a:prstGeom>
          <a:noFill/>
        </p:spPr>
        <p:txBody>
          <a:bodyPr wrap="square" rtlCol="0">
            <a:spAutoFit/>
          </a:bodyPr>
          <a:lstStyle/>
          <a:p>
            <a:r>
              <a:rPr lang="ja-JP" altLang="en-US" sz="1400" dirty="0" smtClean="0">
                <a:solidFill>
                  <a:schemeClr val="tx2"/>
                </a:solidFill>
              </a:rPr>
              <a:t>流速</a:t>
            </a:r>
            <a:endParaRPr kumimoji="1" lang="ja-JP" altLang="en-US" sz="1400" dirty="0">
              <a:solidFill>
                <a:schemeClr val="tx2"/>
              </a:solidFill>
            </a:endParaRPr>
          </a:p>
        </p:txBody>
      </p:sp>
      <p:sp>
        <p:nvSpPr>
          <p:cNvPr id="19" name="テキスト ボックス 18"/>
          <p:cNvSpPr txBox="1"/>
          <p:nvPr/>
        </p:nvSpPr>
        <p:spPr>
          <a:xfrm>
            <a:off x="4024590" y="3597577"/>
            <a:ext cx="1182606" cy="307777"/>
          </a:xfrm>
          <a:prstGeom prst="rect">
            <a:avLst/>
          </a:prstGeom>
          <a:noFill/>
        </p:spPr>
        <p:txBody>
          <a:bodyPr wrap="square" rtlCol="0">
            <a:spAutoFit/>
          </a:bodyPr>
          <a:lstStyle/>
          <a:p>
            <a:r>
              <a:rPr lang="ja-JP" altLang="en-US" sz="1400" dirty="0" smtClean="0">
                <a:solidFill>
                  <a:schemeClr val="tx2"/>
                </a:solidFill>
              </a:rPr>
              <a:t>温度</a:t>
            </a:r>
            <a:endParaRPr kumimoji="1" lang="ja-JP" altLang="en-US" sz="1400" dirty="0">
              <a:solidFill>
                <a:schemeClr val="tx2"/>
              </a:solidFill>
            </a:endParaRPr>
          </a:p>
        </p:txBody>
      </p:sp>
      <p:sp>
        <p:nvSpPr>
          <p:cNvPr id="8" name="円/楕円 7"/>
          <p:cNvSpPr/>
          <p:nvPr/>
        </p:nvSpPr>
        <p:spPr>
          <a:xfrm>
            <a:off x="3081165" y="3905354"/>
            <a:ext cx="3628442" cy="595500"/>
          </a:xfrm>
          <a:prstGeom prst="ellipse">
            <a:avLst/>
          </a:prstGeom>
          <a:ln w="28575" cmpd="sng"/>
        </p:spPr>
        <p:style>
          <a:lnRef idx="1">
            <a:schemeClr val="dk1"/>
          </a:lnRef>
          <a:fillRef idx="2">
            <a:schemeClr val="dk1"/>
          </a:fillRef>
          <a:effectRef idx="1">
            <a:schemeClr val="dk1"/>
          </a:effectRef>
          <a:fontRef idx="minor">
            <a:schemeClr val="dk1"/>
          </a:fontRef>
        </p:style>
        <p:txBody>
          <a:bodyPr rtlCol="0" anchor="ctr"/>
          <a:lstStyle/>
          <a:p>
            <a:pPr algn="ctr"/>
            <a:r>
              <a:rPr lang="ja-JP" altLang="en-US" sz="1400" dirty="0" smtClean="0"/>
              <a:t>成長速度の計算</a:t>
            </a:r>
            <a:endParaRPr lang="en-US" altLang="ja-JP" sz="1400" dirty="0" smtClean="0"/>
          </a:p>
          <a:p>
            <a:pPr algn="ctr"/>
            <a:r>
              <a:rPr lang="ja-JP" altLang="en-US" sz="1400" dirty="0" smtClean="0"/>
              <a:t>（魚の生物エネルギーモデル）</a:t>
            </a:r>
            <a:endParaRPr lang="en-US" altLang="ja-JP" sz="1400" dirty="0" smtClean="0"/>
          </a:p>
        </p:txBody>
      </p:sp>
    </p:spTree>
    <p:extLst>
      <p:ext uri="{BB962C8B-B14F-4D97-AF65-F5344CB8AC3E}">
        <p14:creationId xmlns:p14="http://schemas.microsoft.com/office/powerpoint/2010/main" val="26415734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線矢印コネクタ 29"/>
          <p:cNvCxnSpPr/>
          <p:nvPr/>
        </p:nvCxnSpPr>
        <p:spPr>
          <a:xfrm flipV="1">
            <a:off x="1982685" y="4280667"/>
            <a:ext cx="0" cy="59152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5" name="図 4"/>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7111" y1="51333" x2="27111" y2="51333"/>
                      </a14:backgroundRemoval>
                    </a14:imgEffect>
                  </a14:imgLayer>
                </a14:imgProps>
              </a:ext>
            </a:extLst>
          </a:blip>
          <a:stretch>
            <a:fillRect/>
          </a:stretch>
        </p:blipFill>
        <p:spPr>
          <a:xfrm flipH="1">
            <a:off x="1400880" y="4661770"/>
            <a:ext cx="1190865" cy="1269880"/>
          </a:xfrm>
          <a:prstGeom prst="rect">
            <a:avLst/>
          </a:prstGeom>
        </p:spPr>
      </p:pic>
      <p:sp>
        <p:nvSpPr>
          <p:cNvPr id="4" name="タイトル 3"/>
          <p:cNvSpPr>
            <a:spLocks noGrp="1"/>
          </p:cNvSpPr>
          <p:nvPr>
            <p:ph type="title"/>
          </p:nvPr>
        </p:nvSpPr>
        <p:spPr/>
        <p:txBody>
          <a:bodyPr/>
          <a:lstStyle/>
          <a:p>
            <a:r>
              <a:rPr lang="ja-JP" altLang="en-US" dirty="0" smtClean="0"/>
              <a:t>回遊行動決定過程</a:t>
            </a:r>
            <a:endParaRPr kumimoji="1" lang="ja-JP" altLang="en-US" dirty="0"/>
          </a:p>
        </p:txBody>
      </p:sp>
      <p:sp>
        <p:nvSpPr>
          <p:cNvPr id="24" name="テキスト ボックス 23"/>
          <p:cNvSpPr txBox="1"/>
          <p:nvPr/>
        </p:nvSpPr>
        <p:spPr>
          <a:xfrm>
            <a:off x="566542" y="1684535"/>
            <a:ext cx="141614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dirty="0" smtClean="0"/>
              <a:t>遊泳速度</a:t>
            </a:r>
            <a:endParaRPr kumimoji="1" lang="ja-JP" altLang="en-US" dirty="0"/>
          </a:p>
        </p:txBody>
      </p:sp>
      <p:sp>
        <p:nvSpPr>
          <p:cNvPr id="25" name="テキスト ボックス 24"/>
          <p:cNvSpPr txBox="1"/>
          <p:nvPr/>
        </p:nvSpPr>
        <p:spPr>
          <a:xfrm>
            <a:off x="566541" y="2173683"/>
            <a:ext cx="7364198" cy="369332"/>
          </a:xfrm>
          <a:prstGeom prst="rect">
            <a:avLst/>
          </a:prstGeom>
          <a:noFill/>
        </p:spPr>
        <p:txBody>
          <a:bodyPr wrap="square" rtlCol="0">
            <a:spAutoFit/>
          </a:bodyPr>
          <a:lstStyle/>
          <a:p>
            <a:r>
              <a:rPr lang="ja-JP" altLang="en-US" dirty="0" smtClean="0"/>
              <a:t>背景場の流速＋魚の行きたい方向へ泳ぐ速度</a:t>
            </a:r>
            <a:endParaRPr kumimoji="1" lang="ja-JP" altLang="en-US" dirty="0"/>
          </a:p>
        </p:txBody>
      </p:sp>
      <p:sp>
        <p:nvSpPr>
          <p:cNvPr id="27" name="テキスト ボックス 26"/>
          <p:cNvSpPr txBox="1"/>
          <p:nvPr/>
        </p:nvSpPr>
        <p:spPr>
          <a:xfrm>
            <a:off x="566542" y="2914291"/>
            <a:ext cx="141614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ja-JP" altLang="en-US" dirty="0" smtClean="0"/>
              <a:t>目的の方向</a:t>
            </a:r>
            <a:endParaRPr kumimoji="1" lang="ja-JP" altLang="en-US" dirty="0"/>
          </a:p>
        </p:txBody>
      </p:sp>
      <p:sp>
        <p:nvSpPr>
          <p:cNvPr id="28" name="正方形/長方形 27"/>
          <p:cNvSpPr/>
          <p:nvPr/>
        </p:nvSpPr>
        <p:spPr>
          <a:xfrm>
            <a:off x="457200" y="3415313"/>
            <a:ext cx="2867191" cy="369332"/>
          </a:xfrm>
          <a:prstGeom prst="rect">
            <a:avLst/>
          </a:prstGeom>
        </p:spPr>
        <p:txBody>
          <a:bodyPr wrap="none">
            <a:spAutoFit/>
          </a:bodyPr>
          <a:lstStyle/>
          <a:p>
            <a:pPr algn="ctr"/>
            <a:r>
              <a:rPr lang="ja-JP" altLang="en-US" u="sng" dirty="0"/>
              <a:t>成長</a:t>
            </a:r>
            <a:r>
              <a:rPr lang="ja-JP" altLang="en-US" u="sng" dirty="0" smtClean="0"/>
              <a:t>速度を最大にする場合</a:t>
            </a:r>
            <a:endParaRPr lang="ja-JP" altLang="en-US" u="sng" dirty="0"/>
          </a:p>
        </p:txBody>
      </p:sp>
      <p:sp>
        <p:nvSpPr>
          <p:cNvPr id="33" name="テキスト ボックス 32"/>
          <p:cNvSpPr txBox="1"/>
          <p:nvPr/>
        </p:nvSpPr>
        <p:spPr>
          <a:xfrm>
            <a:off x="1691113" y="3937251"/>
            <a:ext cx="583143" cy="369332"/>
          </a:xfrm>
          <a:prstGeom prst="rect">
            <a:avLst/>
          </a:prstGeom>
          <a:noFill/>
        </p:spPr>
        <p:txBody>
          <a:bodyPr wrap="square" rtlCol="0">
            <a:spAutoFit/>
          </a:bodyPr>
          <a:lstStyle/>
          <a:p>
            <a:pPr algn="ctr"/>
            <a:r>
              <a:rPr kumimoji="1" lang="en-US" altLang="ja-JP" dirty="0" smtClean="0">
                <a:solidFill>
                  <a:srgbClr val="FF0000"/>
                </a:solidFill>
              </a:rPr>
              <a:t>◯</a:t>
            </a:r>
          </a:p>
        </p:txBody>
      </p:sp>
      <p:cxnSp>
        <p:nvCxnSpPr>
          <p:cNvPr id="35" name="直線コネクタ 34"/>
          <p:cNvCxnSpPr/>
          <p:nvPr/>
        </p:nvCxnSpPr>
        <p:spPr>
          <a:xfrm>
            <a:off x="1982685" y="5688544"/>
            <a:ext cx="0" cy="699730"/>
          </a:xfrm>
          <a:prstGeom prst="line">
            <a:avLst/>
          </a:prstGeom>
          <a:ln>
            <a:solidFill>
              <a:srgbClr val="292934"/>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a:off x="2617662" y="5296710"/>
            <a:ext cx="774419" cy="0"/>
          </a:xfrm>
          <a:prstGeom prst="line">
            <a:avLst/>
          </a:prstGeom>
          <a:ln>
            <a:solidFill>
              <a:srgbClr val="292934"/>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flipH="1">
            <a:off x="566541" y="5296710"/>
            <a:ext cx="787378" cy="0"/>
          </a:xfrm>
          <a:prstGeom prst="line">
            <a:avLst/>
          </a:prstGeom>
          <a:ln>
            <a:solidFill>
              <a:srgbClr val="292934"/>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3392081" y="5112044"/>
            <a:ext cx="508165" cy="400110"/>
          </a:xfrm>
          <a:prstGeom prst="rect">
            <a:avLst/>
          </a:prstGeom>
          <a:noFill/>
        </p:spPr>
        <p:txBody>
          <a:bodyPr wrap="square" rtlCol="0">
            <a:spAutoFit/>
          </a:bodyPr>
          <a:lstStyle/>
          <a:p>
            <a:pPr algn="ctr"/>
            <a:r>
              <a:rPr lang="en-US" altLang="ja-JP" sz="2000" dirty="0" smtClean="0">
                <a:solidFill>
                  <a:srgbClr val="000090"/>
                </a:solidFill>
              </a:rPr>
              <a:t>×</a:t>
            </a:r>
            <a:endParaRPr kumimoji="1" lang="en-US" altLang="ja-JP" sz="2000" dirty="0" smtClean="0">
              <a:solidFill>
                <a:srgbClr val="000090"/>
              </a:solidFill>
            </a:endParaRPr>
          </a:p>
        </p:txBody>
      </p:sp>
      <p:sp>
        <p:nvSpPr>
          <p:cNvPr id="41" name="テキスト ボックス 40"/>
          <p:cNvSpPr txBox="1"/>
          <p:nvPr/>
        </p:nvSpPr>
        <p:spPr>
          <a:xfrm>
            <a:off x="87939" y="5112044"/>
            <a:ext cx="508165" cy="369332"/>
          </a:xfrm>
          <a:prstGeom prst="rect">
            <a:avLst/>
          </a:prstGeom>
          <a:noFill/>
        </p:spPr>
        <p:txBody>
          <a:bodyPr wrap="square" rtlCol="0">
            <a:spAutoFit/>
          </a:bodyPr>
          <a:lstStyle/>
          <a:p>
            <a:pPr algn="ctr"/>
            <a:r>
              <a:rPr lang="en-US" altLang="ja-JP" dirty="0" smtClean="0">
                <a:solidFill>
                  <a:srgbClr val="000090"/>
                </a:solidFill>
              </a:rPr>
              <a:t>△</a:t>
            </a:r>
            <a:endParaRPr kumimoji="1" lang="en-US" altLang="ja-JP" dirty="0" smtClean="0">
              <a:solidFill>
                <a:srgbClr val="000090"/>
              </a:solidFill>
            </a:endParaRPr>
          </a:p>
        </p:txBody>
      </p:sp>
      <p:sp>
        <p:nvSpPr>
          <p:cNvPr id="42" name="テキスト ボックス 41"/>
          <p:cNvSpPr txBox="1"/>
          <p:nvPr/>
        </p:nvSpPr>
        <p:spPr>
          <a:xfrm>
            <a:off x="1713926" y="6388274"/>
            <a:ext cx="508165" cy="369332"/>
          </a:xfrm>
          <a:prstGeom prst="rect">
            <a:avLst/>
          </a:prstGeom>
          <a:noFill/>
        </p:spPr>
        <p:txBody>
          <a:bodyPr wrap="square" rtlCol="0">
            <a:spAutoFit/>
          </a:bodyPr>
          <a:lstStyle/>
          <a:p>
            <a:pPr algn="ctr"/>
            <a:r>
              <a:rPr lang="en-US" altLang="ja-JP" dirty="0" smtClean="0">
                <a:solidFill>
                  <a:srgbClr val="000090"/>
                </a:solidFill>
              </a:rPr>
              <a:t>△</a:t>
            </a:r>
            <a:endParaRPr kumimoji="1" lang="en-US" altLang="ja-JP" dirty="0" smtClean="0">
              <a:solidFill>
                <a:srgbClr val="000090"/>
              </a:solidFill>
            </a:endParaRPr>
          </a:p>
        </p:txBody>
      </p:sp>
      <p:sp>
        <p:nvSpPr>
          <p:cNvPr id="44" name="正方形/長方形 43"/>
          <p:cNvSpPr/>
          <p:nvPr/>
        </p:nvSpPr>
        <p:spPr>
          <a:xfrm>
            <a:off x="4765091" y="3415313"/>
            <a:ext cx="3464109" cy="369332"/>
          </a:xfrm>
          <a:prstGeom prst="rect">
            <a:avLst/>
          </a:prstGeom>
        </p:spPr>
        <p:txBody>
          <a:bodyPr wrap="none">
            <a:spAutoFit/>
          </a:bodyPr>
          <a:lstStyle/>
          <a:p>
            <a:pPr algn="ctr"/>
            <a:r>
              <a:rPr lang="ja-JP" altLang="en-US" u="sng" dirty="0" smtClean="0"/>
              <a:t>条件が悪くなるとランダムウォーク</a:t>
            </a:r>
            <a:endParaRPr lang="ja-JP" altLang="en-US" u="sng" dirty="0"/>
          </a:p>
        </p:txBody>
      </p:sp>
      <p:pic>
        <p:nvPicPr>
          <p:cNvPr id="46" name="図 4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7111" y1="51333" x2="27111" y2="51333"/>
                      </a14:backgroundRemoval>
                    </a14:imgEffect>
                  </a14:imgLayer>
                </a14:imgProps>
              </a:ext>
            </a:extLst>
          </a:blip>
          <a:stretch>
            <a:fillRect/>
          </a:stretch>
        </p:blipFill>
        <p:spPr>
          <a:xfrm flipH="1">
            <a:off x="4274612" y="5588120"/>
            <a:ext cx="1190865" cy="1269880"/>
          </a:xfrm>
          <a:prstGeom prst="rect">
            <a:avLst/>
          </a:prstGeom>
        </p:spPr>
      </p:pic>
      <p:pic>
        <p:nvPicPr>
          <p:cNvPr id="47" name="図 46"/>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7111" y1="51333" x2="27111" y2="51333"/>
                      </a14:backgroundRemoval>
                    </a14:imgEffect>
                  </a14:imgLayer>
                </a14:imgProps>
              </a:ext>
            </a:extLst>
          </a:blip>
          <a:stretch>
            <a:fillRect/>
          </a:stretch>
        </p:blipFill>
        <p:spPr>
          <a:xfrm flipH="1">
            <a:off x="5465477" y="4661770"/>
            <a:ext cx="1190865" cy="1269880"/>
          </a:xfrm>
          <a:prstGeom prst="rect">
            <a:avLst/>
          </a:prstGeom>
        </p:spPr>
      </p:pic>
      <p:pic>
        <p:nvPicPr>
          <p:cNvPr id="48" name="図 47"/>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7111" y1="51333" x2="27111" y2="51333"/>
                      </a14:backgroundRemoval>
                    </a14:imgEffect>
                  </a14:imgLayer>
                </a14:imgProps>
              </a:ext>
            </a:extLst>
          </a:blip>
          <a:stretch>
            <a:fillRect/>
          </a:stretch>
        </p:blipFill>
        <p:spPr>
          <a:xfrm flipH="1">
            <a:off x="7191848" y="5245686"/>
            <a:ext cx="1190865" cy="1269880"/>
          </a:xfrm>
          <a:prstGeom prst="rect">
            <a:avLst/>
          </a:prstGeom>
        </p:spPr>
      </p:pic>
      <p:sp>
        <p:nvSpPr>
          <p:cNvPr id="49" name="テキスト ボックス 48"/>
          <p:cNvSpPr txBox="1"/>
          <p:nvPr/>
        </p:nvSpPr>
        <p:spPr>
          <a:xfrm>
            <a:off x="5711692" y="5481376"/>
            <a:ext cx="702877" cy="369332"/>
          </a:xfrm>
          <a:prstGeom prst="rect">
            <a:avLst/>
          </a:prstGeom>
          <a:noFill/>
        </p:spPr>
        <p:txBody>
          <a:bodyPr wrap="square" rtlCol="0">
            <a:spAutoFit/>
          </a:bodyPr>
          <a:lstStyle/>
          <a:p>
            <a:pPr algn="ctr"/>
            <a:r>
              <a:rPr kumimoji="1" lang="en-US" altLang="ja-JP" dirty="0" smtClean="0">
                <a:solidFill>
                  <a:srgbClr val="FF0000"/>
                </a:solidFill>
              </a:rPr>
              <a:t>◯</a:t>
            </a:r>
          </a:p>
        </p:txBody>
      </p:sp>
      <p:sp>
        <p:nvSpPr>
          <p:cNvPr id="50" name="テキスト ボックス 49"/>
          <p:cNvSpPr txBox="1"/>
          <p:nvPr/>
        </p:nvSpPr>
        <p:spPr>
          <a:xfrm>
            <a:off x="7524867" y="6051353"/>
            <a:ext cx="583143" cy="369332"/>
          </a:xfrm>
          <a:prstGeom prst="rect">
            <a:avLst/>
          </a:prstGeom>
          <a:noFill/>
        </p:spPr>
        <p:txBody>
          <a:bodyPr wrap="square" rtlCol="0">
            <a:spAutoFit/>
          </a:bodyPr>
          <a:lstStyle/>
          <a:p>
            <a:pPr algn="ctr"/>
            <a:r>
              <a:rPr kumimoji="1" lang="en-US" altLang="ja-JP" dirty="0" smtClean="0">
                <a:solidFill>
                  <a:srgbClr val="FF0000"/>
                </a:solidFill>
              </a:rPr>
              <a:t>◯</a:t>
            </a:r>
          </a:p>
        </p:txBody>
      </p:sp>
      <p:cxnSp>
        <p:nvCxnSpPr>
          <p:cNvPr id="51" name="直線矢印コネクタ 50"/>
          <p:cNvCxnSpPr/>
          <p:nvPr/>
        </p:nvCxnSpPr>
        <p:spPr>
          <a:xfrm flipV="1">
            <a:off x="5222366" y="5549247"/>
            <a:ext cx="656879" cy="50210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55" name="図 54"/>
          <p:cNvPicPr>
            <a:picLocks noChangeAspect="1"/>
          </p:cNvPicPr>
          <p:nvPr/>
        </p:nvPicPr>
        <p:blipFill>
          <a:blip r:embed="rId2">
            <a:alphaModFix amt="24000"/>
            <a:extLst>
              <a:ext uri="{BEBA8EAE-BF5A-486C-A8C5-ECC9F3942E4B}">
                <a14:imgProps xmlns:a14="http://schemas.microsoft.com/office/drawing/2010/main">
                  <a14:imgLayer r:embed="rId3">
                    <a14:imgEffect>
                      <a14:backgroundRemoval t="10000" b="90000" l="10000" r="90000">
                        <a14:foregroundMark x1="27111" y1="51333" x2="27111" y2="51333"/>
                      </a14:backgroundRemoval>
                    </a14:imgEffect>
                  </a14:imgLayer>
                </a14:imgProps>
              </a:ext>
            </a:extLst>
          </a:blip>
          <a:stretch>
            <a:fillRect/>
          </a:stretch>
        </p:blipFill>
        <p:spPr>
          <a:xfrm flipH="1">
            <a:off x="6752163" y="3784645"/>
            <a:ext cx="1190865" cy="1269880"/>
          </a:xfrm>
          <a:prstGeom prst="rect">
            <a:avLst/>
          </a:prstGeom>
        </p:spPr>
      </p:pic>
      <p:sp>
        <p:nvSpPr>
          <p:cNvPr id="56" name="テキスト ボックス 55"/>
          <p:cNvSpPr txBox="1"/>
          <p:nvPr/>
        </p:nvSpPr>
        <p:spPr>
          <a:xfrm>
            <a:off x="6998378" y="4604251"/>
            <a:ext cx="702877" cy="400110"/>
          </a:xfrm>
          <a:prstGeom prst="rect">
            <a:avLst/>
          </a:prstGeom>
          <a:noFill/>
        </p:spPr>
        <p:txBody>
          <a:bodyPr wrap="square" rtlCol="0">
            <a:spAutoFit/>
          </a:bodyPr>
          <a:lstStyle/>
          <a:p>
            <a:pPr algn="ctr"/>
            <a:r>
              <a:rPr lang="en-US" altLang="ja-JP" sz="2000" dirty="0" smtClean="0">
                <a:solidFill>
                  <a:srgbClr val="000090"/>
                </a:solidFill>
              </a:rPr>
              <a:t>×</a:t>
            </a:r>
            <a:endParaRPr kumimoji="1" lang="en-US" altLang="ja-JP" sz="2000" dirty="0" smtClean="0">
              <a:solidFill>
                <a:srgbClr val="000090"/>
              </a:solidFill>
            </a:endParaRPr>
          </a:p>
        </p:txBody>
      </p:sp>
      <p:cxnSp>
        <p:nvCxnSpPr>
          <p:cNvPr id="57" name="直線矢印コネクタ 56"/>
          <p:cNvCxnSpPr/>
          <p:nvPr/>
        </p:nvCxnSpPr>
        <p:spPr>
          <a:xfrm flipV="1">
            <a:off x="6509052" y="4672122"/>
            <a:ext cx="656879" cy="502106"/>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p:nvPr/>
        </p:nvCxnSpPr>
        <p:spPr>
          <a:xfrm>
            <a:off x="6365150" y="5468418"/>
            <a:ext cx="982446" cy="3822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37904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152718"/>
            <a:ext cx="8065911" cy="1371600"/>
          </a:xfrm>
        </p:spPr>
        <p:txBody>
          <a:bodyPr>
            <a:noAutofit/>
          </a:bodyPr>
          <a:lstStyle/>
          <a:p>
            <a:r>
              <a:rPr kumimoji="1" lang="ja-JP" altLang="en-US" sz="3200" dirty="0" smtClean="0">
                <a:solidFill>
                  <a:srgbClr val="C0504D"/>
                </a:solidFill>
              </a:rPr>
              <a:t>メリット</a:t>
            </a:r>
            <a:r>
              <a:rPr kumimoji="1" lang="en-US" altLang="ja-JP" sz="3200" dirty="0" smtClean="0">
                <a:solidFill>
                  <a:srgbClr val="C0504D"/>
                </a:solidFill>
              </a:rPr>
              <a:t>①</a:t>
            </a:r>
            <a:r>
              <a:rPr kumimoji="1" lang="ja-JP" altLang="en-US" sz="3200" dirty="0" smtClean="0">
                <a:solidFill>
                  <a:srgbClr val="C0504D"/>
                </a:solidFill>
              </a:rPr>
              <a:t>　</a:t>
            </a:r>
            <a:r>
              <a:rPr kumimoji="1" lang="en-US" altLang="ja-JP" sz="3200" dirty="0" smtClean="0">
                <a:solidFill>
                  <a:srgbClr val="C0504D"/>
                </a:solidFill>
              </a:rPr>
              <a:t/>
            </a:r>
            <a:br>
              <a:rPr kumimoji="1" lang="en-US" altLang="ja-JP" sz="3200" dirty="0" smtClean="0">
                <a:solidFill>
                  <a:srgbClr val="C0504D"/>
                </a:solidFill>
              </a:rPr>
            </a:br>
            <a:r>
              <a:rPr lang="ja-JP" altLang="en-US" sz="3200" dirty="0" smtClean="0">
                <a:solidFill>
                  <a:srgbClr val="C0504D"/>
                </a:solidFill>
              </a:rPr>
              <a:t>環境</a:t>
            </a:r>
            <a:r>
              <a:rPr kumimoji="1" lang="ja-JP" altLang="en-US" sz="3200" dirty="0" smtClean="0">
                <a:solidFill>
                  <a:srgbClr val="C0504D"/>
                </a:solidFill>
              </a:rPr>
              <a:t>変動から資源量変動まで</a:t>
            </a:r>
            <a:r>
              <a:rPr kumimoji="1" lang="ja-JP" altLang="en-US" sz="3200" u="sng" dirty="0" smtClean="0">
                <a:solidFill>
                  <a:srgbClr val="C0504D"/>
                </a:solidFill>
              </a:rPr>
              <a:t>欠損のない</a:t>
            </a:r>
            <a:r>
              <a:rPr kumimoji="1" lang="ja-JP" altLang="en-US" sz="3200" dirty="0" smtClean="0">
                <a:solidFill>
                  <a:srgbClr val="C0504D"/>
                </a:solidFill>
              </a:rPr>
              <a:t>解析</a:t>
            </a:r>
            <a:endParaRPr kumimoji="1" lang="ja-JP" altLang="en-US" sz="3200" dirty="0">
              <a:solidFill>
                <a:srgbClr val="C0504D"/>
              </a:solidFill>
            </a:endParaRPr>
          </a:p>
        </p:txBody>
      </p:sp>
      <p:sp>
        <p:nvSpPr>
          <p:cNvPr id="4" name="テキスト ボックス 3"/>
          <p:cNvSpPr txBox="1"/>
          <p:nvPr/>
        </p:nvSpPr>
        <p:spPr>
          <a:xfrm>
            <a:off x="298051" y="1773516"/>
            <a:ext cx="6868124" cy="369332"/>
          </a:xfrm>
          <a:prstGeom prst="rect">
            <a:avLst/>
          </a:prstGeom>
          <a:noFill/>
        </p:spPr>
        <p:txBody>
          <a:bodyPr wrap="square" rtlCol="0">
            <a:spAutoFit/>
          </a:bodyPr>
          <a:lstStyle/>
          <a:p>
            <a:r>
              <a:rPr kumimoji="1" lang="ja-JP" altLang="en-US" dirty="0" smtClean="0"/>
              <a:t>物理</a:t>
            </a:r>
            <a:r>
              <a:rPr kumimoji="1" lang="en-US" altLang="ja-JP" dirty="0" smtClean="0"/>
              <a:t>-</a:t>
            </a:r>
            <a:r>
              <a:rPr kumimoji="1" lang="ja-JP" altLang="en-US" dirty="0" smtClean="0"/>
              <a:t>低次生態系結合モデルによる解析の場合</a:t>
            </a:r>
            <a:r>
              <a:rPr kumimoji="1" lang="en-US" altLang="ja-JP" dirty="0" smtClean="0"/>
              <a:t>…</a:t>
            </a:r>
            <a:endParaRPr kumimoji="1" lang="ja-JP" altLang="en-US" dirty="0"/>
          </a:p>
        </p:txBody>
      </p:sp>
      <p:grpSp>
        <p:nvGrpSpPr>
          <p:cNvPr id="21" name="図形グループ 20"/>
          <p:cNvGrpSpPr/>
          <p:nvPr/>
        </p:nvGrpSpPr>
        <p:grpSpPr>
          <a:xfrm>
            <a:off x="5809152" y="2137406"/>
            <a:ext cx="2591440" cy="2247963"/>
            <a:chOff x="5809152" y="2137406"/>
            <a:chExt cx="2591440" cy="2247963"/>
          </a:xfrm>
        </p:grpSpPr>
        <p:pic>
          <p:nvPicPr>
            <p:cNvPr id="7" name="図 6" descr="名称未設定.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9152" y="2137406"/>
              <a:ext cx="2449199" cy="1470170"/>
            </a:xfrm>
            <a:prstGeom prst="rect">
              <a:avLst/>
            </a:prstGeom>
            <a:ln w="28575" cmpd="sng">
              <a:solidFill>
                <a:srgbClr val="FF0000"/>
              </a:solidFill>
            </a:ln>
          </p:spPr>
        </p:pic>
        <p:sp>
          <p:nvSpPr>
            <p:cNvPr id="23" name="円/楕円 22"/>
            <p:cNvSpPr/>
            <p:nvPr/>
          </p:nvSpPr>
          <p:spPr>
            <a:xfrm>
              <a:off x="7166175" y="2958817"/>
              <a:ext cx="492431" cy="3887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6362861" y="2142848"/>
              <a:ext cx="1331105" cy="276999"/>
            </a:xfrm>
            <a:prstGeom prst="rect">
              <a:avLst/>
            </a:prstGeom>
            <a:solidFill>
              <a:schemeClr val="bg1"/>
            </a:solidFill>
          </p:spPr>
          <p:txBody>
            <a:bodyPr wrap="square" rtlCol="0">
              <a:spAutoFit/>
            </a:bodyPr>
            <a:lstStyle/>
            <a:p>
              <a:pPr algn="ctr"/>
              <a:r>
                <a:rPr lang="ja-JP" altLang="en-US" sz="1200" dirty="0" smtClean="0"/>
                <a:t>資源量（観測）</a:t>
              </a:r>
              <a:endParaRPr kumimoji="1" lang="ja-JP" altLang="en-US" sz="1200" dirty="0"/>
            </a:p>
          </p:txBody>
        </p:sp>
        <p:sp>
          <p:nvSpPr>
            <p:cNvPr id="20" name="テキスト ボックス 19"/>
            <p:cNvSpPr txBox="1"/>
            <p:nvPr/>
          </p:nvSpPr>
          <p:spPr>
            <a:xfrm>
              <a:off x="5809152" y="3800593"/>
              <a:ext cx="2591440" cy="584776"/>
            </a:xfrm>
            <a:prstGeom prst="rect">
              <a:avLst/>
            </a:prstGeom>
            <a:solidFill>
              <a:srgbClr val="DBEEF4"/>
            </a:solidFill>
          </p:spPr>
          <p:txBody>
            <a:bodyPr wrap="square" rtlCol="0">
              <a:spAutoFit/>
            </a:bodyPr>
            <a:lstStyle/>
            <a:p>
              <a:pPr marL="342900" indent="-342900">
                <a:buFont typeface="+mj-lt"/>
                <a:buAutoNum type="arabicPeriod"/>
              </a:pPr>
              <a:r>
                <a:rPr kumimoji="1" lang="en-US" altLang="ja-JP" sz="1600" dirty="0" smtClean="0"/>
                <a:t>2014</a:t>
              </a:r>
              <a:r>
                <a:rPr kumimoji="1" lang="ja-JP" altLang="en-US" sz="1600" dirty="0" smtClean="0"/>
                <a:t>年に資源量が減少した原因は何か？</a:t>
              </a:r>
              <a:endParaRPr kumimoji="1" lang="ja-JP" altLang="en-US" sz="1600" dirty="0"/>
            </a:p>
          </p:txBody>
        </p:sp>
      </p:grpSp>
      <p:grpSp>
        <p:nvGrpSpPr>
          <p:cNvPr id="24" name="図形グループ 23"/>
          <p:cNvGrpSpPr/>
          <p:nvPr/>
        </p:nvGrpSpPr>
        <p:grpSpPr>
          <a:xfrm>
            <a:off x="336426" y="2142848"/>
            <a:ext cx="2569973" cy="2500118"/>
            <a:chOff x="336426" y="2142848"/>
            <a:chExt cx="2569973" cy="2500118"/>
          </a:xfrm>
        </p:grpSpPr>
        <p:pic>
          <p:nvPicPr>
            <p:cNvPr id="5" name="図 4" descr="名称未設定.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42848"/>
              <a:ext cx="2449199" cy="1473422"/>
            </a:xfrm>
            <a:prstGeom prst="rect">
              <a:avLst/>
            </a:prstGeom>
            <a:ln w="28575" cmpd="sng">
              <a:solidFill>
                <a:srgbClr val="FF0000"/>
              </a:solidFill>
            </a:ln>
          </p:spPr>
        </p:pic>
        <p:sp>
          <p:nvSpPr>
            <p:cNvPr id="10" name="円/楕円 9"/>
            <p:cNvSpPr/>
            <p:nvPr/>
          </p:nvSpPr>
          <p:spPr>
            <a:xfrm>
              <a:off x="1788305" y="3058078"/>
              <a:ext cx="492431" cy="3887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978414" y="2142848"/>
              <a:ext cx="1599216" cy="276999"/>
            </a:xfrm>
            <a:prstGeom prst="rect">
              <a:avLst/>
            </a:prstGeom>
            <a:solidFill>
              <a:schemeClr val="bg1"/>
            </a:solidFill>
          </p:spPr>
          <p:txBody>
            <a:bodyPr wrap="square" rtlCol="0">
              <a:spAutoFit/>
            </a:bodyPr>
            <a:lstStyle/>
            <a:p>
              <a:pPr algn="ctr"/>
              <a:r>
                <a:rPr kumimoji="1" lang="ja-JP" altLang="en-US" sz="1200" dirty="0" smtClean="0"/>
                <a:t>環境のデータ（観測）</a:t>
              </a:r>
              <a:endParaRPr kumimoji="1" lang="ja-JP" altLang="en-US" sz="1200" dirty="0"/>
            </a:p>
          </p:txBody>
        </p:sp>
        <p:sp>
          <p:nvSpPr>
            <p:cNvPr id="38" name="テキスト ボックス 37"/>
            <p:cNvSpPr txBox="1"/>
            <p:nvPr/>
          </p:nvSpPr>
          <p:spPr>
            <a:xfrm>
              <a:off x="336426" y="3811969"/>
              <a:ext cx="2569973" cy="830997"/>
            </a:xfrm>
            <a:prstGeom prst="rect">
              <a:avLst/>
            </a:prstGeom>
            <a:solidFill>
              <a:schemeClr val="accent5">
                <a:lumMod val="20000"/>
                <a:lumOff val="80000"/>
              </a:schemeClr>
            </a:solidFill>
          </p:spPr>
          <p:txBody>
            <a:bodyPr wrap="square" rtlCol="0">
              <a:spAutoFit/>
            </a:bodyPr>
            <a:lstStyle/>
            <a:p>
              <a:pPr marL="342900" indent="-342900">
                <a:buFont typeface="+mj-lt"/>
                <a:buAutoNum type="arabicPeriod" startAt="2"/>
              </a:pPr>
              <a:r>
                <a:rPr lang="ja-JP" altLang="en-US" sz="1600" dirty="0" smtClean="0"/>
                <a:t>観測データの時系列を眺めてみると、</a:t>
              </a:r>
              <a:r>
                <a:rPr lang="en-US" altLang="ja-JP" sz="1600" dirty="0" smtClean="0"/>
                <a:t>2014</a:t>
              </a:r>
              <a:r>
                <a:rPr lang="ja-JP" altLang="en-US" sz="1600" dirty="0" smtClean="0"/>
                <a:t>年は風が弱かった。</a:t>
              </a:r>
              <a:endParaRPr kumimoji="1" lang="ja-JP" altLang="en-US" sz="1600" dirty="0"/>
            </a:p>
          </p:txBody>
        </p:sp>
      </p:grpSp>
      <p:grpSp>
        <p:nvGrpSpPr>
          <p:cNvPr id="25" name="図形グループ 24"/>
          <p:cNvGrpSpPr/>
          <p:nvPr/>
        </p:nvGrpSpPr>
        <p:grpSpPr>
          <a:xfrm>
            <a:off x="2413000" y="2142848"/>
            <a:ext cx="3274458" cy="2734963"/>
            <a:chOff x="2413000" y="2142848"/>
            <a:chExt cx="3274458" cy="2734963"/>
          </a:xfrm>
        </p:grpSpPr>
        <p:pic>
          <p:nvPicPr>
            <p:cNvPr id="6" name="図 5" descr="名称未設定.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0062" y="2142848"/>
              <a:ext cx="2449199" cy="1473423"/>
            </a:xfrm>
            <a:prstGeom prst="rect">
              <a:avLst/>
            </a:prstGeom>
            <a:noFill/>
            <a:ln w="28575" cmpd="sng">
              <a:solidFill>
                <a:srgbClr val="93A299"/>
              </a:solidFill>
            </a:ln>
          </p:spPr>
        </p:pic>
        <p:sp>
          <p:nvSpPr>
            <p:cNvPr id="28" name="右矢印 27"/>
            <p:cNvSpPr/>
            <p:nvPr/>
          </p:nvSpPr>
          <p:spPr>
            <a:xfrm>
              <a:off x="2755900" y="2848528"/>
              <a:ext cx="644512" cy="419100"/>
            </a:xfrm>
            <a:prstGeom prst="rightArrow">
              <a:avLst/>
            </a:prstGeom>
            <a:solidFill>
              <a:schemeClr val="tx1">
                <a:lumMod val="90000"/>
                <a:lumOff val="1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4455305" y="3153186"/>
              <a:ext cx="492431" cy="3887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3583385" y="2142848"/>
              <a:ext cx="1526779" cy="276999"/>
            </a:xfrm>
            <a:prstGeom prst="rect">
              <a:avLst/>
            </a:prstGeom>
            <a:solidFill>
              <a:schemeClr val="bg1"/>
            </a:solidFill>
          </p:spPr>
          <p:txBody>
            <a:bodyPr wrap="square" rtlCol="0">
              <a:spAutoFit/>
            </a:bodyPr>
            <a:lstStyle/>
            <a:p>
              <a:pPr algn="ctr"/>
              <a:r>
                <a:rPr lang="ja-JP" altLang="en-US" sz="1200" dirty="0" smtClean="0"/>
                <a:t>プランクトン（モデル）</a:t>
              </a:r>
              <a:endParaRPr kumimoji="1" lang="ja-JP" altLang="en-US" sz="1200" dirty="0"/>
            </a:p>
          </p:txBody>
        </p:sp>
        <p:sp>
          <p:nvSpPr>
            <p:cNvPr id="39" name="テキスト ボックス 38"/>
            <p:cNvSpPr txBox="1"/>
            <p:nvPr/>
          </p:nvSpPr>
          <p:spPr>
            <a:xfrm>
              <a:off x="2978852" y="3800593"/>
              <a:ext cx="2708606" cy="1077218"/>
            </a:xfrm>
            <a:prstGeom prst="rect">
              <a:avLst/>
            </a:prstGeom>
            <a:solidFill>
              <a:schemeClr val="accent5">
                <a:lumMod val="20000"/>
                <a:lumOff val="80000"/>
              </a:schemeClr>
            </a:solidFill>
          </p:spPr>
          <p:txBody>
            <a:bodyPr wrap="square" rtlCol="0">
              <a:spAutoFit/>
            </a:bodyPr>
            <a:lstStyle/>
            <a:p>
              <a:pPr marL="342900" indent="-342900">
                <a:buFont typeface="+mj-lt"/>
                <a:buAutoNum type="arabicPeriod" startAt="3"/>
              </a:pPr>
              <a:r>
                <a:rPr lang="ja-JP" altLang="en-US" sz="1600" dirty="0" smtClean="0"/>
                <a:t>風のデータを与えてシミュレーションすると、</a:t>
              </a:r>
              <a:r>
                <a:rPr lang="en-US" altLang="ja-JP" sz="1600" dirty="0" smtClean="0"/>
                <a:t>2014</a:t>
              </a:r>
              <a:r>
                <a:rPr lang="ja-JP" altLang="en-US" sz="1600" dirty="0" smtClean="0"/>
                <a:t>年は仔魚分布場のプランクトンが少なくなった。</a:t>
              </a:r>
              <a:endParaRPr kumimoji="1" lang="ja-JP" altLang="en-US" sz="1600" dirty="0"/>
            </a:p>
          </p:txBody>
        </p:sp>
        <p:cxnSp>
          <p:nvCxnSpPr>
            <p:cNvPr id="15" name="直線矢印コネクタ 14"/>
            <p:cNvCxnSpPr/>
            <p:nvPr/>
          </p:nvCxnSpPr>
          <p:spPr>
            <a:xfrm>
              <a:off x="2413000" y="3347556"/>
              <a:ext cx="193377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4553184" y="2928456"/>
            <a:ext cx="3140781" cy="3199801"/>
            <a:chOff x="4553184" y="2928456"/>
            <a:chExt cx="3140781" cy="3199801"/>
          </a:xfrm>
        </p:grpSpPr>
        <p:sp>
          <p:nvSpPr>
            <p:cNvPr id="29" name="右矢印 28"/>
            <p:cNvSpPr/>
            <p:nvPr/>
          </p:nvSpPr>
          <p:spPr>
            <a:xfrm>
              <a:off x="5407975" y="2928456"/>
              <a:ext cx="644512" cy="419100"/>
            </a:xfrm>
            <a:prstGeom prst="rightArrow">
              <a:avLst/>
            </a:prstGeom>
            <a:solidFill>
              <a:schemeClr val="tx1">
                <a:lumMod val="65000"/>
                <a:lumOff val="35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1" name="直線矢印コネクタ 40"/>
            <p:cNvCxnSpPr/>
            <p:nvPr/>
          </p:nvCxnSpPr>
          <p:spPr>
            <a:xfrm flipV="1">
              <a:off x="4713670" y="4877812"/>
              <a:ext cx="1" cy="343299"/>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a:off x="4713670" y="5221111"/>
              <a:ext cx="276766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p:nvPr/>
          </p:nvCxnSpPr>
          <p:spPr>
            <a:xfrm flipV="1">
              <a:off x="7481331" y="4534514"/>
              <a:ext cx="0" cy="6865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9" name="テキスト ボックス 48"/>
            <p:cNvSpPr txBox="1"/>
            <p:nvPr/>
          </p:nvSpPr>
          <p:spPr>
            <a:xfrm>
              <a:off x="4553184" y="5297260"/>
              <a:ext cx="3140781" cy="830997"/>
            </a:xfrm>
            <a:prstGeom prst="rect">
              <a:avLst/>
            </a:prstGeom>
            <a:solidFill>
              <a:schemeClr val="accent5">
                <a:lumMod val="20000"/>
                <a:lumOff val="80000"/>
              </a:schemeClr>
            </a:solidFill>
          </p:spPr>
          <p:txBody>
            <a:bodyPr wrap="square" rtlCol="0">
              <a:spAutoFit/>
            </a:bodyPr>
            <a:lstStyle/>
            <a:p>
              <a:pPr marL="342900" indent="-342900">
                <a:buFont typeface="+mj-lt"/>
                <a:buAutoNum type="arabicPeriod" startAt="4"/>
              </a:pPr>
              <a:r>
                <a:rPr lang="ja-JP" altLang="en-US" sz="1600" dirty="0" smtClean="0"/>
                <a:t>プランクトンも資源量も</a:t>
              </a:r>
              <a:r>
                <a:rPr lang="en-US" altLang="ja-JP" sz="1600" dirty="0" smtClean="0"/>
                <a:t>2014</a:t>
              </a:r>
              <a:r>
                <a:rPr lang="ja-JP" altLang="en-US" sz="1600" dirty="0" smtClean="0"/>
                <a:t>年に低下。資源量減少原因は餌不足だろう。</a:t>
              </a:r>
              <a:endParaRPr kumimoji="1" lang="ja-JP" altLang="en-US" sz="1600" dirty="0"/>
            </a:p>
          </p:txBody>
        </p:sp>
      </p:grpSp>
      <p:sp>
        <p:nvSpPr>
          <p:cNvPr id="51" name="テキスト ボックス 50"/>
          <p:cNvSpPr txBox="1"/>
          <p:nvPr/>
        </p:nvSpPr>
        <p:spPr>
          <a:xfrm>
            <a:off x="5887542" y="2666429"/>
            <a:ext cx="950638" cy="584776"/>
          </a:xfrm>
          <a:prstGeom prst="rect">
            <a:avLst/>
          </a:prstGeom>
          <a:noFill/>
        </p:spPr>
        <p:txBody>
          <a:bodyPr wrap="square" rtlCol="0">
            <a:spAutoFit/>
          </a:bodyPr>
          <a:lstStyle/>
          <a:p>
            <a:r>
              <a:rPr kumimoji="1" lang="ja-JP" altLang="en-US" sz="3200" dirty="0" smtClean="0">
                <a:solidFill>
                  <a:srgbClr val="660066"/>
                </a:solidFill>
                <a:latin typeface="ヒラギノ角ゴ StdN W8"/>
                <a:ea typeface="ヒラギノ角ゴ StdN W8"/>
                <a:cs typeface="ヒラギノ角ゴ StdN W8"/>
              </a:rPr>
              <a:t>？</a:t>
            </a:r>
            <a:endParaRPr kumimoji="1" lang="ja-JP" altLang="en-US" sz="3200" dirty="0">
              <a:solidFill>
                <a:srgbClr val="660066"/>
              </a:solidFill>
              <a:latin typeface="ヒラギノ角ゴ StdN W8"/>
              <a:ea typeface="ヒラギノ角ゴ StdN W8"/>
              <a:cs typeface="ヒラギノ角ゴ StdN W8"/>
            </a:endParaRPr>
          </a:p>
        </p:txBody>
      </p:sp>
      <p:sp>
        <p:nvSpPr>
          <p:cNvPr id="52" name="テキスト ボックス 51"/>
          <p:cNvSpPr txBox="1"/>
          <p:nvPr/>
        </p:nvSpPr>
        <p:spPr>
          <a:xfrm>
            <a:off x="298051" y="5221111"/>
            <a:ext cx="4118530" cy="869469"/>
          </a:xfrm>
          <a:prstGeom prst="rect">
            <a:avLst/>
          </a:prstGeom>
          <a:solidFill>
            <a:srgbClr val="CCFFCC"/>
          </a:solidFill>
          <a:ln>
            <a:solidFill>
              <a:schemeClr val="tx1"/>
            </a:solidFill>
          </a:ln>
        </p:spPr>
        <p:txBody>
          <a:bodyPr wrap="square" rtlCol="0">
            <a:spAutoFit/>
          </a:bodyPr>
          <a:lstStyle/>
          <a:p>
            <a:pPr>
              <a:spcAft>
                <a:spcPts val="300"/>
              </a:spcAft>
            </a:pPr>
            <a:r>
              <a:rPr kumimoji="1" lang="ja-JP" altLang="en-US" sz="1600" dirty="0" smtClean="0">
                <a:solidFill>
                  <a:srgbClr val="FF0000"/>
                </a:solidFill>
              </a:rPr>
              <a:t>餌と資源量の間のミッシングリンク</a:t>
            </a:r>
            <a:endParaRPr kumimoji="1" lang="en-US" altLang="ja-JP" sz="1600" dirty="0" smtClean="0">
              <a:solidFill>
                <a:srgbClr val="FF0000"/>
              </a:solidFill>
            </a:endParaRPr>
          </a:p>
          <a:p>
            <a:r>
              <a:rPr lang="ja-JP" altLang="en-US" sz="1600" dirty="0" smtClean="0"/>
              <a:t>餌が生残に影響するほど減少したのかはわからない。（多くの場合、餌と生残の関係は不明）</a:t>
            </a:r>
            <a:endParaRPr kumimoji="1" lang="en-US" altLang="ja-JP" sz="1600" dirty="0" smtClean="0"/>
          </a:p>
        </p:txBody>
      </p:sp>
    </p:spTree>
    <p:extLst>
      <p:ext uri="{BB962C8B-B14F-4D97-AF65-F5344CB8AC3E}">
        <p14:creationId xmlns:p14="http://schemas.microsoft.com/office/powerpoint/2010/main" val="22521705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152718"/>
            <a:ext cx="8123408" cy="1371600"/>
          </a:xfrm>
        </p:spPr>
        <p:txBody>
          <a:bodyPr>
            <a:noAutofit/>
          </a:bodyPr>
          <a:lstStyle/>
          <a:p>
            <a:r>
              <a:rPr kumimoji="1" lang="ja-JP" altLang="en-US" sz="3200" dirty="0" smtClean="0">
                <a:solidFill>
                  <a:srgbClr val="C0504D"/>
                </a:solidFill>
              </a:rPr>
              <a:t>メリット</a:t>
            </a:r>
            <a:r>
              <a:rPr kumimoji="1" lang="en-US" altLang="ja-JP" sz="3200" dirty="0" smtClean="0">
                <a:solidFill>
                  <a:srgbClr val="C0504D"/>
                </a:solidFill>
              </a:rPr>
              <a:t>①</a:t>
            </a:r>
            <a:r>
              <a:rPr kumimoji="1" lang="ja-JP" altLang="en-US" sz="3200" dirty="0" smtClean="0">
                <a:solidFill>
                  <a:srgbClr val="C0504D"/>
                </a:solidFill>
              </a:rPr>
              <a:t>　</a:t>
            </a:r>
            <a:r>
              <a:rPr kumimoji="1" lang="en-US" altLang="ja-JP" sz="3200" dirty="0" smtClean="0">
                <a:solidFill>
                  <a:srgbClr val="C0504D"/>
                </a:solidFill>
              </a:rPr>
              <a:t/>
            </a:r>
            <a:br>
              <a:rPr kumimoji="1" lang="en-US" altLang="ja-JP" sz="3200" dirty="0" smtClean="0">
                <a:solidFill>
                  <a:srgbClr val="C0504D"/>
                </a:solidFill>
              </a:rPr>
            </a:br>
            <a:r>
              <a:rPr kumimoji="1" lang="ja-JP" altLang="en-US" sz="3200" dirty="0" smtClean="0">
                <a:solidFill>
                  <a:srgbClr val="C0504D"/>
                </a:solidFill>
              </a:rPr>
              <a:t>環境変動から資源量変動まで</a:t>
            </a:r>
            <a:r>
              <a:rPr kumimoji="1" lang="ja-JP" altLang="en-US" sz="3200" u="sng" dirty="0" smtClean="0">
                <a:solidFill>
                  <a:srgbClr val="C0504D"/>
                </a:solidFill>
              </a:rPr>
              <a:t>欠損のない</a:t>
            </a:r>
            <a:r>
              <a:rPr kumimoji="1" lang="ja-JP" altLang="en-US" sz="3200" dirty="0" smtClean="0">
                <a:solidFill>
                  <a:srgbClr val="C0504D"/>
                </a:solidFill>
              </a:rPr>
              <a:t>解析</a:t>
            </a:r>
            <a:endParaRPr kumimoji="1" lang="ja-JP" altLang="en-US" sz="3200" dirty="0">
              <a:solidFill>
                <a:srgbClr val="C0504D"/>
              </a:solidFill>
            </a:endParaRPr>
          </a:p>
        </p:txBody>
      </p:sp>
      <p:sp>
        <p:nvSpPr>
          <p:cNvPr id="4" name="テキスト ボックス 3"/>
          <p:cNvSpPr txBox="1"/>
          <p:nvPr/>
        </p:nvSpPr>
        <p:spPr>
          <a:xfrm>
            <a:off x="298051" y="1773516"/>
            <a:ext cx="6868124" cy="369332"/>
          </a:xfrm>
          <a:prstGeom prst="rect">
            <a:avLst/>
          </a:prstGeom>
          <a:noFill/>
        </p:spPr>
        <p:txBody>
          <a:bodyPr wrap="square" rtlCol="0">
            <a:spAutoFit/>
          </a:bodyPr>
          <a:lstStyle/>
          <a:p>
            <a:r>
              <a:rPr lang="en-US" altLang="en-US" dirty="0" smtClean="0">
                <a:solidFill>
                  <a:srgbClr val="FF0000"/>
                </a:solidFill>
              </a:rPr>
              <a:t>End-to-end</a:t>
            </a:r>
            <a:r>
              <a:rPr lang="ja-JP" altLang="en-US" dirty="0" smtClean="0">
                <a:solidFill>
                  <a:srgbClr val="FF0000"/>
                </a:solidFill>
              </a:rPr>
              <a:t>モデルの場合</a:t>
            </a:r>
            <a:endParaRPr kumimoji="1" lang="ja-JP" altLang="en-US" dirty="0">
              <a:solidFill>
                <a:srgbClr val="FF0000"/>
              </a:solidFill>
            </a:endParaRPr>
          </a:p>
        </p:txBody>
      </p:sp>
      <p:pic>
        <p:nvPicPr>
          <p:cNvPr id="5" name="図 4" descr="名称未設定.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142848"/>
            <a:ext cx="2449199" cy="1473422"/>
          </a:xfrm>
          <a:prstGeom prst="rect">
            <a:avLst/>
          </a:prstGeom>
          <a:ln w="28575" cmpd="sng">
            <a:solidFill>
              <a:srgbClr val="93A299"/>
            </a:solidFill>
          </a:ln>
        </p:spPr>
      </p:pic>
      <p:pic>
        <p:nvPicPr>
          <p:cNvPr id="6" name="図 5" descr="名称未設定.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0062" y="2142848"/>
            <a:ext cx="2449199" cy="1473423"/>
          </a:xfrm>
          <a:prstGeom prst="rect">
            <a:avLst/>
          </a:prstGeom>
          <a:noFill/>
          <a:ln w="28575" cmpd="sng">
            <a:solidFill>
              <a:srgbClr val="93A299"/>
            </a:solidFill>
          </a:ln>
        </p:spPr>
      </p:pic>
      <p:pic>
        <p:nvPicPr>
          <p:cNvPr id="7" name="図 6" descr="名称未設定.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9152" y="2137406"/>
            <a:ext cx="2449199" cy="1470170"/>
          </a:xfrm>
          <a:prstGeom prst="rect">
            <a:avLst/>
          </a:prstGeom>
          <a:ln w="28575" cmpd="sng">
            <a:solidFill>
              <a:srgbClr val="FF0000"/>
            </a:solidFill>
          </a:ln>
        </p:spPr>
      </p:pic>
      <p:sp>
        <p:nvSpPr>
          <p:cNvPr id="10" name="円/楕円 9"/>
          <p:cNvSpPr/>
          <p:nvPr/>
        </p:nvSpPr>
        <p:spPr>
          <a:xfrm>
            <a:off x="1788305" y="3058078"/>
            <a:ext cx="492431" cy="3887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右矢印 27"/>
          <p:cNvSpPr/>
          <p:nvPr/>
        </p:nvSpPr>
        <p:spPr>
          <a:xfrm>
            <a:off x="2755900" y="2848528"/>
            <a:ext cx="644512" cy="419100"/>
          </a:xfrm>
          <a:prstGeom prst="rightArrow">
            <a:avLst/>
          </a:prstGeom>
          <a:solidFill>
            <a:schemeClr val="tx1">
              <a:lumMod val="90000"/>
              <a:lumOff val="1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0" name="図形グループ 19"/>
          <p:cNvGrpSpPr/>
          <p:nvPr/>
        </p:nvGrpSpPr>
        <p:grpSpPr>
          <a:xfrm>
            <a:off x="5119953" y="2928456"/>
            <a:ext cx="1091564" cy="1322792"/>
            <a:chOff x="5119953" y="2928456"/>
            <a:chExt cx="1091564" cy="1322792"/>
          </a:xfrm>
        </p:grpSpPr>
        <p:grpSp>
          <p:nvGrpSpPr>
            <p:cNvPr id="17" name="図形グループ 16"/>
            <p:cNvGrpSpPr/>
            <p:nvPr/>
          </p:nvGrpSpPr>
          <p:grpSpPr>
            <a:xfrm rot="5400000">
              <a:off x="5348246" y="3387978"/>
              <a:ext cx="634977" cy="1091564"/>
              <a:chOff x="2280736" y="4143011"/>
              <a:chExt cx="634977" cy="1091564"/>
            </a:xfrm>
          </p:grpSpPr>
          <p:cxnSp>
            <p:nvCxnSpPr>
              <p:cNvPr id="12" name="直線コネクタ 11"/>
              <p:cNvCxnSpPr/>
              <p:nvPr/>
            </p:nvCxnSpPr>
            <p:spPr>
              <a:xfrm flipH="1">
                <a:off x="2280736" y="4143011"/>
                <a:ext cx="634977" cy="51091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flipH="1" flipV="1">
                <a:off x="2280736" y="4653925"/>
                <a:ext cx="634976" cy="58065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9" name="右矢印 28"/>
            <p:cNvSpPr/>
            <p:nvPr/>
          </p:nvSpPr>
          <p:spPr>
            <a:xfrm>
              <a:off x="5407975" y="2928456"/>
              <a:ext cx="644512" cy="419100"/>
            </a:xfrm>
            <a:prstGeom prst="rightArrow">
              <a:avLst/>
            </a:prstGeom>
            <a:solidFill>
              <a:srgbClr val="FF0000">
                <a:alpha val="6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9" name="円/楕円 18"/>
          <p:cNvSpPr/>
          <p:nvPr/>
        </p:nvSpPr>
        <p:spPr>
          <a:xfrm>
            <a:off x="4455305" y="3153186"/>
            <a:ext cx="492431" cy="3887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7166175" y="2958817"/>
            <a:ext cx="492431" cy="3887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4" name="図形グループ 13"/>
          <p:cNvGrpSpPr/>
          <p:nvPr/>
        </p:nvGrpSpPr>
        <p:grpSpPr>
          <a:xfrm>
            <a:off x="2815325" y="4361540"/>
            <a:ext cx="5765282" cy="1473422"/>
            <a:chOff x="2815325" y="4455614"/>
            <a:chExt cx="5765282" cy="1473422"/>
          </a:xfrm>
        </p:grpSpPr>
        <p:pic>
          <p:nvPicPr>
            <p:cNvPr id="16" name="図 15" descr="名称未設定.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7581" y="4455614"/>
              <a:ext cx="2445945" cy="1473422"/>
            </a:xfrm>
            <a:prstGeom prst="rect">
              <a:avLst/>
            </a:prstGeom>
            <a:ln w="28575" cmpd="sng">
              <a:solidFill>
                <a:srgbClr val="93A299"/>
              </a:solidFill>
            </a:ln>
          </p:spPr>
        </p:pic>
        <p:pic>
          <p:nvPicPr>
            <p:cNvPr id="18" name="図 17" descr="名称未設定.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3734" y="4455614"/>
              <a:ext cx="2454617" cy="1473422"/>
            </a:xfrm>
            <a:prstGeom prst="rect">
              <a:avLst/>
            </a:prstGeom>
            <a:ln w="28575" cmpd="sng">
              <a:solidFill>
                <a:srgbClr val="93A299"/>
              </a:solidFill>
            </a:ln>
          </p:spPr>
        </p:pic>
        <p:sp>
          <p:nvSpPr>
            <p:cNvPr id="30" name="右矢印 29"/>
            <p:cNvSpPr/>
            <p:nvPr/>
          </p:nvSpPr>
          <p:spPr>
            <a:xfrm>
              <a:off x="2815325" y="4767522"/>
              <a:ext cx="644512" cy="419100"/>
            </a:xfrm>
            <a:prstGeom prst="rightArrow">
              <a:avLst/>
            </a:prstGeom>
            <a:solidFill>
              <a:schemeClr val="tx1">
                <a:lumMod val="90000"/>
                <a:lumOff val="1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a:off x="5427986" y="4767522"/>
              <a:ext cx="644512" cy="419100"/>
            </a:xfrm>
            <a:prstGeom prst="rightArrow">
              <a:avLst/>
            </a:prstGeom>
            <a:solidFill>
              <a:schemeClr val="tx1">
                <a:lumMod val="90000"/>
                <a:lumOff val="1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a:off x="7936095" y="4767522"/>
              <a:ext cx="644512" cy="419100"/>
            </a:xfrm>
            <a:prstGeom prst="rightArrow">
              <a:avLst/>
            </a:prstGeom>
            <a:solidFill>
              <a:schemeClr val="tx1">
                <a:lumMod val="90000"/>
                <a:lumOff val="10000"/>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072499" y="4461524"/>
              <a:ext cx="1863596" cy="276999"/>
            </a:xfrm>
            <a:prstGeom prst="rect">
              <a:avLst/>
            </a:prstGeom>
            <a:solidFill>
              <a:schemeClr val="bg1"/>
            </a:solidFill>
          </p:spPr>
          <p:txBody>
            <a:bodyPr wrap="square" rtlCol="0">
              <a:spAutoFit/>
            </a:bodyPr>
            <a:lstStyle/>
            <a:p>
              <a:pPr algn="ctr"/>
              <a:r>
                <a:rPr lang="ja-JP" altLang="en-US" sz="1200" dirty="0" smtClean="0"/>
                <a:t>仔魚期の生残率（モデル）</a:t>
              </a:r>
              <a:endParaRPr kumimoji="1" lang="ja-JP" altLang="en-US" sz="1200" dirty="0"/>
            </a:p>
          </p:txBody>
        </p:sp>
        <p:sp>
          <p:nvSpPr>
            <p:cNvPr id="35" name="テキスト ボックス 34"/>
            <p:cNvSpPr txBox="1"/>
            <p:nvPr/>
          </p:nvSpPr>
          <p:spPr>
            <a:xfrm>
              <a:off x="3583385" y="4490523"/>
              <a:ext cx="1741207" cy="276999"/>
            </a:xfrm>
            <a:prstGeom prst="rect">
              <a:avLst/>
            </a:prstGeom>
            <a:solidFill>
              <a:schemeClr val="bg1"/>
            </a:solidFill>
          </p:spPr>
          <p:txBody>
            <a:bodyPr wrap="square" rtlCol="0">
              <a:spAutoFit/>
            </a:bodyPr>
            <a:lstStyle/>
            <a:p>
              <a:pPr algn="ctr"/>
              <a:r>
                <a:rPr lang="ja-JP" altLang="en-US" sz="1200" dirty="0" smtClean="0"/>
                <a:t>仔魚期の長さ（モデル）</a:t>
              </a:r>
              <a:endParaRPr kumimoji="1" lang="ja-JP" altLang="en-US" sz="1200" dirty="0"/>
            </a:p>
          </p:txBody>
        </p:sp>
        <p:sp>
          <p:nvSpPr>
            <p:cNvPr id="36" name="円/楕円 35"/>
            <p:cNvSpPr/>
            <p:nvPr/>
          </p:nvSpPr>
          <p:spPr>
            <a:xfrm>
              <a:off x="4455305" y="4797883"/>
              <a:ext cx="492431" cy="3887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7136660" y="5331365"/>
              <a:ext cx="492431" cy="3887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8" name="テキスト ボックス 37"/>
          <p:cNvSpPr txBox="1"/>
          <p:nvPr/>
        </p:nvSpPr>
        <p:spPr>
          <a:xfrm>
            <a:off x="978414" y="2142848"/>
            <a:ext cx="1599216" cy="276999"/>
          </a:xfrm>
          <a:prstGeom prst="rect">
            <a:avLst/>
          </a:prstGeom>
          <a:solidFill>
            <a:schemeClr val="bg1"/>
          </a:solidFill>
        </p:spPr>
        <p:txBody>
          <a:bodyPr wrap="square" rtlCol="0">
            <a:spAutoFit/>
          </a:bodyPr>
          <a:lstStyle/>
          <a:p>
            <a:pPr algn="ctr"/>
            <a:r>
              <a:rPr kumimoji="1" lang="ja-JP" altLang="en-US" sz="1200" dirty="0" smtClean="0"/>
              <a:t>環境のデータ（観測）</a:t>
            </a:r>
            <a:endParaRPr kumimoji="1" lang="ja-JP" altLang="en-US" sz="1200" dirty="0"/>
          </a:p>
        </p:txBody>
      </p:sp>
      <p:sp>
        <p:nvSpPr>
          <p:cNvPr id="39" name="テキスト ボックス 38"/>
          <p:cNvSpPr txBox="1"/>
          <p:nvPr/>
        </p:nvSpPr>
        <p:spPr>
          <a:xfrm>
            <a:off x="3583385" y="2142848"/>
            <a:ext cx="1526779" cy="276999"/>
          </a:xfrm>
          <a:prstGeom prst="rect">
            <a:avLst/>
          </a:prstGeom>
          <a:solidFill>
            <a:schemeClr val="bg1"/>
          </a:solidFill>
        </p:spPr>
        <p:txBody>
          <a:bodyPr wrap="square" rtlCol="0">
            <a:spAutoFit/>
          </a:bodyPr>
          <a:lstStyle/>
          <a:p>
            <a:pPr algn="ctr"/>
            <a:r>
              <a:rPr lang="ja-JP" altLang="en-US" sz="1200" dirty="0" smtClean="0"/>
              <a:t>プランクトン（モデル）</a:t>
            </a:r>
            <a:endParaRPr kumimoji="1" lang="ja-JP" altLang="en-US" sz="1200" dirty="0"/>
          </a:p>
        </p:txBody>
      </p:sp>
      <p:sp>
        <p:nvSpPr>
          <p:cNvPr id="40" name="テキスト ボックス 39"/>
          <p:cNvSpPr txBox="1"/>
          <p:nvPr/>
        </p:nvSpPr>
        <p:spPr>
          <a:xfrm>
            <a:off x="6362861" y="2142848"/>
            <a:ext cx="1331105" cy="276999"/>
          </a:xfrm>
          <a:prstGeom prst="rect">
            <a:avLst/>
          </a:prstGeom>
          <a:solidFill>
            <a:schemeClr val="bg1"/>
          </a:solidFill>
        </p:spPr>
        <p:txBody>
          <a:bodyPr wrap="square" rtlCol="0">
            <a:spAutoFit/>
          </a:bodyPr>
          <a:lstStyle/>
          <a:p>
            <a:pPr algn="ctr"/>
            <a:r>
              <a:rPr lang="ja-JP" altLang="en-US" sz="1200" dirty="0" smtClean="0"/>
              <a:t>資源量（観測）</a:t>
            </a:r>
            <a:endParaRPr kumimoji="1" lang="ja-JP" altLang="en-US" sz="1200" dirty="0"/>
          </a:p>
        </p:txBody>
      </p:sp>
      <p:sp>
        <p:nvSpPr>
          <p:cNvPr id="41" name="テキスト ボックス 40"/>
          <p:cNvSpPr txBox="1"/>
          <p:nvPr/>
        </p:nvSpPr>
        <p:spPr>
          <a:xfrm>
            <a:off x="3459837" y="5929036"/>
            <a:ext cx="4903348" cy="830997"/>
          </a:xfrm>
          <a:prstGeom prst="rect">
            <a:avLst/>
          </a:prstGeom>
          <a:solidFill>
            <a:schemeClr val="accent5">
              <a:lumMod val="20000"/>
              <a:lumOff val="80000"/>
            </a:schemeClr>
          </a:solidFill>
        </p:spPr>
        <p:txBody>
          <a:bodyPr wrap="square" rtlCol="0">
            <a:spAutoFit/>
          </a:bodyPr>
          <a:lstStyle/>
          <a:p>
            <a:pPr marL="342900" indent="-342900">
              <a:buFont typeface="+mj-lt"/>
              <a:buAutoNum type="arabicPeriod" startAt="4"/>
            </a:pPr>
            <a:r>
              <a:rPr lang="ja-JP" altLang="en-US" sz="1600" dirty="0" smtClean="0"/>
              <a:t>2</a:t>
            </a:r>
            <a:r>
              <a:rPr lang="en-US" altLang="ja-JP" sz="1600" dirty="0" smtClean="0"/>
              <a:t>014</a:t>
            </a:r>
            <a:r>
              <a:rPr lang="ja-JP" altLang="en-US" sz="1600" dirty="0" smtClean="0"/>
              <a:t>年は餌不足のために成長が遅く、死にやすい仔魚期間が延びることで生残が悪化。</a:t>
            </a:r>
            <a:endParaRPr lang="en-US" altLang="ja-JP" sz="1600" dirty="0" smtClean="0"/>
          </a:p>
          <a:p>
            <a:pPr marL="342900" indent="-342900">
              <a:buFont typeface="+mj-lt"/>
              <a:buAutoNum type="arabicPeriod" startAt="4"/>
            </a:pPr>
            <a:r>
              <a:rPr kumimoji="1" lang="ja-JP" altLang="en-US" sz="1600" dirty="0" smtClean="0"/>
              <a:t>その結果、加入量が減り、源量も減少した。</a:t>
            </a:r>
            <a:endParaRPr kumimoji="1" lang="ja-JP" altLang="en-US" sz="1600" dirty="0"/>
          </a:p>
        </p:txBody>
      </p:sp>
      <p:sp>
        <p:nvSpPr>
          <p:cNvPr id="21" name="テキスト ボックス 20"/>
          <p:cNvSpPr txBox="1"/>
          <p:nvPr/>
        </p:nvSpPr>
        <p:spPr>
          <a:xfrm>
            <a:off x="1098845" y="3702303"/>
            <a:ext cx="4246504" cy="646331"/>
          </a:xfrm>
          <a:prstGeom prst="rect">
            <a:avLst/>
          </a:prstGeom>
          <a:noFill/>
        </p:spPr>
        <p:txBody>
          <a:bodyPr wrap="square" rtlCol="0">
            <a:spAutoFit/>
          </a:bodyPr>
          <a:lstStyle/>
          <a:p>
            <a:r>
              <a:rPr kumimoji="1" lang="ja-JP" altLang="en-US" dirty="0" smtClean="0">
                <a:solidFill>
                  <a:srgbClr val="FF0000"/>
                </a:solidFill>
              </a:rPr>
              <a:t>環境変動から資源量変動までの全過程がシミュレーション可能</a:t>
            </a:r>
            <a:endParaRPr kumimoji="1" lang="ja-JP" altLang="en-US" dirty="0">
              <a:solidFill>
                <a:srgbClr val="FF0000"/>
              </a:solidFill>
            </a:endParaRPr>
          </a:p>
        </p:txBody>
      </p:sp>
    </p:spTree>
    <p:extLst>
      <p:ext uri="{BB962C8B-B14F-4D97-AF65-F5344CB8AC3E}">
        <p14:creationId xmlns:p14="http://schemas.microsoft.com/office/powerpoint/2010/main" val="4081910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エッセンシャル">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エッセンシャル">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エッセンシャル">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エッセンシャル.thmx</Template>
  <TotalTime>4953</TotalTime>
  <Words>2286</Words>
  <Application>Microsoft Macintosh PowerPoint</Application>
  <PresentationFormat>画面に合わせる (4:3)</PresentationFormat>
  <Paragraphs>367</Paragraphs>
  <Slides>31</Slides>
  <Notes>0</Notes>
  <HiddenSlides>0</HiddenSlides>
  <MMClips>0</MMClips>
  <ScaleCrop>false</ScaleCrop>
  <HeadingPairs>
    <vt:vector size="4" baseType="variant">
      <vt:variant>
        <vt:lpstr>テーマ</vt:lpstr>
      </vt:variant>
      <vt:variant>
        <vt:i4>1</vt:i4>
      </vt:variant>
      <vt:variant>
        <vt:lpstr>スライド タイトル</vt:lpstr>
      </vt:variant>
      <vt:variant>
        <vt:i4>31</vt:i4>
      </vt:variant>
    </vt:vector>
  </HeadingPairs>
  <TitlesOfParts>
    <vt:vector size="32" baseType="lpstr">
      <vt:lpstr>エッセンシャル</vt:lpstr>
      <vt:lpstr>イワシ類を対象とした End-to-endモデルの紹介</vt:lpstr>
      <vt:lpstr>目次</vt:lpstr>
      <vt:lpstr>End-to-endモデルとは</vt:lpstr>
      <vt:lpstr>資源量決定過程</vt:lpstr>
      <vt:lpstr>資源量決定過程</vt:lpstr>
      <vt:lpstr>回遊行動決定過程</vt:lpstr>
      <vt:lpstr>回遊行動決定過程</vt:lpstr>
      <vt:lpstr>メリット①　 環境変動から資源量変動まで欠損のない解析</vt:lpstr>
      <vt:lpstr>メリット①　 環境変動から資源量変動まで欠損のない解析</vt:lpstr>
      <vt:lpstr>メリット②　 フルライフサイクルシミュレーションによって 成長ステージ別の生残率（変動）を求められる</vt:lpstr>
      <vt:lpstr>メリット②　 フルライフサイクルシミュレーションによって 成長ステージ別の生残率（変動）を求められる</vt:lpstr>
      <vt:lpstr>メリット②　 フルライフサイクルシミュレーションによって 成長ステージ別の生残率（変動）を求められる</vt:lpstr>
      <vt:lpstr>End-to-endモデルの現状</vt:lpstr>
      <vt:lpstr>成長・回遊モデルの検証</vt:lpstr>
      <vt:lpstr>End-to-endモデルの現状</vt:lpstr>
      <vt:lpstr>カリフォルニアでのマイワシ・カタクチイワシを対象とした研究例の紹介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End-to-endモデルの今後・応用</vt:lpstr>
      <vt:lpstr>End-to-endモデルの応用漁場予測</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イワシ類を対象としたEnd-to-endモデル</dc:title>
  <dc:creator>西川悠</dc:creator>
  <cp:lastModifiedBy>Nishikawa Haruka</cp:lastModifiedBy>
  <cp:revision>253</cp:revision>
  <dcterms:created xsi:type="dcterms:W3CDTF">2016-10-03T05:38:09Z</dcterms:created>
  <dcterms:modified xsi:type="dcterms:W3CDTF">2016-11-16T08:25:33Z</dcterms:modified>
</cp:coreProperties>
</file>