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F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696"/>
  </p:normalViewPr>
  <p:slideViewPr>
    <p:cSldViewPr snapToGrid="0" snapToObjects="1">
      <p:cViewPr varScale="1">
        <p:scale>
          <a:sx n="49" d="100"/>
          <a:sy n="49" d="100"/>
        </p:scale>
        <p:origin x="8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大標題文字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693385" y="50419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–王大明</a:t>
            </a:r>
          </a:p>
        </p:txBody>
      </p:sp>
      <p:sp>
        <p:nvSpPr>
          <p:cNvPr id="94" name="「在此輸入名言語錄。」"/>
          <p:cNvSpPr txBox="1">
            <a:spLocks noGrp="1"/>
          </p:cNvSpPr>
          <p:nvPr>
            <p:ph type="body" sz="quarter" idx="14"/>
          </p:nvPr>
        </p:nvSpPr>
        <p:spPr>
          <a:xfrm>
            <a:off x="1693385" y="4259033"/>
            <a:ext cx="13953493" cy="6259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「在此輸入名言語錄。」</a:t>
            </a:r>
          </a:p>
        </p:txBody>
      </p:sp>
      <p:sp>
        <p:nvSpPr>
          <p:cNvPr id="9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>
            <a:spLocks noGrp="1"/>
          </p:cNvSpPr>
          <p:nvPr>
            <p:ph type="pic" idx="13"/>
          </p:nvPr>
        </p:nvSpPr>
        <p:spPr>
          <a:xfrm>
            <a:off x="-1266510" y="0"/>
            <a:ext cx="19873282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>
            <a:spLocks noGrp="1"/>
          </p:cNvSpPr>
          <p:nvPr>
            <p:ph type="pic" idx="13"/>
          </p:nvPr>
        </p:nvSpPr>
        <p:spPr>
          <a:xfrm>
            <a:off x="2162852" y="289102"/>
            <a:ext cx="13005201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大標題文字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大標題文字</a:t>
            </a:r>
          </a:p>
        </p:txBody>
      </p:sp>
      <p:sp>
        <p:nvSpPr>
          <p:cNvPr id="2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>
            <a:spLocks noGrp="1"/>
          </p:cNvSpPr>
          <p:nvPr>
            <p:ph type="pic" idx="13"/>
          </p:nvPr>
        </p:nvSpPr>
        <p:spPr>
          <a:xfrm>
            <a:off x="3018459" y="613836"/>
            <a:ext cx="16535905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大標題文字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大標題文字</a:t>
            </a:r>
          </a:p>
        </p:txBody>
      </p:sp>
      <p:sp>
        <p:nvSpPr>
          <p:cNvPr id="4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7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>
            <a:spLocks noGrp="1"/>
          </p:cNvSpPr>
          <p:nvPr>
            <p:ph type="pic" idx="13"/>
          </p:nvPr>
        </p:nvSpPr>
        <p:spPr>
          <a:xfrm>
            <a:off x="5448466" y="2586569"/>
            <a:ext cx="12573384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67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028752" indent="-342917">
              <a:spcBef>
                <a:spcPts val="3200"/>
              </a:spcBef>
              <a:defRPr sz="2801"/>
            </a:lvl3pPr>
            <a:lvl4pPr marL="1371668" indent="-342917">
              <a:spcBef>
                <a:spcPts val="3200"/>
              </a:spcBef>
              <a:defRPr sz="2801"/>
            </a:lvl4pPr>
            <a:lvl5pPr marL="1714586" indent="-342917">
              <a:spcBef>
                <a:spcPts val="3200"/>
              </a:spcBef>
              <a:defRPr sz="280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9287" y="9296401"/>
            <a:ext cx="352661" cy="3488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>
            <a:spLocks noGrp="1"/>
          </p:cNvSpPr>
          <p:nvPr>
            <p:ph type="pic" sz="quarter" idx="13"/>
          </p:nvPr>
        </p:nvSpPr>
        <p:spPr>
          <a:xfrm>
            <a:off x="8907205" y="5029200"/>
            <a:ext cx="8073244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影像"/>
          <p:cNvSpPr>
            <a:spLocks noGrp="1"/>
          </p:cNvSpPr>
          <p:nvPr>
            <p:ph type="pic" sz="quarter" idx="14"/>
          </p:nvPr>
        </p:nvSpPr>
        <p:spPr>
          <a:xfrm>
            <a:off x="8670131" y="889003"/>
            <a:ext cx="7823439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影像"/>
          <p:cNvSpPr>
            <a:spLocks noGrp="1"/>
          </p:cNvSpPr>
          <p:nvPr>
            <p:ph type="pic" idx="15"/>
          </p:nvPr>
        </p:nvSpPr>
        <p:spPr>
          <a:xfrm>
            <a:off x="-3166630" y="889000"/>
            <a:ext cx="15977088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9287" y="9296401"/>
            <a:ext cx="352661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11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23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35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46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57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68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8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92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rrent problems of tropical weather and prospects for the next 10 years"/>
          <p:cNvSpPr txBox="1">
            <a:spLocks noGrp="1"/>
          </p:cNvSpPr>
          <p:nvPr>
            <p:ph type="ctrTitle"/>
          </p:nvPr>
        </p:nvSpPr>
        <p:spPr>
          <a:xfrm>
            <a:off x="669068" y="1659471"/>
            <a:ext cx="16002126" cy="2171611"/>
          </a:xfrm>
          <a:prstGeom prst="rect">
            <a:avLst/>
          </a:prstGeom>
        </p:spPr>
        <p:txBody>
          <a:bodyPr>
            <a:normAutofit/>
          </a:bodyPr>
          <a:lstStyle>
            <a:lvl1pPr defTabSz="385572">
              <a:defRPr sz="528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altLang="zh-TW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TW" alt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of tropical weather and prospects for the next 10 years</a:t>
            </a:r>
          </a:p>
        </p:txBody>
      </p:sp>
      <p:sp>
        <p:nvSpPr>
          <p:cNvPr id="120" name="Chung-Wei Lee, Ching-Shu Hung, Yuan-Huai Tsai (NTU)…"/>
          <p:cNvSpPr txBox="1">
            <a:spLocks noGrp="1"/>
          </p:cNvSpPr>
          <p:nvPr>
            <p:ph type="subTitle" sz="quarter" idx="1"/>
          </p:nvPr>
        </p:nvSpPr>
        <p:spPr>
          <a:xfrm>
            <a:off x="3324224" y="4829175"/>
            <a:ext cx="10691814" cy="418956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3200"/>
            </a:pPr>
            <a:r>
              <a:rPr lang="pl-PL" altLang="zh-TW" dirty="0">
                <a:latin typeface="Georgia" panose="02040502050405020303" pitchFamily="18" charset="0"/>
                <a:cs typeface="Arial" panose="020B0604020202020204" pitchFamily="34" charset="0"/>
              </a:rPr>
              <a:t>Terada </a:t>
            </a:r>
            <a:r>
              <a:rPr lang="pl-PL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Mamiko</a:t>
            </a:r>
            <a:r>
              <a:rPr lang="en-US" altLang="zh-TW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1</a:t>
            </a:r>
            <a:r>
              <a:rPr lang="pl-PL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lang="pl-PL" altLang="zh-TW" dirty="0">
                <a:latin typeface="Georgia" panose="02040502050405020303" pitchFamily="18" charset="0"/>
                <a:cs typeface="Arial" panose="020B0604020202020204" pitchFamily="34" charset="0"/>
              </a:rPr>
              <a:t>Yuya </a:t>
            </a:r>
            <a:r>
              <a:rPr lang="pl-PL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Hamaguchi</a:t>
            </a:r>
            <a:r>
              <a:rPr lang="en-US" altLang="zh-TW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1</a:t>
            </a:r>
            <a:r>
              <a:rPr lang="pl-PL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lang="pl-PL" altLang="zh-TW" dirty="0">
                <a:latin typeface="Georgia" panose="02040502050405020303" pitchFamily="18" charset="0"/>
                <a:cs typeface="Arial" panose="020B0604020202020204" pitchFamily="34" charset="0"/>
              </a:rPr>
              <a:t>Wataru </a:t>
            </a:r>
            <a:r>
              <a:rPr lang="pl-PL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Kaneko</a:t>
            </a:r>
            <a:r>
              <a:rPr lang="en-US" altLang="zh-TW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1</a:t>
            </a:r>
          </a:p>
          <a:p>
            <a:pPr>
              <a:defRPr sz="3200"/>
            </a:pPr>
            <a:r>
              <a:rPr lang="en-US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Ching-Shu Hung</a:t>
            </a:r>
            <a:r>
              <a:rPr lang="en-US" altLang="zh-TW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3</a:t>
            </a:r>
            <a:r>
              <a:rPr lang="en-US" altLang="zh-TW" dirty="0">
                <a:latin typeface="Georgia" panose="02040502050405020303" pitchFamily="18" charset="0"/>
                <a:cs typeface="Arial" panose="020B0604020202020204" pitchFamily="34" charset="0"/>
              </a:rPr>
              <a:t>, Yuan-</a:t>
            </a:r>
            <a:r>
              <a:rPr lang="en-US" altLang="zh-TW" dirty="0" err="1">
                <a:latin typeface="Georgia" panose="02040502050405020303" pitchFamily="18" charset="0"/>
                <a:cs typeface="Arial" panose="020B0604020202020204" pitchFamily="34" charset="0"/>
              </a:rPr>
              <a:t>Huai</a:t>
            </a:r>
            <a:r>
              <a:rPr lang="en-US" altLang="zh-TW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Tsai</a:t>
            </a:r>
            <a:r>
              <a:rPr lang="en-US" altLang="zh-TW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2</a:t>
            </a:r>
            <a:r>
              <a:rPr lang="en-US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,</a:t>
            </a:r>
            <a:r>
              <a:rPr lang="pl-PL" altLang="zh-TW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dirty="0" smtClean="0">
                <a:latin typeface="Georgia" panose="02040502050405020303" pitchFamily="18" charset="0"/>
                <a:cs typeface="Arial" panose="020B0604020202020204" pitchFamily="34" charset="0"/>
              </a:rPr>
              <a:t>Chung-Wei Lee</a:t>
            </a:r>
            <a:r>
              <a:rPr lang="en-US" altLang="zh-TW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2</a:t>
            </a:r>
            <a:endParaRPr lang="en-US" sz="26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l">
              <a:defRPr sz="3200"/>
            </a:pPr>
            <a:endParaRPr lang="en-US" altLang="zh-TW" sz="2600" baseline="300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l">
              <a:defRPr sz="3200"/>
            </a:pPr>
            <a:r>
              <a:rPr lang="en-US" altLang="zh-TW" sz="2600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					1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University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of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Tokyo</a:t>
            </a:r>
          </a:p>
          <a:p>
            <a:pPr algn="l">
              <a:defRPr sz="3200"/>
            </a:pPr>
            <a:r>
              <a:rPr lang="en-US" altLang="zh-TW" sz="2600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					2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National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Taiwan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University</a:t>
            </a:r>
          </a:p>
          <a:p>
            <a:pPr algn="l">
              <a:defRPr sz="3200"/>
            </a:pPr>
            <a:r>
              <a:rPr lang="en-US" altLang="zh-TW" sz="2600" baseline="30000" dirty="0" smtClean="0">
                <a:latin typeface="Georgia" panose="02040502050405020303" pitchFamily="18" charset="0"/>
                <a:cs typeface="Arial" panose="020B0604020202020204" pitchFamily="34" charset="0"/>
              </a:rPr>
              <a:t>					3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Used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to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be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2,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but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currently</a:t>
            </a:r>
            <a:r>
              <a:rPr lang="zh-TW" altLang="en-US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zh-TW" sz="2600" dirty="0" smtClean="0">
                <a:latin typeface="Georgia" panose="02040502050405020303" pitchFamily="18" charset="0"/>
                <a:cs typeface="Arial" panose="020B0604020202020204" pitchFamily="34" charset="0"/>
              </a:rPr>
              <a:t>1</a:t>
            </a:r>
            <a:endParaRPr lang="en-US" sz="26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 sz="3200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3200"/>
            </a:pP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UAW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en-US" altLang="zh-TW" sz="280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3200"/>
            </a:pP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23rd,</a:t>
            </a:r>
            <a:r>
              <a:rPr lang="zh-TW" altLang="en-US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280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sz="280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箭頭"/>
          <p:cNvSpPr/>
          <p:nvPr/>
        </p:nvSpPr>
        <p:spPr>
          <a:xfrm rot="10800000">
            <a:off x="7491827" y="1716060"/>
            <a:ext cx="2356608" cy="614858"/>
          </a:xfrm>
          <a:prstGeom prst="rightArrow">
            <a:avLst>
              <a:gd name="adj1" fmla="val 37730"/>
              <a:gd name="adj2" fmla="val 50599"/>
            </a:avLst>
          </a:prstGeom>
          <a:solidFill>
            <a:schemeClr val="bg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ross-scale Interaction"/>
          <p:cNvSpPr/>
          <p:nvPr/>
        </p:nvSpPr>
        <p:spPr>
          <a:xfrm>
            <a:off x="10176479" y="907489"/>
            <a:ext cx="4788000" cy="2232000"/>
          </a:xfrm>
          <a:prstGeom prst="ellipse">
            <a:avLst/>
          </a:prstGeom>
          <a:solidFill>
            <a:srgbClr val="A1F6EC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altLang="zh-TW" b="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Problems:</a:t>
            </a:r>
          </a:p>
          <a:p>
            <a:r>
              <a:rPr dirty="0" smtClean="0">
                <a:solidFill>
                  <a:schemeClr val="tx1"/>
                </a:solidFill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Cross-scale </a:t>
            </a:r>
            <a:r>
              <a:rPr dirty="0">
                <a:solidFill>
                  <a:schemeClr val="tx1"/>
                </a:solidFill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Interaction</a:t>
            </a:r>
          </a:p>
        </p:txBody>
      </p:sp>
      <p:sp>
        <p:nvSpPr>
          <p:cNvPr id="143" name="Seamless…"/>
          <p:cNvSpPr/>
          <p:nvPr/>
        </p:nvSpPr>
        <p:spPr>
          <a:xfrm>
            <a:off x="2375783" y="907489"/>
            <a:ext cx="4788000" cy="223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altLang="zh-TW" sz="40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Prospects:</a:t>
            </a:r>
            <a:r>
              <a:rPr lang="zh-TW" altLang="en-US" sz="4000" dirty="0" smtClean="0">
                <a:solidFill>
                  <a:schemeClr val="tx1"/>
                </a:solidFill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zh-TW" sz="4000" dirty="0" smtClean="0">
                <a:solidFill>
                  <a:schemeClr val="tx1"/>
                </a:solidFill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S2S</a:t>
            </a:r>
            <a:r>
              <a:rPr lang="zh-TW" altLang="en-US" sz="4000" dirty="0" smtClean="0">
                <a:solidFill>
                  <a:schemeClr val="tx1"/>
                </a:solidFill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sz="4000" dirty="0" smtClean="0">
                <a:solidFill>
                  <a:schemeClr val="tx1"/>
                </a:solidFill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Prediction</a:t>
            </a:r>
            <a:endParaRPr sz="4000" dirty="0">
              <a:solidFill>
                <a:schemeClr val="tx1"/>
              </a:solidFill>
              <a:latin typeface="Arial Black" panose="020B0A040201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52465" y="5361598"/>
            <a:ext cx="2945813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Tropical</a:t>
            </a:r>
            <a:r>
              <a:rPr kumimoji="0" lang="zh-TW" altLang="en-US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 </a:t>
            </a: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Convection</a:t>
            </a:r>
            <a:endParaRPr kumimoji="0" lang="zh-TW" altLang="en-US" sz="220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437105" y="4073656"/>
            <a:ext cx="637789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Fundamental</a:t>
            </a:r>
            <a:r>
              <a:rPr lang="zh-TW" altLang="en-US" sz="3200" b="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lang="en-US" altLang="zh-TW" sz="3200" b="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Processes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285519" y="4010317"/>
            <a:ext cx="5107749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Predictability</a:t>
            </a:r>
            <a:r>
              <a:rPr kumimoji="0" lang="zh-TW" alt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kumimoji="0" lang="en-US" altLang="zh-TW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Sources</a:t>
            </a:r>
            <a:r>
              <a:rPr kumimoji="0" lang="zh-TW" alt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kumimoji="0" lang="en-US" altLang="zh-TW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on</a:t>
            </a:r>
            <a:r>
              <a:rPr kumimoji="0" lang="zh-TW" alt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lang="en-US" altLang="zh-TW" sz="3200" b="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Different</a:t>
            </a:r>
            <a:r>
              <a:rPr lang="zh-TW" altLang="en-US" sz="3200" b="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lang="en-US" altLang="zh-TW" sz="3200" b="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Timescales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08015" y="5122642"/>
            <a:ext cx="3383553" cy="3011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Diurnal</a:t>
            </a:r>
            <a:r>
              <a:rPr kumimoji="0" lang="zh-TW" altLang="en-US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Cycle</a:t>
            </a: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Equatorial</a:t>
            </a:r>
            <a:r>
              <a:rPr lang="zh-TW" alt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Waves</a:t>
            </a:r>
            <a:endParaRPr kumimoji="0" lang="en-US" altLang="zh-TW" sz="220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MJO</a:t>
            </a: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Land</a:t>
            </a:r>
            <a:r>
              <a:rPr lang="zh-TW" alt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Processes</a:t>
            </a:r>
            <a:endParaRPr kumimoji="0" lang="en-US" altLang="zh-TW" sz="220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ENSO</a:t>
            </a: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Mid-</a:t>
            </a:r>
            <a:r>
              <a:rPr lang="en-US" altLang="zh-TW" sz="2200" dirty="0" err="1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lat</a:t>
            </a:r>
            <a:r>
              <a:rPr lang="zh-TW" alt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lang="en-US" altLang="zh-TW" sz="2200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Forcings</a:t>
            </a: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...</a:t>
            </a:r>
            <a:endParaRPr kumimoji="0" lang="zh-TW" altLang="en-US" sz="220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1687758" y="5136321"/>
            <a:ext cx="4024331" cy="1272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Larger-scale</a:t>
            </a:r>
            <a:r>
              <a:rPr kumimoji="0" lang="zh-TW" altLang="en-US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 </a:t>
            </a:r>
            <a:r>
              <a:rPr kumimoji="0" lang="en-US" altLang="zh-TW" sz="220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+mn-ea"/>
                <a:cs typeface="+mn-cs"/>
                <a:sym typeface="Helvetica Neue Medium"/>
              </a:rPr>
              <a:t>Forcing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altLang="zh-TW" sz="22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Hadley</a:t>
            </a:r>
            <a:r>
              <a:rPr lang="zh-TW" altLang="en-US" sz="22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 </a:t>
            </a:r>
            <a:r>
              <a:rPr lang="en-US" altLang="zh-TW" sz="22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Cell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Tropical</a:t>
            </a:r>
            <a:r>
              <a:rPr kumimoji="0" lang="zh-TW" altLang="en-US" sz="2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 </a:t>
            </a:r>
            <a:r>
              <a:rPr kumimoji="0" lang="en-US" altLang="zh-TW" sz="2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Cyclone</a:t>
            </a:r>
            <a:r>
              <a:rPr kumimoji="0" lang="zh-TW" altLang="en-US" sz="2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 </a:t>
            </a:r>
            <a:r>
              <a:rPr kumimoji="0" lang="en-US" altLang="zh-TW" sz="2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Helvetica Neue Medium"/>
              </a:rPr>
              <a:t>Genesis</a:t>
            </a:r>
            <a:endParaRPr kumimoji="0" lang="zh-TW" altLang="en-US" sz="2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Verdana" panose="020B0604030504040204" pitchFamily="34" charset="0"/>
              <a:ea typeface="+mn-ea"/>
              <a:cs typeface="+mn-cs"/>
              <a:sym typeface="Helvetica Neue Medium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70951" y="6979257"/>
            <a:ext cx="34655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584229"/>
            <a:r>
              <a:rPr lang="en-US" altLang="zh-TW" b="0" u="sng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Model</a:t>
            </a:r>
            <a:r>
              <a:rPr lang="zh-TW" altLang="en-US" b="0" u="sng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u="sng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Simulation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:</a:t>
            </a:r>
          </a:p>
          <a:p>
            <a:pPr marL="342900" indent="-342900" algn="l" defTabSz="584229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Global</a:t>
            </a:r>
            <a:r>
              <a:rPr lang="zh-TW" altLang="en-US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Cloud</a:t>
            </a:r>
            <a:r>
              <a:rPr lang="zh-TW" altLang="en-US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Resolving</a:t>
            </a:r>
            <a:r>
              <a:rPr lang="zh-TW" altLang="en-US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Model</a:t>
            </a:r>
          </a:p>
          <a:p>
            <a:pPr marL="342900" indent="-342900" algn="l" defTabSz="584229">
              <a:buFont typeface="Arial" panose="020B0604020202020204" pitchFamily="34" charset="0"/>
              <a:buChar char="•"/>
            </a:pP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Grey</a:t>
            </a:r>
            <a:r>
              <a:rPr lang="zh-TW" altLang="en-US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Zone</a:t>
            </a:r>
          </a:p>
          <a:p>
            <a:pPr marL="342900" indent="-342900" algn="l" defTabSz="584229">
              <a:buFont typeface="Arial" panose="020B0604020202020204" pitchFamily="34" charset="0"/>
              <a:buChar char="•"/>
            </a:pP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Machine</a:t>
            </a:r>
            <a:r>
              <a:rPr lang="zh-TW" altLang="en-US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Learning</a:t>
            </a:r>
            <a:endParaRPr lang="zh-TW" altLang="en-US" b="0" dirty="0">
              <a:solidFill>
                <a:schemeClr val="bg1"/>
              </a:solidFill>
              <a:latin typeface="Verdana" panose="020B0604030504040204" pitchFamily="34" charset="0"/>
              <a:sym typeface="Helvetica Neue Medium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068062" y="6979257"/>
            <a:ext cx="414662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584229">
              <a:spcBef>
                <a:spcPts val="600"/>
              </a:spcBef>
              <a:spcAft>
                <a:spcPts val="600"/>
              </a:spcAft>
            </a:pPr>
            <a:r>
              <a:rPr lang="en-US" altLang="zh-TW" b="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Observations</a:t>
            </a:r>
            <a:r>
              <a:rPr lang="zh-TW" altLang="en-US" b="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and</a:t>
            </a:r>
            <a:r>
              <a:rPr lang="zh-TW" altLang="en-US" b="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Data</a:t>
            </a:r>
            <a:r>
              <a:rPr lang="zh-TW" altLang="en-US" b="0" u="sng" dirty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Assimilation</a:t>
            </a: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:</a:t>
            </a:r>
          </a:p>
          <a:p>
            <a:pPr algn="l" defTabSz="584229">
              <a:spcAft>
                <a:spcPts val="600"/>
              </a:spcAft>
            </a:pPr>
            <a:r>
              <a:rPr lang="en-US" altLang="zh-TW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Importance</a:t>
            </a:r>
            <a:r>
              <a:rPr lang="zh-TW" altLang="en-US" b="0" dirty="0" smtClean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of</a:t>
            </a:r>
            <a:r>
              <a:rPr lang="zh-TW" altLang="en-US" b="0" dirty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field</a:t>
            </a:r>
            <a:r>
              <a:rPr lang="zh-TW" altLang="en-US" b="0" dirty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campaigns</a:t>
            </a:r>
            <a:r>
              <a:rPr lang="zh-TW" altLang="en-US" b="0" dirty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and</a:t>
            </a:r>
            <a:r>
              <a:rPr lang="zh-TW" altLang="en-US" b="0" dirty="0">
                <a:solidFill>
                  <a:schemeClr val="bg1"/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satellite</a:t>
            </a:r>
            <a:r>
              <a:rPr lang="zh-TW" altLang="en-US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 </a:t>
            </a:r>
            <a:r>
              <a:rPr lang="en-US" altLang="zh-TW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sym typeface="Helvetica Neue Medium"/>
              </a:rPr>
              <a:t>data</a:t>
            </a:r>
            <a:endParaRPr lang="zh-TW" altLang="en-US" b="0" dirty="0">
              <a:solidFill>
                <a:schemeClr val="bg1"/>
              </a:solidFill>
              <a:latin typeface="Verdana" panose="020B0604030504040204" pitchFamily="34" charset="0"/>
              <a:sym typeface="Helvetica Neue Medium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205964" y="3094248"/>
            <a:ext cx="5089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4229"/>
            <a:r>
              <a:rPr lang="en-US" altLang="zh-TW" sz="2000" b="0" dirty="0" smtClean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  <a:sym typeface="Helvetica Neue Medium"/>
              </a:rPr>
              <a:t>S2S:</a:t>
            </a:r>
            <a:r>
              <a:rPr lang="zh-TW" altLang="en-US" sz="2000" b="0" dirty="0" smtClean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  <a:sym typeface="Helvetica Neue Medium"/>
              </a:rPr>
              <a:t> </a:t>
            </a:r>
            <a:r>
              <a:rPr lang="en-US" altLang="zh-TW" sz="2000" b="0" dirty="0" smtClean="0">
                <a:solidFill>
                  <a:schemeClr val="bg2">
                    <a:lumMod val="90000"/>
                  </a:schemeClr>
                </a:solidFill>
                <a:latin typeface="Verdana" panose="020B0604030504040204" pitchFamily="34" charset="0"/>
                <a:sym typeface="Helvetica Neue Medium"/>
              </a:rPr>
              <a:t>Subseasonal-to-Seasonal</a:t>
            </a:r>
            <a:endParaRPr lang="zh-TW" altLang="en-US" sz="2000" b="0" dirty="0">
              <a:solidFill>
                <a:schemeClr val="bg2">
                  <a:lumMod val="90000"/>
                </a:schemeClr>
              </a:solidFill>
              <a:latin typeface="Verdana" panose="020B0604030504040204" pitchFamily="34" charset="0"/>
              <a:sym typeface="Helvetica Neue Medium"/>
            </a:endParaRPr>
          </a:p>
        </p:txBody>
      </p:sp>
      <p:sp>
        <p:nvSpPr>
          <p:cNvPr id="6" name="弧形向右箭號 5"/>
          <p:cNvSpPr/>
          <p:nvPr/>
        </p:nvSpPr>
        <p:spPr>
          <a:xfrm>
            <a:off x="1400288" y="6074541"/>
            <a:ext cx="612927" cy="1040201"/>
          </a:xfrm>
          <a:prstGeom prst="curvedRightArrow">
            <a:avLst/>
          </a:prstGeom>
          <a:solidFill>
            <a:srgbClr val="A1F6E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3" name="弧形向右箭號 32"/>
          <p:cNvSpPr/>
          <p:nvPr/>
        </p:nvSpPr>
        <p:spPr>
          <a:xfrm rot="10800000">
            <a:off x="5367138" y="6035655"/>
            <a:ext cx="612927" cy="1040201"/>
          </a:xfrm>
          <a:prstGeom prst="curvedRightArrow">
            <a:avLst/>
          </a:prstGeom>
          <a:solidFill>
            <a:srgbClr val="A1F6E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4" name="弧形向右箭號 33"/>
          <p:cNvSpPr/>
          <p:nvPr/>
        </p:nvSpPr>
        <p:spPr>
          <a:xfrm rot="16200000">
            <a:off x="10920657" y="5927662"/>
            <a:ext cx="557206" cy="1040201"/>
          </a:xfrm>
          <a:prstGeom prst="curvedRightArrow">
            <a:avLst/>
          </a:prstGeom>
          <a:solidFill>
            <a:srgbClr val="A1F6E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5" name="弧形向右箭號 34"/>
          <p:cNvSpPr/>
          <p:nvPr/>
        </p:nvSpPr>
        <p:spPr>
          <a:xfrm rot="5400000">
            <a:off x="10827349" y="4608565"/>
            <a:ext cx="557206" cy="1040201"/>
          </a:xfrm>
          <a:prstGeom prst="curvedRightArrow">
            <a:avLst/>
          </a:prstGeom>
          <a:solidFill>
            <a:srgbClr val="A1F6E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4933" y="349135"/>
            <a:ext cx="14805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TW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TW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of tropical weather and prospects for the next 10 </a:t>
            </a:r>
            <a:r>
              <a:rPr lang="en-US" altLang="zh-TW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years.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98111" y="9320787"/>
            <a:ext cx="147342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3200"/>
            </a:pPr>
            <a:r>
              <a:rPr lang="pl-PL" altLang="zh-TW" sz="16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Terada </a:t>
            </a:r>
            <a:r>
              <a:rPr lang="pl-PL" altLang="zh-TW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Mamiko, </a:t>
            </a:r>
            <a:r>
              <a:rPr lang="pl-PL" altLang="zh-TW" sz="16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Yuya </a:t>
            </a:r>
            <a:r>
              <a:rPr lang="pl-PL" altLang="zh-TW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Hamaguchi, </a:t>
            </a:r>
            <a:r>
              <a:rPr lang="pl-PL" altLang="zh-TW" sz="16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Wataru </a:t>
            </a:r>
            <a:r>
              <a:rPr lang="pl-PL" altLang="zh-TW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Kaneko</a:t>
            </a:r>
            <a:r>
              <a:rPr lang="zh-TW" altLang="en-US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zh-TW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Ching-Shu Hung, </a:t>
            </a:r>
            <a:r>
              <a:rPr lang="pl-PL" altLang="zh-TW" sz="16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Yuan-Huai </a:t>
            </a:r>
            <a:r>
              <a:rPr lang="pl-PL" altLang="zh-TW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Tsai, </a:t>
            </a:r>
            <a:r>
              <a:rPr lang="pl-PL" altLang="zh-TW" sz="16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Chung-Wei </a:t>
            </a:r>
            <a:r>
              <a:rPr lang="pl-PL" altLang="zh-TW" sz="1600" b="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</a:t>
            </a:r>
            <a:endParaRPr lang="pl-PL" altLang="zh-TW" sz="1600" b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12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126</Words>
  <Application>Microsoft Office PowerPoint</Application>
  <PresentationFormat>自訂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3" baseType="lpstr">
      <vt:lpstr>Helvetica Light</vt:lpstr>
      <vt:lpstr>Helvetica Neue</vt:lpstr>
      <vt:lpstr>Helvetica Neue Light</vt:lpstr>
      <vt:lpstr>Helvetica Neue Medium</vt:lpstr>
      <vt:lpstr>Helvetica Neue Thin</vt:lpstr>
      <vt:lpstr>Arial</vt:lpstr>
      <vt:lpstr>Arial Black</vt:lpstr>
      <vt:lpstr>Cambria</vt:lpstr>
      <vt:lpstr>Georgia</vt:lpstr>
      <vt:lpstr>Verdana</vt:lpstr>
      <vt:lpstr>White</vt:lpstr>
      <vt:lpstr>4. Current problems of tropical weather and prospects for the next 10 years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problems of tropical weather and prospects for the next 10 years</dc:title>
  <cp:lastModifiedBy>Lee Wayne</cp:lastModifiedBy>
  <cp:revision>36</cp:revision>
  <dcterms:modified xsi:type="dcterms:W3CDTF">2019-08-23T02:30:55Z</dcterms:modified>
</cp:coreProperties>
</file>