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7" r:id="rId1"/>
  </p:sldMasterIdLst>
  <p:notesMasterIdLst>
    <p:notesMasterId r:id="rId61"/>
  </p:notesMasterIdLst>
  <p:sldIdLst>
    <p:sldId id="256" r:id="rId2"/>
    <p:sldId id="279" r:id="rId3"/>
    <p:sldId id="280" r:id="rId4"/>
    <p:sldId id="282" r:id="rId5"/>
    <p:sldId id="283" r:id="rId6"/>
    <p:sldId id="284" r:id="rId7"/>
    <p:sldId id="285" r:id="rId8"/>
    <p:sldId id="286" r:id="rId9"/>
    <p:sldId id="287" r:id="rId10"/>
    <p:sldId id="288" r:id="rId11"/>
    <p:sldId id="289" r:id="rId12"/>
    <p:sldId id="290" r:id="rId13"/>
    <p:sldId id="291" r:id="rId14"/>
    <p:sldId id="292" r:id="rId15"/>
    <p:sldId id="293" r:id="rId16"/>
    <p:sldId id="281" r:id="rId17"/>
    <p:sldId id="294" r:id="rId18"/>
    <p:sldId id="260" r:id="rId19"/>
    <p:sldId id="261" r:id="rId20"/>
    <p:sldId id="333" r:id="rId21"/>
    <p:sldId id="263" r:id="rId22"/>
    <p:sldId id="264" r:id="rId23"/>
    <p:sldId id="265" r:id="rId24"/>
    <p:sldId id="269" r:id="rId25"/>
    <p:sldId id="267" r:id="rId26"/>
    <p:sldId id="320" r:id="rId27"/>
    <p:sldId id="321" r:id="rId28"/>
    <p:sldId id="322" r:id="rId29"/>
    <p:sldId id="323" r:id="rId30"/>
    <p:sldId id="324" r:id="rId31"/>
    <p:sldId id="325" r:id="rId32"/>
    <p:sldId id="327" r:id="rId33"/>
    <p:sldId id="337" r:id="rId34"/>
    <p:sldId id="334" r:id="rId35"/>
    <p:sldId id="303" r:id="rId36"/>
    <p:sldId id="304" r:id="rId37"/>
    <p:sldId id="257" r:id="rId38"/>
    <p:sldId id="271" r:id="rId39"/>
    <p:sldId id="273" r:id="rId40"/>
    <p:sldId id="274" r:id="rId41"/>
    <p:sldId id="272" r:id="rId42"/>
    <p:sldId id="258" r:id="rId43"/>
    <p:sldId id="266" r:id="rId44"/>
    <p:sldId id="305" r:id="rId45"/>
    <p:sldId id="295" r:id="rId46"/>
    <p:sldId id="296" r:id="rId47"/>
    <p:sldId id="297" r:id="rId48"/>
    <p:sldId id="299" r:id="rId49"/>
    <p:sldId id="331" r:id="rId50"/>
    <p:sldId id="332" r:id="rId51"/>
    <p:sldId id="309" r:id="rId52"/>
    <p:sldId id="308" r:id="rId53"/>
    <p:sldId id="316" r:id="rId54"/>
    <p:sldId id="306" r:id="rId55"/>
    <p:sldId id="307" r:id="rId56"/>
    <p:sldId id="328" r:id="rId57"/>
    <p:sldId id="277" r:id="rId58"/>
    <p:sldId id="276" r:id="rId59"/>
    <p:sldId id="275" r:id="rId60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間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46F890A9-2807-4EBB-B81D-B2AA78EC7F39}" styleName="濃色 2 - アクセント 5/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94" d="100"/>
          <a:sy n="94" d="100"/>
        </p:scale>
        <p:origin x="-504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notesMaster" Target="notesMasters/notesMaster1.xml"/><Relationship Id="rId62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CD9801-C789-3C4C-8175-B3FF1A22980A}" type="datetimeFigureOut">
              <a:rPr kumimoji="1" lang="ja-JP" altLang="en-US" smtClean="0"/>
              <a:t>16/11/30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F02299-5117-344D-A5ED-6BAF5FA493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482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02299-5117-344D-A5ED-6BAF5FA49332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3036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On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1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Sep.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2015,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a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sudden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gusty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wind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occurred</a:t>
            </a:r>
            <a:r>
              <a:rPr kumimoji="1" lang="ja-JP" altLang="en-US" dirty="0" smtClean="0"/>
              <a:t>. </a:t>
            </a:r>
            <a:r>
              <a:rPr kumimoji="1" lang="en-US" altLang="ja-JP" dirty="0" smtClean="0"/>
              <a:t>It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upset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6</a:t>
            </a:r>
            <a:r>
              <a:rPr kumimoji="1" lang="ja-JP" altLang="en-US" dirty="0" smtClean="0"/>
              <a:t> </a:t>
            </a:r>
            <a:r>
              <a:rPr kumimoji="1" lang="en-US" altLang="ja-JP" dirty="0" err="1" smtClean="0"/>
              <a:t>fisery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boats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and</a:t>
            </a:r>
            <a:r>
              <a:rPr kumimoji="1" lang="ja-JP" altLang="en-US" dirty="0" smtClean="0"/>
              <a:t> </a:t>
            </a:r>
            <a:r>
              <a:rPr kumimoji="1" lang="ja-JP" altLang="ja-JP" dirty="0" smtClean="0"/>
              <a:t>c</a:t>
            </a:r>
            <a:r>
              <a:rPr kumimoji="1" lang="en-US" altLang="ja-JP" dirty="0" err="1" smtClean="0"/>
              <a:t>ause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5</a:t>
            </a:r>
            <a:r>
              <a:rPr kumimoji="1" lang="ja-JP" altLang="en-US" dirty="0" smtClean="0"/>
              <a:t> </a:t>
            </a:r>
            <a:r>
              <a:rPr kumimoji="1" lang="en-US" altLang="ja-JP" dirty="0" err="1" smtClean="0"/>
              <a:t>fataities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and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1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mi</a:t>
            </a:r>
            <a:r>
              <a:rPr kumimoji="1" lang="ja-JP" altLang="en-US" dirty="0" smtClean="0"/>
              <a:t>s</a:t>
            </a:r>
            <a:r>
              <a:rPr kumimoji="1" lang="en-US" altLang="ja-JP" dirty="0" smtClean="0"/>
              <a:t>sin</a:t>
            </a:r>
            <a:r>
              <a:rPr kumimoji="1" lang="ja-JP" altLang="en-US" dirty="0" smtClean="0"/>
              <a:t>g </a:t>
            </a:r>
            <a:r>
              <a:rPr kumimoji="1" lang="en-US" altLang="ja-JP" dirty="0" smtClean="0"/>
              <a:t>people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02299-5117-344D-A5ED-6BAF5FA49332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6075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There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is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a</a:t>
            </a:r>
            <a:r>
              <a:rPr kumimoji="1" lang="ja-JP" altLang="en-US" dirty="0" smtClean="0"/>
              <a:t> </a:t>
            </a:r>
            <a:r>
              <a:rPr kumimoji="1" lang="ja-JP" altLang="ja-JP" dirty="0" smtClean="0"/>
              <a:t>s</a:t>
            </a:r>
            <a:r>
              <a:rPr kumimoji="1" lang="en-US" altLang="ja-JP" dirty="0" err="1" smtClean="0"/>
              <a:t>piral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shaped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system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east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of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Tsushima</a:t>
            </a:r>
            <a:r>
              <a:rPr kumimoji="1" lang="ja-JP" altLang="en-US" dirty="0" smtClean="0"/>
              <a:t>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02299-5117-344D-A5ED-6BAF5FA49332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76215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02299-5117-344D-A5ED-6BAF5FA49332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49101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Large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amounts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of</a:t>
            </a:r>
            <a:r>
              <a:rPr kumimoji="1" lang="ja-JP" altLang="en-US" dirty="0" smtClean="0"/>
              <a:t> </a:t>
            </a:r>
            <a:r>
              <a:rPr kumimoji="1" lang="ja-JP" altLang="ja-JP" dirty="0" smtClean="0"/>
              <a:t>w</a:t>
            </a:r>
            <a:r>
              <a:rPr kumimoji="1" lang="en-US" altLang="ja-JP" dirty="0" err="1" smtClean="0"/>
              <a:t>ater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substances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overhang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the</a:t>
            </a:r>
            <a:r>
              <a:rPr kumimoji="1" lang="ja-JP" altLang="en-US" dirty="0" smtClean="0"/>
              <a:t> </a:t>
            </a:r>
            <a:r>
              <a:rPr kumimoji="1" lang="ja-JP" altLang="ja-JP" dirty="0" smtClean="0"/>
              <a:t>s</a:t>
            </a:r>
            <a:r>
              <a:rPr kumimoji="1" lang="en-US" altLang="ja-JP" dirty="0" err="1" smtClean="0"/>
              <a:t>trong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upward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velocity,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which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is</a:t>
            </a:r>
            <a:r>
              <a:rPr kumimoji="1" lang="ja-JP" altLang="en-US" dirty="0" smtClean="0"/>
              <a:t> </a:t>
            </a:r>
            <a:r>
              <a:rPr kumimoji="1" lang="en-US" altLang="ja-JP" dirty="0" err="1" smtClean="0"/>
              <a:t>valult</a:t>
            </a:r>
            <a:r>
              <a:rPr kumimoji="1" lang="ja-JP" altLang="en-US" dirty="0" smtClean="0"/>
              <a:t>-</a:t>
            </a:r>
            <a:r>
              <a:rPr kumimoji="1" lang="en-US" altLang="ja-JP" dirty="0" smtClean="0"/>
              <a:t>like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structure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similar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to</a:t>
            </a:r>
            <a:r>
              <a:rPr kumimoji="1" lang="ja-JP" altLang="en-US" dirty="0" smtClean="0"/>
              <a:t> </a:t>
            </a:r>
            <a:r>
              <a:rPr kumimoji="1" lang="en-US" altLang="ja-JP" dirty="0" err="1" smtClean="0"/>
              <a:t>supercell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storms.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02299-5117-344D-A5ED-6BAF5FA49332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32678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It shows high fluctuations.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02299-5117-344D-A5ED-6BAF5FA49332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334364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761D08-F4C9-45EC-8758-11D314AA014B}" type="slidenum">
              <a:rPr kumimoji="1" lang="ja-JP" altLang="en-US" smtClean="0"/>
              <a:t>49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0903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75873-651B-4748-9E3A-72923A74EF87}" type="datetimeFigureOut">
              <a:rPr kumimoji="1" lang="ja-JP" altLang="en-US" smtClean="0"/>
              <a:t>16/11/30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370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75873-651B-4748-9E3A-72923A74EF87}" type="datetimeFigureOut">
              <a:rPr kumimoji="1" lang="ja-JP" altLang="en-US" smtClean="0"/>
              <a:t>16/11/30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A4657-B996-854F-B902-C108B23505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2765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75873-651B-4748-9E3A-72923A74EF87}" type="datetimeFigureOut">
              <a:rPr kumimoji="1" lang="ja-JP" altLang="en-US" smtClean="0"/>
              <a:t>16/11/30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A4657-B996-854F-B902-C108B23505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77724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75873-651B-4748-9E3A-72923A74EF87}" type="datetimeFigureOut">
              <a:rPr kumimoji="1" lang="ja-JP" altLang="en-US" smtClean="0"/>
              <a:t>16/11/30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A4657-B996-854F-B902-C108B23505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6233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75873-651B-4748-9E3A-72923A74EF87}" type="datetimeFigureOut">
              <a:rPr kumimoji="1" lang="ja-JP" altLang="en-US" smtClean="0"/>
              <a:t>16/11/30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A4657-B996-854F-B902-C108B23505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6226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75873-651B-4748-9E3A-72923A74EF87}" type="datetimeFigureOut">
              <a:rPr kumimoji="1" lang="ja-JP" altLang="en-US" smtClean="0"/>
              <a:t>16/11/30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A4657-B996-854F-B902-C108B23505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2444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75873-651B-4748-9E3A-72923A74EF87}" type="datetimeFigureOut">
              <a:rPr kumimoji="1" lang="ja-JP" altLang="en-US" smtClean="0"/>
              <a:t>16/11/30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A4657-B996-854F-B902-C108B23505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4338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75873-651B-4748-9E3A-72923A74EF87}" type="datetimeFigureOut">
              <a:rPr kumimoji="1" lang="ja-JP" altLang="en-US" smtClean="0"/>
              <a:t>16/11/30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A4657-B996-854F-B902-C108B23505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2304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75873-651B-4748-9E3A-72923A74EF87}" type="datetimeFigureOut">
              <a:rPr kumimoji="1" lang="ja-JP" altLang="en-US" smtClean="0"/>
              <a:t>16/11/30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A4657-B996-854F-B902-C108B23505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4977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75873-651B-4748-9E3A-72923A74EF87}" type="datetimeFigureOut">
              <a:rPr kumimoji="1" lang="ja-JP" altLang="en-US" smtClean="0"/>
              <a:t>16/11/30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987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75873-651B-4748-9E3A-72923A74EF87}" type="datetimeFigureOut">
              <a:rPr kumimoji="1" lang="ja-JP" altLang="en-US" smtClean="0"/>
              <a:t>16/11/30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A4657-B996-854F-B902-C108B23505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6742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075873-651B-4748-9E3A-72923A74EF87}" type="datetimeFigureOut">
              <a:rPr kumimoji="1" lang="ja-JP" altLang="en-US" smtClean="0"/>
              <a:t>16/11/30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A4657-B996-854F-B902-C108B23505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38738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emf"/><Relationship Id="rId3" Type="http://schemas.openxmlformats.org/officeDocument/2006/relationships/image" Target="../media/image24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emf"/><Relationship Id="rId3" Type="http://schemas.openxmlformats.org/officeDocument/2006/relationships/image" Target="../media/image26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emf"/><Relationship Id="rId3" Type="http://schemas.openxmlformats.org/officeDocument/2006/relationships/image" Target="../media/image28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9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emf"/><Relationship Id="rId3" Type="http://schemas.openxmlformats.org/officeDocument/2006/relationships/image" Target="../media/image37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1.emf"/><Relationship Id="rId5" Type="http://schemas.openxmlformats.org/officeDocument/2006/relationships/image" Target="../media/image42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4" Type="http://schemas.openxmlformats.org/officeDocument/2006/relationships/image" Target="../media/image44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5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gif"/><Relationship Id="rId3" Type="http://schemas.openxmlformats.org/officeDocument/2006/relationships/image" Target="../media/image39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4" Type="http://schemas.openxmlformats.org/officeDocument/2006/relationships/image" Target="../media/image4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4" Type="http://schemas.openxmlformats.org/officeDocument/2006/relationships/image" Target="../media/image52.emf"/><Relationship Id="rId5" Type="http://schemas.openxmlformats.org/officeDocument/2006/relationships/image" Target="../media/image53.emf"/><Relationship Id="rId6" Type="http://schemas.openxmlformats.org/officeDocument/2006/relationships/image" Target="../media/image54.emf"/><Relationship Id="rId7" Type="http://schemas.openxmlformats.org/officeDocument/2006/relationships/image" Target="../media/image55.emf"/><Relationship Id="rId8" Type="http://schemas.openxmlformats.org/officeDocument/2006/relationships/image" Target="../media/image56.emf"/><Relationship Id="rId9" Type="http://schemas.openxmlformats.org/officeDocument/2006/relationships/image" Target="../media/image5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gif"/><Relationship Id="rId3" Type="http://schemas.openxmlformats.org/officeDocument/2006/relationships/image" Target="../media/image40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4" Type="http://schemas.openxmlformats.org/officeDocument/2006/relationships/image" Target="../media/image61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4" Type="http://schemas.openxmlformats.org/officeDocument/2006/relationships/image" Target="../media/image64.emf"/><Relationship Id="rId5" Type="http://schemas.openxmlformats.org/officeDocument/2006/relationships/image" Target="../media/image65.emf"/><Relationship Id="rId6" Type="http://schemas.openxmlformats.org/officeDocument/2006/relationships/image" Target="../media/image59.emf"/><Relationship Id="rId7" Type="http://schemas.openxmlformats.org/officeDocument/2006/relationships/image" Target="../media/image66.emf"/><Relationship Id="rId8" Type="http://schemas.openxmlformats.org/officeDocument/2006/relationships/image" Target="../media/image6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4" Type="http://schemas.openxmlformats.org/officeDocument/2006/relationships/image" Target="../media/image70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8.emf"/><Relationship Id="rId3" Type="http://schemas.openxmlformats.org/officeDocument/2006/relationships/image" Target="../media/image79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gi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2.emf"/><Relationship Id="rId3" Type="http://schemas.openxmlformats.org/officeDocument/2006/relationships/image" Target="../media/image41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3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4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emf"/><Relationship Id="rId3" Type="http://schemas.openxmlformats.org/officeDocument/2006/relationships/image" Target="../media/image87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8.emf"/><Relationship Id="rId3" Type="http://schemas.openxmlformats.org/officeDocument/2006/relationships/image" Target="../media/image89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1350997"/>
            <a:ext cx="8961120" cy="2249454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kumimoji="1" lang="en-US" altLang="ja-JP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Mesoscale</a:t>
            </a:r>
            <a:r>
              <a:rPr kumimoji="1" lang="ja-JP" alt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altLang="ja-JP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V</a:t>
            </a:r>
            <a:r>
              <a:rPr lang="en-US" altLang="ja-JP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ortex</a:t>
            </a:r>
            <a:r>
              <a:rPr lang="ja-JP" alt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altLang="ja-JP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that</a:t>
            </a:r>
            <a:r>
              <a:rPr lang="ja-JP" alt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altLang="ja-JP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C</a:t>
            </a:r>
            <a:r>
              <a:rPr lang="en-US" altLang="ja-JP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aused</a:t>
            </a:r>
            <a:r>
              <a:rPr lang="ja-JP" alt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altLang="ja-JP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Marine</a:t>
            </a:r>
            <a:r>
              <a:rPr lang="ja-JP" alt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altLang="ja-JP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A</a:t>
            </a:r>
            <a:r>
              <a:rPr lang="en-US" altLang="ja-JP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ccidents</a:t>
            </a:r>
            <a:r>
              <a:rPr lang="ja-JP" alt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altLang="ja-JP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d</a:t>
            </a:r>
            <a:r>
              <a:rPr lang="en-US" altLang="ja-JP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ue</a:t>
            </a:r>
            <a:r>
              <a:rPr lang="ja-JP" alt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altLang="ja-JP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to</a:t>
            </a:r>
            <a:r>
              <a:rPr lang="ja-JP" alt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altLang="ja-JP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a</a:t>
            </a:r>
            <a:r>
              <a:rPr lang="ja-JP" alt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altLang="ja-JP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Sudden</a:t>
            </a:r>
            <a:r>
              <a:rPr lang="ja-JP" alt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altLang="ja-JP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Gusty</a:t>
            </a:r>
            <a:r>
              <a:rPr lang="ja-JP" alt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altLang="ja-JP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W</a:t>
            </a:r>
            <a:r>
              <a:rPr lang="en-US" altLang="ja-JP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ind</a:t>
            </a:r>
            <a:r>
              <a:rPr lang="ja-JP" alt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altLang="ja-JP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in the Southwestern Part of the Sea of Japan </a:t>
            </a:r>
            <a:br>
              <a:rPr lang="en-US" altLang="ja-JP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</a:br>
            <a:r>
              <a:rPr lang="en-US" altLang="ja-JP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on</a:t>
            </a:r>
            <a:r>
              <a:rPr lang="ja-JP" alt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altLang="ja-JP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1</a:t>
            </a:r>
            <a:r>
              <a:rPr lang="ja-JP" alt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altLang="ja-JP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Sep.</a:t>
            </a:r>
            <a:r>
              <a:rPr lang="ja-JP" alt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altLang="ja-JP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2015</a:t>
            </a:r>
            <a:endParaRPr kumimoji="1" lang="ja-JP" altLang="en-US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4309512"/>
            <a:ext cx="6400800" cy="1295496"/>
          </a:xfrm>
        </p:spPr>
        <p:txBody>
          <a:bodyPr>
            <a:normAutofit/>
          </a:bodyPr>
          <a:lstStyle/>
          <a:p>
            <a:r>
              <a:rPr lang="en-US" altLang="en-US" sz="2400" baseline="30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*</a:t>
            </a:r>
            <a:r>
              <a:rPr lang="en-US" altLang="en-US" sz="2400" dirty="0" smtClean="0">
                <a:solidFill>
                  <a:schemeClr val="tx1"/>
                </a:solidFill>
                <a:latin typeface="Times New Roman"/>
                <a:cs typeface="Times New Roman"/>
              </a:rPr>
              <a:t>Eigo Tochimoto</a:t>
            </a:r>
            <a:r>
              <a:rPr lang="en-US" altLang="en-US" sz="2400" baseline="30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1</a:t>
            </a:r>
            <a:r>
              <a:rPr lang="en-US" altLang="ja-JP" sz="2400" dirty="0" smtClean="0">
                <a:solidFill>
                  <a:schemeClr val="tx1"/>
                </a:solidFill>
                <a:latin typeface="Times New Roman"/>
                <a:cs typeface="Times New Roman"/>
              </a:rPr>
              <a:t>,</a:t>
            </a:r>
            <a:r>
              <a:rPr lang="ja-JP" altLang="en-US" sz="2400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altLang="ja-JP" sz="2400" dirty="0">
                <a:solidFill>
                  <a:schemeClr val="tx1"/>
                </a:solidFill>
                <a:latin typeface="Times New Roman"/>
                <a:cs typeface="Times New Roman"/>
              </a:rPr>
              <a:t>S</a:t>
            </a:r>
            <a:r>
              <a:rPr lang="en-US" altLang="ja-JP" sz="2400" dirty="0" smtClean="0">
                <a:solidFill>
                  <a:schemeClr val="tx1"/>
                </a:solidFill>
                <a:latin typeface="Times New Roman"/>
                <a:cs typeface="Times New Roman"/>
              </a:rPr>
              <a:t>ho</a:t>
            </a:r>
            <a:r>
              <a:rPr lang="ja-JP" altLang="en-US" sz="2400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altLang="ja-JP" sz="2400" dirty="0" smtClean="0">
                <a:solidFill>
                  <a:schemeClr val="tx1"/>
                </a:solidFill>
                <a:latin typeface="Times New Roman"/>
                <a:cs typeface="Times New Roman"/>
              </a:rPr>
              <a:t>Yokota</a:t>
            </a:r>
            <a:r>
              <a:rPr lang="en-US" altLang="ja-JP" sz="2400" baseline="30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2</a:t>
            </a:r>
            <a:r>
              <a:rPr lang="en-US" altLang="ja-JP" sz="2400" dirty="0" smtClean="0">
                <a:solidFill>
                  <a:schemeClr val="tx1"/>
                </a:solidFill>
                <a:latin typeface="Times New Roman"/>
                <a:cs typeface="Times New Roman"/>
              </a:rPr>
              <a:t>,</a:t>
            </a:r>
            <a:r>
              <a:rPr lang="en-US" altLang="en-US" sz="2400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</a:p>
          <a:p>
            <a:r>
              <a:rPr lang="en-US" altLang="en-US" sz="2400" dirty="0" smtClean="0">
                <a:solidFill>
                  <a:schemeClr val="tx1"/>
                </a:solidFill>
                <a:latin typeface="Times New Roman"/>
                <a:cs typeface="Times New Roman"/>
              </a:rPr>
              <a:t>Hiroshi Niino</a:t>
            </a:r>
            <a:r>
              <a:rPr lang="en-US" altLang="en-US" sz="2400" baseline="30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1</a:t>
            </a:r>
            <a:r>
              <a:rPr lang="en-US" altLang="ja-JP" sz="2400" dirty="0" smtClean="0">
                <a:solidFill>
                  <a:schemeClr val="tx1"/>
                </a:solidFill>
                <a:latin typeface="Times New Roman"/>
                <a:cs typeface="Times New Roman"/>
              </a:rPr>
              <a:t>,</a:t>
            </a:r>
            <a:r>
              <a:rPr lang="ja-JP" altLang="en-US" sz="2400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altLang="ja-JP" sz="2400" dirty="0" smtClean="0">
                <a:solidFill>
                  <a:schemeClr val="tx1"/>
                </a:solidFill>
                <a:latin typeface="Times New Roman"/>
                <a:cs typeface="Times New Roman"/>
              </a:rPr>
              <a:t>and</a:t>
            </a:r>
            <a:r>
              <a:rPr lang="ja-JP" altLang="en-US" sz="2400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altLang="ja-JP" sz="2400" dirty="0" smtClean="0">
                <a:solidFill>
                  <a:schemeClr val="tx1"/>
                </a:solidFill>
                <a:latin typeface="Times New Roman"/>
                <a:cs typeface="Times New Roman"/>
              </a:rPr>
              <a:t>Wataru</a:t>
            </a:r>
            <a:r>
              <a:rPr lang="ja-JP" altLang="en-US" sz="2400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altLang="ja-JP" sz="2400" dirty="0" smtClean="0">
                <a:solidFill>
                  <a:schemeClr val="tx1"/>
                </a:solidFill>
                <a:latin typeface="Times New Roman"/>
                <a:cs typeface="Times New Roman"/>
              </a:rPr>
              <a:t>Yanase</a:t>
            </a:r>
            <a:r>
              <a:rPr lang="en-US" altLang="ja-JP" sz="2400" baseline="30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1</a:t>
            </a:r>
            <a:r>
              <a:rPr lang="en-US" altLang="en-US" sz="2400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endParaRPr kumimoji="1" lang="ja-JP" altLang="en-US" sz="24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614885" y="247017"/>
            <a:ext cx="31540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2800" dirty="0" smtClean="0">
                <a:latin typeface="Times New Roman"/>
                <a:cs typeface="Times New Roman"/>
              </a:rPr>
              <a:t>NHM Workshop </a:t>
            </a:r>
          </a:p>
          <a:p>
            <a:pPr algn="r"/>
            <a:r>
              <a:rPr lang="en-US" altLang="ja-JP" sz="2800" dirty="0" smtClean="0">
                <a:latin typeface="Times New Roman"/>
                <a:cs typeface="Times New Roman"/>
              </a:rPr>
              <a:t>30</a:t>
            </a:r>
            <a:r>
              <a:rPr lang="ja-JP" altLang="en-US" sz="2800" dirty="0" smtClean="0">
                <a:latin typeface="Times New Roman"/>
                <a:cs typeface="Times New Roman"/>
              </a:rPr>
              <a:t> </a:t>
            </a:r>
            <a:r>
              <a:rPr lang="en-US" altLang="ja-JP" sz="2800" dirty="0">
                <a:latin typeface="Times New Roman"/>
                <a:cs typeface="Times New Roman"/>
              </a:rPr>
              <a:t>N</a:t>
            </a:r>
            <a:r>
              <a:rPr lang="en-US" altLang="ja-JP" sz="2800" dirty="0" smtClean="0">
                <a:latin typeface="Times New Roman"/>
                <a:cs typeface="Times New Roman"/>
              </a:rPr>
              <a:t>ov.</a:t>
            </a:r>
            <a:r>
              <a:rPr lang="ja-JP" altLang="en-US" sz="2800" dirty="0" smtClean="0">
                <a:latin typeface="Times New Roman"/>
                <a:cs typeface="Times New Roman"/>
              </a:rPr>
              <a:t> </a:t>
            </a:r>
            <a:r>
              <a:rPr lang="en-US" altLang="ja-JP" sz="2800" dirty="0" smtClean="0">
                <a:latin typeface="Times New Roman"/>
                <a:cs typeface="Times New Roman"/>
              </a:rPr>
              <a:t>2016</a:t>
            </a:r>
            <a:endParaRPr kumimoji="1" lang="ja-JP" altLang="en-US" sz="2800" dirty="0">
              <a:latin typeface="Times New Roman"/>
              <a:cs typeface="Times New Roman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86080" y="5372655"/>
            <a:ext cx="85750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200" dirty="0" smtClean="0">
                <a:latin typeface="Times New Roman"/>
                <a:cs typeface="Times New Roman"/>
              </a:rPr>
              <a:t>1: Atmosphere and Ocean Research Institute, The University of Tokyo</a:t>
            </a:r>
          </a:p>
          <a:p>
            <a:r>
              <a:rPr lang="en-US" altLang="ja-JP" sz="2200" dirty="0" smtClean="0">
                <a:latin typeface="Times New Roman"/>
                <a:cs typeface="Times New Roman"/>
              </a:rPr>
              <a:t>2: Meteorological Research Institute</a:t>
            </a:r>
            <a:endParaRPr kumimoji="1" lang="ja-JP" altLang="en-US" sz="22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4179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2" descr="http://www.riss.kishou.go.jp/jikkyo_kanshi/jikkyo_kanshi-0.40.php?group=0&amp;element=71&amp;sub=47806:::25&amp;noudo=255&amp;imageW=520&amp;imageH=520&amp;date=201509010340&amp;map=0&amp;addMesh=1&amp;posW=126.93333333333334&amp;posE=132.26666666666668&amp;posS=32.17820512820513&amp;posN=36.84487179487179&amp;random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00" y="720000"/>
            <a:ext cx="4953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4" descr="http://www.riss.kishou.go.jp/jikkyo_kanshi/cpt_png/dbzSyn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575" y="2362994"/>
            <a:ext cx="6096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星 4 3"/>
          <p:cNvSpPr>
            <a:spLocks noChangeAspect="1"/>
          </p:cNvSpPr>
          <p:nvPr/>
        </p:nvSpPr>
        <p:spPr>
          <a:xfrm>
            <a:off x="4019550" y="3596640"/>
            <a:ext cx="72000" cy="720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星 4 4"/>
          <p:cNvSpPr>
            <a:spLocks noChangeAspect="1"/>
          </p:cNvSpPr>
          <p:nvPr/>
        </p:nvSpPr>
        <p:spPr>
          <a:xfrm>
            <a:off x="4083930" y="3505200"/>
            <a:ext cx="72000" cy="720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星 4 5"/>
          <p:cNvSpPr>
            <a:spLocks noChangeAspect="1"/>
          </p:cNvSpPr>
          <p:nvPr/>
        </p:nvSpPr>
        <p:spPr>
          <a:xfrm>
            <a:off x="4204500" y="3390900"/>
            <a:ext cx="72000" cy="720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星 4 6"/>
          <p:cNvSpPr>
            <a:spLocks noChangeAspect="1"/>
          </p:cNvSpPr>
          <p:nvPr/>
        </p:nvSpPr>
        <p:spPr>
          <a:xfrm>
            <a:off x="4240500" y="3223260"/>
            <a:ext cx="72000" cy="720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星 4 7"/>
          <p:cNvSpPr>
            <a:spLocks noChangeAspect="1"/>
          </p:cNvSpPr>
          <p:nvPr/>
        </p:nvSpPr>
        <p:spPr>
          <a:xfrm>
            <a:off x="4240500" y="3151260"/>
            <a:ext cx="72000" cy="720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星 4 8"/>
          <p:cNvSpPr>
            <a:spLocks noChangeAspect="1"/>
          </p:cNvSpPr>
          <p:nvPr/>
        </p:nvSpPr>
        <p:spPr>
          <a:xfrm>
            <a:off x="4267170" y="3097920"/>
            <a:ext cx="72000" cy="720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星 4 13"/>
          <p:cNvSpPr>
            <a:spLocks noChangeAspect="1"/>
          </p:cNvSpPr>
          <p:nvPr/>
        </p:nvSpPr>
        <p:spPr>
          <a:xfrm>
            <a:off x="4255320" y="3267271"/>
            <a:ext cx="72000" cy="72000"/>
          </a:xfrm>
          <a:prstGeom prst="star4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7142" y="160760"/>
            <a:ext cx="2229707" cy="190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573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4" descr="http://www.riss.kishou.go.jp/jikkyo_kanshi/jikkyo_kanshi-0.40.php?group=0&amp;element=71&amp;sub=47806:::25&amp;noudo=255&amp;imageW=520&amp;imageH=520&amp;date=201509010350&amp;map=0&amp;addMesh=1&amp;posW=126.93333333333334&amp;posE=132.26666666666668&amp;posS=32.17820512820513&amp;posN=36.84487179487179&amp;random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00" y="720000"/>
            <a:ext cx="4953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4" descr="http://www.riss.kishou.go.jp/jikkyo_kanshi/cpt_png/dbzSyn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575" y="2362994"/>
            <a:ext cx="6096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星 4 3"/>
          <p:cNvSpPr>
            <a:spLocks noChangeAspect="1"/>
          </p:cNvSpPr>
          <p:nvPr/>
        </p:nvSpPr>
        <p:spPr>
          <a:xfrm>
            <a:off x="4019550" y="3596640"/>
            <a:ext cx="72000" cy="720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星 4 4"/>
          <p:cNvSpPr>
            <a:spLocks noChangeAspect="1"/>
          </p:cNvSpPr>
          <p:nvPr/>
        </p:nvSpPr>
        <p:spPr>
          <a:xfrm>
            <a:off x="4083930" y="3505200"/>
            <a:ext cx="72000" cy="720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星 4 5"/>
          <p:cNvSpPr>
            <a:spLocks noChangeAspect="1"/>
          </p:cNvSpPr>
          <p:nvPr/>
        </p:nvSpPr>
        <p:spPr>
          <a:xfrm>
            <a:off x="4204500" y="3390900"/>
            <a:ext cx="72000" cy="720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星 4 6"/>
          <p:cNvSpPr>
            <a:spLocks noChangeAspect="1"/>
          </p:cNvSpPr>
          <p:nvPr/>
        </p:nvSpPr>
        <p:spPr>
          <a:xfrm>
            <a:off x="4240500" y="3223260"/>
            <a:ext cx="72000" cy="720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星 4 7"/>
          <p:cNvSpPr>
            <a:spLocks noChangeAspect="1"/>
          </p:cNvSpPr>
          <p:nvPr/>
        </p:nvSpPr>
        <p:spPr>
          <a:xfrm>
            <a:off x="4240500" y="3151260"/>
            <a:ext cx="72000" cy="720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星 4 8"/>
          <p:cNvSpPr>
            <a:spLocks noChangeAspect="1"/>
          </p:cNvSpPr>
          <p:nvPr/>
        </p:nvSpPr>
        <p:spPr>
          <a:xfrm>
            <a:off x="4267170" y="3097920"/>
            <a:ext cx="72000" cy="720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星 4 9"/>
          <p:cNvSpPr>
            <a:spLocks noChangeAspect="1"/>
          </p:cNvSpPr>
          <p:nvPr/>
        </p:nvSpPr>
        <p:spPr>
          <a:xfrm>
            <a:off x="4293840" y="3025920"/>
            <a:ext cx="72000" cy="720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1319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6" descr="http://www.riss.kishou.go.jp/jikkyo_kanshi/jikkyo_kanshi-0.40.php?group=0&amp;element=71&amp;sub=47806:::25&amp;noudo=255&amp;imageW=520&amp;imageH=520&amp;date=201509010400&amp;map=0&amp;addMesh=1&amp;posW=126.93333333333334&amp;posE=132.26666666666668&amp;posS=32.17820512820513&amp;posN=36.84487179487179&amp;random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00" y="720000"/>
            <a:ext cx="4953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4" descr="http://www.riss.kishou.go.jp/jikkyo_kanshi/cpt_png/dbzSyn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575" y="2362994"/>
            <a:ext cx="6096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星 4 3"/>
          <p:cNvSpPr>
            <a:spLocks noChangeAspect="1"/>
          </p:cNvSpPr>
          <p:nvPr/>
        </p:nvSpPr>
        <p:spPr>
          <a:xfrm>
            <a:off x="4019550" y="3596640"/>
            <a:ext cx="72000" cy="720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星 4 4"/>
          <p:cNvSpPr>
            <a:spLocks noChangeAspect="1"/>
          </p:cNvSpPr>
          <p:nvPr/>
        </p:nvSpPr>
        <p:spPr>
          <a:xfrm>
            <a:off x="4083930" y="3505200"/>
            <a:ext cx="72000" cy="720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星 4 5"/>
          <p:cNvSpPr>
            <a:spLocks noChangeAspect="1"/>
          </p:cNvSpPr>
          <p:nvPr/>
        </p:nvSpPr>
        <p:spPr>
          <a:xfrm>
            <a:off x="4204500" y="3390900"/>
            <a:ext cx="72000" cy="720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星 4 6"/>
          <p:cNvSpPr>
            <a:spLocks noChangeAspect="1"/>
          </p:cNvSpPr>
          <p:nvPr/>
        </p:nvSpPr>
        <p:spPr>
          <a:xfrm>
            <a:off x="4240500" y="3223260"/>
            <a:ext cx="72000" cy="720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星 4 7"/>
          <p:cNvSpPr>
            <a:spLocks noChangeAspect="1"/>
          </p:cNvSpPr>
          <p:nvPr/>
        </p:nvSpPr>
        <p:spPr>
          <a:xfrm>
            <a:off x="4240500" y="3151260"/>
            <a:ext cx="72000" cy="720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星 4 8"/>
          <p:cNvSpPr>
            <a:spLocks noChangeAspect="1"/>
          </p:cNvSpPr>
          <p:nvPr/>
        </p:nvSpPr>
        <p:spPr>
          <a:xfrm>
            <a:off x="4267170" y="3097920"/>
            <a:ext cx="72000" cy="720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星 4 9"/>
          <p:cNvSpPr>
            <a:spLocks noChangeAspect="1"/>
          </p:cNvSpPr>
          <p:nvPr/>
        </p:nvSpPr>
        <p:spPr>
          <a:xfrm>
            <a:off x="4293840" y="3025920"/>
            <a:ext cx="72000" cy="720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星 4 10"/>
          <p:cNvSpPr>
            <a:spLocks noChangeAspect="1"/>
          </p:cNvSpPr>
          <p:nvPr/>
        </p:nvSpPr>
        <p:spPr>
          <a:xfrm>
            <a:off x="4312500" y="2972580"/>
            <a:ext cx="72000" cy="720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6992" y="361355"/>
            <a:ext cx="2072640" cy="170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61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8" descr="http://www.riss.kishou.go.jp/jikkyo_kanshi/jikkyo_kanshi-0.40.php?group=0&amp;element=71&amp;sub=47806:::25&amp;noudo=255&amp;imageW=520&amp;imageH=520&amp;date=201509010410&amp;map=0&amp;addMesh=1&amp;posW=126.93333333333334&amp;posE=132.26666666666668&amp;posS=32.17820512820513&amp;posN=36.84487179487179&amp;random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00" y="720000"/>
            <a:ext cx="4953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4" descr="http://www.riss.kishou.go.jp/jikkyo_kanshi/cpt_png/dbzSyn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575" y="2362994"/>
            <a:ext cx="6096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星 4 3"/>
          <p:cNvSpPr>
            <a:spLocks noChangeAspect="1"/>
          </p:cNvSpPr>
          <p:nvPr/>
        </p:nvSpPr>
        <p:spPr>
          <a:xfrm>
            <a:off x="4019550" y="3596640"/>
            <a:ext cx="72000" cy="720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星 4 4"/>
          <p:cNvSpPr>
            <a:spLocks noChangeAspect="1"/>
          </p:cNvSpPr>
          <p:nvPr/>
        </p:nvSpPr>
        <p:spPr>
          <a:xfrm>
            <a:off x="4083930" y="3505200"/>
            <a:ext cx="72000" cy="720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星 4 5"/>
          <p:cNvSpPr>
            <a:spLocks noChangeAspect="1"/>
          </p:cNvSpPr>
          <p:nvPr/>
        </p:nvSpPr>
        <p:spPr>
          <a:xfrm>
            <a:off x="4204500" y="3390900"/>
            <a:ext cx="72000" cy="720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星 4 6"/>
          <p:cNvSpPr>
            <a:spLocks noChangeAspect="1"/>
          </p:cNvSpPr>
          <p:nvPr/>
        </p:nvSpPr>
        <p:spPr>
          <a:xfrm>
            <a:off x="4240500" y="3223260"/>
            <a:ext cx="72000" cy="720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星 4 7"/>
          <p:cNvSpPr>
            <a:spLocks noChangeAspect="1"/>
          </p:cNvSpPr>
          <p:nvPr/>
        </p:nvSpPr>
        <p:spPr>
          <a:xfrm>
            <a:off x="4240500" y="3151260"/>
            <a:ext cx="72000" cy="720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星 4 8"/>
          <p:cNvSpPr>
            <a:spLocks noChangeAspect="1"/>
          </p:cNvSpPr>
          <p:nvPr/>
        </p:nvSpPr>
        <p:spPr>
          <a:xfrm>
            <a:off x="4267170" y="3097920"/>
            <a:ext cx="72000" cy="720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星 4 9"/>
          <p:cNvSpPr>
            <a:spLocks noChangeAspect="1"/>
          </p:cNvSpPr>
          <p:nvPr/>
        </p:nvSpPr>
        <p:spPr>
          <a:xfrm>
            <a:off x="4293840" y="3025920"/>
            <a:ext cx="72000" cy="720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星 4 10"/>
          <p:cNvSpPr>
            <a:spLocks noChangeAspect="1"/>
          </p:cNvSpPr>
          <p:nvPr/>
        </p:nvSpPr>
        <p:spPr>
          <a:xfrm>
            <a:off x="4312500" y="2972580"/>
            <a:ext cx="72000" cy="720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星 4 11"/>
          <p:cNvSpPr>
            <a:spLocks noChangeAspect="1"/>
          </p:cNvSpPr>
          <p:nvPr/>
        </p:nvSpPr>
        <p:spPr>
          <a:xfrm>
            <a:off x="4309050" y="2900580"/>
            <a:ext cx="72000" cy="720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5715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0" descr="http://www.riss.kishou.go.jp/jikkyo_kanshi/jikkyo_kanshi-0.40.php?group=0&amp;element=71&amp;sub=47806:::25&amp;noudo=255&amp;imageW=520&amp;imageH=520&amp;date=201509010420&amp;map=0&amp;addMesh=1&amp;posW=126.93333333333334&amp;posE=132.26666666666668&amp;posS=32.17820512820513&amp;posN=36.84487179487179&amp;random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00" y="720000"/>
            <a:ext cx="4953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4" descr="http://www.riss.kishou.go.jp/jikkyo_kanshi/cpt_png/dbzSyn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575" y="2362994"/>
            <a:ext cx="6096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星 4 3"/>
          <p:cNvSpPr>
            <a:spLocks noChangeAspect="1"/>
          </p:cNvSpPr>
          <p:nvPr/>
        </p:nvSpPr>
        <p:spPr>
          <a:xfrm>
            <a:off x="4019550" y="3596640"/>
            <a:ext cx="72000" cy="720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星 4 4"/>
          <p:cNvSpPr>
            <a:spLocks noChangeAspect="1"/>
          </p:cNvSpPr>
          <p:nvPr/>
        </p:nvSpPr>
        <p:spPr>
          <a:xfrm>
            <a:off x="4083930" y="3505200"/>
            <a:ext cx="72000" cy="720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星 4 5"/>
          <p:cNvSpPr>
            <a:spLocks noChangeAspect="1"/>
          </p:cNvSpPr>
          <p:nvPr/>
        </p:nvSpPr>
        <p:spPr>
          <a:xfrm>
            <a:off x="4204500" y="3390900"/>
            <a:ext cx="72000" cy="720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星 4 6"/>
          <p:cNvSpPr>
            <a:spLocks noChangeAspect="1"/>
          </p:cNvSpPr>
          <p:nvPr/>
        </p:nvSpPr>
        <p:spPr>
          <a:xfrm>
            <a:off x="4240500" y="3223260"/>
            <a:ext cx="72000" cy="720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星 4 7"/>
          <p:cNvSpPr>
            <a:spLocks noChangeAspect="1"/>
          </p:cNvSpPr>
          <p:nvPr/>
        </p:nvSpPr>
        <p:spPr>
          <a:xfrm>
            <a:off x="4240500" y="3151260"/>
            <a:ext cx="72000" cy="720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星 4 8"/>
          <p:cNvSpPr>
            <a:spLocks noChangeAspect="1"/>
          </p:cNvSpPr>
          <p:nvPr/>
        </p:nvSpPr>
        <p:spPr>
          <a:xfrm>
            <a:off x="4267170" y="3097920"/>
            <a:ext cx="72000" cy="720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星 4 9"/>
          <p:cNvSpPr>
            <a:spLocks noChangeAspect="1"/>
          </p:cNvSpPr>
          <p:nvPr/>
        </p:nvSpPr>
        <p:spPr>
          <a:xfrm>
            <a:off x="4293840" y="3025920"/>
            <a:ext cx="72000" cy="720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星 4 10"/>
          <p:cNvSpPr>
            <a:spLocks noChangeAspect="1"/>
          </p:cNvSpPr>
          <p:nvPr/>
        </p:nvSpPr>
        <p:spPr>
          <a:xfrm>
            <a:off x="4312500" y="2972580"/>
            <a:ext cx="72000" cy="720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星 4 11"/>
          <p:cNvSpPr>
            <a:spLocks noChangeAspect="1"/>
          </p:cNvSpPr>
          <p:nvPr/>
        </p:nvSpPr>
        <p:spPr>
          <a:xfrm>
            <a:off x="4309050" y="2900580"/>
            <a:ext cx="72000" cy="720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星 4 12"/>
          <p:cNvSpPr>
            <a:spLocks noChangeAspect="1"/>
          </p:cNvSpPr>
          <p:nvPr/>
        </p:nvSpPr>
        <p:spPr>
          <a:xfrm>
            <a:off x="4329840" y="2864580"/>
            <a:ext cx="72000" cy="720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3838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2" descr="http://www.riss.kishou.go.jp/jikkyo_kanshi/jikkyo_kanshi-0.40.php?group=0&amp;element=71&amp;sub=47806:::25&amp;noudo=255&amp;imageW=520&amp;imageH=520&amp;date=201509010430&amp;map=0&amp;addMesh=1&amp;posW=126.93333333333334&amp;posE=132.26666666666668&amp;posS=32.17820512820513&amp;posN=36.84487179487179&amp;random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00" y="720000"/>
            <a:ext cx="4953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4" descr="http://www.riss.kishou.go.jp/jikkyo_kanshi/cpt_png/dbzSyn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575" y="2362994"/>
            <a:ext cx="6096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0" descr="http://www.riss.kishou.go.jp/jikkyo_kanshi/jikkyo_kanshi-0.40.php?group=0&amp;element=71&amp;sub=47806:::25&amp;noudo=255&amp;imageW=520&amp;imageH=520&amp;date=201509010420&amp;map=0&amp;addMesh=1&amp;posW=126.93333333333334&amp;posE=132.26666666666668&amp;posS=32.17820512820513&amp;posN=36.84487179487179&amp;random=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00" y="720000"/>
            <a:ext cx="4953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星 4 4"/>
          <p:cNvSpPr>
            <a:spLocks noChangeAspect="1"/>
          </p:cNvSpPr>
          <p:nvPr/>
        </p:nvSpPr>
        <p:spPr>
          <a:xfrm>
            <a:off x="4019550" y="3596640"/>
            <a:ext cx="72000" cy="720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星 4 5"/>
          <p:cNvSpPr>
            <a:spLocks noChangeAspect="1"/>
          </p:cNvSpPr>
          <p:nvPr/>
        </p:nvSpPr>
        <p:spPr>
          <a:xfrm>
            <a:off x="4083930" y="3505200"/>
            <a:ext cx="72000" cy="720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星 4 6"/>
          <p:cNvSpPr>
            <a:spLocks noChangeAspect="1"/>
          </p:cNvSpPr>
          <p:nvPr/>
        </p:nvSpPr>
        <p:spPr>
          <a:xfrm>
            <a:off x="4204500" y="3390900"/>
            <a:ext cx="72000" cy="720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星 4 7"/>
          <p:cNvSpPr>
            <a:spLocks noChangeAspect="1"/>
          </p:cNvSpPr>
          <p:nvPr/>
        </p:nvSpPr>
        <p:spPr>
          <a:xfrm>
            <a:off x="4240500" y="3223260"/>
            <a:ext cx="72000" cy="720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星 4 8"/>
          <p:cNvSpPr>
            <a:spLocks noChangeAspect="1"/>
          </p:cNvSpPr>
          <p:nvPr/>
        </p:nvSpPr>
        <p:spPr>
          <a:xfrm>
            <a:off x="4240500" y="3151260"/>
            <a:ext cx="72000" cy="720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星 4 9"/>
          <p:cNvSpPr>
            <a:spLocks noChangeAspect="1"/>
          </p:cNvSpPr>
          <p:nvPr/>
        </p:nvSpPr>
        <p:spPr>
          <a:xfrm>
            <a:off x="4267170" y="3097920"/>
            <a:ext cx="72000" cy="720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星 4 10"/>
          <p:cNvSpPr>
            <a:spLocks noChangeAspect="1"/>
          </p:cNvSpPr>
          <p:nvPr/>
        </p:nvSpPr>
        <p:spPr>
          <a:xfrm>
            <a:off x="4293840" y="3025920"/>
            <a:ext cx="72000" cy="720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星 4 11"/>
          <p:cNvSpPr>
            <a:spLocks noChangeAspect="1"/>
          </p:cNvSpPr>
          <p:nvPr/>
        </p:nvSpPr>
        <p:spPr>
          <a:xfrm>
            <a:off x="4312500" y="2972580"/>
            <a:ext cx="72000" cy="720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星 4 12"/>
          <p:cNvSpPr>
            <a:spLocks noChangeAspect="1"/>
          </p:cNvSpPr>
          <p:nvPr/>
        </p:nvSpPr>
        <p:spPr>
          <a:xfrm>
            <a:off x="4309050" y="2900580"/>
            <a:ext cx="72000" cy="720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星 4 13"/>
          <p:cNvSpPr>
            <a:spLocks noChangeAspect="1"/>
          </p:cNvSpPr>
          <p:nvPr/>
        </p:nvSpPr>
        <p:spPr>
          <a:xfrm>
            <a:off x="4329840" y="2864580"/>
            <a:ext cx="72000" cy="720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星 4 15"/>
          <p:cNvSpPr>
            <a:spLocks noChangeAspect="1"/>
          </p:cNvSpPr>
          <p:nvPr/>
        </p:nvSpPr>
        <p:spPr>
          <a:xfrm>
            <a:off x="4255320" y="3267271"/>
            <a:ext cx="72000" cy="72000"/>
          </a:xfrm>
          <a:prstGeom prst="star4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659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http://www.riss.kishou.go.jp/jikkyo_kanshi/jikkyo_kanshi-0.40.php?group=0&amp;element=72&amp;sub=47806:::12&amp;noudo=255&amp;imageW=520&amp;imageH=520&amp;date=201509010320&amp;map=0&amp;addMesh=1&amp;posW=128&amp;posE=131.2&amp;posS=33.11153846153846&amp;posN=35.91153846153846&amp;random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00" y="720000"/>
            <a:ext cx="4953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www.riss.kishou.go.jp/jikkyo_kanshi/cpt_png/dwin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439" y="2292802"/>
            <a:ext cx="6096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直線矢印コネクタ 5"/>
          <p:cNvCxnSpPr/>
          <p:nvPr/>
        </p:nvCxnSpPr>
        <p:spPr>
          <a:xfrm flipH="1">
            <a:off x="4337222" y="2483708"/>
            <a:ext cx="197708" cy="704335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/>
          <p:cNvSpPr txBox="1"/>
          <p:nvPr/>
        </p:nvSpPr>
        <p:spPr>
          <a:xfrm>
            <a:off x="1556791" y="5849818"/>
            <a:ext cx="6536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latin typeface="Times New Roman"/>
                <a:cs typeface="Times New Roman"/>
              </a:rPr>
              <a:t>The</a:t>
            </a:r>
            <a:r>
              <a:rPr kumimoji="1" lang="ja-JP" altLang="en-US" sz="2400" dirty="0" smtClean="0">
                <a:latin typeface="Times New Roman"/>
                <a:cs typeface="Times New Roman"/>
              </a:rPr>
              <a:t> </a:t>
            </a:r>
            <a:r>
              <a:rPr lang="en-US" altLang="ja-JP" sz="2400" dirty="0">
                <a:latin typeface="Times New Roman"/>
                <a:cs typeface="Times New Roman"/>
              </a:rPr>
              <a:t>f</a:t>
            </a:r>
            <a:r>
              <a:rPr lang="en-US" altLang="ja-JP" sz="2400" dirty="0" smtClean="0">
                <a:latin typeface="Times New Roman"/>
                <a:cs typeface="Times New Roman"/>
              </a:rPr>
              <a:t>eature</a:t>
            </a:r>
            <a:r>
              <a:rPr lang="ja-JP" altLang="en-US" sz="2400" dirty="0" smtClean="0">
                <a:latin typeface="Times New Roman"/>
                <a:cs typeface="Times New Roman"/>
              </a:rPr>
              <a:t> </a:t>
            </a:r>
            <a:r>
              <a:rPr lang="en-US" altLang="ja-JP" sz="2400" dirty="0" smtClean="0">
                <a:latin typeface="Times New Roman"/>
                <a:cs typeface="Times New Roman"/>
              </a:rPr>
              <a:t>of</a:t>
            </a:r>
            <a:r>
              <a:rPr lang="ja-JP" altLang="en-US" sz="2400" dirty="0" smtClean="0">
                <a:latin typeface="Times New Roman"/>
                <a:cs typeface="Times New Roman"/>
              </a:rPr>
              <a:t> </a:t>
            </a:r>
            <a:r>
              <a:rPr lang="en-US" altLang="ja-JP" sz="2400" dirty="0" smtClean="0">
                <a:latin typeface="Times New Roman"/>
                <a:cs typeface="Times New Roman"/>
              </a:rPr>
              <a:t>meso-beta-scale</a:t>
            </a:r>
            <a:r>
              <a:rPr lang="ja-JP" altLang="en-US" sz="2400" dirty="0" smtClean="0">
                <a:latin typeface="Times New Roman"/>
                <a:cs typeface="Times New Roman"/>
              </a:rPr>
              <a:t> </a:t>
            </a:r>
            <a:r>
              <a:rPr lang="en-US" altLang="ja-JP" sz="2400" dirty="0" smtClean="0">
                <a:latin typeface="Times New Roman"/>
                <a:cs typeface="Times New Roman"/>
              </a:rPr>
              <a:t>(~20-30</a:t>
            </a:r>
            <a:r>
              <a:rPr lang="ja-JP" altLang="en-US" sz="2400" dirty="0" smtClean="0">
                <a:latin typeface="Times New Roman"/>
                <a:cs typeface="Times New Roman"/>
              </a:rPr>
              <a:t> </a:t>
            </a:r>
            <a:r>
              <a:rPr lang="en-US" altLang="ja-JP" sz="2400" dirty="0" smtClean="0">
                <a:latin typeface="Times New Roman"/>
                <a:cs typeface="Times New Roman"/>
              </a:rPr>
              <a:t>km)</a:t>
            </a:r>
            <a:r>
              <a:rPr lang="ja-JP" altLang="en-US" sz="2400" dirty="0" smtClean="0">
                <a:latin typeface="Times New Roman"/>
                <a:cs typeface="Times New Roman"/>
              </a:rPr>
              <a:t> </a:t>
            </a:r>
            <a:r>
              <a:rPr lang="en-US" altLang="ja-JP" sz="2400" dirty="0" smtClean="0">
                <a:latin typeface="Times New Roman"/>
                <a:cs typeface="Times New Roman"/>
              </a:rPr>
              <a:t>vortex</a:t>
            </a:r>
            <a:r>
              <a:rPr lang="ja-JP" altLang="en-US" sz="2400" dirty="0" smtClean="0">
                <a:latin typeface="Times New Roman"/>
                <a:cs typeface="Times New Roman"/>
              </a:rPr>
              <a:t> </a:t>
            </a:r>
            <a:r>
              <a:rPr lang="en-US" altLang="ja-JP" sz="2400" dirty="0" smtClean="0">
                <a:latin typeface="Times New Roman"/>
                <a:cs typeface="Times New Roman"/>
              </a:rPr>
              <a:t>is</a:t>
            </a:r>
            <a:r>
              <a:rPr lang="ja-JP" altLang="en-US" sz="2400" dirty="0" smtClean="0">
                <a:latin typeface="Times New Roman"/>
                <a:cs typeface="Times New Roman"/>
              </a:rPr>
              <a:t> </a:t>
            </a:r>
            <a:r>
              <a:rPr lang="en-US" altLang="ja-JP" sz="2400" dirty="0" smtClean="0">
                <a:latin typeface="Times New Roman"/>
                <a:cs typeface="Times New Roman"/>
              </a:rPr>
              <a:t>detected</a:t>
            </a:r>
            <a:r>
              <a:rPr lang="ja-JP" altLang="en-US" sz="2400" dirty="0" smtClean="0">
                <a:latin typeface="Times New Roman"/>
                <a:cs typeface="Times New Roman"/>
              </a:rPr>
              <a:t> </a:t>
            </a:r>
            <a:r>
              <a:rPr lang="en-US" altLang="ja-JP" sz="2400" dirty="0" smtClean="0">
                <a:latin typeface="Times New Roman"/>
                <a:cs typeface="Times New Roman"/>
              </a:rPr>
              <a:t>by</a:t>
            </a:r>
            <a:r>
              <a:rPr lang="ja-JP" altLang="en-US" sz="2400" dirty="0" smtClean="0">
                <a:latin typeface="Times New Roman"/>
                <a:cs typeface="Times New Roman"/>
              </a:rPr>
              <a:t> </a:t>
            </a:r>
            <a:r>
              <a:rPr lang="en-US" altLang="ja-JP" sz="2400" dirty="0" smtClean="0">
                <a:latin typeface="Times New Roman"/>
                <a:cs typeface="Times New Roman"/>
              </a:rPr>
              <a:t>a </a:t>
            </a:r>
            <a:r>
              <a:rPr lang="en-US" altLang="ja-JP" sz="2400" dirty="0" err="1" smtClean="0">
                <a:latin typeface="Times New Roman"/>
                <a:cs typeface="Times New Roman"/>
              </a:rPr>
              <a:t>doppler</a:t>
            </a:r>
            <a:r>
              <a:rPr lang="ja-JP" altLang="en-US" sz="2400" dirty="0" smtClean="0">
                <a:latin typeface="Times New Roman"/>
                <a:cs typeface="Times New Roman"/>
              </a:rPr>
              <a:t> </a:t>
            </a:r>
            <a:r>
              <a:rPr lang="en-US" altLang="ja-JP" sz="2400" dirty="0" smtClean="0">
                <a:latin typeface="Times New Roman"/>
                <a:cs typeface="Times New Roman"/>
              </a:rPr>
              <a:t>radar.</a:t>
            </a:r>
            <a:endParaRPr kumimoji="1" lang="ja-JP" alt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38965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2"/>
          <p:cNvSpPr txBox="1">
            <a:spLocks/>
          </p:cNvSpPr>
          <p:nvPr/>
        </p:nvSpPr>
        <p:spPr>
          <a:xfrm>
            <a:off x="139729" y="965162"/>
            <a:ext cx="8933258" cy="225021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Ø"/>
            </a:pPr>
            <a:r>
              <a:rPr lang="en-US" altLang="ja-JP" dirty="0" smtClean="0">
                <a:latin typeface="Times New Roman"/>
                <a:cs typeface="Times New Roman"/>
              </a:rPr>
              <a:t>A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eso-beta-scale vortex formed within a meso-alpha</a:t>
            </a:r>
            <a:r>
              <a:rPr lang="ja-JP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scale</a:t>
            </a:r>
            <a:r>
              <a:rPr lang="ja-JP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low</a:t>
            </a:r>
            <a:r>
              <a:rPr lang="ja-JP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ja-JP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ja-JP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stationary</a:t>
            </a:r>
            <a:r>
              <a:rPr lang="ja-JP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front.</a:t>
            </a:r>
          </a:p>
          <a:p>
            <a:pPr>
              <a:buFont typeface="Wingdings" charset="2"/>
              <a:buChar char="Ø"/>
            </a:pP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gusty wind occurred within the meso-beta-scale vortex.</a:t>
            </a:r>
          </a:p>
          <a:p>
            <a:pPr marL="0" indent="0">
              <a:buNone/>
            </a:pPr>
            <a:endParaRPr lang="en-US" altLang="ja-JP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6835" y="3361702"/>
            <a:ext cx="90228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ü"/>
            </a:pPr>
            <a:r>
              <a:rPr lang="en-US" altLang="en-US" sz="2800" dirty="0">
                <a:latin typeface="Times New Roman"/>
                <a:cs typeface="Times New Roman"/>
              </a:rPr>
              <a:t>T</a:t>
            </a:r>
            <a:r>
              <a:rPr lang="en-US" altLang="ja-JP" sz="2800" dirty="0" smtClean="0">
                <a:latin typeface="Times New Roman"/>
                <a:cs typeface="Times New Roman"/>
              </a:rPr>
              <a:t>here</a:t>
            </a:r>
            <a:r>
              <a:rPr lang="ja-JP" altLang="en-US" sz="2800" dirty="0" smtClean="0">
                <a:latin typeface="Times New Roman"/>
                <a:cs typeface="Times New Roman"/>
              </a:rPr>
              <a:t> </a:t>
            </a:r>
            <a:r>
              <a:rPr lang="en-US" altLang="ja-JP" sz="2800" dirty="0" smtClean="0">
                <a:latin typeface="Times New Roman"/>
                <a:cs typeface="Times New Roman"/>
              </a:rPr>
              <a:t>is</a:t>
            </a:r>
            <a:r>
              <a:rPr lang="ja-JP" altLang="en-US" sz="2800" dirty="0" smtClean="0">
                <a:latin typeface="Times New Roman"/>
                <a:cs typeface="Times New Roman"/>
              </a:rPr>
              <a:t> </a:t>
            </a:r>
            <a:r>
              <a:rPr lang="en-US" altLang="ja-JP" sz="2800" dirty="0">
                <a:latin typeface="Times New Roman"/>
                <a:cs typeface="Times New Roman"/>
              </a:rPr>
              <a:t>a</a:t>
            </a:r>
            <a:r>
              <a:rPr lang="ja-JP" altLang="en-US" sz="2800" dirty="0" smtClean="0">
                <a:latin typeface="Times New Roman"/>
                <a:cs typeface="Times New Roman"/>
              </a:rPr>
              <a:t> </a:t>
            </a:r>
            <a:r>
              <a:rPr lang="en-US" altLang="ja-JP" sz="2800" dirty="0" smtClean="0">
                <a:latin typeface="Times New Roman"/>
                <a:cs typeface="Times New Roman"/>
              </a:rPr>
              <a:t>few</a:t>
            </a:r>
            <a:r>
              <a:rPr lang="ja-JP" altLang="en-US" sz="2800" dirty="0" smtClean="0">
                <a:latin typeface="Times New Roman"/>
                <a:cs typeface="Times New Roman"/>
              </a:rPr>
              <a:t> </a:t>
            </a:r>
            <a:r>
              <a:rPr lang="en-US" altLang="ja-JP" sz="2800" dirty="0" smtClean="0">
                <a:latin typeface="Times New Roman"/>
                <a:cs typeface="Times New Roman"/>
              </a:rPr>
              <a:t>study</a:t>
            </a:r>
            <a:r>
              <a:rPr lang="ja-JP" altLang="en-US" sz="2800" dirty="0" smtClean="0">
                <a:latin typeface="Times New Roman"/>
                <a:cs typeface="Times New Roman"/>
              </a:rPr>
              <a:t> </a:t>
            </a:r>
            <a:r>
              <a:rPr lang="en-US" altLang="ja-JP" sz="2800" dirty="0" smtClean="0">
                <a:latin typeface="Times New Roman"/>
                <a:cs typeface="Times New Roman"/>
              </a:rPr>
              <a:t>to</a:t>
            </a:r>
            <a:r>
              <a:rPr lang="ja-JP" altLang="en-US" sz="2800" dirty="0" smtClean="0">
                <a:latin typeface="Times New Roman"/>
                <a:cs typeface="Times New Roman"/>
              </a:rPr>
              <a:t> </a:t>
            </a:r>
            <a:r>
              <a:rPr lang="en-US" altLang="ja-JP" sz="2800" dirty="0" smtClean="0">
                <a:latin typeface="Times New Roman"/>
                <a:cs typeface="Times New Roman"/>
              </a:rPr>
              <a:t>examine</a:t>
            </a:r>
            <a:r>
              <a:rPr lang="ja-JP" altLang="en-US" sz="2800" dirty="0" smtClean="0">
                <a:latin typeface="Times New Roman"/>
                <a:cs typeface="Times New Roman"/>
              </a:rPr>
              <a:t> </a:t>
            </a:r>
            <a:r>
              <a:rPr lang="en-US" altLang="ja-JP" sz="2800" dirty="0" smtClean="0">
                <a:latin typeface="Times New Roman"/>
                <a:cs typeface="Times New Roman"/>
              </a:rPr>
              <a:t>a</a:t>
            </a:r>
            <a:r>
              <a:rPr lang="ja-JP" altLang="en-US" sz="2800" dirty="0" smtClean="0">
                <a:latin typeface="Times New Roman"/>
                <a:cs typeface="Times New Roman"/>
              </a:rPr>
              <a:t> </a:t>
            </a:r>
            <a:r>
              <a:rPr lang="en-US" altLang="ja-JP" sz="2800" dirty="0" smtClean="0">
                <a:latin typeface="Times New Roman"/>
                <a:cs typeface="Times New Roman"/>
              </a:rPr>
              <a:t>gusty</a:t>
            </a:r>
            <a:r>
              <a:rPr lang="ja-JP" altLang="en-US" sz="2800" dirty="0" smtClean="0">
                <a:latin typeface="Times New Roman"/>
                <a:cs typeface="Times New Roman"/>
              </a:rPr>
              <a:t> </a:t>
            </a:r>
            <a:r>
              <a:rPr lang="en-US" altLang="ja-JP" sz="2800" dirty="0">
                <a:latin typeface="Times New Roman"/>
                <a:cs typeface="Times New Roman"/>
              </a:rPr>
              <a:t>w</a:t>
            </a:r>
            <a:r>
              <a:rPr lang="en-US" altLang="ja-JP" sz="2800" dirty="0" smtClean="0">
                <a:latin typeface="Times New Roman"/>
                <a:cs typeface="Times New Roman"/>
              </a:rPr>
              <a:t>ind</a:t>
            </a:r>
            <a:r>
              <a:rPr lang="ja-JP" altLang="en-US" sz="2800" dirty="0" smtClean="0">
                <a:latin typeface="Times New Roman"/>
                <a:cs typeface="Times New Roman"/>
              </a:rPr>
              <a:t> </a:t>
            </a:r>
            <a:r>
              <a:rPr lang="en-US" altLang="ja-JP" sz="2800" dirty="0" smtClean="0">
                <a:latin typeface="Times New Roman"/>
                <a:cs typeface="Times New Roman"/>
              </a:rPr>
              <a:t>on</a:t>
            </a:r>
            <a:r>
              <a:rPr lang="ja-JP" altLang="en-US" sz="2800" dirty="0" smtClean="0">
                <a:latin typeface="Times New Roman"/>
                <a:cs typeface="Times New Roman"/>
              </a:rPr>
              <a:t> </a:t>
            </a:r>
            <a:r>
              <a:rPr lang="en-US" altLang="ja-JP" sz="2800" dirty="0" smtClean="0">
                <a:latin typeface="Times New Roman"/>
                <a:cs typeface="Times New Roman"/>
              </a:rPr>
              <a:t>the</a:t>
            </a:r>
            <a:r>
              <a:rPr lang="ja-JP" altLang="en-US" sz="2800" dirty="0" smtClean="0">
                <a:latin typeface="Times New Roman"/>
                <a:cs typeface="Times New Roman"/>
              </a:rPr>
              <a:t> </a:t>
            </a:r>
            <a:r>
              <a:rPr lang="en-US" altLang="ja-JP" sz="2800" dirty="0" smtClean="0">
                <a:latin typeface="Times New Roman"/>
                <a:cs typeface="Times New Roman"/>
              </a:rPr>
              <a:t>sea.</a:t>
            </a:r>
          </a:p>
          <a:p>
            <a:pPr marL="457200" indent="-457200">
              <a:buFont typeface="Wingdings" charset="2"/>
              <a:buChar char="ü"/>
            </a:pPr>
            <a:r>
              <a:rPr lang="en-US" altLang="ja-JP" sz="2800" dirty="0" smtClean="0">
                <a:latin typeface="Times New Roman"/>
                <a:cs typeface="Times New Roman"/>
              </a:rPr>
              <a:t>It is important to clarify the genesis mechanism of a gusty wind.</a:t>
            </a:r>
          </a:p>
        </p:txBody>
      </p:sp>
    </p:spTree>
    <p:extLst>
      <p:ext uri="{BB962C8B-B14F-4D97-AF65-F5344CB8AC3E}">
        <p14:creationId xmlns:p14="http://schemas.microsoft.com/office/powerpoint/2010/main" val="1701526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Times New Roman"/>
                <a:cs typeface="Times New Roman"/>
              </a:rPr>
              <a:t>G</a:t>
            </a:r>
            <a:r>
              <a:rPr lang="en-US" altLang="ja-JP" dirty="0" smtClean="0">
                <a:latin typeface="Times New Roman"/>
                <a:cs typeface="Times New Roman"/>
              </a:rPr>
              <a:t>oal</a:t>
            </a:r>
            <a:r>
              <a:rPr lang="ja-JP" altLang="en-US" dirty="0" smtClean="0">
                <a:latin typeface="Times New Roman"/>
                <a:cs typeface="Times New Roman"/>
              </a:rPr>
              <a:t> </a:t>
            </a:r>
            <a:r>
              <a:rPr lang="en-US" altLang="ja-JP" dirty="0" smtClean="0">
                <a:latin typeface="Times New Roman"/>
                <a:cs typeface="Times New Roman"/>
              </a:rPr>
              <a:t>of</a:t>
            </a:r>
            <a:r>
              <a:rPr lang="ja-JP" altLang="en-US" dirty="0" smtClean="0">
                <a:latin typeface="Times New Roman"/>
                <a:cs typeface="Times New Roman"/>
              </a:rPr>
              <a:t> </a:t>
            </a:r>
            <a:r>
              <a:rPr lang="en-US" altLang="ja-JP" dirty="0" smtClean="0">
                <a:latin typeface="Times New Roman"/>
                <a:cs typeface="Times New Roman"/>
              </a:rPr>
              <a:t>the</a:t>
            </a:r>
            <a:r>
              <a:rPr lang="ja-JP" altLang="en-US" dirty="0" smtClean="0">
                <a:latin typeface="Times New Roman"/>
                <a:cs typeface="Times New Roman"/>
              </a:rPr>
              <a:t> </a:t>
            </a:r>
            <a:r>
              <a:rPr lang="en-US" altLang="ja-JP" dirty="0" smtClean="0">
                <a:latin typeface="Times New Roman"/>
                <a:cs typeface="Times New Roman"/>
              </a:rPr>
              <a:t>study</a:t>
            </a:r>
            <a:endParaRPr kumimoji="1" lang="ja-JP" altLang="en-US" dirty="0">
              <a:latin typeface="Times New Roman"/>
              <a:cs typeface="Times New Roman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2892043"/>
          </a:xfrm>
          <a:ln w="38100" cmpd="sng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Font typeface="Wingdings" charset="2"/>
              <a:buChar char="Ø"/>
            </a:pPr>
            <a:r>
              <a:rPr lang="en-US" altLang="ja-JP" dirty="0">
                <a:latin typeface="Times New Roman"/>
                <a:cs typeface="Times New Roman"/>
              </a:rPr>
              <a:t>T</a:t>
            </a:r>
            <a:r>
              <a:rPr lang="en-US" altLang="ja-JP" dirty="0" smtClean="0">
                <a:latin typeface="Times New Roman"/>
                <a:cs typeface="Times New Roman"/>
              </a:rPr>
              <a:t>he multi scale structure between the meso-alpha-scale</a:t>
            </a:r>
            <a:r>
              <a:rPr lang="ja-JP" altLang="en-US" dirty="0" smtClean="0">
                <a:latin typeface="Times New Roman"/>
                <a:cs typeface="Times New Roman"/>
              </a:rPr>
              <a:t> </a:t>
            </a:r>
            <a:r>
              <a:rPr lang="en-US" altLang="ja-JP" dirty="0" smtClean="0">
                <a:latin typeface="Times New Roman"/>
                <a:cs typeface="Times New Roman"/>
              </a:rPr>
              <a:t>low</a:t>
            </a:r>
            <a:r>
              <a:rPr lang="ja-JP" altLang="en-US" dirty="0" smtClean="0">
                <a:latin typeface="Times New Roman"/>
                <a:cs typeface="Times New Roman"/>
              </a:rPr>
              <a:t> </a:t>
            </a:r>
            <a:r>
              <a:rPr lang="en-US" altLang="ja-JP" dirty="0" smtClean="0">
                <a:latin typeface="Times New Roman"/>
                <a:cs typeface="Times New Roman"/>
              </a:rPr>
              <a:t>(~</a:t>
            </a:r>
            <a:r>
              <a:rPr lang="ja-JP" altLang="en-US" dirty="0" smtClean="0">
                <a:latin typeface="Times New Roman"/>
                <a:cs typeface="Times New Roman"/>
              </a:rPr>
              <a:t> </a:t>
            </a:r>
            <a:r>
              <a:rPr lang="en-US" altLang="ja-JP" dirty="0" smtClean="0">
                <a:latin typeface="Times New Roman"/>
                <a:cs typeface="Times New Roman"/>
              </a:rPr>
              <a:t>1000</a:t>
            </a:r>
            <a:r>
              <a:rPr lang="ja-JP" altLang="en-US" dirty="0" smtClean="0">
                <a:latin typeface="Times New Roman"/>
                <a:cs typeface="Times New Roman"/>
              </a:rPr>
              <a:t> </a:t>
            </a:r>
            <a:r>
              <a:rPr lang="en-US" altLang="ja-JP" dirty="0" smtClean="0">
                <a:latin typeface="Times New Roman"/>
                <a:cs typeface="Times New Roman"/>
              </a:rPr>
              <a:t>km) , the meso-beta-scale vortex</a:t>
            </a:r>
            <a:r>
              <a:rPr lang="ja-JP" altLang="en-US" dirty="0" smtClean="0">
                <a:latin typeface="Times New Roman"/>
                <a:cs typeface="Times New Roman"/>
              </a:rPr>
              <a:t> </a:t>
            </a:r>
            <a:r>
              <a:rPr lang="en-US" altLang="ja-JP" dirty="0" smtClean="0">
                <a:latin typeface="Times New Roman"/>
                <a:cs typeface="Times New Roman"/>
              </a:rPr>
              <a:t>(~20</a:t>
            </a:r>
            <a:r>
              <a:rPr lang="ja-JP" altLang="en-US" dirty="0" smtClean="0">
                <a:latin typeface="Times New Roman"/>
                <a:cs typeface="Times New Roman"/>
              </a:rPr>
              <a:t> </a:t>
            </a:r>
            <a:r>
              <a:rPr lang="en-US" altLang="ja-JP" dirty="0" smtClean="0">
                <a:latin typeface="Times New Roman"/>
                <a:cs typeface="Times New Roman"/>
              </a:rPr>
              <a:t>km), and the gusty wind.</a:t>
            </a:r>
          </a:p>
          <a:p>
            <a:pPr>
              <a:buFont typeface="Wingdings" charset="2"/>
              <a:buChar char="Ø"/>
            </a:pPr>
            <a:endParaRPr lang="en-US" altLang="ja-JP" dirty="0" smtClean="0">
              <a:latin typeface="Times New Roman"/>
              <a:cs typeface="Times New Roman"/>
            </a:endParaRPr>
          </a:p>
          <a:p>
            <a:pPr>
              <a:buFont typeface="Wingdings" charset="2"/>
              <a:buChar char="Ø"/>
            </a:pPr>
            <a:r>
              <a:rPr lang="en-US" altLang="ja-JP" dirty="0" smtClean="0">
                <a:latin typeface="Times New Roman"/>
                <a:cs typeface="Times New Roman"/>
              </a:rPr>
              <a:t>Genesis mechanism of the gusty wind.</a:t>
            </a:r>
            <a:endParaRPr lang="en-US" altLang="ja-JP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11163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199" y="17948"/>
            <a:ext cx="8465111" cy="779703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altLang="en-US" dirty="0">
                <a:latin typeface="Times New Roman"/>
                <a:cs typeface="Times New Roman"/>
              </a:rPr>
              <a:t>M</a:t>
            </a:r>
            <a:r>
              <a:rPr lang="en-US" altLang="ja-JP" dirty="0" smtClean="0">
                <a:latin typeface="Times New Roman"/>
                <a:cs typeface="Times New Roman"/>
              </a:rPr>
              <a:t>odel</a:t>
            </a:r>
            <a:endParaRPr kumimoji="1" lang="ja-JP" altLang="en-US" dirty="0">
              <a:latin typeface="Times New Roman"/>
              <a:cs typeface="Times New Roman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199" y="878711"/>
            <a:ext cx="8465111" cy="5349387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buFont typeface="Wingdings" charset="2"/>
              <a:buChar char="ü"/>
            </a:pPr>
            <a:r>
              <a:rPr kumimoji="1" lang="en-US" altLang="ja-JP" sz="3600" dirty="0" smtClean="0">
                <a:latin typeface="Times New Roman"/>
                <a:cs typeface="Times New Roman"/>
              </a:rPr>
              <a:t>JMA-NHM</a:t>
            </a:r>
          </a:p>
          <a:p>
            <a:pPr lvl="1">
              <a:buFont typeface="Wingdings" charset="2"/>
              <a:buChar char="ü"/>
            </a:pPr>
            <a:r>
              <a:rPr lang="en-US" altLang="ja-JP" sz="2400" dirty="0" smtClean="0">
                <a:latin typeface="Times New Roman"/>
                <a:cs typeface="Times New Roman"/>
              </a:rPr>
              <a:t>Optimized for K-computer</a:t>
            </a:r>
            <a:endParaRPr lang="en-US" altLang="ja-JP" sz="2400" dirty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altLang="ja-JP" sz="2800" dirty="0" smtClean="0">
                <a:latin typeface="Times New Roman"/>
                <a:cs typeface="Times New Roman"/>
              </a:rPr>
              <a:t>① </a:t>
            </a:r>
            <a:r>
              <a:rPr lang="en-US" altLang="en-US" sz="2800" dirty="0">
                <a:latin typeface="Times New Roman"/>
                <a:cs typeface="Times New Roman"/>
              </a:rPr>
              <a:t>M</a:t>
            </a:r>
            <a:r>
              <a:rPr lang="en-US" altLang="ja-JP" sz="2800" dirty="0" smtClean="0">
                <a:latin typeface="Times New Roman"/>
                <a:cs typeface="Times New Roman"/>
              </a:rPr>
              <a:t>eso-</a:t>
            </a:r>
            <a:r>
              <a:rPr lang="en-US" altLang="ja-JP" sz="2800" i="1" dirty="0" smtClean="0">
                <a:latin typeface="Times New Roman"/>
                <a:cs typeface="Times New Roman"/>
              </a:rPr>
              <a:t>β</a:t>
            </a:r>
            <a:r>
              <a:rPr lang="ja-JP" altLang="en-US" sz="2800" dirty="0">
                <a:latin typeface="Times New Roman"/>
                <a:cs typeface="Times New Roman"/>
              </a:rPr>
              <a:t> </a:t>
            </a:r>
            <a:r>
              <a:rPr lang="en-US" altLang="ja-JP" sz="2800" dirty="0" smtClean="0">
                <a:latin typeface="Times New Roman"/>
                <a:cs typeface="Times New Roman"/>
              </a:rPr>
              <a:t>vortex</a:t>
            </a:r>
          </a:p>
          <a:p>
            <a:pPr lvl="1">
              <a:buFont typeface="Wingdings" charset="2"/>
              <a:buChar char="ü"/>
            </a:pPr>
            <a:r>
              <a:rPr lang="en-US" altLang="ja-JP" sz="2400" dirty="0" smtClean="0">
                <a:latin typeface="Times New Roman"/>
                <a:cs typeface="Times New Roman"/>
              </a:rPr>
              <a:t>Initial time</a:t>
            </a:r>
          </a:p>
          <a:p>
            <a:pPr lvl="2">
              <a:buFont typeface="Wingdings" charset="2"/>
              <a:buChar char="ü"/>
            </a:pPr>
            <a:r>
              <a:rPr lang="en-US" altLang="ja-JP" dirty="0" smtClean="0">
                <a:latin typeface="Times New Roman"/>
                <a:cs typeface="Times New Roman"/>
              </a:rPr>
              <a:t>09</a:t>
            </a:r>
            <a:r>
              <a:rPr lang="ja-JP" altLang="en-US" dirty="0" smtClean="0">
                <a:latin typeface="Times New Roman"/>
                <a:cs typeface="Times New Roman"/>
              </a:rPr>
              <a:t> </a:t>
            </a:r>
            <a:r>
              <a:rPr lang="en-US" altLang="ja-JP" dirty="0">
                <a:latin typeface="Times New Roman"/>
                <a:cs typeface="Times New Roman"/>
              </a:rPr>
              <a:t>U</a:t>
            </a:r>
            <a:r>
              <a:rPr lang="en-US" altLang="ja-JP" dirty="0" smtClean="0">
                <a:latin typeface="Times New Roman"/>
                <a:cs typeface="Times New Roman"/>
              </a:rPr>
              <a:t>TC 31</a:t>
            </a:r>
          </a:p>
          <a:p>
            <a:pPr lvl="1">
              <a:buFont typeface="Wingdings" charset="2"/>
              <a:buChar char="ü"/>
            </a:pPr>
            <a:r>
              <a:rPr lang="en-US" altLang="ja-JP" dirty="0" smtClean="0">
                <a:latin typeface="Times New Roman"/>
                <a:cs typeface="Times New Roman"/>
              </a:rPr>
              <a:t>2 km horizontal resolution</a:t>
            </a:r>
            <a:endParaRPr lang="en-US" altLang="ja-JP" sz="2800" dirty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altLang="ja-JP" sz="2400" dirty="0" smtClean="0">
                <a:latin typeface="Times New Roman"/>
                <a:cs typeface="Times New Roman"/>
              </a:rPr>
              <a:t>② </a:t>
            </a:r>
            <a:r>
              <a:rPr lang="en-US" altLang="en-US" sz="2800" dirty="0">
                <a:latin typeface="Times New Roman"/>
                <a:cs typeface="Times New Roman"/>
              </a:rPr>
              <a:t>G</a:t>
            </a:r>
            <a:r>
              <a:rPr lang="ja-JP" altLang="ja-JP" sz="2800" dirty="0" smtClean="0">
                <a:latin typeface="Times New Roman"/>
                <a:cs typeface="Times New Roman"/>
              </a:rPr>
              <a:t>u</a:t>
            </a:r>
            <a:r>
              <a:rPr lang="en-US" altLang="ja-JP" sz="2800" dirty="0" smtClean="0">
                <a:latin typeface="Times New Roman"/>
                <a:cs typeface="Times New Roman"/>
              </a:rPr>
              <a:t>sty</a:t>
            </a:r>
            <a:r>
              <a:rPr lang="ja-JP" altLang="en-US" sz="2800" dirty="0" smtClean="0">
                <a:latin typeface="Times New Roman"/>
                <a:cs typeface="Times New Roman"/>
              </a:rPr>
              <a:t> </a:t>
            </a:r>
            <a:r>
              <a:rPr lang="en-US" altLang="ja-JP" sz="2800" dirty="0" smtClean="0">
                <a:latin typeface="Times New Roman"/>
                <a:cs typeface="Times New Roman"/>
              </a:rPr>
              <a:t>wind</a:t>
            </a:r>
            <a:endParaRPr lang="en-US" altLang="ja-JP" sz="2400" dirty="0" smtClean="0">
              <a:latin typeface="Times New Roman"/>
              <a:cs typeface="Times New Roman"/>
            </a:endParaRPr>
          </a:p>
          <a:p>
            <a:pPr lvl="1">
              <a:buFont typeface="Wingdings" charset="2"/>
              <a:buChar char="ü"/>
            </a:pPr>
            <a:r>
              <a:rPr lang="en-US" altLang="ja-JP" sz="2400" dirty="0" smtClean="0">
                <a:latin typeface="Times New Roman"/>
                <a:cs typeface="Times New Roman"/>
              </a:rPr>
              <a:t>Simulation with 2km resolution started from 1500 </a:t>
            </a:r>
            <a:r>
              <a:rPr lang="en-US" altLang="ja-JP" sz="2400" dirty="0">
                <a:latin typeface="Times New Roman"/>
                <a:cs typeface="Times New Roman"/>
              </a:rPr>
              <a:t>U</a:t>
            </a:r>
            <a:r>
              <a:rPr lang="en-US" altLang="ja-JP" sz="2400" dirty="0" smtClean="0">
                <a:latin typeface="Times New Roman"/>
                <a:cs typeface="Times New Roman"/>
              </a:rPr>
              <a:t>TC</a:t>
            </a:r>
            <a:r>
              <a:rPr lang="ja-JP" altLang="en-US" sz="2400" dirty="0" smtClean="0">
                <a:latin typeface="Times New Roman"/>
                <a:cs typeface="Times New Roman"/>
              </a:rPr>
              <a:t> </a:t>
            </a:r>
            <a:r>
              <a:rPr lang="en-US" altLang="ja-JP" sz="2400" dirty="0" smtClean="0">
                <a:latin typeface="Times New Roman"/>
                <a:cs typeface="Times New Roman"/>
              </a:rPr>
              <a:t>31</a:t>
            </a:r>
            <a:endParaRPr lang="en-US" altLang="ja-JP" sz="2400" dirty="0">
              <a:latin typeface="Times New Roman"/>
              <a:cs typeface="Times New Roman"/>
            </a:endParaRPr>
          </a:p>
          <a:p>
            <a:pPr marL="457200" lvl="1" indent="0">
              <a:buNone/>
            </a:pPr>
            <a:r>
              <a:rPr lang="en-US" altLang="ja-JP" sz="2400" dirty="0" smtClean="0">
                <a:latin typeface="Times New Roman"/>
                <a:cs typeface="Times New Roman"/>
              </a:rPr>
              <a:t>→Nested run with 350 m resolution started from 1730</a:t>
            </a:r>
            <a:r>
              <a:rPr lang="ja-JP" altLang="en-US" sz="2400" dirty="0" smtClean="0">
                <a:latin typeface="Times New Roman"/>
                <a:cs typeface="Times New Roman"/>
              </a:rPr>
              <a:t> </a:t>
            </a:r>
            <a:r>
              <a:rPr lang="en-US" altLang="ja-JP" sz="2400" dirty="0">
                <a:latin typeface="Times New Roman"/>
                <a:cs typeface="Times New Roman"/>
              </a:rPr>
              <a:t>U</a:t>
            </a:r>
            <a:r>
              <a:rPr lang="en-US" altLang="ja-JP" sz="2400" dirty="0" smtClean="0">
                <a:latin typeface="Times New Roman"/>
                <a:cs typeface="Times New Roman"/>
              </a:rPr>
              <a:t>TC</a:t>
            </a:r>
            <a:r>
              <a:rPr lang="ja-JP" altLang="en-US" sz="2400" dirty="0" smtClean="0">
                <a:latin typeface="Times New Roman"/>
                <a:cs typeface="Times New Roman"/>
              </a:rPr>
              <a:t> </a:t>
            </a:r>
            <a:endParaRPr lang="en-US" altLang="ja-JP" sz="2400" dirty="0">
              <a:latin typeface="Times New Roman"/>
              <a:cs typeface="Times New Roman"/>
            </a:endParaRPr>
          </a:p>
          <a:p>
            <a:pPr marL="457200" lvl="1" indent="0">
              <a:buNone/>
            </a:pPr>
            <a:r>
              <a:rPr lang="en-US" altLang="ja-JP" sz="2400" dirty="0" smtClean="0">
                <a:latin typeface="Times New Roman"/>
                <a:cs typeface="Times New Roman"/>
              </a:rPr>
              <a:t>→Nested run with 50 m resolution started from 1830 UTC</a:t>
            </a:r>
          </a:p>
          <a:p>
            <a:pPr lvl="1"/>
            <a:endParaRPr kumimoji="1" lang="en-US" altLang="ja-JP" sz="2400" dirty="0" smtClean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10677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24735" y="18535"/>
            <a:ext cx="9144000" cy="71298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anchor="ctr"/>
          <a:lstStyle/>
          <a:p>
            <a:pPr algn="ctr">
              <a:defRPr/>
            </a:pPr>
            <a:r>
              <a:rPr lang="en-US" altLang="ja-JP" sz="3200" spc="-7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itchFamily="50" charset="-128"/>
                <a:ea typeface="HGP創英角ｺﾞｼｯｸUB" pitchFamily="50" charset="-128"/>
              </a:rPr>
              <a:t>A</a:t>
            </a:r>
            <a:r>
              <a:rPr lang="ja-JP" altLang="en-US" sz="3200" spc="-7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itchFamily="50" charset="-128"/>
                <a:ea typeface="HGP創英角ｺﾞｼｯｸUB" pitchFamily="50" charset="-128"/>
              </a:rPr>
              <a:t> </a:t>
            </a:r>
            <a:r>
              <a:rPr lang="en-US" altLang="ja-JP" sz="3200" spc="-7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itchFamily="50" charset="-128"/>
                <a:ea typeface="HGP創英角ｺﾞｼｯｸUB" pitchFamily="50" charset="-128"/>
              </a:rPr>
              <a:t>sudden</a:t>
            </a:r>
            <a:r>
              <a:rPr lang="ja-JP" altLang="en-US" sz="3200" spc="-7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itchFamily="50" charset="-128"/>
                <a:ea typeface="HGP創英角ｺﾞｼｯｸUB" pitchFamily="50" charset="-128"/>
              </a:rPr>
              <a:t> </a:t>
            </a:r>
            <a:r>
              <a:rPr lang="en-US" altLang="ja-JP" sz="3200" spc="-7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itchFamily="50" charset="-128"/>
                <a:ea typeface="HGP創英角ｺﾞｼｯｸUB" pitchFamily="50" charset="-128"/>
              </a:rPr>
              <a:t>gusty</a:t>
            </a:r>
            <a:r>
              <a:rPr lang="ja-JP" altLang="en-US" sz="3200" spc="-7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itchFamily="50" charset="-128"/>
                <a:ea typeface="HGP創英角ｺﾞｼｯｸUB" pitchFamily="50" charset="-128"/>
              </a:rPr>
              <a:t> </a:t>
            </a:r>
            <a:r>
              <a:rPr lang="en-US" altLang="ja-JP" sz="3200" spc="-7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itchFamily="50" charset="-128"/>
                <a:ea typeface="HGP創英角ｺﾞｼｯｸUB" pitchFamily="50" charset="-128"/>
              </a:rPr>
              <a:t>wind</a:t>
            </a:r>
            <a:r>
              <a:rPr lang="ja-JP" altLang="en-US" sz="3200" spc="-7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itchFamily="50" charset="-128"/>
                <a:ea typeface="HGP創英角ｺﾞｼｯｸUB" pitchFamily="50" charset="-128"/>
              </a:rPr>
              <a:t> </a:t>
            </a:r>
            <a:r>
              <a:rPr lang="en-US" altLang="ja-JP" sz="3200" spc="-7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itchFamily="50" charset="-128"/>
                <a:ea typeface="HGP創英角ｺﾞｼｯｸUB" pitchFamily="50" charset="-128"/>
              </a:rPr>
              <a:t>on</a:t>
            </a:r>
            <a:r>
              <a:rPr lang="ja-JP" altLang="en-US" sz="3200" spc="-7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itchFamily="50" charset="-128"/>
                <a:ea typeface="HGP創英角ｺﾞｼｯｸUB" pitchFamily="50" charset="-128"/>
              </a:rPr>
              <a:t> </a:t>
            </a:r>
            <a:r>
              <a:rPr lang="en-US" altLang="ja-JP" sz="3200" spc="-7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itchFamily="50" charset="-128"/>
                <a:ea typeface="HGP創英角ｺﾞｼｯｸUB" pitchFamily="50" charset="-128"/>
              </a:rPr>
              <a:t>1</a:t>
            </a:r>
            <a:r>
              <a:rPr lang="ja-JP" altLang="en-US" sz="3200" spc="-7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itchFamily="50" charset="-128"/>
                <a:ea typeface="HGP創英角ｺﾞｼｯｸUB" pitchFamily="50" charset="-128"/>
              </a:rPr>
              <a:t> </a:t>
            </a:r>
            <a:r>
              <a:rPr lang="en-US" altLang="ja-JP" sz="3200" spc="-7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itchFamily="50" charset="-128"/>
                <a:ea typeface="HGP創英角ｺﾞｼｯｸUB" pitchFamily="50" charset="-128"/>
              </a:rPr>
              <a:t>Sep.</a:t>
            </a:r>
            <a:r>
              <a:rPr lang="ja-JP" altLang="en-US" sz="3200" spc="-7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itchFamily="50" charset="-128"/>
                <a:ea typeface="HGP創英角ｺﾞｼｯｸUB" pitchFamily="50" charset="-128"/>
              </a:rPr>
              <a:t> </a:t>
            </a:r>
            <a:r>
              <a:rPr lang="en-US" altLang="ja-JP" sz="3200" spc="-7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itchFamily="50" charset="-128"/>
                <a:ea typeface="HGP創英角ｺﾞｼｯｸUB" pitchFamily="50" charset="-128"/>
              </a:rPr>
              <a:t>2015</a:t>
            </a:r>
            <a:endParaRPr lang="ja-JP" altLang="en-US" sz="3200" spc="-7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59" name="Rectangle 51"/>
          <p:cNvSpPr>
            <a:spLocks noChangeArrowheads="1"/>
          </p:cNvSpPr>
          <p:nvPr/>
        </p:nvSpPr>
        <p:spPr bwMode="auto">
          <a:xfrm>
            <a:off x="8054975" y="4911725"/>
            <a:ext cx="90487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</a:t>
            </a:r>
            <a:endParaRPr kumimoji="0" lang="ja-JP" altLang="ja-JP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85" name="Rectangle 59"/>
          <p:cNvSpPr>
            <a:spLocks noChangeArrowheads="1"/>
          </p:cNvSpPr>
          <p:nvPr/>
        </p:nvSpPr>
        <p:spPr bwMode="auto">
          <a:xfrm>
            <a:off x="8834438" y="5168900"/>
            <a:ext cx="63500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6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</a:t>
            </a:r>
            <a:endParaRPr kumimoji="0" lang="ja-JP" altLang="ja-JP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86" name="Rectangle 60"/>
          <p:cNvSpPr>
            <a:spLocks noChangeArrowheads="1"/>
          </p:cNvSpPr>
          <p:nvPr/>
        </p:nvSpPr>
        <p:spPr bwMode="auto">
          <a:xfrm>
            <a:off x="8859838" y="5168900"/>
            <a:ext cx="82550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6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</a:t>
            </a:r>
            <a:endParaRPr kumimoji="0" lang="ja-JP" altLang="ja-JP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8" b="21618"/>
          <a:stretch/>
        </p:blipFill>
        <p:spPr>
          <a:xfrm>
            <a:off x="185020" y="2083831"/>
            <a:ext cx="5638495" cy="4337696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185020" y="1071388"/>
            <a:ext cx="87129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Times New Roman"/>
                <a:cs typeface="Times New Roman"/>
              </a:rPr>
              <a:t>Around </a:t>
            </a:r>
            <a:r>
              <a:rPr lang="en-US" altLang="ja-JP" sz="2400" dirty="0">
                <a:latin typeface="Times New Roman"/>
                <a:cs typeface="Times New Roman"/>
              </a:rPr>
              <a:t>0</a:t>
            </a:r>
            <a:r>
              <a:rPr lang="en-US" altLang="ja-JP" sz="2400" dirty="0" smtClean="0">
                <a:latin typeface="Times New Roman"/>
                <a:cs typeface="Times New Roman"/>
              </a:rPr>
              <a:t>3-04 JST</a:t>
            </a:r>
            <a:r>
              <a:rPr lang="ja-JP" altLang="en-US" sz="2400" dirty="0" smtClean="0">
                <a:latin typeface="Times New Roman"/>
                <a:cs typeface="Times New Roman"/>
              </a:rPr>
              <a:t> </a:t>
            </a:r>
            <a:r>
              <a:rPr lang="en-US" altLang="ja-JP" sz="2400" dirty="0" smtClean="0">
                <a:latin typeface="Times New Roman"/>
                <a:cs typeface="Times New Roman"/>
              </a:rPr>
              <a:t>(UTC+9</a:t>
            </a:r>
            <a:r>
              <a:rPr lang="ja-JP" altLang="en-US" sz="2400" dirty="0" smtClean="0">
                <a:latin typeface="Times New Roman"/>
                <a:cs typeface="Times New Roman"/>
              </a:rPr>
              <a:t> </a:t>
            </a:r>
            <a:r>
              <a:rPr lang="en-US" altLang="ja-JP" sz="2400" dirty="0" smtClean="0">
                <a:latin typeface="Times New Roman"/>
                <a:cs typeface="Times New Roman"/>
              </a:rPr>
              <a:t>hour) 1 </a:t>
            </a:r>
            <a:r>
              <a:rPr lang="en-US" altLang="ja-JP" sz="2400" dirty="0">
                <a:latin typeface="Times New Roman"/>
                <a:cs typeface="Times New Roman"/>
              </a:rPr>
              <a:t>S</a:t>
            </a:r>
            <a:r>
              <a:rPr lang="en-US" altLang="ja-JP" sz="2400" dirty="0" smtClean="0">
                <a:latin typeface="Times New Roman"/>
                <a:cs typeface="Times New Roman"/>
              </a:rPr>
              <a:t>ep. 2015, </a:t>
            </a:r>
            <a:r>
              <a:rPr lang="en-US" altLang="ja-JP" sz="2400" dirty="0">
                <a:latin typeface="Times New Roman"/>
                <a:cs typeface="Times New Roman"/>
              </a:rPr>
              <a:t>a</a:t>
            </a:r>
            <a:r>
              <a:rPr lang="en-US" altLang="ja-JP" sz="2400" dirty="0" smtClean="0">
                <a:latin typeface="Times New Roman"/>
                <a:cs typeface="Times New Roman"/>
              </a:rPr>
              <a:t> </a:t>
            </a:r>
            <a:r>
              <a:rPr lang="en-US" altLang="ja-JP" sz="2400" dirty="0">
                <a:latin typeface="Times New Roman"/>
                <a:cs typeface="Times New Roman"/>
              </a:rPr>
              <a:t>sudden gusty wind upset 6 fishery boats, causing 5 fatalities and 1 missing people</a:t>
            </a:r>
            <a:endParaRPr kumimoji="1" lang="ja-JP" altLang="en-US" sz="2400" dirty="0">
              <a:latin typeface="Times New Roman"/>
              <a:cs typeface="Times New Roman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986211" y="4350211"/>
            <a:ext cx="47290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L</a:t>
            </a:r>
            <a:endParaRPr kumimoji="1" lang="ja-JP" altLang="en-US" sz="20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665425" y="3867642"/>
            <a:ext cx="47290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>
                <a:solidFill>
                  <a:srgbClr val="0000FF"/>
                </a:solidFill>
                <a:latin typeface="Times New Roman"/>
                <a:cs typeface="Times New Roman"/>
              </a:rPr>
              <a:t>H</a:t>
            </a:r>
            <a:endParaRPr kumimoji="1" lang="ja-JP" altLang="en-US" sz="20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000230" y="4903592"/>
            <a:ext cx="47290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>
                <a:solidFill>
                  <a:srgbClr val="0000FF"/>
                </a:solidFill>
                <a:latin typeface="Times New Roman"/>
                <a:cs typeface="Times New Roman"/>
              </a:rPr>
              <a:t>H</a:t>
            </a:r>
            <a:endParaRPr kumimoji="1" lang="ja-JP" altLang="en-US" sz="20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404656" y="4213712"/>
            <a:ext cx="47290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>
                <a:solidFill>
                  <a:srgbClr val="0000FF"/>
                </a:solidFill>
                <a:latin typeface="Times New Roman"/>
                <a:cs typeface="Times New Roman"/>
              </a:rPr>
              <a:t>H</a:t>
            </a:r>
            <a:endParaRPr kumimoji="1" lang="ja-JP" altLang="en-US" sz="20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678798" y="3978317"/>
            <a:ext cx="47290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L</a:t>
            </a:r>
            <a:endParaRPr kumimoji="1" lang="ja-JP" altLang="en-US" sz="20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85020" y="2152707"/>
            <a:ext cx="5782979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 smtClean="0">
                <a:latin typeface="Times New Roman"/>
                <a:cs typeface="Times New Roman"/>
              </a:rPr>
              <a:t>Weather map 03 JST 1 Sep. 2015</a:t>
            </a:r>
            <a:endParaRPr kumimoji="1" lang="ja-JP" altLang="en-US" sz="2800" dirty="0">
              <a:latin typeface="Times New Roman"/>
              <a:cs typeface="Times New Roman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931334" y="3865384"/>
            <a:ext cx="32126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Times New Roman"/>
                <a:cs typeface="Times New Roman"/>
              </a:rPr>
              <a:t>A </a:t>
            </a:r>
            <a:r>
              <a:rPr lang="en-US" altLang="ja-JP" sz="2400" dirty="0">
                <a:latin typeface="Times New Roman"/>
                <a:cs typeface="Times New Roman"/>
              </a:rPr>
              <a:t>m</a:t>
            </a:r>
            <a:r>
              <a:rPr lang="en-US" altLang="ja-JP" sz="2400" dirty="0" smtClean="0">
                <a:latin typeface="Times New Roman"/>
                <a:cs typeface="Times New Roman"/>
              </a:rPr>
              <a:t>eso-alpha-scale</a:t>
            </a:r>
            <a:r>
              <a:rPr lang="ja-JP" altLang="en-US" sz="2400" dirty="0" smtClean="0">
                <a:latin typeface="Times New Roman"/>
                <a:cs typeface="Times New Roman"/>
              </a:rPr>
              <a:t> </a:t>
            </a:r>
            <a:r>
              <a:rPr lang="en-US" altLang="ja-JP" sz="2400" dirty="0" smtClean="0">
                <a:latin typeface="Times New Roman"/>
                <a:cs typeface="Times New Roman"/>
              </a:rPr>
              <a:t>(~1000</a:t>
            </a:r>
            <a:r>
              <a:rPr lang="ja-JP" altLang="en-US" sz="2400" dirty="0" smtClean="0">
                <a:latin typeface="Times New Roman"/>
                <a:cs typeface="Times New Roman"/>
              </a:rPr>
              <a:t> </a:t>
            </a:r>
            <a:r>
              <a:rPr lang="en-US" altLang="ja-JP" sz="2400" dirty="0" smtClean="0">
                <a:latin typeface="Times New Roman"/>
                <a:cs typeface="Times New Roman"/>
              </a:rPr>
              <a:t>km) low is located west of the Kyushu islands. </a:t>
            </a:r>
            <a:endParaRPr kumimoji="1" lang="ja-JP" altLang="en-US" sz="2400" dirty="0">
              <a:latin typeface="Times New Roman"/>
              <a:cs typeface="Times New Roman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749757" y="2791523"/>
            <a:ext cx="47290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>
                <a:solidFill>
                  <a:srgbClr val="0000FF"/>
                </a:solidFill>
                <a:latin typeface="Times New Roman"/>
                <a:cs typeface="Times New Roman"/>
              </a:rPr>
              <a:t>H</a:t>
            </a:r>
            <a:endParaRPr kumimoji="1" lang="ja-JP" altLang="en-US" sz="20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222664" y="3080274"/>
            <a:ext cx="628291" cy="3917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/>
          <p:cNvSpPr/>
          <p:nvPr/>
        </p:nvSpPr>
        <p:spPr>
          <a:xfrm>
            <a:off x="4138332" y="4065102"/>
            <a:ext cx="628291" cy="3917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/>
          <p:cNvSpPr/>
          <p:nvPr/>
        </p:nvSpPr>
        <p:spPr>
          <a:xfrm>
            <a:off x="4533941" y="5171290"/>
            <a:ext cx="628291" cy="3917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乗算記号 5"/>
          <p:cNvSpPr/>
          <p:nvPr/>
        </p:nvSpPr>
        <p:spPr>
          <a:xfrm>
            <a:off x="2310486" y="4542294"/>
            <a:ext cx="391837" cy="320768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6" name="直線コネクタ 15"/>
          <p:cNvCxnSpPr>
            <a:stCxn id="6" idx="1"/>
          </p:cNvCxnSpPr>
          <p:nvPr/>
        </p:nvCxnSpPr>
        <p:spPr>
          <a:xfrm flipV="1">
            <a:off x="2608214" y="1902385"/>
            <a:ext cx="756183" cy="27169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6200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9675" t="3848" r="5482" b="16722"/>
          <a:stretch/>
        </p:blipFill>
        <p:spPr>
          <a:xfrm rot="5400000">
            <a:off x="3278454" y="447759"/>
            <a:ext cx="3034058" cy="3675981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76314"/>
            <a:ext cx="8229600" cy="845035"/>
          </a:xfrm>
        </p:spPr>
        <p:txBody>
          <a:bodyPr/>
          <a:lstStyle/>
          <a:p>
            <a:pPr lvl="1" algn="ctr" defTabSz="457200" rtl="0">
              <a:spcBef>
                <a:spcPct val="0"/>
              </a:spcBef>
            </a:pPr>
            <a:r>
              <a:rPr lang="en-US" altLang="ja-JP" sz="2400" dirty="0" smtClean="0">
                <a:latin typeface="Times New Roman"/>
                <a:cs typeface="Times New Roman"/>
              </a:rPr>
              <a:t>2 km </a:t>
            </a:r>
            <a:r>
              <a:rPr lang="en-US" altLang="en-US" sz="2400" dirty="0" smtClean="0">
                <a:latin typeface="Times New Roman"/>
                <a:cs typeface="Times New Roman"/>
              </a:rPr>
              <a:t>NHM</a:t>
            </a:r>
            <a:endParaRPr kumimoji="1" lang="ja-JP" altLang="en-US" dirty="0">
              <a:latin typeface="Times New Roman"/>
              <a:cs typeface="Times New Roman"/>
            </a:endParaRPr>
          </a:p>
        </p:txBody>
      </p:sp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344350"/>
              </p:ext>
            </p:extLst>
          </p:nvPr>
        </p:nvGraphicFramePr>
        <p:xfrm>
          <a:off x="1540709" y="4030652"/>
          <a:ext cx="6096000" cy="2595880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en-US" dirty="0" smtClean="0">
                          <a:latin typeface="Times New Roman"/>
                          <a:cs typeface="Times New Roman"/>
                        </a:rPr>
                        <a:t>M</a:t>
                      </a:r>
                      <a:r>
                        <a:rPr kumimoji="1" lang="en-US" altLang="ja-JP" dirty="0" smtClean="0">
                          <a:latin typeface="Times New Roman"/>
                          <a:cs typeface="Times New Roman"/>
                        </a:rPr>
                        <a:t>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Times New Roman"/>
                          <a:cs typeface="Times New Roman"/>
                        </a:rPr>
                        <a:t>JMA-NHM</a:t>
                      </a:r>
                      <a:endParaRPr kumimoji="1" lang="ja-JP" altLang="en-US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en-US" dirty="0" smtClean="0">
                          <a:latin typeface="Times New Roman"/>
                          <a:cs typeface="Times New Roman"/>
                        </a:rPr>
                        <a:t>The number of grids</a:t>
                      </a:r>
                      <a:endParaRPr kumimoji="1" lang="en-US" altLang="ja-JP" dirty="0" smtClean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Times New Roman"/>
                          <a:cs typeface="Times New Roman"/>
                        </a:rPr>
                        <a:t>750</a:t>
                      </a:r>
                      <a:r>
                        <a:rPr kumimoji="1" lang="en-US" altLang="en-US" dirty="0" smtClean="0">
                          <a:latin typeface="Times New Roman"/>
                          <a:cs typeface="Times New Roman"/>
                        </a:rPr>
                        <a:t>x750x50</a:t>
                      </a:r>
                      <a:endParaRPr kumimoji="1" lang="ja-JP" altLang="en-US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en-US" dirty="0" smtClean="0">
                          <a:latin typeface="Times New Roman"/>
                          <a:cs typeface="Times New Roman"/>
                        </a:rPr>
                        <a:t>Horizontal resolution</a:t>
                      </a:r>
                      <a:endParaRPr kumimoji="1" lang="en-US" altLang="ja-JP" dirty="0" smtClean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Times New Roman"/>
                          <a:cs typeface="Times New Roman"/>
                        </a:rPr>
                        <a:t>2 km</a:t>
                      </a:r>
                      <a:endParaRPr kumimoji="1" lang="ja-JP" altLang="en-US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en-US" dirty="0" smtClean="0">
                          <a:latin typeface="Times New Roman"/>
                          <a:cs typeface="Times New Roman"/>
                        </a:rPr>
                        <a:t>Vertical resolution</a:t>
                      </a:r>
                      <a:endParaRPr kumimoji="1" lang="ja-JP" altLang="en-US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en-US" dirty="0" smtClean="0">
                          <a:latin typeface="Times New Roman"/>
                          <a:cs typeface="Times New Roman"/>
                        </a:rPr>
                        <a:t>40 </a:t>
                      </a:r>
                      <a:r>
                        <a:rPr kumimoji="1" lang="en-US" altLang="ja-JP" dirty="0" smtClean="0">
                          <a:latin typeface="Times New Roman"/>
                          <a:cs typeface="Times New Roman"/>
                        </a:rPr>
                        <a:t>m−</a:t>
                      </a:r>
                      <a:r>
                        <a:rPr kumimoji="1" lang="en-US" altLang="en-US" dirty="0" smtClean="0">
                          <a:latin typeface="Times New Roman"/>
                          <a:cs typeface="Times New Roman"/>
                        </a:rPr>
                        <a:t>900 </a:t>
                      </a:r>
                      <a:r>
                        <a:rPr kumimoji="1" lang="en-US" altLang="ja-JP" dirty="0" smtClean="0">
                          <a:latin typeface="Times New Roman"/>
                          <a:cs typeface="Times New Roman"/>
                        </a:rPr>
                        <a:t>m (stretched)</a:t>
                      </a:r>
                      <a:endParaRPr kumimoji="1" lang="ja-JP" altLang="en-US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en-US" dirty="0" smtClean="0">
                          <a:latin typeface="Times New Roman"/>
                          <a:cs typeface="Times New Roman"/>
                        </a:rPr>
                        <a:t>Initial time</a:t>
                      </a:r>
                      <a:endParaRPr kumimoji="1" lang="ja-JP" altLang="en-US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Times New Roman"/>
                          <a:cs typeface="Times New Roman"/>
                        </a:rPr>
                        <a:t>09 UTC 31 08 2015</a:t>
                      </a:r>
                      <a:endParaRPr kumimoji="1" lang="ja-JP" altLang="en-US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en-US" dirty="0" smtClean="0">
                          <a:latin typeface="Times New Roman"/>
                          <a:cs typeface="Times New Roman"/>
                        </a:rPr>
                        <a:t>Cumulus parameterization</a:t>
                      </a:r>
                      <a:endParaRPr kumimoji="1" lang="ja-JP" altLang="en-US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en-US" dirty="0" smtClean="0">
                          <a:latin typeface="Times New Roman"/>
                          <a:cs typeface="Times New Roman"/>
                        </a:rPr>
                        <a:t>Not used</a:t>
                      </a:r>
                      <a:endParaRPr kumimoji="1" lang="ja-JP" altLang="en-US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en-US" dirty="0" smtClean="0">
                          <a:latin typeface="Times New Roman"/>
                          <a:cs typeface="Times New Roman"/>
                        </a:rPr>
                        <a:t>Cloud microphysics</a:t>
                      </a:r>
                      <a:endParaRPr kumimoji="1" lang="en-US" altLang="ja-JP" dirty="0" smtClean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Times New Roman"/>
                          <a:cs typeface="Times New Roman"/>
                        </a:rPr>
                        <a:t>Bulk model (six species)</a:t>
                      </a:r>
                      <a:endParaRPr kumimoji="1" lang="ja-JP" altLang="en-US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0231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 descr="tes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84930" y="14721"/>
            <a:ext cx="5581677" cy="7223347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2823821" y="551483"/>
            <a:ext cx="3542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 smtClean="0">
                <a:latin typeface="Times New Roman"/>
                <a:cs typeface="Times New Roman"/>
              </a:rPr>
              <a:t>Qr@20m</a:t>
            </a:r>
            <a:r>
              <a:rPr kumimoji="1" lang="ja-JP" altLang="en-US" sz="2800" dirty="0" smtClean="0">
                <a:latin typeface="Times New Roman"/>
                <a:cs typeface="Times New Roman"/>
              </a:rPr>
              <a:t> </a:t>
            </a:r>
            <a:r>
              <a:rPr kumimoji="1" lang="en-US" altLang="ja-JP" sz="2800" dirty="0" smtClean="0">
                <a:latin typeface="Times New Roman"/>
                <a:cs typeface="Times New Roman"/>
              </a:rPr>
              <a:t>&amp;</a:t>
            </a:r>
            <a:r>
              <a:rPr kumimoji="1" lang="ja-JP" altLang="en-US" sz="2800" dirty="0" smtClean="0">
                <a:latin typeface="Times New Roman"/>
                <a:cs typeface="Times New Roman"/>
              </a:rPr>
              <a:t> </a:t>
            </a:r>
            <a:r>
              <a:rPr kumimoji="1" lang="en-US" altLang="ja-JP" sz="2800" dirty="0" smtClean="0">
                <a:latin typeface="Times New Roman"/>
                <a:cs typeface="Times New Roman"/>
              </a:rPr>
              <a:t>SLP</a:t>
            </a:r>
            <a:endParaRPr kumimoji="1" lang="ja-JP" altLang="en-US" sz="28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66041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>
                <a:latin typeface="Times New Roman"/>
                <a:cs typeface="Times New Roman"/>
              </a:rPr>
              <a:t>Vertical</a:t>
            </a:r>
            <a:r>
              <a:rPr lang="ja-JP" altLang="en-US" dirty="0" smtClean="0">
                <a:latin typeface="Times New Roman"/>
                <a:cs typeface="Times New Roman"/>
              </a:rPr>
              <a:t> </a:t>
            </a:r>
            <a:r>
              <a:rPr lang="en-US" altLang="ja-JP" dirty="0" smtClean="0">
                <a:latin typeface="Times New Roman"/>
                <a:cs typeface="Times New Roman"/>
              </a:rPr>
              <a:t>and</a:t>
            </a:r>
            <a:r>
              <a:rPr lang="ja-JP" altLang="en-US" dirty="0" smtClean="0">
                <a:latin typeface="Times New Roman"/>
                <a:cs typeface="Times New Roman"/>
              </a:rPr>
              <a:t> </a:t>
            </a:r>
            <a:r>
              <a:rPr lang="en-US" altLang="ja-JP" dirty="0" smtClean="0">
                <a:latin typeface="Times New Roman"/>
                <a:cs typeface="Times New Roman"/>
              </a:rPr>
              <a:t>horizontal</a:t>
            </a:r>
            <a:r>
              <a:rPr lang="ja-JP" altLang="en-US" dirty="0" smtClean="0">
                <a:latin typeface="Times New Roman"/>
                <a:cs typeface="Times New Roman"/>
              </a:rPr>
              <a:t> </a:t>
            </a:r>
            <a:r>
              <a:rPr lang="en-US" altLang="ja-JP" dirty="0" smtClean="0">
                <a:latin typeface="Times New Roman"/>
                <a:cs typeface="Times New Roman"/>
              </a:rPr>
              <a:t>structure</a:t>
            </a:r>
            <a:r>
              <a:rPr lang="ja-JP" altLang="en-US" dirty="0" smtClean="0">
                <a:latin typeface="Times New Roman"/>
                <a:cs typeface="Times New Roman"/>
              </a:rPr>
              <a:t> </a:t>
            </a:r>
            <a:r>
              <a:rPr lang="en-US" altLang="ja-JP" dirty="0" smtClean="0">
                <a:latin typeface="Times New Roman"/>
                <a:cs typeface="Times New Roman"/>
              </a:rPr>
              <a:t>of</a:t>
            </a:r>
            <a:r>
              <a:rPr lang="ja-JP" altLang="en-US" dirty="0" smtClean="0">
                <a:latin typeface="Times New Roman"/>
                <a:cs typeface="Times New Roman"/>
              </a:rPr>
              <a:t> </a:t>
            </a:r>
            <a:r>
              <a:rPr lang="en-US" altLang="ja-JP" dirty="0" smtClean="0">
                <a:latin typeface="Times New Roman"/>
                <a:cs typeface="Times New Roman"/>
              </a:rPr>
              <a:t>the </a:t>
            </a:r>
            <a:r>
              <a:rPr lang="en-US" altLang="en-US" dirty="0">
                <a:latin typeface="Times New Roman"/>
                <a:cs typeface="Times New Roman"/>
              </a:rPr>
              <a:t>m</a:t>
            </a:r>
            <a:r>
              <a:rPr lang="en-US" altLang="ja-JP" dirty="0" smtClean="0">
                <a:latin typeface="Times New Roman"/>
                <a:cs typeface="Times New Roman"/>
              </a:rPr>
              <a:t>eso-beta vortex</a:t>
            </a:r>
            <a:endParaRPr kumimoji="1" lang="ja-JP" altLang="en-US" dirty="0">
              <a:latin typeface="Times New Roman"/>
              <a:cs typeface="Times New Roman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175603" y="1697304"/>
            <a:ext cx="3245453" cy="4199998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36077" y="1509838"/>
            <a:ext cx="3463528" cy="4482213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768614" y="1777114"/>
            <a:ext cx="2974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dirty="0">
                <a:latin typeface="Times New Roman"/>
                <a:cs typeface="Times New Roman"/>
              </a:rPr>
              <a:t>V</a:t>
            </a:r>
            <a:r>
              <a:rPr lang="en-US" altLang="en-US" dirty="0" smtClean="0">
                <a:latin typeface="Times New Roman"/>
                <a:cs typeface="Times New Roman"/>
              </a:rPr>
              <a:t>orticity </a:t>
            </a:r>
            <a:r>
              <a:rPr kumimoji="1" lang="en-US" altLang="ja-JP" dirty="0" smtClean="0">
                <a:latin typeface="Times New Roman"/>
                <a:cs typeface="Times New Roman"/>
              </a:rPr>
              <a:t>@250m level </a:t>
            </a:r>
            <a:r>
              <a:rPr lang="en-US" altLang="en-US" dirty="0" smtClean="0">
                <a:latin typeface="Times New Roman"/>
                <a:cs typeface="Times New Roman"/>
              </a:rPr>
              <a:t>&amp; SLP</a:t>
            </a:r>
            <a:endParaRPr kumimoji="1" lang="ja-JP" altLang="en-US" dirty="0">
              <a:latin typeface="Times New Roman"/>
              <a:cs typeface="Times New Roman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967111" y="1558715"/>
            <a:ext cx="4176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dirty="0">
                <a:latin typeface="Times New Roman"/>
                <a:cs typeface="Times New Roman"/>
              </a:rPr>
              <a:t>V</a:t>
            </a:r>
            <a:r>
              <a:rPr lang="en-US" altLang="en-US" dirty="0" smtClean="0">
                <a:latin typeface="Times New Roman"/>
                <a:cs typeface="Times New Roman"/>
              </a:rPr>
              <a:t>orticity </a:t>
            </a:r>
            <a:r>
              <a:rPr kumimoji="1" lang="en-US" altLang="ja-JP" dirty="0" smtClean="0">
                <a:latin typeface="Times New Roman"/>
                <a:cs typeface="Times New Roman"/>
              </a:rPr>
              <a:t>&amp; </a:t>
            </a:r>
            <a:r>
              <a:rPr lang="en-US" altLang="en-US" dirty="0" smtClean="0">
                <a:latin typeface="Times New Roman"/>
                <a:cs typeface="Times New Roman"/>
              </a:rPr>
              <a:t>pressure perturbation</a:t>
            </a:r>
          </a:p>
          <a:p>
            <a:pPr algn="ctr"/>
            <a:r>
              <a:rPr lang="en-US" altLang="en-US" dirty="0" smtClean="0">
                <a:latin typeface="Times New Roman"/>
                <a:cs typeface="Times New Roman"/>
              </a:rPr>
              <a:t> &amp; </a:t>
            </a:r>
            <a:r>
              <a:rPr lang="en-US" altLang="ja-JP" dirty="0" smtClean="0">
                <a:latin typeface="Times New Roman"/>
                <a:cs typeface="Times New Roman"/>
              </a:rPr>
              <a:t>potential temperature </a:t>
            </a:r>
            <a:endParaRPr kumimoji="1" lang="ja-JP" altLang="en-US" dirty="0">
              <a:latin typeface="Times New Roman"/>
              <a:cs typeface="Times New Roman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176889" y="4388241"/>
            <a:ext cx="7902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latin typeface="Times New Roman"/>
                <a:cs typeface="Times New Roman"/>
              </a:rPr>
              <a:t>x</a:t>
            </a:r>
            <a:r>
              <a:rPr kumimoji="1" lang="en-US" altLang="ja-JP" sz="1200" dirty="0" smtClean="0">
                <a:latin typeface="Times New Roman"/>
                <a:cs typeface="Times New Roman"/>
              </a:rPr>
              <a:t>10</a:t>
            </a:r>
            <a:r>
              <a:rPr kumimoji="1" lang="en-US" altLang="ja-JP" sz="1200" baseline="30000" dirty="0" smtClean="0">
                <a:latin typeface="Times New Roman"/>
                <a:cs typeface="Times New Roman"/>
              </a:rPr>
              <a:t>-3</a:t>
            </a:r>
            <a:endParaRPr kumimoji="1" lang="ja-JP" altLang="en-US" sz="1200" baseline="30000" dirty="0">
              <a:latin typeface="Times New Roman"/>
              <a:cs typeface="Times New Roman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8044953" y="5120875"/>
            <a:ext cx="7902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latin typeface="Times New Roman"/>
                <a:cs typeface="Times New Roman"/>
              </a:rPr>
              <a:t>x</a:t>
            </a:r>
            <a:r>
              <a:rPr kumimoji="1" lang="en-US" altLang="ja-JP" sz="1200" dirty="0" smtClean="0">
                <a:latin typeface="Times New Roman"/>
                <a:cs typeface="Times New Roman"/>
              </a:rPr>
              <a:t>10</a:t>
            </a:r>
            <a:r>
              <a:rPr kumimoji="1" lang="en-US" altLang="ja-JP" sz="1200" baseline="30000" dirty="0" smtClean="0">
                <a:latin typeface="Times New Roman"/>
                <a:cs typeface="Times New Roman"/>
              </a:rPr>
              <a:t>-3</a:t>
            </a:r>
            <a:endParaRPr kumimoji="1" lang="ja-JP" altLang="en-US" sz="1200" baseline="30000" dirty="0">
              <a:latin typeface="Times New Roman"/>
              <a:cs typeface="Times New Roman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735549" y="5482709"/>
            <a:ext cx="4289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dirty="0" smtClean="0">
                <a:latin typeface="Times New Roman"/>
                <a:cs typeface="Times New Roman"/>
              </a:rPr>
              <a:t>Shallow structure</a:t>
            </a:r>
          </a:p>
          <a:p>
            <a:pPr algn="ctr"/>
            <a:r>
              <a:rPr lang="en-US" altLang="en-US" dirty="0" smtClean="0">
                <a:latin typeface="Times New Roman"/>
                <a:cs typeface="Times New Roman"/>
              </a:rPr>
              <a:t>Warm-core like structure</a:t>
            </a:r>
          </a:p>
        </p:txBody>
      </p:sp>
      <p:cxnSp>
        <p:nvCxnSpPr>
          <p:cNvPr id="11" name="直線コネクタ 10"/>
          <p:cNvCxnSpPr/>
          <p:nvPr/>
        </p:nvCxnSpPr>
        <p:spPr>
          <a:xfrm flipH="1" flipV="1">
            <a:off x="1354667" y="4388241"/>
            <a:ext cx="84666" cy="1463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811388" y="5931898"/>
            <a:ext cx="1255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dirty="0" smtClean="0">
                <a:latin typeface="Times New Roman"/>
                <a:cs typeface="Times New Roman"/>
              </a:rPr>
              <a:t>Tsushima</a:t>
            </a:r>
            <a:endParaRPr kumimoji="1" lang="ja-JP" alt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56421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 rotWithShape="1">
          <a:blip r:embed="rId2"/>
          <a:srcRect t="5415" b="16315"/>
          <a:stretch/>
        </p:blipFill>
        <p:spPr>
          <a:xfrm rot="5400000">
            <a:off x="4271405" y="1037135"/>
            <a:ext cx="4787702" cy="4849389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/>
          <a:srcRect t="21770" b="17618"/>
          <a:stretch/>
        </p:blipFill>
        <p:spPr>
          <a:xfrm rot="5400000">
            <a:off x="-386072" y="1589715"/>
            <a:ext cx="4839697" cy="3796224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2574516" y="2229352"/>
            <a:ext cx="782530" cy="485724"/>
          </a:xfrm>
          <a:prstGeom prst="rect">
            <a:avLst/>
          </a:prstGeom>
          <a:noFill/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3"/>
          <a:srcRect t="4502" b="81166"/>
          <a:stretch/>
        </p:blipFill>
        <p:spPr>
          <a:xfrm rot="5400000">
            <a:off x="1823632" y="2994640"/>
            <a:ext cx="4839697" cy="897631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6756941" y="2229352"/>
            <a:ext cx="782530" cy="485724"/>
          </a:xfrm>
          <a:prstGeom prst="rect">
            <a:avLst/>
          </a:prstGeom>
          <a:noFill/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-80528" y="349777"/>
            <a:ext cx="9335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 smtClean="0">
                <a:latin typeface="Times New Roman"/>
                <a:cs typeface="Times New Roman"/>
              </a:rPr>
              <a:t>Potential</a:t>
            </a:r>
            <a:r>
              <a:rPr lang="ja-JP" altLang="en-US" sz="2800" dirty="0" smtClean="0">
                <a:latin typeface="Times New Roman"/>
                <a:cs typeface="Times New Roman"/>
              </a:rPr>
              <a:t> </a:t>
            </a:r>
            <a:r>
              <a:rPr lang="en-US" altLang="ja-JP" sz="2800" dirty="0" smtClean="0">
                <a:latin typeface="Times New Roman"/>
                <a:cs typeface="Times New Roman"/>
              </a:rPr>
              <a:t>temperature</a:t>
            </a:r>
            <a:r>
              <a:rPr lang="ja-JP" altLang="en-US" sz="2800" dirty="0" smtClean="0">
                <a:latin typeface="Times New Roman"/>
                <a:cs typeface="Times New Roman"/>
              </a:rPr>
              <a:t> </a:t>
            </a:r>
            <a:r>
              <a:rPr lang="en-US" altLang="ja-JP" sz="2800" dirty="0" smtClean="0">
                <a:latin typeface="Times New Roman"/>
                <a:cs typeface="Times New Roman"/>
              </a:rPr>
              <a:t>(left)</a:t>
            </a:r>
            <a:r>
              <a:rPr lang="ja-JP" altLang="en-US" sz="2800" dirty="0" smtClean="0">
                <a:latin typeface="Times New Roman"/>
                <a:cs typeface="Times New Roman"/>
              </a:rPr>
              <a:t> </a:t>
            </a:r>
            <a:r>
              <a:rPr lang="en-US" altLang="ja-JP" sz="2800" dirty="0" smtClean="0">
                <a:latin typeface="Times New Roman"/>
                <a:cs typeface="Times New Roman"/>
              </a:rPr>
              <a:t>&amp;</a:t>
            </a:r>
            <a:r>
              <a:rPr lang="ja-JP" altLang="en-US" sz="2800" dirty="0" smtClean="0">
                <a:latin typeface="Times New Roman"/>
                <a:cs typeface="Times New Roman"/>
              </a:rPr>
              <a:t> </a:t>
            </a:r>
            <a:r>
              <a:rPr lang="en-US" altLang="ja-JP" sz="2800" dirty="0" smtClean="0">
                <a:latin typeface="Times New Roman"/>
                <a:cs typeface="Times New Roman"/>
              </a:rPr>
              <a:t>water</a:t>
            </a:r>
            <a:r>
              <a:rPr lang="ja-JP" altLang="en-US" sz="2800" dirty="0" smtClean="0">
                <a:latin typeface="Times New Roman"/>
                <a:cs typeface="Times New Roman"/>
              </a:rPr>
              <a:t> </a:t>
            </a:r>
            <a:r>
              <a:rPr lang="en-US" altLang="ja-JP" sz="2800" dirty="0" smtClean="0">
                <a:latin typeface="Times New Roman"/>
                <a:cs typeface="Times New Roman"/>
              </a:rPr>
              <a:t>vapor(right</a:t>
            </a:r>
            <a:r>
              <a:rPr lang="ja-JP" altLang="en-US" sz="2800" dirty="0" smtClean="0">
                <a:latin typeface="Times New Roman"/>
                <a:cs typeface="Times New Roman"/>
              </a:rPr>
              <a:t> </a:t>
            </a:r>
            <a:r>
              <a:rPr lang="en-US" altLang="ja-JP" sz="2800" dirty="0" smtClean="0">
                <a:latin typeface="Times New Roman"/>
                <a:cs typeface="Times New Roman"/>
              </a:rPr>
              <a:t>)</a:t>
            </a:r>
            <a:r>
              <a:rPr lang="ja-JP" altLang="en-US" sz="2800" dirty="0" smtClean="0">
                <a:latin typeface="Times New Roman"/>
                <a:cs typeface="Times New Roman"/>
              </a:rPr>
              <a:t> </a:t>
            </a:r>
            <a:r>
              <a:rPr lang="en-US" altLang="ja-JP" sz="2800" dirty="0" smtClean="0">
                <a:latin typeface="Times New Roman"/>
                <a:cs typeface="Times New Roman"/>
              </a:rPr>
              <a:t>@20m level</a:t>
            </a:r>
            <a:endParaRPr kumimoji="1" lang="ja-JP" altLang="en-US" sz="2800" dirty="0">
              <a:latin typeface="Times New Roman"/>
              <a:cs typeface="Times New Roman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26317" y="5905413"/>
            <a:ext cx="8796074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 smtClean="0">
                <a:latin typeface="Times New Roman"/>
                <a:cs typeface="Times New Roman"/>
              </a:rPr>
              <a:t>Warm</a:t>
            </a:r>
            <a:r>
              <a:rPr kumimoji="1" lang="ja-JP" altLang="en-US" sz="2800" dirty="0" smtClean="0">
                <a:latin typeface="Times New Roman"/>
                <a:cs typeface="Times New Roman"/>
              </a:rPr>
              <a:t> </a:t>
            </a:r>
            <a:r>
              <a:rPr kumimoji="1" lang="en-US" altLang="ja-JP" sz="2800" dirty="0" smtClean="0">
                <a:latin typeface="Times New Roman"/>
                <a:cs typeface="Times New Roman"/>
              </a:rPr>
              <a:t>and</a:t>
            </a:r>
            <a:r>
              <a:rPr kumimoji="1" lang="ja-JP" altLang="en-US" sz="2800" dirty="0" smtClean="0">
                <a:latin typeface="Times New Roman"/>
                <a:cs typeface="Times New Roman"/>
              </a:rPr>
              <a:t> </a:t>
            </a:r>
            <a:r>
              <a:rPr kumimoji="1" lang="en-US" altLang="ja-JP" sz="2800" dirty="0" smtClean="0">
                <a:latin typeface="Times New Roman"/>
                <a:cs typeface="Times New Roman"/>
              </a:rPr>
              <a:t>Moist</a:t>
            </a:r>
            <a:r>
              <a:rPr kumimoji="1" lang="ja-JP" altLang="en-US" sz="2800" dirty="0" smtClean="0">
                <a:latin typeface="Times New Roman"/>
                <a:cs typeface="Times New Roman"/>
              </a:rPr>
              <a:t> </a:t>
            </a:r>
            <a:r>
              <a:rPr kumimoji="1" lang="en-US" altLang="ja-JP" sz="2800" dirty="0" smtClean="0">
                <a:latin typeface="Times New Roman"/>
                <a:cs typeface="Times New Roman"/>
              </a:rPr>
              <a:t>air</a:t>
            </a:r>
            <a:r>
              <a:rPr kumimoji="1" lang="ja-JP" altLang="en-US" sz="2800" dirty="0" smtClean="0">
                <a:latin typeface="Times New Roman"/>
                <a:cs typeface="Times New Roman"/>
              </a:rPr>
              <a:t> </a:t>
            </a:r>
            <a:r>
              <a:rPr kumimoji="1" lang="en-US" altLang="ja-JP" sz="2800" dirty="0" smtClean="0">
                <a:latin typeface="Times New Roman"/>
                <a:cs typeface="Times New Roman"/>
              </a:rPr>
              <a:t>intrudes</a:t>
            </a:r>
            <a:r>
              <a:rPr kumimoji="1" lang="ja-JP" altLang="en-US" sz="2800" dirty="0" smtClean="0">
                <a:latin typeface="Times New Roman"/>
                <a:cs typeface="Times New Roman"/>
              </a:rPr>
              <a:t> </a:t>
            </a:r>
            <a:r>
              <a:rPr kumimoji="1" lang="en-US" altLang="ja-JP" sz="2800" dirty="0" smtClean="0">
                <a:latin typeface="Times New Roman"/>
                <a:cs typeface="Times New Roman"/>
              </a:rPr>
              <a:t>from</a:t>
            </a:r>
            <a:r>
              <a:rPr kumimoji="1" lang="ja-JP" altLang="en-US" sz="2800" dirty="0" smtClean="0">
                <a:latin typeface="Times New Roman"/>
                <a:cs typeface="Times New Roman"/>
              </a:rPr>
              <a:t> </a:t>
            </a:r>
            <a:r>
              <a:rPr kumimoji="1" lang="en-US" altLang="ja-JP" sz="2800" dirty="0" smtClean="0">
                <a:latin typeface="Times New Roman"/>
                <a:cs typeface="Times New Roman"/>
              </a:rPr>
              <a:t>the</a:t>
            </a:r>
            <a:r>
              <a:rPr kumimoji="1" lang="ja-JP" altLang="en-US" sz="2800" dirty="0" smtClean="0">
                <a:latin typeface="Times New Roman"/>
                <a:cs typeface="Times New Roman"/>
              </a:rPr>
              <a:t> </a:t>
            </a:r>
            <a:r>
              <a:rPr kumimoji="1" lang="en-US" altLang="ja-JP" sz="2800" dirty="0" smtClean="0">
                <a:latin typeface="Times New Roman"/>
                <a:cs typeface="Times New Roman"/>
              </a:rPr>
              <a:t>south</a:t>
            </a:r>
            <a:r>
              <a:rPr kumimoji="1" lang="ja-JP" altLang="en-US" sz="2800" dirty="0" smtClean="0">
                <a:latin typeface="Times New Roman"/>
                <a:cs typeface="Times New Roman"/>
              </a:rPr>
              <a:t> </a:t>
            </a:r>
            <a:r>
              <a:rPr kumimoji="1" lang="en-US" altLang="ja-JP" sz="2800" dirty="0" smtClean="0">
                <a:latin typeface="Times New Roman"/>
                <a:cs typeface="Times New Roman"/>
              </a:rPr>
              <a:t>to</a:t>
            </a:r>
            <a:r>
              <a:rPr kumimoji="1" lang="ja-JP" altLang="en-US" sz="2800" dirty="0" smtClean="0">
                <a:latin typeface="Times New Roman"/>
                <a:cs typeface="Times New Roman"/>
              </a:rPr>
              <a:t> </a:t>
            </a:r>
            <a:r>
              <a:rPr kumimoji="1" lang="en-US" altLang="ja-JP" sz="2800" dirty="0" smtClean="0">
                <a:latin typeface="Times New Roman"/>
                <a:cs typeface="Times New Roman"/>
              </a:rPr>
              <a:t>the</a:t>
            </a:r>
            <a:r>
              <a:rPr kumimoji="1" lang="ja-JP" altLang="en-US" sz="2800" dirty="0" smtClean="0">
                <a:latin typeface="Times New Roman"/>
                <a:cs typeface="Times New Roman"/>
              </a:rPr>
              <a:t> </a:t>
            </a:r>
            <a:r>
              <a:rPr kumimoji="1" lang="en-US" altLang="ja-JP" sz="2800" dirty="0" smtClean="0">
                <a:latin typeface="Times New Roman"/>
                <a:cs typeface="Times New Roman"/>
              </a:rPr>
              <a:t>vortex</a:t>
            </a:r>
            <a:endParaRPr kumimoji="1" lang="ja-JP" altLang="en-US" sz="28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0835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spect="1"/>
          </p:cNvPicPr>
          <p:nvPr/>
        </p:nvPicPr>
        <p:blipFill rotWithShape="1">
          <a:blip r:embed="rId2"/>
          <a:srcRect t="20547" b="16419"/>
          <a:stretch/>
        </p:blipFill>
        <p:spPr>
          <a:xfrm rot="5400000">
            <a:off x="10653" y="1493627"/>
            <a:ext cx="4846352" cy="395325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/>
          <a:srcRect l="4659" t="18682" r="5639" b="16626"/>
          <a:stretch/>
        </p:blipFill>
        <p:spPr>
          <a:xfrm rot="5400000">
            <a:off x="4597967" y="1386332"/>
            <a:ext cx="4422403" cy="4127433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1845572" y="1564158"/>
            <a:ext cx="1253175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latin typeface="Times New Roman"/>
                <a:cs typeface="Times New Roman"/>
              </a:rPr>
              <a:t>CAPE</a:t>
            </a:r>
            <a:endParaRPr kumimoji="1" lang="ja-JP" altLang="en-US" dirty="0">
              <a:latin typeface="Times New Roman"/>
              <a:cs typeface="Times New Roman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448429" y="1538794"/>
            <a:ext cx="1253175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latin typeface="Times New Roman"/>
                <a:cs typeface="Times New Roman"/>
              </a:rPr>
              <a:t>SREH</a:t>
            </a:r>
            <a:endParaRPr kumimoji="1" lang="ja-JP" altLang="en-US" dirty="0">
              <a:latin typeface="Times New Roman"/>
              <a:cs typeface="Times New Roman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042303" y="2604406"/>
            <a:ext cx="880586" cy="451556"/>
          </a:xfrm>
          <a:prstGeom prst="rect">
            <a:avLst/>
          </a:prstGeom>
          <a:noFill/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/>
        </p:nvSpPr>
        <p:spPr>
          <a:xfrm>
            <a:off x="7701604" y="2370702"/>
            <a:ext cx="719667" cy="451556"/>
          </a:xfrm>
          <a:prstGeom prst="rect">
            <a:avLst/>
          </a:prstGeom>
          <a:noFill/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745452" y="5661250"/>
            <a:ext cx="146270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latin typeface="Times New Roman"/>
                <a:cs typeface="Times New Roman"/>
              </a:rPr>
              <a:t>Exceeding 200 m</a:t>
            </a:r>
            <a:r>
              <a:rPr kumimoji="1" lang="en-US" altLang="ja-JP" sz="1600" baseline="30000" dirty="0" smtClean="0">
                <a:latin typeface="Times New Roman"/>
                <a:cs typeface="Times New Roman"/>
              </a:rPr>
              <a:t>2</a:t>
            </a:r>
            <a:r>
              <a:rPr kumimoji="1" lang="en-US" altLang="ja-JP" sz="1600" dirty="0" smtClean="0">
                <a:latin typeface="Times New Roman"/>
                <a:cs typeface="Times New Roman"/>
              </a:rPr>
              <a:t>s</a:t>
            </a:r>
            <a:r>
              <a:rPr kumimoji="1" lang="en-US" altLang="ja-JP" sz="1600" baseline="30000" dirty="0" smtClean="0">
                <a:latin typeface="Times New Roman"/>
                <a:cs typeface="Times New Roman"/>
              </a:rPr>
              <a:t>-2</a:t>
            </a:r>
            <a:r>
              <a:rPr kumimoji="1" lang="ja-JP" altLang="en-US" sz="1600" baseline="30000" dirty="0" smtClean="0">
                <a:latin typeface="Times New Roman"/>
                <a:cs typeface="Times New Roman"/>
              </a:rPr>
              <a:t>　</a:t>
            </a:r>
            <a:endParaRPr kumimoji="1" lang="ja-JP" altLang="en-US" sz="1600" dirty="0">
              <a:latin typeface="Times New Roman"/>
              <a:cs typeface="Times New Roman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27592" y="5921690"/>
            <a:ext cx="130633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latin typeface="Times New Roman"/>
                <a:cs typeface="Times New Roman"/>
              </a:rPr>
              <a:t>900 m</a:t>
            </a:r>
            <a:r>
              <a:rPr kumimoji="1" lang="en-US" altLang="ja-JP" sz="1600" baseline="30000" dirty="0" smtClean="0">
                <a:latin typeface="Times New Roman"/>
                <a:cs typeface="Times New Roman"/>
              </a:rPr>
              <a:t>2</a:t>
            </a:r>
            <a:r>
              <a:rPr kumimoji="1" lang="en-US" altLang="ja-JP" sz="1600" dirty="0" smtClean="0">
                <a:latin typeface="Times New Roman"/>
                <a:cs typeface="Times New Roman"/>
              </a:rPr>
              <a:t>s</a:t>
            </a:r>
            <a:r>
              <a:rPr kumimoji="1" lang="en-US" altLang="ja-JP" sz="1600" baseline="30000" dirty="0" smtClean="0">
                <a:latin typeface="Times New Roman"/>
                <a:cs typeface="Times New Roman"/>
              </a:rPr>
              <a:t>-2</a:t>
            </a:r>
            <a:r>
              <a:rPr kumimoji="1" lang="en-US" altLang="ja-JP" sz="1600" dirty="0" smtClean="0">
                <a:latin typeface="Times New Roman"/>
                <a:cs typeface="Times New Roman"/>
              </a:rPr>
              <a:t>〜1200</a:t>
            </a:r>
            <a:r>
              <a:rPr lang="en-US" altLang="ja-JP" sz="1600" dirty="0" smtClean="0">
                <a:latin typeface="Times New Roman"/>
                <a:cs typeface="Times New Roman"/>
              </a:rPr>
              <a:t>m</a:t>
            </a:r>
            <a:r>
              <a:rPr lang="en-US" altLang="ja-JP" sz="1600" baseline="30000" dirty="0" smtClean="0">
                <a:latin typeface="Times New Roman"/>
                <a:cs typeface="Times New Roman"/>
              </a:rPr>
              <a:t>2</a:t>
            </a:r>
            <a:r>
              <a:rPr lang="en-US" altLang="ja-JP" sz="1600" dirty="0" smtClean="0">
                <a:latin typeface="Times New Roman"/>
                <a:cs typeface="Times New Roman"/>
              </a:rPr>
              <a:t>s</a:t>
            </a:r>
            <a:r>
              <a:rPr lang="en-US" altLang="ja-JP" sz="1600" baseline="30000" dirty="0">
                <a:latin typeface="Times New Roman"/>
                <a:cs typeface="Times New Roman"/>
              </a:rPr>
              <a:t>-</a:t>
            </a:r>
            <a:r>
              <a:rPr lang="en-US" altLang="ja-JP" sz="1600" baseline="30000" dirty="0" smtClean="0">
                <a:latin typeface="Times New Roman"/>
                <a:cs typeface="Times New Roman"/>
              </a:rPr>
              <a:t>2</a:t>
            </a:r>
            <a:endParaRPr kumimoji="1" lang="ja-JP" altLang="en-US" sz="1600" dirty="0">
              <a:latin typeface="Times New Roman"/>
              <a:cs typeface="Times New Roman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577637"/>
            <a:ext cx="8229600" cy="661208"/>
          </a:xfrm>
        </p:spPr>
        <p:txBody>
          <a:bodyPr>
            <a:normAutofit/>
          </a:bodyPr>
          <a:lstStyle/>
          <a:p>
            <a:r>
              <a:rPr lang="en-US" altLang="en-US" sz="3200" dirty="0" smtClean="0">
                <a:latin typeface="Times New Roman"/>
                <a:cs typeface="Times New Roman"/>
              </a:rPr>
              <a:t>Environmental parameter</a:t>
            </a:r>
            <a:r>
              <a:rPr lang="en-US" altLang="ja-JP" sz="3200" dirty="0" smtClean="0">
                <a:latin typeface="Times New Roman"/>
                <a:cs typeface="Times New Roman"/>
              </a:rPr>
              <a:t>s</a:t>
            </a:r>
            <a:endParaRPr kumimoji="1" lang="ja-JP" altLang="en-US" sz="3200" dirty="0">
              <a:latin typeface="Times New Roman"/>
              <a:cs typeface="Times New Roman"/>
            </a:endParaRPr>
          </a:p>
        </p:txBody>
      </p:sp>
      <p:cxnSp>
        <p:nvCxnSpPr>
          <p:cNvPr id="17" name="直線コネクタ 16"/>
          <p:cNvCxnSpPr>
            <a:endCxn id="14" idx="0"/>
          </p:cNvCxnSpPr>
          <p:nvPr/>
        </p:nvCxnSpPr>
        <p:spPr>
          <a:xfrm flipH="1">
            <a:off x="5476806" y="2822258"/>
            <a:ext cx="2224799" cy="2838992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 flipH="1">
            <a:off x="1380760" y="3055962"/>
            <a:ext cx="1661544" cy="283747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2"/>
          <a:srcRect l="28989" t="5974" r="28018" b="84258"/>
          <a:stretch/>
        </p:blipFill>
        <p:spPr>
          <a:xfrm rot="5400000">
            <a:off x="3516101" y="3106172"/>
            <a:ext cx="2083556" cy="612617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3"/>
          <a:srcRect l="27134" t="7662" r="28747" b="83179"/>
          <a:stretch/>
        </p:blipFill>
        <p:spPr>
          <a:xfrm rot="5400000">
            <a:off x="7764258" y="3074517"/>
            <a:ext cx="2175105" cy="584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947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>
                <a:latin typeface="Times New Roman"/>
                <a:cs typeface="Times New Roman"/>
              </a:rPr>
              <a:t>Low-level water vapor</a:t>
            </a:r>
            <a:endParaRPr kumimoji="1" lang="ja-JP" altLang="en-US" dirty="0">
              <a:latin typeface="Times New Roman"/>
              <a:cs typeface="Times New Roman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990468" y="944438"/>
            <a:ext cx="4450912" cy="576000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4"/>
          <a:srcRect t="21935" b="17754"/>
          <a:stretch/>
        </p:blipFill>
        <p:spPr>
          <a:xfrm rot="5400000">
            <a:off x="162228" y="2100982"/>
            <a:ext cx="4450912" cy="3473933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2432094" y="1337372"/>
            <a:ext cx="4607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 smtClean="0">
                <a:latin typeface="Times New Roman"/>
                <a:cs typeface="Times New Roman"/>
              </a:rPr>
              <a:t>Mixing ratio @20m level</a:t>
            </a:r>
            <a:endParaRPr kumimoji="1" lang="ja-JP" altLang="en-US" sz="2800" dirty="0">
              <a:latin typeface="Times New Roman"/>
              <a:cs typeface="Times New Roman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2976090" y="3040122"/>
            <a:ext cx="719667" cy="451556"/>
          </a:xfrm>
          <a:prstGeom prst="rect">
            <a:avLst/>
          </a:prstGeom>
          <a:noFill/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6709074" y="2740966"/>
            <a:ext cx="719667" cy="451556"/>
          </a:xfrm>
          <a:prstGeom prst="rect">
            <a:avLst/>
          </a:prstGeom>
          <a:noFill/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784652" y="5986473"/>
            <a:ext cx="7133168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Times New Roman"/>
                <a:cs typeface="Times New Roman"/>
              </a:rPr>
              <a:t>Large amounts of </a:t>
            </a:r>
            <a:r>
              <a:rPr kumimoji="1" lang="en-US" altLang="ja-JP" sz="2400" dirty="0" smtClean="0">
                <a:latin typeface="Times New Roman"/>
                <a:cs typeface="Times New Roman"/>
              </a:rPr>
              <a:t>water vapor exceeding 0.018 kg kg</a:t>
            </a:r>
            <a:r>
              <a:rPr kumimoji="1" lang="en-US" altLang="ja-JP" sz="2400" baseline="30000" dirty="0" smtClean="0">
                <a:latin typeface="Times New Roman"/>
                <a:cs typeface="Times New Roman"/>
              </a:rPr>
              <a:t>-1</a:t>
            </a:r>
            <a:r>
              <a:rPr kumimoji="1" lang="en-US" altLang="ja-JP" sz="2400" dirty="0" smtClean="0">
                <a:latin typeface="Times New Roman"/>
                <a:cs typeface="Times New Roman"/>
              </a:rPr>
              <a:t> intrude from the south</a:t>
            </a:r>
            <a:endParaRPr kumimoji="1" lang="ja-JP" altLang="en-US" sz="2400" baseline="30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77552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tsushima_2km_vor*100_100_49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00000" y="540000"/>
            <a:ext cx="5299364" cy="685800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6404508" y="4944651"/>
            <a:ext cx="1513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x</a:t>
            </a:r>
            <a:r>
              <a:rPr kumimoji="1" lang="en-US" altLang="ja-JP" dirty="0" smtClean="0"/>
              <a:t>10</a:t>
            </a:r>
            <a:r>
              <a:rPr kumimoji="1" lang="en-US" altLang="ja-JP" baseline="30000" dirty="0" smtClean="0"/>
              <a:t>-2 </a:t>
            </a:r>
            <a:r>
              <a:rPr kumimoji="1" lang="en-US" altLang="ja-JP" dirty="0" smtClean="0"/>
              <a:t>s</a:t>
            </a:r>
            <a:r>
              <a:rPr kumimoji="1" lang="en-US" altLang="ja-JP" baseline="30000" dirty="0" smtClean="0"/>
              <a:t>-1</a:t>
            </a:r>
            <a:endParaRPr kumimoji="1" lang="ja-JP" altLang="en-US" baseline="30000" dirty="0"/>
          </a:p>
        </p:txBody>
      </p:sp>
      <p:cxnSp>
        <p:nvCxnSpPr>
          <p:cNvPr id="7" name="直線矢印コネクタ 6"/>
          <p:cNvCxnSpPr/>
          <p:nvPr/>
        </p:nvCxnSpPr>
        <p:spPr>
          <a:xfrm flipH="1">
            <a:off x="3729213" y="2810075"/>
            <a:ext cx="1094442" cy="1161857"/>
          </a:xfrm>
          <a:prstGeom prst="straightConnector1">
            <a:avLst/>
          </a:prstGeom>
          <a:ln w="762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直線矢印コネクタ 7"/>
          <p:cNvCxnSpPr/>
          <p:nvPr/>
        </p:nvCxnSpPr>
        <p:spPr>
          <a:xfrm flipH="1" flipV="1">
            <a:off x="4445329" y="3593653"/>
            <a:ext cx="1337651" cy="986228"/>
          </a:xfrm>
          <a:prstGeom prst="straightConnector1">
            <a:avLst/>
          </a:prstGeom>
          <a:ln w="762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タイトル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dirty="0">
                <a:latin typeface="Times New Roman"/>
                <a:cs typeface="Times New Roman"/>
              </a:rPr>
              <a:t>T</a:t>
            </a:r>
            <a:r>
              <a:rPr lang="en-US" altLang="ja-JP" sz="3200" dirty="0" smtClean="0">
                <a:latin typeface="Times New Roman"/>
                <a:cs typeface="Times New Roman"/>
              </a:rPr>
              <a:t>he</a:t>
            </a:r>
            <a:r>
              <a:rPr lang="ja-JP" altLang="en-US" sz="3200" dirty="0" smtClean="0">
                <a:latin typeface="Times New Roman"/>
                <a:cs typeface="Times New Roman"/>
              </a:rPr>
              <a:t> </a:t>
            </a:r>
            <a:r>
              <a:rPr lang="en-US" altLang="ja-JP" sz="3200" dirty="0">
                <a:latin typeface="Times New Roman"/>
                <a:cs typeface="Times New Roman"/>
              </a:rPr>
              <a:t>e</a:t>
            </a:r>
            <a:r>
              <a:rPr lang="en-US" altLang="ja-JP" sz="3200" dirty="0" smtClean="0">
                <a:latin typeface="Times New Roman"/>
                <a:cs typeface="Times New Roman"/>
              </a:rPr>
              <a:t>volution</a:t>
            </a:r>
            <a:r>
              <a:rPr lang="ja-JP" altLang="en-US" sz="3200" dirty="0" smtClean="0">
                <a:latin typeface="Times New Roman"/>
                <a:cs typeface="Times New Roman"/>
              </a:rPr>
              <a:t> </a:t>
            </a:r>
            <a:r>
              <a:rPr lang="en-US" altLang="ja-JP" sz="3200" dirty="0" smtClean="0">
                <a:latin typeface="Times New Roman"/>
                <a:cs typeface="Times New Roman"/>
              </a:rPr>
              <a:t>of</a:t>
            </a:r>
            <a:r>
              <a:rPr lang="ja-JP" altLang="en-US" sz="3200" dirty="0" smtClean="0">
                <a:latin typeface="Times New Roman"/>
                <a:cs typeface="Times New Roman"/>
              </a:rPr>
              <a:t> </a:t>
            </a:r>
            <a:r>
              <a:rPr lang="en-US" altLang="ja-JP" sz="3200" dirty="0" err="1" smtClean="0">
                <a:latin typeface="Times New Roman"/>
                <a:cs typeface="Times New Roman"/>
              </a:rPr>
              <a:t>vorticity</a:t>
            </a:r>
            <a:r>
              <a:rPr lang="ja-JP" altLang="en-US" sz="3200" dirty="0" smtClean="0">
                <a:latin typeface="Times New Roman"/>
                <a:cs typeface="Times New Roman"/>
              </a:rPr>
              <a:t> </a:t>
            </a:r>
            <a:r>
              <a:rPr lang="en-US" altLang="ja-JP" sz="3200" dirty="0" smtClean="0">
                <a:latin typeface="Times New Roman"/>
                <a:cs typeface="Times New Roman"/>
              </a:rPr>
              <a:t>@</a:t>
            </a:r>
            <a:r>
              <a:rPr lang="ja-JP" altLang="en-US" sz="3200" dirty="0" smtClean="0">
                <a:latin typeface="Times New Roman"/>
                <a:cs typeface="Times New Roman"/>
              </a:rPr>
              <a:t> </a:t>
            </a:r>
            <a:r>
              <a:rPr lang="en-US" altLang="ja-JP" sz="3200" dirty="0" smtClean="0">
                <a:latin typeface="Times New Roman"/>
                <a:cs typeface="Times New Roman"/>
              </a:rPr>
              <a:t>120m level</a:t>
            </a:r>
            <a:br>
              <a:rPr lang="en-US" altLang="ja-JP" sz="3200" dirty="0" smtClean="0">
                <a:latin typeface="Times New Roman"/>
                <a:cs typeface="Times New Roman"/>
              </a:rPr>
            </a:br>
            <a:r>
              <a:rPr lang="ja-JP" altLang="en-US" sz="3200" dirty="0" smtClean="0">
                <a:latin typeface="Times New Roman"/>
                <a:cs typeface="Times New Roman"/>
              </a:rPr>
              <a:t>（</a:t>
            </a:r>
            <a:r>
              <a:rPr lang="en-US" altLang="en-US" sz="3200" dirty="0" err="1" smtClean="0">
                <a:latin typeface="Times New Roman"/>
                <a:cs typeface="Times New Roman"/>
              </a:rPr>
              <a:t>vorticity</a:t>
            </a:r>
            <a:r>
              <a:rPr lang="en-US" altLang="ja-JP" sz="3200" dirty="0" smtClean="0">
                <a:latin typeface="Times New Roman"/>
                <a:cs typeface="Times New Roman"/>
              </a:rPr>
              <a:t>; color </a:t>
            </a:r>
            <a:r>
              <a:rPr lang="en-US" altLang="en-US" sz="3200" dirty="0" smtClean="0">
                <a:latin typeface="Times New Roman"/>
                <a:cs typeface="Times New Roman"/>
              </a:rPr>
              <a:t>shading </a:t>
            </a:r>
            <a:r>
              <a:rPr lang="en-US" altLang="ja-JP" sz="3200" dirty="0" smtClean="0">
                <a:latin typeface="Times New Roman"/>
                <a:cs typeface="Times New Roman"/>
              </a:rPr>
              <a:t>SLP</a:t>
            </a:r>
            <a:r>
              <a:rPr lang="en-US" altLang="en-US" sz="3200" dirty="0" smtClean="0">
                <a:latin typeface="Times New Roman"/>
                <a:cs typeface="Times New Roman"/>
              </a:rPr>
              <a:t>: bold lines</a:t>
            </a:r>
            <a:r>
              <a:rPr lang="ja-JP" altLang="en-US" sz="3200" dirty="0" smtClean="0">
                <a:latin typeface="Times New Roman"/>
                <a:cs typeface="Times New Roman"/>
              </a:rPr>
              <a:t>）</a:t>
            </a:r>
            <a:endParaRPr lang="ja-JP" altLang="en-US" sz="3200" dirty="0">
              <a:latin typeface="Times New Roman"/>
              <a:cs typeface="Times New Roman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55222" y="5622528"/>
            <a:ext cx="8805334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 smtClean="0">
                <a:latin typeface="Times New Roman"/>
                <a:cs typeface="Times New Roman"/>
              </a:rPr>
              <a:t>Horizontal</a:t>
            </a:r>
            <a:r>
              <a:rPr kumimoji="1" lang="ja-JP" altLang="en-US" sz="2800" dirty="0" smtClean="0">
                <a:latin typeface="Times New Roman"/>
                <a:cs typeface="Times New Roman"/>
              </a:rPr>
              <a:t> </a:t>
            </a:r>
            <a:r>
              <a:rPr kumimoji="1" lang="en-US" altLang="ja-JP" sz="2800" dirty="0" smtClean="0">
                <a:latin typeface="Times New Roman"/>
                <a:cs typeface="Times New Roman"/>
              </a:rPr>
              <a:t>shear</a:t>
            </a:r>
            <a:r>
              <a:rPr kumimoji="1" lang="ja-JP" altLang="en-US" sz="2800" dirty="0" smtClean="0">
                <a:latin typeface="Times New Roman"/>
                <a:cs typeface="Times New Roman"/>
              </a:rPr>
              <a:t> </a:t>
            </a:r>
            <a:r>
              <a:rPr kumimoji="1" lang="en-US" altLang="ja-JP" sz="2800" dirty="0" smtClean="0">
                <a:latin typeface="Times New Roman"/>
                <a:cs typeface="Times New Roman"/>
              </a:rPr>
              <a:t>between</a:t>
            </a:r>
            <a:r>
              <a:rPr kumimoji="1" lang="ja-JP" altLang="en-US" sz="2800" dirty="0" smtClean="0">
                <a:latin typeface="Times New Roman"/>
                <a:cs typeface="Times New Roman"/>
              </a:rPr>
              <a:t> </a:t>
            </a:r>
            <a:r>
              <a:rPr kumimoji="1" lang="en-US" altLang="ja-JP" sz="2800" dirty="0" smtClean="0">
                <a:latin typeface="Times New Roman"/>
                <a:cs typeface="Times New Roman"/>
              </a:rPr>
              <a:t>northeasterly</a:t>
            </a:r>
            <a:r>
              <a:rPr kumimoji="1" lang="ja-JP" altLang="en-US" sz="2800" dirty="0" smtClean="0">
                <a:latin typeface="Times New Roman"/>
                <a:cs typeface="Times New Roman"/>
              </a:rPr>
              <a:t> </a:t>
            </a:r>
            <a:r>
              <a:rPr kumimoji="1" lang="en-US" altLang="ja-JP" sz="2800" dirty="0" smtClean="0">
                <a:latin typeface="Times New Roman"/>
                <a:cs typeface="Times New Roman"/>
              </a:rPr>
              <a:t>and</a:t>
            </a:r>
            <a:r>
              <a:rPr kumimoji="1" lang="ja-JP" altLang="en-US" sz="2800" dirty="0" smtClean="0">
                <a:latin typeface="Times New Roman"/>
                <a:cs typeface="Times New Roman"/>
              </a:rPr>
              <a:t> </a:t>
            </a:r>
            <a:r>
              <a:rPr kumimoji="1" lang="en-US" altLang="ja-JP" sz="2800" dirty="0" smtClean="0">
                <a:latin typeface="Times New Roman"/>
                <a:cs typeface="Times New Roman"/>
              </a:rPr>
              <a:t>southeasterly</a:t>
            </a:r>
            <a:endParaRPr kumimoji="1" lang="ja-JP" altLang="en-US" sz="28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17452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tsushima_2km_vor*100_100_52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00000" y="540000"/>
            <a:ext cx="5299364" cy="685800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6404508" y="4944651"/>
            <a:ext cx="1513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x</a:t>
            </a:r>
            <a:r>
              <a:rPr kumimoji="1" lang="en-US" altLang="ja-JP" dirty="0" smtClean="0"/>
              <a:t>10</a:t>
            </a:r>
            <a:r>
              <a:rPr kumimoji="1" lang="en-US" altLang="ja-JP" baseline="30000" dirty="0" smtClean="0"/>
              <a:t>-2 </a:t>
            </a:r>
            <a:r>
              <a:rPr kumimoji="1" lang="en-US" altLang="ja-JP" dirty="0" smtClean="0"/>
              <a:t>s</a:t>
            </a:r>
            <a:r>
              <a:rPr kumimoji="1" lang="en-US" altLang="ja-JP" baseline="30000" dirty="0" smtClean="0"/>
              <a:t>-1</a:t>
            </a:r>
            <a:endParaRPr kumimoji="1" lang="ja-JP" altLang="en-US" baseline="30000" dirty="0"/>
          </a:p>
        </p:txBody>
      </p:sp>
      <p:sp>
        <p:nvSpPr>
          <p:cNvPr id="7" name="タイトル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dirty="0">
                <a:latin typeface="Times New Roman"/>
                <a:cs typeface="Times New Roman"/>
              </a:rPr>
              <a:t>T</a:t>
            </a:r>
            <a:r>
              <a:rPr lang="en-US" altLang="ja-JP" sz="3200" dirty="0" smtClean="0">
                <a:latin typeface="Times New Roman"/>
                <a:cs typeface="Times New Roman"/>
              </a:rPr>
              <a:t>he</a:t>
            </a:r>
            <a:r>
              <a:rPr lang="ja-JP" altLang="en-US" sz="3200" dirty="0" smtClean="0">
                <a:latin typeface="Times New Roman"/>
                <a:cs typeface="Times New Roman"/>
              </a:rPr>
              <a:t> </a:t>
            </a:r>
            <a:r>
              <a:rPr lang="en-US" altLang="ja-JP" sz="3200" dirty="0">
                <a:latin typeface="Times New Roman"/>
                <a:cs typeface="Times New Roman"/>
              </a:rPr>
              <a:t>e</a:t>
            </a:r>
            <a:r>
              <a:rPr lang="en-US" altLang="ja-JP" sz="3200" dirty="0" smtClean="0">
                <a:latin typeface="Times New Roman"/>
                <a:cs typeface="Times New Roman"/>
              </a:rPr>
              <a:t>volution</a:t>
            </a:r>
            <a:r>
              <a:rPr lang="ja-JP" altLang="en-US" sz="3200" dirty="0" smtClean="0">
                <a:latin typeface="Times New Roman"/>
                <a:cs typeface="Times New Roman"/>
              </a:rPr>
              <a:t> </a:t>
            </a:r>
            <a:r>
              <a:rPr lang="en-US" altLang="ja-JP" sz="3200" dirty="0" smtClean="0">
                <a:latin typeface="Times New Roman"/>
                <a:cs typeface="Times New Roman"/>
              </a:rPr>
              <a:t>of</a:t>
            </a:r>
            <a:r>
              <a:rPr lang="ja-JP" altLang="en-US" sz="3200" dirty="0" smtClean="0">
                <a:latin typeface="Times New Roman"/>
                <a:cs typeface="Times New Roman"/>
              </a:rPr>
              <a:t> </a:t>
            </a:r>
            <a:r>
              <a:rPr lang="en-US" altLang="ja-JP" sz="3200" dirty="0" err="1" smtClean="0">
                <a:latin typeface="Times New Roman"/>
                <a:cs typeface="Times New Roman"/>
              </a:rPr>
              <a:t>vorticity</a:t>
            </a:r>
            <a:r>
              <a:rPr lang="ja-JP" altLang="en-US" sz="3200" dirty="0" smtClean="0">
                <a:latin typeface="Times New Roman"/>
                <a:cs typeface="Times New Roman"/>
              </a:rPr>
              <a:t> </a:t>
            </a:r>
            <a:r>
              <a:rPr lang="en-US" altLang="ja-JP" sz="3200" dirty="0" smtClean="0">
                <a:latin typeface="Times New Roman"/>
                <a:cs typeface="Times New Roman"/>
              </a:rPr>
              <a:t>@</a:t>
            </a:r>
            <a:r>
              <a:rPr lang="ja-JP" altLang="en-US" sz="3200" dirty="0" smtClean="0">
                <a:latin typeface="Times New Roman"/>
                <a:cs typeface="Times New Roman"/>
              </a:rPr>
              <a:t> </a:t>
            </a:r>
            <a:r>
              <a:rPr lang="en-US" altLang="ja-JP" sz="3200" dirty="0" smtClean="0">
                <a:latin typeface="Times New Roman"/>
                <a:cs typeface="Times New Roman"/>
              </a:rPr>
              <a:t>120m level</a:t>
            </a:r>
            <a:br>
              <a:rPr lang="en-US" altLang="ja-JP" sz="3200" dirty="0" smtClean="0">
                <a:latin typeface="Times New Roman"/>
                <a:cs typeface="Times New Roman"/>
              </a:rPr>
            </a:br>
            <a:r>
              <a:rPr lang="ja-JP" altLang="en-US" sz="3200" dirty="0" smtClean="0">
                <a:latin typeface="Times New Roman"/>
                <a:cs typeface="Times New Roman"/>
              </a:rPr>
              <a:t>（</a:t>
            </a:r>
            <a:r>
              <a:rPr lang="en-US" altLang="en-US" sz="3200" dirty="0" err="1" smtClean="0">
                <a:latin typeface="Times New Roman"/>
                <a:cs typeface="Times New Roman"/>
              </a:rPr>
              <a:t>vorticity</a:t>
            </a:r>
            <a:r>
              <a:rPr lang="en-US" altLang="ja-JP" sz="3200" dirty="0" smtClean="0">
                <a:latin typeface="Times New Roman"/>
                <a:cs typeface="Times New Roman"/>
              </a:rPr>
              <a:t>; color </a:t>
            </a:r>
            <a:r>
              <a:rPr lang="en-US" altLang="en-US" sz="3200" dirty="0" smtClean="0">
                <a:latin typeface="Times New Roman"/>
                <a:cs typeface="Times New Roman"/>
              </a:rPr>
              <a:t>shading </a:t>
            </a:r>
            <a:r>
              <a:rPr lang="en-US" altLang="ja-JP" sz="3200" dirty="0" smtClean="0">
                <a:latin typeface="Times New Roman"/>
                <a:cs typeface="Times New Roman"/>
              </a:rPr>
              <a:t>SLP</a:t>
            </a:r>
            <a:r>
              <a:rPr lang="en-US" altLang="en-US" sz="3200" dirty="0" smtClean="0">
                <a:latin typeface="Times New Roman"/>
                <a:cs typeface="Times New Roman"/>
              </a:rPr>
              <a:t>: bold lines</a:t>
            </a:r>
            <a:r>
              <a:rPr lang="ja-JP" altLang="en-US" sz="3200" dirty="0" smtClean="0">
                <a:latin typeface="Times New Roman"/>
                <a:cs typeface="Times New Roman"/>
              </a:rPr>
              <a:t>）</a:t>
            </a:r>
            <a:endParaRPr lang="ja-JP" altLang="en-US" sz="32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81893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tsushima_2km_vor*100_100_55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00000" y="540000"/>
            <a:ext cx="5299364" cy="685800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6404508" y="4944651"/>
            <a:ext cx="1513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x</a:t>
            </a:r>
            <a:r>
              <a:rPr kumimoji="1" lang="en-US" altLang="ja-JP" dirty="0" smtClean="0"/>
              <a:t>10</a:t>
            </a:r>
            <a:r>
              <a:rPr kumimoji="1" lang="en-US" altLang="ja-JP" baseline="30000" dirty="0" smtClean="0"/>
              <a:t>-2 </a:t>
            </a:r>
            <a:r>
              <a:rPr kumimoji="1" lang="en-US" altLang="ja-JP" dirty="0" smtClean="0"/>
              <a:t>s</a:t>
            </a:r>
            <a:r>
              <a:rPr kumimoji="1" lang="en-US" altLang="ja-JP" baseline="30000" dirty="0" smtClean="0"/>
              <a:t>-1</a:t>
            </a:r>
            <a:endParaRPr kumimoji="1" lang="ja-JP" altLang="en-US" baseline="30000" dirty="0"/>
          </a:p>
        </p:txBody>
      </p:sp>
      <p:sp>
        <p:nvSpPr>
          <p:cNvPr id="6" name="タイトル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dirty="0">
                <a:latin typeface="Times New Roman"/>
                <a:cs typeface="Times New Roman"/>
              </a:rPr>
              <a:t>T</a:t>
            </a:r>
            <a:r>
              <a:rPr lang="en-US" altLang="ja-JP" sz="3200" dirty="0" smtClean="0">
                <a:latin typeface="Times New Roman"/>
                <a:cs typeface="Times New Roman"/>
              </a:rPr>
              <a:t>he</a:t>
            </a:r>
            <a:r>
              <a:rPr lang="ja-JP" altLang="en-US" sz="3200" dirty="0" smtClean="0">
                <a:latin typeface="Times New Roman"/>
                <a:cs typeface="Times New Roman"/>
              </a:rPr>
              <a:t> </a:t>
            </a:r>
            <a:r>
              <a:rPr lang="en-US" altLang="ja-JP" sz="3200" dirty="0">
                <a:latin typeface="Times New Roman"/>
                <a:cs typeface="Times New Roman"/>
              </a:rPr>
              <a:t>e</a:t>
            </a:r>
            <a:r>
              <a:rPr lang="en-US" altLang="ja-JP" sz="3200" dirty="0" smtClean="0">
                <a:latin typeface="Times New Roman"/>
                <a:cs typeface="Times New Roman"/>
              </a:rPr>
              <a:t>volution</a:t>
            </a:r>
            <a:r>
              <a:rPr lang="ja-JP" altLang="en-US" sz="3200" dirty="0" smtClean="0">
                <a:latin typeface="Times New Roman"/>
                <a:cs typeface="Times New Roman"/>
              </a:rPr>
              <a:t> </a:t>
            </a:r>
            <a:r>
              <a:rPr lang="en-US" altLang="ja-JP" sz="3200" dirty="0" smtClean="0">
                <a:latin typeface="Times New Roman"/>
                <a:cs typeface="Times New Roman"/>
              </a:rPr>
              <a:t>of</a:t>
            </a:r>
            <a:r>
              <a:rPr lang="ja-JP" altLang="en-US" sz="3200" dirty="0" smtClean="0">
                <a:latin typeface="Times New Roman"/>
                <a:cs typeface="Times New Roman"/>
              </a:rPr>
              <a:t> </a:t>
            </a:r>
            <a:r>
              <a:rPr lang="en-US" altLang="ja-JP" sz="3200" dirty="0" err="1" smtClean="0">
                <a:latin typeface="Times New Roman"/>
                <a:cs typeface="Times New Roman"/>
              </a:rPr>
              <a:t>vorticity</a:t>
            </a:r>
            <a:r>
              <a:rPr lang="ja-JP" altLang="en-US" sz="3200" dirty="0" smtClean="0">
                <a:latin typeface="Times New Roman"/>
                <a:cs typeface="Times New Roman"/>
              </a:rPr>
              <a:t> </a:t>
            </a:r>
            <a:r>
              <a:rPr lang="en-US" altLang="ja-JP" sz="3200" dirty="0" smtClean="0">
                <a:latin typeface="Times New Roman"/>
                <a:cs typeface="Times New Roman"/>
              </a:rPr>
              <a:t>@</a:t>
            </a:r>
            <a:r>
              <a:rPr lang="ja-JP" altLang="en-US" sz="3200" dirty="0" smtClean="0">
                <a:latin typeface="Times New Roman"/>
                <a:cs typeface="Times New Roman"/>
              </a:rPr>
              <a:t> </a:t>
            </a:r>
            <a:r>
              <a:rPr lang="en-US" altLang="ja-JP" sz="3200" dirty="0" smtClean="0">
                <a:latin typeface="Times New Roman"/>
                <a:cs typeface="Times New Roman"/>
              </a:rPr>
              <a:t>120m level</a:t>
            </a:r>
            <a:br>
              <a:rPr lang="en-US" altLang="ja-JP" sz="3200" dirty="0" smtClean="0">
                <a:latin typeface="Times New Roman"/>
                <a:cs typeface="Times New Roman"/>
              </a:rPr>
            </a:br>
            <a:r>
              <a:rPr lang="ja-JP" altLang="en-US" sz="3200" dirty="0" smtClean="0">
                <a:latin typeface="Times New Roman"/>
                <a:cs typeface="Times New Roman"/>
              </a:rPr>
              <a:t>（</a:t>
            </a:r>
            <a:r>
              <a:rPr lang="en-US" altLang="en-US" sz="3200" dirty="0" err="1" smtClean="0">
                <a:latin typeface="Times New Roman"/>
                <a:cs typeface="Times New Roman"/>
              </a:rPr>
              <a:t>vorticity</a:t>
            </a:r>
            <a:r>
              <a:rPr lang="en-US" altLang="ja-JP" sz="3200" dirty="0" smtClean="0">
                <a:latin typeface="Times New Roman"/>
                <a:cs typeface="Times New Roman"/>
              </a:rPr>
              <a:t>; color </a:t>
            </a:r>
            <a:r>
              <a:rPr lang="en-US" altLang="en-US" sz="3200" dirty="0" smtClean="0">
                <a:latin typeface="Times New Roman"/>
                <a:cs typeface="Times New Roman"/>
              </a:rPr>
              <a:t>shading </a:t>
            </a:r>
            <a:r>
              <a:rPr lang="en-US" altLang="ja-JP" sz="3200" dirty="0" smtClean="0">
                <a:latin typeface="Times New Roman"/>
                <a:cs typeface="Times New Roman"/>
              </a:rPr>
              <a:t>SLP</a:t>
            </a:r>
            <a:r>
              <a:rPr lang="en-US" altLang="en-US" sz="3200" dirty="0" smtClean="0">
                <a:latin typeface="Times New Roman"/>
                <a:cs typeface="Times New Roman"/>
              </a:rPr>
              <a:t>: bold lines</a:t>
            </a:r>
            <a:r>
              <a:rPr lang="ja-JP" altLang="en-US" sz="3200" dirty="0" smtClean="0">
                <a:latin typeface="Times New Roman"/>
                <a:cs typeface="Times New Roman"/>
              </a:rPr>
              <a:t>）</a:t>
            </a:r>
            <a:endParaRPr lang="ja-JP" altLang="en-US" sz="32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05096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tsushima_2km_vor*100_100_58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00000" y="540000"/>
            <a:ext cx="5299364" cy="685800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6404508" y="4944651"/>
            <a:ext cx="1513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x</a:t>
            </a:r>
            <a:r>
              <a:rPr kumimoji="1" lang="en-US" altLang="ja-JP" dirty="0" smtClean="0"/>
              <a:t>10</a:t>
            </a:r>
            <a:r>
              <a:rPr kumimoji="1" lang="en-US" altLang="ja-JP" baseline="30000" dirty="0" smtClean="0"/>
              <a:t>-2 </a:t>
            </a:r>
            <a:r>
              <a:rPr kumimoji="1" lang="en-US" altLang="ja-JP" dirty="0" smtClean="0"/>
              <a:t>s</a:t>
            </a:r>
            <a:r>
              <a:rPr kumimoji="1" lang="en-US" altLang="ja-JP" baseline="30000" dirty="0" smtClean="0"/>
              <a:t>-1</a:t>
            </a:r>
            <a:endParaRPr kumimoji="1" lang="ja-JP" altLang="en-US" baseline="30000" dirty="0"/>
          </a:p>
        </p:txBody>
      </p:sp>
      <p:sp>
        <p:nvSpPr>
          <p:cNvPr id="6" name="タイトル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dirty="0">
                <a:latin typeface="Times New Roman"/>
                <a:cs typeface="Times New Roman"/>
              </a:rPr>
              <a:t>T</a:t>
            </a:r>
            <a:r>
              <a:rPr lang="en-US" altLang="ja-JP" sz="3200" dirty="0" smtClean="0">
                <a:latin typeface="Times New Roman"/>
                <a:cs typeface="Times New Roman"/>
              </a:rPr>
              <a:t>he</a:t>
            </a:r>
            <a:r>
              <a:rPr lang="ja-JP" altLang="en-US" sz="3200" dirty="0" smtClean="0">
                <a:latin typeface="Times New Roman"/>
                <a:cs typeface="Times New Roman"/>
              </a:rPr>
              <a:t> </a:t>
            </a:r>
            <a:r>
              <a:rPr lang="en-US" altLang="ja-JP" sz="3200" dirty="0">
                <a:latin typeface="Times New Roman"/>
                <a:cs typeface="Times New Roman"/>
              </a:rPr>
              <a:t>e</a:t>
            </a:r>
            <a:r>
              <a:rPr lang="en-US" altLang="ja-JP" sz="3200" dirty="0" smtClean="0">
                <a:latin typeface="Times New Roman"/>
                <a:cs typeface="Times New Roman"/>
              </a:rPr>
              <a:t>volution</a:t>
            </a:r>
            <a:r>
              <a:rPr lang="ja-JP" altLang="en-US" sz="3200" dirty="0" smtClean="0">
                <a:latin typeface="Times New Roman"/>
                <a:cs typeface="Times New Roman"/>
              </a:rPr>
              <a:t> </a:t>
            </a:r>
            <a:r>
              <a:rPr lang="en-US" altLang="ja-JP" sz="3200" dirty="0" smtClean="0">
                <a:latin typeface="Times New Roman"/>
                <a:cs typeface="Times New Roman"/>
              </a:rPr>
              <a:t>of</a:t>
            </a:r>
            <a:r>
              <a:rPr lang="ja-JP" altLang="en-US" sz="3200" dirty="0" smtClean="0">
                <a:latin typeface="Times New Roman"/>
                <a:cs typeface="Times New Roman"/>
              </a:rPr>
              <a:t> </a:t>
            </a:r>
            <a:r>
              <a:rPr lang="en-US" altLang="ja-JP" sz="3200" dirty="0" err="1" smtClean="0">
                <a:latin typeface="Times New Roman"/>
                <a:cs typeface="Times New Roman"/>
              </a:rPr>
              <a:t>vorticity</a:t>
            </a:r>
            <a:r>
              <a:rPr lang="ja-JP" altLang="en-US" sz="3200" dirty="0" smtClean="0">
                <a:latin typeface="Times New Roman"/>
                <a:cs typeface="Times New Roman"/>
              </a:rPr>
              <a:t> </a:t>
            </a:r>
            <a:r>
              <a:rPr lang="en-US" altLang="ja-JP" sz="3200" dirty="0" smtClean="0">
                <a:latin typeface="Times New Roman"/>
                <a:cs typeface="Times New Roman"/>
              </a:rPr>
              <a:t>@</a:t>
            </a:r>
            <a:r>
              <a:rPr lang="ja-JP" altLang="en-US" sz="3200" dirty="0" smtClean="0">
                <a:latin typeface="Times New Roman"/>
                <a:cs typeface="Times New Roman"/>
              </a:rPr>
              <a:t> </a:t>
            </a:r>
            <a:r>
              <a:rPr lang="en-US" altLang="ja-JP" sz="3200" dirty="0" smtClean="0">
                <a:latin typeface="Times New Roman"/>
                <a:cs typeface="Times New Roman"/>
              </a:rPr>
              <a:t>120m level</a:t>
            </a:r>
            <a:br>
              <a:rPr lang="en-US" altLang="ja-JP" sz="3200" dirty="0" smtClean="0">
                <a:latin typeface="Times New Roman"/>
                <a:cs typeface="Times New Roman"/>
              </a:rPr>
            </a:br>
            <a:r>
              <a:rPr lang="ja-JP" altLang="en-US" sz="3200" dirty="0" smtClean="0">
                <a:latin typeface="Times New Roman"/>
                <a:cs typeface="Times New Roman"/>
              </a:rPr>
              <a:t>（</a:t>
            </a:r>
            <a:r>
              <a:rPr lang="en-US" altLang="en-US" sz="3200" dirty="0" err="1" smtClean="0">
                <a:latin typeface="Times New Roman"/>
                <a:cs typeface="Times New Roman"/>
              </a:rPr>
              <a:t>vorticity</a:t>
            </a:r>
            <a:r>
              <a:rPr lang="en-US" altLang="ja-JP" sz="3200" dirty="0" smtClean="0">
                <a:latin typeface="Times New Roman"/>
                <a:cs typeface="Times New Roman"/>
              </a:rPr>
              <a:t>; color </a:t>
            </a:r>
            <a:r>
              <a:rPr lang="en-US" altLang="en-US" sz="3200" dirty="0" smtClean="0">
                <a:latin typeface="Times New Roman"/>
                <a:cs typeface="Times New Roman"/>
              </a:rPr>
              <a:t>shading </a:t>
            </a:r>
            <a:r>
              <a:rPr lang="en-US" altLang="ja-JP" sz="3200" dirty="0" smtClean="0">
                <a:latin typeface="Times New Roman"/>
                <a:cs typeface="Times New Roman"/>
              </a:rPr>
              <a:t>SLP</a:t>
            </a:r>
            <a:r>
              <a:rPr lang="en-US" altLang="en-US" sz="3200" dirty="0" smtClean="0">
                <a:latin typeface="Times New Roman"/>
                <a:cs typeface="Times New Roman"/>
              </a:rPr>
              <a:t>: bold lines</a:t>
            </a:r>
            <a:r>
              <a:rPr lang="ja-JP" altLang="en-US" sz="3200" dirty="0" smtClean="0">
                <a:latin typeface="Times New Roman"/>
                <a:cs typeface="Times New Roman"/>
              </a:rPr>
              <a:t>）</a:t>
            </a:r>
            <a:endParaRPr lang="ja-JP" altLang="en-US" sz="32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09719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01" y="10342"/>
            <a:ext cx="7491413" cy="6497098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5897880" y="6507440"/>
            <a:ext cx="2868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J</a:t>
            </a:r>
            <a:r>
              <a:rPr lang="en-US" altLang="ja-JP" dirty="0" smtClean="0"/>
              <a:t>MA</a:t>
            </a:r>
            <a:r>
              <a:rPr lang="ja-JP" altLang="en-US" dirty="0" smtClean="0"/>
              <a:t> r</a:t>
            </a:r>
            <a:r>
              <a:rPr lang="en-US" altLang="ja-JP" dirty="0" err="1" smtClean="0"/>
              <a:t>adar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0412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tsushima_2km_vor*100_100_61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00000" y="540000"/>
            <a:ext cx="5299364" cy="685800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6404508" y="4944651"/>
            <a:ext cx="1513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x</a:t>
            </a:r>
            <a:r>
              <a:rPr kumimoji="1" lang="en-US" altLang="ja-JP" dirty="0" smtClean="0"/>
              <a:t>10</a:t>
            </a:r>
            <a:r>
              <a:rPr kumimoji="1" lang="en-US" altLang="ja-JP" baseline="30000" dirty="0" smtClean="0"/>
              <a:t>-2 </a:t>
            </a:r>
            <a:r>
              <a:rPr kumimoji="1" lang="en-US" altLang="ja-JP" dirty="0" smtClean="0"/>
              <a:t>s</a:t>
            </a:r>
            <a:r>
              <a:rPr kumimoji="1" lang="en-US" altLang="ja-JP" baseline="30000" dirty="0" smtClean="0"/>
              <a:t>-1</a:t>
            </a:r>
            <a:endParaRPr kumimoji="1" lang="ja-JP" altLang="en-US" baseline="30000" dirty="0"/>
          </a:p>
        </p:txBody>
      </p:sp>
      <p:sp>
        <p:nvSpPr>
          <p:cNvPr id="7" name="タイトル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dirty="0">
                <a:latin typeface="Times New Roman"/>
                <a:cs typeface="Times New Roman"/>
              </a:rPr>
              <a:t>T</a:t>
            </a:r>
            <a:r>
              <a:rPr lang="en-US" altLang="ja-JP" sz="3200" dirty="0" smtClean="0">
                <a:latin typeface="Times New Roman"/>
                <a:cs typeface="Times New Roman"/>
              </a:rPr>
              <a:t>he</a:t>
            </a:r>
            <a:r>
              <a:rPr lang="ja-JP" altLang="en-US" sz="3200" dirty="0" smtClean="0">
                <a:latin typeface="Times New Roman"/>
                <a:cs typeface="Times New Roman"/>
              </a:rPr>
              <a:t> </a:t>
            </a:r>
            <a:r>
              <a:rPr lang="en-US" altLang="ja-JP" sz="3200" dirty="0">
                <a:latin typeface="Times New Roman"/>
                <a:cs typeface="Times New Roman"/>
              </a:rPr>
              <a:t>e</a:t>
            </a:r>
            <a:r>
              <a:rPr lang="en-US" altLang="ja-JP" sz="3200" dirty="0" smtClean="0">
                <a:latin typeface="Times New Roman"/>
                <a:cs typeface="Times New Roman"/>
              </a:rPr>
              <a:t>volution</a:t>
            </a:r>
            <a:r>
              <a:rPr lang="ja-JP" altLang="en-US" sz="3200" dirty="0" smtClean="0">
                <a:latin typeface="Times New Roman"/>
                <a:cs typeface="Times New Roman"/>
              </a:rPr>
              <a:t> </a:t>
            </a:r>
            <a:r>
              <a:rPr lang="en-US" altLang="ja-JP" sz="3200" dirty="0" smtClean="0">
                <a:latin typeface="Times New Roman"/>
                <a:cs typeface="Times New Roman"/>
              </a:rPr>
              <a:t>of</a:t>
            </a:r>
            <a:r>
              <a:rPr lang="ja-JP" altLang="en-US" sz="3200" dirty="0" smtClean="0">
                <a:latin typeface="Times New Roman"/>
                <a:cs typeface="Times New Roman"/>
              </a:rPr>
              <a:t> </a:t>
            </a:r>
            <a:r>
              <a:rPr lang="en-US" altLang="ja-JP" sz="3200" dirty="0" err="1" smtClean="0">
                <a:latin typeface="Times New Roman"/>
                <a:cs typeface="Times New Roman"/>
              </a:rPr>
              <a:t>vorticity</a:t>
            </a:r>
            <a:r>
              <a:rPr lang="ja-JP" altLang="en-US" sz="3200" dirty="0" smtClean="0">
                <a:latin typeface="Times New Roman"/>
                <a:cs typeface="Times New Roman"/>
              </a:rPr>
              <a:t> </a:t>
            </a:r>
            <a:r>
              <a:rPr lang="en-US" altLang="ja-JP" sz="3200" dirty="0" smtClean="0">
                <a:latin typeface="Times New Roman"/>
                <a:cs typeface="Times New Roman"/>
              </a:rPr>
              <a:t>@</a:t>
            </a:r>
            <a:r>
              <a:rPr lang="ja-JP" altLang="en-US" sz="3200" dirty="0" smtClean="0">
                <a:latin typeface="Times New Roman"/>
                <a:cs typeface="Times New Roman"/>
              </a:rPr>
              <a:t> </a:t>
            </a:r>
            <a:r>
              <a:rPr lang="en-US" altLang="ja-JP" sz="3200" dirty="0" smtClean="0">
                <a:latin typeface="Times New Roman"/>
                <a:cs typeface="Times New Roman"/>
              </a:rPr>
              <a:t>120m level</a:t>
            </a:r>
            <a:br>
              <a:rPr lang="en-US" altLang="ja-JP" sz="3200" dirty="0" smtClean="0">
                <a:latin typeface="Times New Roman"/>
                <a:cs typeface="Times New Roman"/>
              </a:rPr>
            </a:br>
            <a:r>
              <a:rPr lang="ja-JP" altLang="en-US" sz="3200" dirty="0" smtClean="0">
                <a:latin typeface="Times New Roman"/>
                <a:cs typeface="Times New Roman"/>
              </a:rPr>
              <a:t>（</a:t>
            </a:r>
            <a:r>
              <a:rPr lang="en-US" altLang="en-US" sz="3200" dirty="0" err="1" smtClean="0">
                <a:latin typeface="Times New Roman"/>
                <a:cs typeface="Times New Roman"/>
              </a:rPr>
              <a:t>vorticity</a:t>
            </a:r>
            <a:r>
              <a:rPr lang="en-US" altLang="ja-JP" sz="3200" dirty="0" smtClean="0">
                <a:latin typeface="Times New Roman"/>
                <a:cs typeface="Times New Roman"/>
              </a:rPr>
              <a:t>; color </a:t>
            </a:r>
            <a:r>
              <a:rPr lang="en-US" altLang="en-US" sz="3200" dirty="0" smtClean="0">
                <a:latin typeface="Times New Roman"/>
                <a:cs typeface="Times New Roman"/>
              </a:rPr>
              <a:t>shading </a:t>
            </a:r>
            <a:r>
              <a:rPr lang="en-US" altLang="ja-JP" sz="3200" dirty="0" smtClean="0">
                <a:latin typeface="Times New Roman"/>
                <a:cs typeface="Times New Roman"/>
              </a:rPr>
              <a:t>SLP</a:t>
            </a:r>
            <a:r>
              <a:rPr lang="en-US" altLang="en-US" sz="3200" dirty="0" smtClean="0">
                <a:latin typeface="Times New Roman"/>
                <a:cs typeface="Times New Roman"/>
              </a:rPr>
              <a:t>: bold lines</a:t>
            </a:r>
            <a:r>
              <a:rPr lang="ja-JP" altLang="en-US" sz="3200" dirty="0" smtClean="0">
                <a:latin typeface="Times New Roman"/>
                <a:cs typeface="Times New Roman"/>
              </a:rPr>
              <a:t>）</a:t>
            </a:r>
            <a:endParaRPr lang="ja-JP" altLang="en-US" sz="32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06097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tsushima_2km_vor*100_100_64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00000" y="540000"/>
            <a:ext cx="5299364" cy="685800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6404508" y="4944651"/>
            <a:ext cx="1513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x</a:t>
            </a:r>
            <a:r>
              <a:rPr kumimoji="1" lang="en-US" altLang="ja-JP" dirty="0" smtClean="0"/>
              <a:t>10</a:t>
            </a:r>
            <a:r>
              <a:rPr kumimoji="1" lang="en-US" altLang="ja-JP" baseline="30000" dirty="0" smtClean="0"/>
              <a:t>-2 </a:t>
            </a:r>
            <a:r>
              <a:rPr kumimoji="1" lang="en-US" altLang="ja-JP" dirty="0" smtClean="0"/>
              <a:t>s</a:t>
            </a:r>
            <a:r>
              <a:rPr kumimoji="1" lang="en-US" altLang="ja-JP" baseline="30000" dirty="0" smtClean="0"/>
              <a:t>-1</a:t>
            </a:r>
            <a:endParaRPr kumimoji="1" lang="ja-JP" altLang="en-US" baseline="30000" dirty="0"/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dirty="0">
                <a:latin typeface="Times New Roman"/>
                <a:cs typeface="Times New Roman"/>
              </a:rPr>
              <a:t>T</a:t>
            </a:r>
            <a:r>
              <a:rPr lang="en-US" altLang="ja-JP" sz="3200" dirty="0" smtClean="0">
                <a:latin typeface="Times New Roman"/>
                <a:cs typeface="Times New Roman"/>
              </a:rPr>
              <a:t>he</a:t>
            </a:r>
            <a:r>
              <a:rPr lang="ja-JP" altLang="en-US" sz="3200" dirty="0" smtClean="0">
                <a:latin typeface="Times New Roman"/>
                <a:cs typeface="Times New Roman"/>
              </a:rPr>
              <a:t> </a:t>
            </a:r>
            <a:r>
              <a:rPr lang="en-US" altLang="ja-JP" sz="3200" dirty="0">
                <a:latin typeface="Times New Roman"/>
                <a:cs typeface="Times New Roman"/>
              </a:rPr>
              <a:t>e</a:t>
            </a:r>
            <a:r>
              <a:rPr lang="en-US" altLang="ja-JP" sz="3200" dirty="0" smtClean="0">
                <a:latin typeface="Times New Roman"/>
                <a:cs typeface="Times New Roman"/>
              </a:rPr>
              <a:t>volution</a:t>
            </a:r>
            <a:r>
              <a:rPr lang="ja-JP" altLang="en-US" sz="3200" dirty="0" smtClean="0">
                <a:latin typeface="Times New Roman"/>
                <a:cs typeface="Times New Roman"/>
              </a:rPr>
              <a:t> </a:t>
            </a:r>
            <a:r>
              <a:rPr lang="en-US" altLang="ja-JP" sz="3200" dirty="0" smtClean="0">
                <a:latin typeface="Times New Roman"/>
                <a:cs typeface="Times New Roman"/>
              </a:rPr>
              <a:t>of</a:t>
            </a:r>
            <a:r>
              <a:rPr lang="ja-JP" altLang="en-US" sz="3200" dirty="0" smtClean="0">
                <a:latin typeface="Times New Roman"/>
                <a:cs typeface="Times New Roman"/>
              </a:rPr>
              <a:t> </a:t>
            </a:r>
            <a:r>
              <a:rPr lang="en-US" altLang="ja-JP" sz="3200" dirty="0" err="1" smtClean="0">
                <a:latin typeface="Times New Roman"/>
                <a:cs typeface="Times New Roman"/>
              </a:rPr>
              <a:t>vorticity</a:t>
            </a:r>
            <a:r>
              <a:rPr lang="ja-JP" altLang="en-US" sz="3200" dirty="0" smtClean="0">
                <a:latin typeface="Times New Roman"/>
                <a:cs typeface="Times New Roman"/>
              </a:rPr>
              <a:t> </a:t>
            </a:r>
            <a:r>
              <a:rPr lang="en-US" altLang="ja-JP" sz="3200" dirty="0" smtClean="0">
                <a:latin typeface="Times New Roman"/>
                <a:cs typeface="Times New Roman"/>
              </a:rPr>
              <a:t>@</a:t>
            </a:r>
            <a:r>
              <a:rPr lang="ja-JP" altLang="en-US" sz="3200" dirty="0" smtClean="0">
                <a:latin typeface="Times New Roman"/>
                <a:cs typeface="Times New Roman"/>
              </a:rPr>
              <a:t> </a:t>
            </a:r>
            <a:r>
              <a:rPr lang="en-US" altLang="ja-JP" sz="3200" dirty="0" smtClean="0">
                <a:latin typeface="Times New Roman"/>
                <a:cs typeface="Times New Roman"/>
              </a:rPr>
              <a:t>120m level</a:t>
            </a:r>
            <a:br>
              <a:rPr lang="en-US" altLang="ja-JP" sz="3200" dirty="0" smtClean="0">
                <a:latin typeface="Times New Roman"/>
                <a:cs typeface="Times New Roman"/>
              </a:rPr>
            </a:br>
            <a:r>
              <a:rPr lang="ja-JP" altLang="en-US" sz="3200" dirty="0" smtClean="0">
                <a:latin typeface="Times New Roman"/>
                <a:cs typeface="Times New Roman"/>
              </a:rPr>
              <a:t>（</a:t>
            </a:r>
            <a:r>
              <a:rPr lang="en-US" altLang="en-US" sz="3200" dirty="0" err="1" smtClean="0">
                <a:latin typeface="Times New Roman"/>
                <a:cs typeface="Times New Roman"/>
              </a:rPr>
              <a:t>vorticity</a:t>
            </a:r>
            <a:r>
              <a:rPr lang="en-US" altLang="ja-JP" sz="3200" dirty="0" smtClean="0">
                <a:latin typeface="Times New Roman"/>
                <a:cs typeface="Times New Roman"/>
              </a:rPr>
              <a:t>; color </a:t>
            </a:r>
            <a:r>
              <a:rPr lang="en-US" altLang="en-US" sz="3200" dirty="0" smtClean="0">
                <a:latin typeface="Times New Roman"/>
                <a:cs typeface="Times New Roman"/>
              </a:rPr>
              <a:t>shading </a:t>
            </a:r>
            <a:r>
              <a:rPr lang="en-US" altLang="ja-JP" sz="3200" dirty="0" smtClean="0">
                <a:latin typeface="Times New Roman"/>
                <a:cs typeface="Times New Roman"/>
              </a:rPr>
              <a:t>SLP</a:t>
            </a:r>
            <a:r>
              <a:rPr lang="en-US" altLang="en-US" sz="3200" dirty="0" smtClean="0">
                <a:latin typeface="Times New Roman"/>
                <a:cs typeface="Times New Roman"/>
              </a:rPr>
              <a:t>: bold lines</a:t>
            </a:r>
            <a:r>
              <a:rPr lang="ja-JP" altLang="en-US" sz="3200" dirty="0" smtClean="0">
                <a:latin typeface="Times New Roman"/>
                <a:cs typeface="Times New Roman"/>
              </a:rPr>
              <a:t>）</a:t>
            </a:r>
            <a:endParaRPr lang="ja-JP" altLang="en-US" sz="32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5092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tsushima_2km_vor*100_pt_100_52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86" b="14007"/>
          <a:stretch/>
        </p:blipFill>
        <p:spPr>
          <a:xfrm rot="5400000">
            <a:off x="311959" y="1815510"/>
            <a:ext cx="4172727" cy="3634630"/>
          </a:xfrm>
          <a:prstGeom prst="rect">
            <a:avLst/>
          </a:prstGeom>
        </p:spPr>
      </p:pic>
      <p:pic>
        <p:nvPicPr>
          <p:cNvPr id="4" name="図 3" descr="tsushima_2km_vor*100_pt_100_61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2" b="14489"/>
          <a:stretch/>
        </p:blipFill>
        <p:spPr>
          <a:xfrm rot="5400000">
            <a:off x="4608651" y="1450694"/>
            <a:ext cx="4172730" cy="4364258"/>
          </a:xfrm>
          <a:prstGeom prst="rect">
            <a:avLst/>
          </a:prstGeom>
        </p:spPr>
      </p:pic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457200" y="389375"/>
            <a:ext cx="8229600" cy="914240"/>
          </a:xfrm>
        </p:spPr>
        <p:txBody>
          <a:bodyPr>
            <a:normAutofit fontScale="90000"/>
          </a:bodyPr>
          <a:lstStyle/>
          <a:p>
            <a:r>
              <a:rPr lang="en-US" altLang="en-US" sz="3200" dirty="0" smtClean="0">
                <a:latin typeface="Times New Roman"/>
                <a:cs typeface="Times New Roman"/>
              </a:rPr>
              <a:t>Vorticity (color shading )</a:t>
            </a:r>
            <a:r>
              <a:rPr lang="en-US" altLang="en-US" sz="3200" dirty="0">
                <a:latin typeface="Times New Roman"/>
                <a:cs typeface="Times New Roman"/>
              </a:rPr>
              <a:t> </a:t>
            </a:r>
            <a:r>
              <a:rPr lang="en-US" altLang="en-US" sz="3200" dirty="0" smtClean="0">
                <a:latin typeface="Times New Roman"/>
                <a:cs typeface="Times New Roman"/>
              </a:rPr>
              <a:t>&amp; potential temperature (bold lines) </a:t>
            </a:r>
            <a:r>
              <a:rPr lang="en-US" altLang="ja-JP" sz="3200" dirty="0" smtClean="0">
                <a:latin typeface="Times New Roman"/>
                <a:cs typeface="Times New Roman"/>
              </a:rPr>
              <a:t>@ 120m level</a:t>
            </a:r>
            <a:endParaRPr kumimoji="1" lang="ja-JP" altLang="en-US" sz="3200" dirty="0">
              <a:latin typeface="Times New Roman"/>
              <a:cs typeface="Times New Roman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459385" y="5822798"/>
            <a:ext cx="845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 smtClean="0">
                <a:latin typeface="Times New Roman"/>
                <a:cs typeface="Times New Roman"/>
              </a:rPr>
              <a:t>There is relatively</a:t>
            </a:r>
            <a:r>
              <a:rPr kumimoji="1" lang="ja-JP" altLang="en-US" sz="2400" dirty="0" smtClean="0">
                <a:latin typeface="Times New Roman"/>
                <a:cs typeface="Times New Roman"/>
              </a:rPr>
              <a:t> </a:t>
            </a:r>
            <a:r>
              <a:rPr lang="en-US" altLang="ja-JP" sz="2400" dirty="0">
                <a:latin typeface="Times New Roman"/>
                <a:cs typeface="Times New Roman"/>
              </a:rPr>
              <a:t>l</a:t>
            </a:r>
            <a:r>
              <a:rPr lang="en-US" altLang="ja-JP" sz="2400" dirty="0" smtClean="0">
                <a:latin typeface="Times New Roman"/>
                <a:cs typeface="Times New Roman"/>
              </a:rPr>
              <a:t>arge</a:t>
            </a:r>
            <a:r>
              <a:rPr lang="ja-JP" altLang="en-US" sz="2400" dirty="0" smtClean="0">
                <a:latin typeface="Times New Roman"/>
                <a:cs typeface="Times New Roman"/>
              </a:rPr>
              <a:t> </a:t>
            </a:r>
            <a:r>
              <a:rPr lang="en-US" altLang="ja-JP" sz="2400" dirty="0" smtClean="0">
                <a:latin typeface="Times New Roman"/>
                <a:cs typeface="Times New Roman"/>
              </a:rPr>
              <a:t>temperature</a:t>
            </a:r>
            <a:r>
              <a:rPr lang="ja-JP" altLang="en-US" sz="2400" dirty="0" smtClean="0">
                <a:latin typeface="Times New Roman"/>
                <a:cs typeface="Times New Roman"/>
              </a:rPr>
              <a:t> </a:t>
            </a:r>
            <a:r>
              <a:rPr lang="en-US" altLang="ja-JP" sz="2400" dirty="0" smtClean="0">
                <a:latin typeface="Times New Roman"/>
                <a:cs typeface="Times New Roman"/>
              </a:rPr>
              <a:t>gradient</a:t>
            </a:r>
            <a:r>
              <a:rPr lang="ja-JP" altLang="en-US" sz="2400" dirty="0" smtClean="0">
                <a:latin typeface="Times New Roman"/>
                <a:cs typeface="Times New Roman"/>
              </a:rPr>
              <a:t> </a:t>
            </a:r>
            <a:r>
              <a:rPr lang="en-US" altLang="ja-JP" sz="2400" dirty="0" smtClean="0">
                <a:latin typeface="Times New Roman"/>
                <a:cs typeface="Times New Roman"/>
              </a:rPr>
              <a:t>around the vortex.</a:t>
            </a:r>
            <a:r>
              <a:rPr lang="ja-JP" altLang="en-US" sz="2400" dirty="0" smtClean="0">
                <a:latin typeface="Times New Roman"/>
                <a:cs typeface="Times New Roman"/>
              </a:rPr>
              <a:t> </a:t>
            </a:r>
            <a:endParaRPr kumimoji="1" lang="ja-JP" alt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61654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846668"/>
            <a:ext cx="8229600" cy="5279496"/>
          </a:xfrm>
        </p:spPr>
        <p:txBody>
          <a:bodyPr>
            <a:normAutofit/>
          </a:bodyPr>
          <a:lstStyle/>
          <a:p>
            <a:r>
              <a:rPr kumimoji="1" lang="en-US" altLang="ja-JP" sz="2800" dirty="0" smtClean="0">
                <a:latin typeface="Times New Roman"/>
                <a:cs typeface="Times New Roman"/>
              </a:rPr>
              <a:t>The </a:t>
            </a:r>
            <a:r>
              <a:rPr lang="en-US" altLang="ja-JP" sz="2800" dirty="0">
                <a:latin typeface="Times New Roman"/>
                <a:cs typeface="Times New Roman"/>
              </a:rPr>
              <a:t>m</a:t>
            </a:r>
            <a:r>
              <a:rPr kumimoji="1" lang="en-US" altLang="ja-JP" sz="2800" dirty="0" smtClean="0">
                <a:latin typeface="Times New Roman"/>
                <a:cs typeface="Times New Roman"/>
              </a:rPr>
              <a:t>eso-beta vortex formed in the region between northeasterly and southeasterly.</a:t>
            </a:r>
          </a:p>
          <a:p>
            <a:endParaRPr lang="en-US" altLang="ja-JP" sz="2800" dirty="0">
              <a:latin typeface="Times New Roman"/>
              <a:cs typeface="Times New Roman"/>
            </a:endParaRPr>
          </a:p>
          <a:p>
            <a:r>
              <a:rPr lang="en-US" altLang="ja-JP" sz="2800" dirty="0">
                <a:latin typeface="Times New Roman"/>
                <a:cs typeface="Times New Roman"/>
              </a:rPr>
              <a:t>A</a:t>
            </a:r>
            <a:r>
              <a:rPr kumimoji="1" lang="en-US" altLang="ja-JP" sz="2800" dirty="0" smtClean="0">
                <a:latin typeface="Times New Roman"/>
                <a:cs typeface="Times New Roman"/>
              </a:rPr>
              <a:t>ctive</a:t>
            </a:r>
            <a:r>
              <a:rPr kumimoji="1" lang="ja-JP" altLang="en-US" sz="2800" dirty="0" smtClean="0">
                <a:latin typeface="Times New Roman"/>
                <a:cs typeface="Times New Roman"/>
              </a:rPr>
              <a:t> </a:t>
            </a:r>
            <a:r>
              <a:rPr kumimoji="1" lang="en-US" altLang="ja-JP" sz="2800" dirty="0" smtClean="0">
                <a:latin typeface="Times New Roman"/>
                <a:cs typeface="Times New Roman"/>
              </a:rPr>
              <a:t>convections that </a:t>
            </a:r>
            <a:r>
              <a:rPr lang="en-US" altLang="ja-JP" sz="2800" dirty="0" smtClean="0">
                <a:latin typeface="Times New Roman"/>
                <a:cs typeface="Times New Roman"/>
              </a:rPr>
              <a:t>were caused by the convergence in the shear region may play</a:t>
            </a:r>
            <a:r>
              <a:rPr lang="ja-JP" altLang="en-US" sz="2800" dirty="0" smtClean="0">
                <a:latin typeface="Times New Roman"/>
                <a:cs typeface="Times New Roman"/>
              </a:rPr>
              <a:t> </a:t>
            </a:r>
            <a:r>
              <a:rPr lang="en-US" altLang="ja-JP" sz="2800" dirty="0" smtClean="0">
                <a:latin typeface="Times New Roman"/>
                <a:cs typeface="Times New Roman"/>
              </a:rPr>
              <a:t>important role in the formation and development of the vortex.</a:t>
            </a:r>
          </a:p>
          <a:p>
            <a:endParaRPr kumimoji="1" lang="en-US" altLang="ja-JP" sz="2800" dirty="0" smtClean="0">
              <a:latin typeface="Times New Roman"/>
              <a:cs typeface="Times New Roman"/>
            </a:endParaRPr>
          </a:p>
          <a:p>
            <a:r>
              <a:rPr lang="en-US" altLang="ja-JP" sz="2800" dirty="0" smtClean="0">
                <a:latin typeface="Times New Roman"/>
                <a:cs typeface="Times New Roman"/>
              </a:rPr>
              <a:t>The</a:t>
            </a:r>
            <a:r>
              <a:rPr lang="ja-JP" altLang="en-US" sz="2800" dirty="0" smtClean="0">
                <a:latin typeface="Times New Roman"/>
                <a:cs typeface="Times New Roman"/>
              </a:rPr>
              <a:t> </a:t>
            </a:r>
            <a:r>
              <a:rPr lang="en-US" altLang="ja-JP" sz="2800" dirty="0" smtClean="0">
                <a:latin typeface="Times New Roman"/>
                <a:cs typeface="Times New Roman"/>
              </a:rPr>
              <a:t>gusty</a:t>
            </a:r>
            <a:r>
              <a:rPr lang="ja-JP" altLang="en-US" sz="2800" dirty="0" smtClean="0">
                <a:latin typeface="Times New Roman"/>
                <a:cs typeface="Times New Roman"/>
              </a:rPr>
              <a:t> </a:t>
            </a:r>
            <a:r>
              <a:rPr lang="en-US" altLang="ja-JP" sz="2800" dirty="0" smtClean="0">
                <a:latin typeface="Times New Roman"/>
                <a:cs typeface="Times New Roman"/>
              </a:rPr>
              <a:t>wind</a:t>
            </a:r>
            <a:r>
              <a:rPr lang="ja-JP" altLang="en-US" sz="2800" dirty="0" smtClean="0">
                <a:latin typeface="Times New Roman"/>
                <a:cs typeface="Times New Roman"/>
              </a:rPr>
              <a:t> </a:t>
            </a:r>
            <a:r>
              <a:rPr lang="en-US" altLang="ja-JP" sz="2800" dirty="0">
                <a:latin typeface="Times New Roman"/>
                <a:cs typeface="Times New Roman"/>
              </a:rPr>
              <a:t>o</a:t>
            </a:r>
            <a:r>
              <a:rPr lang="en-US" altLang="ja-JP" sz="2800" dirty="0" smtClean="0">
                <a:latin typeface="Times New Roman"/>
                <a:cs typeface="Times New Roman"/>
              </a:rPr>
              <a:t>ccurred</a:t>
            </a:r>
            <a:r>
              <a:rPr lang="ja-JP" altLang="en-US" sz="2800" dirty="0" smtClean="0">
                <a:latin typeface="Times New Roman"/>
                <a:cs typeface="Times New Roman"/>
              </a:rPr>
              <a:t> </a:t>
            </a:r>
            <a:r>
              <a:rPr lang="en-US" altLang="ja-JP" sz="2800" dirty="0" smtClean="0">
                <a:latin typeface="Times New Roman"/>
                <a:cs typeface="Times New Roman"/>
              </a:rPr>
              <a:t>within</a:t>
            </a:r>
            <a:r>
              <a:rPr lang="ja-JP" altLang="en-US" sz="2800" dirty="0" smtClean="0">
                <a:latin typeface="Times New Roman"/>
                <a:cs typeface="Times New Roman"/>
              </a:rPr>
              <a:t> </a:t>
            </a:r>
            <a:r>
              <a:rPr lang="en-US" altLang="ja-JP" sz="2800" dirty="0" smtClean="0">
                <a:latin typeface="Times New Roman"/>
                <a:cs typeface="Times New Roman"/>
              </a:rPr>
              <a:t>the</a:t>
            </a:r>
            <a:r>
              <a:rPr lang="ja-JP" altLang="en-US" sz="2800" dirty="0" smtClean="0">
                <a:latin typeface="Times New Roman"/>
                <a:cs typeface="Times New Roman"/>
              </a:rPr>
              <a:t> </a:t>
            </a:r>
            <a:r>
              <a:rPr lang="en-US" altLang="ja-JP" sz="2800" dirty="0">
                <a:latin typeface="Times New Roman"/>
                <a:cs typeface="Times New Roman"/>
              </a:rPr>
              <a:t>v</a:t>
            </a:r>
            <a:r>
              <a:rPr lang="en-US" altLang="ja-JP" sz="2800" dirty="0" smtClean="0">
                <a:latin typeface="Times New Roman"/>
                <a:cs typeface="Times New Roman"/>
              </a:rPr>
              <a:t>ortex</a:t>
            </a:r>
          </a:p>
          <a:p>
            <a:pPr lvl="1"/>
            <a:r>
              <a:rPr lang="en-US" altLang="ja-JP" sz="2400" dirty="0" smtClean="0">
                <a:latin typeface="Times New Roman"/>
                <a:cs typeface="Times New Roman"/>
              </a:rPr>
              <a:t>An experiment that</a:t>
            </a:r>
            <a:r>
              <a:rPr lang="en-US" altLang="en-US" sz="2400" dirty="0">
                <a:latin typeface="Times New Roman"/>
                <a:cs typeface="Times New Roman"/>
              </a:rPr>
              <a:t> </a:t>
            </a:r>
            <a:r>
              <a:rPr lang="en-US" altLang="ja-JP" sz="2400" dirty="0" smtClean="0">
                <a:latin typeface="Times New Roman"/>
                <a:cs typeface="Times New Roman"/>
              </a:rPr>
              <a:t>can resolve a gusty wind is performed.</a:t>
            </a:r>
            <a:endParaRPr kumimoji="1" lang="en-US" altLang="ja-JP" sz="2400" dirty="0" smtClean="0">
              <a:latin typeface="Times New Roman"/>
              <a:cs typeface="Times New Roman"/>
            </a:endParaRPr>
          </a:p>
          <a:p>
            <a:endParaRPr kumimoji="1" lang="en-US" altLang="ja-JP" sz="2800" dirty="0">
              <a:latin typeface="Times New Roman"/>
              <a:cs typeface="Times New Roman"/>
            </a:endParaRPr>
          </a:p>
          <a:p>
            <a:endParaRPr kumimoji="1" lang="en-US" altLang="ja-JP" sz="2800" dirty="0" smtClean="0">
              <a:latin typeface="Times New Roman"/>
              <a:cs typeface="Times New Roman"/>
            </a:endParaRPr>
          </a:p>
          <a:p>
            <a:endParaRPr kumimoji="1" lang="en-US" altLang="ja-JP" sz="2800" dirty="0" smtClean="0">
              <a:latin typeface="Times New Roman"/>
              <a:cs typeface="Times New Roman"/>
            </a:endParaRPr>
          </a:p>
          <a:p>
            <a:endParaRPr kumimoji="1" lang="en-US" altLang="ja-JP" sz="2800" dirty="0" smtClean="0">
              <a:latin typeface="Times New Roman"/>
              <a:cs typeface="Times New Roman"/>
            </a:endParaRPr>
          </a:p>
          <a:p>
            <a:endParaRPr kumimoji="1" lang="en-US" altLang="ja-JP" sz="2800" dirty="0" smtClean="0">
              <a:latin typeface="Times New Roman"/>
              <a:cs typeface="Times New Roman"/>
            </a:endParaRPr>
          </a:p>
          <a:p>
            <a:endParaRPr lang="en-US" altLang="ja-JP" sz="2800" dirty="0">
              <a:latin typeface="Times New Roman"/>
              <a:cs typeface="Times New Roman"/>
            </a:endParaRPr>
          </a:p>
          <a:p>
            <a:endParaRPr kumimoji="1" lang="en-US" altLang="ja-JP" sz="2800" dirty="0" smtClean="0">
              <a:latin typeface="Times New Roman"/>
              <a:cs typeface="Times New Roman"/>
            </a:endParaRPr>
          </a:p>
          <a:p>
            <a:endParaRPr kumimoji="1" lang="ja-JP" altLang="en-US" sz="28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13070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282937" y="-115422"/>
            <a:ext cx="3008380" cy="3893197"/>
          </a:xfrm>
          <a:prstGeom prst="rect">
            <a:avLst/>
          </a:prstGeom>
        </p:spPr>
      </p:pic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577882" y="-90622"/>
            <a:ext cx="8229600" cy="845035"/>
          </a:xfrm>
        </p:spPr>
        <p:txBody>
          <a:bodyPr>
            <a:normAutofit/>
          </a:bodyPr>
          <a:lstStyle/>
          <a:p>
            <a:pPr lvl="1" algn="ctr" defTabSz="457200" rtl="0">
              <a:spcBef>
                <a:spcPct val="0"/>
              </a:spcBef>
            </a:pPr>
            <a:r>
              <a:rPr lang="en-US" altLang="ja-JP" sz="3200" dirty="0" smtClean="0"/>
              <a:t>50 m </a:t>
            </a:r>
            <a:r>
              <a:rPr lang="en-US" altLang="en-US" sz="3200" dirty="0"/>
              <a:t>N</a:t>
            </a:r>
            <a:r>
              <a:rPr lang="en-US" altLang="en-US" sz="3200" dirty="0" smtClean="0"/>
              <a:t>HM</a:t>
            </a:r>
            <a:endParaRPr kumimoji="1" lang="ja-JP" altLang="en-US" sz="3200" dirty="0"/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4111777"/>
              </p:ext>
            </p:extLst>
          </p:nvPr>
        </p:nvGraphicFramePr>
        <p:xfrm>
          <a:off x="370617" y="3166035"/>
          <a:ext cx="8655155" cy="3524058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1507500"/>
                <a:gridCol w="2459118"/>
                <a:gridCol w="2351025"/>
                <a:gridCol w="2337512"/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en-US" dirty="0" smtClean="0"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kumimoji="1" lang="en-US" altLang="ja-JP" dirty="0" smtClean="0">
                          <a:latin typeface="Times New Roman"/>
                          <a:cs typeface="Times New Roman"/>
                        </a:rPr>
                        <a:t>xperiments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dirty="0" smtClean="0">
                          <a:latin typeface="Times New Roman"/>
                          <a:cs typeface="Times New Roman"/>
                        </a:rPr>
                        <a:t>NHM  with 2km horizontal 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dirty="0" smtClean="0">
                          <a:latin typeface="Times New Roman"/>
                          <a:cs typeface="Times New Roman"/>
                        </a:rPr>
                        <a:t>NHM with 350 m horizontal 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dirty="0" smtClean="0">
                          <a:latin typeface="Times New Roman"/>
                          <a:cs typeface="Times New Roman"/>
                        </a:rPr>
                        <a:t>NHM with 50m horizontal resolution</a:t>
                      </a:r>
                      <a:endParaRPr kumimoji="1" lang="ja-JP" altLang="en-US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latin typeface="Times New Roman"/>
                          <a:cs typeface="Times New Roman"/>
                        </a:rPr>
                        <a:t>The number of grids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kumimoji="1" lang="en-US" altLang="ja-JP" dirty="0" smtClean="0">
                          <a:latin typeface="Times New Roman"/>
                          <a:cs typeface="Times New Roman"/>
                        </a:rPr>
                        <a:t>750x750x50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kumimoji="1" lang="en-US" altLang="ja-JP" dirty="0" smtClean="0">
                          <a:latin typeface="Times New Roman"/>
                          <a:cs typeface="Times New Roman"/>
                        </a:rPr>
                        <a:t>3000x3000x70</a:t>
                      </a:r>
                      <a:endParaRPr kumimoji="1" lang="ja-JP" altLang="en-US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>
                          <a:latin typeface="Times New Roman"/>
                          <a:cs typeface="Times New Roman"/>
                        </a:rPr>
                        <a:t>2000</a:t>
                      </a:r>
                      <a:r>
                        <a:rPr kumimoji="1" lang="en-US" altLang="en-US" dirty="0" smtClean="0">
                          <a:latin typeface="Times New Roman"/>
                          <a:cs typeface="Times New Roman"/>
                        </a:rPr>
                        <a:t>x2000x100</a:t>
                      </a:r>
                      <a:endParaRPr kumimoji="1" lang="ja-JP" altLang="en-US" dirty="0" smtClean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39035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en-US" dirty="0" smtClean="0">
                          <a:latin typeface="Times New Roman"/>
                          <a:cs typeface="Times New Roman"/>
                        </a:rPr>
                        <a:t>Vertical resolution</a:t>
                      </a:r>
                      <a:endParaRPr kumimoji="1" lang="ja-JP" altLang="en-US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latin typeface="Times New Roman"/>
                          <a:cs typeface="Times New Roman"/>
                        </a:rPr>
                        <a:t>40m-904m</a:t>
                      </a:r>
                      <a:endParaRPr kumimoji="1" lang="ja-JP" altLang="en-US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latin typeface="Times New Roman"/>
                          <a:cs typeface="Times New Roman"/>
                        </a:rPr>
                        <a:t>40m-618m</a:t>
                      </a:r>
                      <a:endParaRPr kumimoji="1" lang="ja-JP" altLang="en-US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en-US" dirty="0" smtClean="0">
                          <a:latin typeface="Times New Roman"/>
                          <a:cs typeface="Times New Roman"/>
                        </a:rPr>
                        <a:t>10</a:t>
                      </a:r>
                      <a:r>
                        <a:rPr kumimoji="1" lang="en-US" altLang="ja-JP" dirty="0" smtClean="0">
                          <a:latin typeface="Times New Roman"/>
                          <a:cs typeface="Times New Roman"/>
                        </a:rPr>
                        <a:t>m−</a:t>
                      </a:r>
                      <a:r>
                        <a:rPr kumimoji="1" lang="en-US" altLang="en-US" dirty="0" smtClean="0">
                          <a:latin typeface="Times New Roman"/>
                          <a:cs typeface="Times New Roman"/>
                        </a:rPr>
                        <a:t>443</a:t>
                      </a:r>
                      <a:r>
                        <a:rPr kumimoji="1" lang="en-US" altLang="ja-JP" dirty="0" smtClean="0">
                          <a:latin typeface="Times New Roman"/>
                          <a:cs typeface="Times New Roman"/>
                        </a:rPr>
                        <a:t>m</a:t>
                      </a:r>
                      <a:endParaRPr kumimoji="1" lang="ja-JP" altLang="en-US" dirty="0" smtClean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en-US" dirty="0" smtClean="0">
                          <a:latin typeface="Times New Roman"/>
                          <a:cs typeface="Times New Roman"/>
                        </a:rPr>
                        <a:t>Initial time</a:t>
                      </a:r>
                      <a:endParaRPr kumimoji="1" lang="ja-JP" altLang="en-US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>
                          <a:latin typeface="Times New Roman"/>
                          <a:cs typeface="Times New Roman"/>
                        </a:rPr>
                        <a:t>1500</a:t>
                      </a:r>
                      <a:r>
                        <a:rPr kumimoji="1" lang="en-US" altLang="en-US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kumimoji="1" lang="en-US" altLang="ja-JP" dirty="0" smtClean="0">
                          <a:latin typeface="Times New Roman"/>
                          <a:cs typeface="Times New Roman"/>
                        </a:rPr>
                        <a:t>UTC 31 Aug</a:t>
                      </a:r>
                      <a:endParaRPr kumimoji="1" lang="ja-JP" altLang="en-US" dirty="0" smtClean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>
                          <a:latin typeface="Times New Roman"/>
                          <a:cs typeface="Times New Roman"/>
                        </a:rPr>
                        <a:t>1730 UTC 31 Aug</a:t>
                      </a:r>
                      <a:endParaRPr kumimoji="1" lang="ja-JP" altLang="en-US" dirty="0" smtClean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>
                          <a:latin typeface="Times New Roman"/>
                          <a:cs typeface="Times New Roman"/>
                        </a:rPr>
                        <a:t>1830 UTC 31 Aug </a:t>
                      </a:r>
                      <a:endParaRPr kumimoji="1" lang="ja-JP" altLang="en-US" dirty="0" smtClean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en-US" dirty="0" smtClean="0">
                          <a:latin typeface="Times New Roman"/>
                          <a:cs typeface="Times New Roman"/>
                        </a:rPr>
                        <a:t>Cumulus</a:t>
                      </a:r>
                      <a:endParaRPr kumimoji="1" lang="ja-JP" altLang="en-US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en-US" dirty="0" smtClean="0">
                          <a:latin typeface="Times New Roman"/>
                          <a:cs typeface="Times New Roman"/>
                        </a:rPr>
                        <a:t>Not used</a:t>
                      </a:r>
                      <a:endParaRPr kumimoji="1" lang="ja-JP" altLang="en-US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en-US" dirty="0" smtClean="0">
                          <a:latin typeface="Times New Roman"/>
                          <a:cs typeface="Times New Roman"/>
                        </a:rPr>
                        <a:t>Not used</a:t>
                      </a:r>
                      <a:endParaRPr kumimoji="1" lang="ja-JP" altLang="en-US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en-US" dirty="0" smtClean="0">
                          <a:latin typeface="Times New Roman"/>
                          <a:cs typeface="Times New Roman"/>
                        </a:rPr>
                        <a:t>Not used</a:t>
                      </a:r>
                      <a:endParaRPr kumimoji="1" lang="ja-JP" altLang="en-US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86213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en-US" dirty="0" smtClean="0">
                          <a:latin typeface="Times New Roman"/>
                          <a:cs typeface="Times New Roman"/>
                        </a:rPr>
                        <a:t>Microphysics</a:t>
                      </a:r>
                      <a:endParaRPr kumimoji="1" lang="en-US" altLang="ja-JP" dirty="0" smtClean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en-US" sz="1600" dirty="0" smtClean="0">
                          <a:latin typeface="Times New Roman"/>
                          <a:cs typeface="Times New Roman"/>
                        </a:rPr>
                        <a:t>Six species and the number concentration of 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en-US" sz="1600" dirty="0" smtClean="0">
                          <a:latin typeface="Times New Roman"/>
                          <a:cs typeface="Times New Roman"/>
                        </a:rPr>
                        <a:t>Six species and the number concentration of ice, snow, and </a:t>
                      </a:r>
                      <a:r>
                        <a:rPr kumimoji="1" lang="en-US" altLang="en-US" sz="1600" dirty="0" err="1" smtClean="0">
                          <a:latin typeface="Times New Roman"/>
                          <a:cs typeface="Times New Roman"/>
                        </a:rPr>
                        <a:t>graupel</a:t>
                      </a:r>
                      <a:endParaRPr kumimoji="1" lang="en-US" altLang="en-US" sz="1600" dirty="0" smtClean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en-US" sz="1600" dirty="0" smtClean="0">
                          <a:latin typeface="Times New Roman"/>
                          <a:cs typeface="Times New Roman"/>
                        </a:rPr>
                        <a:t>Six species and the number concentration of ice, snow, and </a:t>
                      </a:r>
                      <a:r>
                        <a:rPr kumimoji="1" lang="en-US" altLang="en-US" sz="1600" dirty="0" err="1" smtClean="0">
                          <a:latin typeface="Times New Roman"/>
                          <a:cs typeface="Times New Roman"/>
                        </a:rPr>
                        <a:t>graupel</a:t>
                      </a:r>
                      <a:endParaRPr kumimoji="1" lang="en-US" altLang="en-US" sz="1600" dirty="0" smtClean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6454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/>
          <a:srcRect t="23103" b="18107"/>
          <a:stretch/>
        </p:blipFill>
        <p:spPr>
          <a:xfrm rot="5400000">
            <a:off x="1247592" y="880677"/>
            <a:ext cx="3140541" cy="2389399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/>
          <a:srcRect t="3009" b="17082"/>
          <a:stretch/>
        </p:blipFill>
        <p:spPr>
          <a:xfrm rot="5400000">
            <a:off x="4154452" y="456051"/>
            <a:ext cx="3136098" cy="3243098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2932169" y="140218"/>
            <a:ext cx="2868193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ja-JP" dirty="0" smtClean="0"/>
              <a:t>Qr</a:t>
            </a:r>
            <a:r>
              <a:rPr lang="en-US" altLang="ja-JP" dirty="0" smtClean="0"/>
              <a:t>@</a:t>
            </a:r>
            <a:r>
              <a:rPr lang="ja-JP" altLang="ja-JP" dirty="0" smtClean="0"/>
              <a:t>3</a:t>
            </a:r>
            <a:r>
              <a:rPr lang="en-US" altLang="ja-JP" dirty="0" smtClean="0"/>
              <a:t>0m</a:t>
            </a:r>
            <a:r>
              <a:rPr lang="ja-JP" altLang="en-US" dirty="0"/>
              <a:t> </a:t>
            </a:r>
            <a:r>
              <a:rPr lang="en-US" altLang="ja-JP" dirty="0" smtClean="0"/>
              <a:t>&amp;</a:t>
            </a:r>
            <a:r>
              <a:rPr lang="ja-JP" altLang="en-US" dirty="0" smtClean="0"/>
              <a:t> </a:t>
            </a:r>
            <a:r>
              <a:rPr lang="en-US" altLang="ja-JP" dirty="0" smtClean="0"/>
              <a:t>SLP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02527" y="486870"/>
            <a:ext cx="5480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19:18:10 UTC 09 2015 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646350" y="472150"/>
            <a:ext cx="5480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19:40:</a:t>
            </a:r>
            <a:r>
              <a:rPr lang="en-US" altLang="ja-JP" dirty="0"/>
              <a:t>5</a:t>
            </a:r>
            <a:r>
              <a:rPr kumimoji="1" lang="en-US" altLang="ja-JP" dirty="0" smtClean="0"/>
              <a:t>0 UTC 09 2015 </a:t>
            </a:r>
            <a:endParaRPr kumimoji="1" lang="ja-JP" altLang="en-US" dirty="0"/>
          </a:p>
        </p:txBody>
      </p:sp>
      <p:pic>
        <p:nvPicPr>
          <p:cNvPr id="12" name="図 11" descr="tsushima_50m_w_1000_246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00466" y="3069534"/>
            <a:ext cx="3239858" cy="4192757"/>
          </a:xfrm>
          <a:prstGeom prst="rect">
            <a:avLst/>
          </a:prstGeom>
        </p:spPr>
      </p:pic>
      <p:pic>
        <p:nvPicPr>
          <p:cNvPr id="13" name="図 12" descr="tsushima_50m_w_1000_110.eps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3" b="15459"/>
          <a:stretch/>
        </p:blipFill>
        <p:spPr>
          <a:xfrm rot="5400000">
            <a:off x="1162663" y="3847555"/>
            <a:ext cx="3239860" cy="2636718"/>
          </a:xfrm>
          <a:prstGeom prst="rect">
            <a:avLst/>
          </a:prstGeom>
        </p:spPr>
      </p:pic>
      <p:cxnSp>
        <p:nvCxnSpPr>
          <p:cNvPr id="16" name="直線コネクタ 15"/>
          <p:cNvCxnSpPr/>
          <p:nvPr/>
        </p:nvCxnSpPr>
        <p:spPr>
          <a:xfrm flipV="1">
            <a:off x="2554700" y="1547315"/>
            <a:ext cx="1160563" cy="21896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 flipV="1">
            <a:off x="4393202" y="1561040"/>
            <a:ext cx="1160563" cy="21896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2959048" y="3451413"/>
            <a:ext cx="272403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en-US" dirty="0" smtClean="0"/>
              <a:t>Vertical velocity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0" y="2671211"/>
            <a:ext cx="8782564" cy="5847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sz="3200" dirty="0" smtClean="0">
                <a:latin typeface="Times New Roman"/>
                <a:cs typeface="Times New Roman"/>
              </a:rPr>
              <a:t>A </a:t>
            </a:r>
            <a:r>
              <a:rPr lang="en-US" altLang="ja-JP" sz="3200" dirty="0">
                <a:latin typeface="Times New Roman"/>
                <a:cs typeface="Times New Roman"/>
              </a:rPr>
              <a:t>s</a:t>
            </a:r>
            <a:r>
              <a:rPr kumimoji="1" lang="en-US" altLang="ja-JP" sz="3200" dirty="0" smtClean="0">
                <a:latin typeface="Times New Roman"/>
                <a:cs typeface="Times New Roman"/>
              </a:rPr>
              <a:t>piral</a:t>
            </a:r>
            <a:r>
              <a:rPr kumimoji="1" lang="ja-JP" altLang="en-US" sz="3200" dirty="0" smtClean="0">
                <a:latin typeface="Times New Roman"/>
                <a:cs typeface="Times New Roman"/>
              </a:rPr>
              <a:t> </a:t>
            </a:r>
            <a:r>
              <a:rPr kumimoji="1" lang="en-US" altLang="ja-JP" sz="3200" dirty="0" smtClean="0">
                <a:latin typeface="Times New Roman"/>
                <a:cs typeface="Times New Roman"/>
              </a:rPr>
              <a:t>shaped</a:t>
            </a:r>
            <a:r>
              <a:rPr kumimoji="1" lang="ja-JP" altLang="en-US" sz="3200" dirty="0" smtClean="0">
                <a:latin typeface="Times New Roman"/>
                <a:cs typeface="Times New Roman"/>
              </a:rPr>
              <a:t> </a:t>
            </a:r>
            <a:r>
              <a:rPr lang="en-US" altLang="ja-JP" sz="3200" dirty="0" smtClean="0">
                <a:latin typeface="Times New Roman"/>
                <a:cs typeface="Times New Roman"/>
              </a:rPr>
              <a:t>system</a:t>
            </a:r>
            <a:r>
              <a:rPr kumimoji="1" lang="ja-JP" altLang="en-US" sz="3200" dirty="0" smtClean="0">
                <a:latin typeface="Times New Roman"/>
                <a:cs typeface="Times New Roman"/>
              </a:rPr>
              <a:t> </a:t>
            </a:r>
            <a:r>
              <a:rPr kumimoji="1" lang="en-US" altLang="ja-JP" sz="3200" dirty="0" smtClean="0">
                <a:latin typeface="Times New Roman"/>
                <a:cs typeface="Times New Roman"/>
              </a:rPr>
              <a:t>is</a:t>
            </a:r>
            <a:r>
              <a:rPr kumimoji="1" lang="ja-JP" altLang="en-US" sz="3200" dirty="0" smtClean="0">
                <a:latin typeface="Times New Roman"/>
                <a:cs typeface="Times New Roman"/>
              </a:rPr>
              <a:t> </a:t>
            </a:r>
            <a:r>
              <a:rPr kumimoji="1" lang="en-US" altLang="ja-JP" sz="3200" dirty="0" smtClean="0">
                <a:latin typeface="Times New Roman"/>
                <a:cs typeface="Times New Roman"/>
              </a:rPr>
              <a:t>successfully simulated</a:t>
            </a:r>
            <a:endParaRPr kumimoji="1" lang="ja-JP" altLang="en-US" sz="32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86160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1608" y="-171192"/>
            <a:ext cx="9068504" cy="1319539"/>
          </a:xfrm>
        </p:spPr>
        <p:txBody>
          <a:bodyPr>
            <a:noAutofit/>
          </a:bodyPr>
          <a:lstStyle/>
          <a:p>
            <a:r>
              <a:rPr lang="en-US" altLang="en-US" sz="2400" dirty="0">
                <a:latin typeface="Times New Roman"/>
                <a:cs typeface="Times New Roman"/>
              </a:rPr>
              <a:t>V</a:t>
            </a:r>
            <a:r>
              <a:rPr lang="en-US" altLang="ja-JP" sz="2400" dirty="0" smtClean="0">
                <a:latin typeface="Times New Roman"/>
                <a:cs typeface="Times New Roman"/>
              </a:rPr>
              <a:t>ertical</a:t>
            </a:r>
            <a:r>
              <a:rPr lang="ja-JP" altLang="en-US" sz="2400" dirty="0" smtClean="0">
                <a:latin typeface="Times New Roman"/>
                <a:cs typeface="Times New Roman"/>
              </a:rPr>
              <a:t> </a:t>
            </a:r>
            <a:r>
              <a:rPr lang="en-US" altLang="ja-JP" sz="2400" dirty="0" smtClean="0">
                <a:latin typeface="Times New Roman"/>
                <a:cs typeface="Times New Roman"/>
              </a:rPr>
              <a:t>distribution</a:t>
            </a:r>
            <a:r>
              <a:rPr lang="ja-JP" altLang="en-US" sz="2400" dirty="0" smtClean="0">
                <a:latin typeface="Times New Roman"/>
                <a:cs typeface="Times New Roman"/>
              </a:rPr>
              <a:t> </a:t>
            </a:r>
            <a:r>
              <a:rPr lang="en-US" altLang="ja-JP" sz="2400" dirty="0" smtClean="0">
                <a:latin typeface="Times New Roman"/>
                <a:cs typeface="Times New Roman"/>
              </a:rPr>
              <a:t>of</a:t>
            </a:r>
            <a:r>
              <a:rPr lang="ja-JP" altLang="en-US" sz="2400" dirty="0" smtClean="0">
                <a:latin typeface="Times New Roman"/>
                <a:cs typeface="Times New Roman"/>
              </a:rPr>
              <a:t> </a:t>
            </a:r>
            <a:r>
              <a:rPr lang="en-US" altLang="ja-JP" sz="2400" dirty="0" smtClean="0">
                <a:latin typeface="Times New Roman"/>
                <a:cs typeface="Times New Roman"/>
              </a:rPr>
              <a:t>mixing</a:t>
            </a:r>
            <a:r>
              <a:rPr lang="ja-JP" altLang="en-US" sz="2400" dirty="0" smtClean="0">
                <a:latin typeface="Times New Roman"/>
                <a:cs typeface="Times New Roman"/>
              </a:rPr>
              <a:t> </a:t>
            </a:r>
            <a:r>
              <a:rPr lang="en-US" altLang="ja-JP" sz="2400" dirty="0" smtClean="0">
                <a:latin typeface="Times New Roman"/>
                <a:cs typeface="Times New Roman"/>
              </a:rPr>
              <a:t>ratio</a:t>
            </a:r>
            <a:r>
              <a:rPr lang="ja-JP" altLang="en-US" sz="2400" dirty="0">
                <a:latin typeface="Times New Roman"/>
                <a:cs typeface="Times New Roman"/>
              </a:rPr>
              <a:t> </a:t>
            </a:r>
            <a:r>
              <a:rPr lang="en-US" altLang="ja-JP" sz="2400" dirty="0" smtClean="0">
                <a:latin typeface="Times New Roman"/>
                <a:cs typeface="Times New Roman"/>
              </a:rPr>
              <a:t>(color</a:t>
            </a:r>
            <a:r>
              <a:rPr lang="ja-JP" altLang="en-US" sz="2400" dirty="0" smtClean="0">
                <a:latin typeface="Times New Roman"/>
                <a:cs typeface="Times New Roman"/>
              </a:rPr>
              <a:t> </a:t>
            </a:r>
            <a:r>
              <a:rPr lang="en-US" altLang="ja-JP" sz="2400" dirty="0">
                <a:latin typeface="Times New Roman"/>
                <a:cs typeface="Times New Roman"/>
              </a:rPr>
              <a:t>s</a:t>
            </a:r>
            <a:r>
              <a:rPr lang="en-US" altLang="ja-JP" sz="2400" dirty="0" smtClean="0">
                <a:latin typeface="Times New Roman"/>
                <a:cs typeface="Times New Roman"/>
              </a:rPr>
              <a:t>hading)</a:t>
            </a:r>
            <a:r>
              <a:rPr lang="ja-JP" altLang="en-US" sz="2400" dirty="0" smtClean="0">
                <a:latin typeface="Times New Roman"/>
                <a:cs typeface="Times New Roman"/>
              </a:rPr>
              <a:t> </a:t>
            </a:r>
            <a:r>
              <a:rPr lang="en-US" altLang="ja-JP" sz="2400" dirty="0" smtClean="0">
                <a:latin typeface="Times New Roman"/>
                <a:cs typeface="Times New Roman"/>
              </a:rPr>
              <a:t>&amp;</a:t>
            </a:r>
            <a:r>
              <a:rPr lang="ja-JP" altLang="en-US" sz="2400" dirty="0" smtClean="0">
                <a:latin typeface="Times New Roman"/>
                <a:cs typeface="Times New Roman"/>
              </a:rPr>
              <a:t> </a:t>
            </a:r>
            <a:r>
              <a:rPr lang="en-US" altLang="ja-JP" sz="2400" dirty="0" smtClean="0">
                <a:latin typeface="Times New Roman"/>
                <a:cs typeface="Times New Roman"/>
              </a:rPr>
              <a:t/>
            </a:r>
            <a:br>
              <a:rPr lang="en-US" altLang="ja-JP" sz="2400" dirty="0" smtClean="0">
                <a:latin typeface="Times New Roman"/>
                <a:cs typeface="Times New Roman"/>
              </a:rPr>
            </a:br>
            <a:r>
              <a:rPr lang="en-US" altLang="ja-JP" sz="2400" dirty="0" smtClean="0">
                <a:latin typeface="Times New Roman"/>
                <a:cs typeface="Times New Roman"/>
              </a:rPr>
              <a:t>Vertical</a:t>
            </a:r>
            <a:r>
              <a:rPr lang="ja-JP" altLang="en-US" sz="2400" dirty="0" smtClean="0">
                <a:latin typeface="Times New Roman"/>
                <a:cs typeface="Times New Roman"/>
              </a:rPr>
              <a:t> </a:t>
            </a:r>
            <a:r>
              <a:rPr lang="en-US" altLang="ja-JP" sz="2400" dirty="0" smtClean="0">
                <a:latin typeface="Times New Roman"/>
                <a:cs typeface="Times New Roman"/>
              </a:rPr>
              <a:t>velocity (black contour lines)</a:t>
            </a:r>
            <a:endParaRPr kumimoji="1" lang="ja-JP" altLang="en-US" sz="2400" dirty="0">
              <a:latin typeface="Times New Roman"/>
              <a:cs typeface="Times New Roman"/>
            </a:endParaRPr>
          </a:p>
        </p:txBody>
      </p:sp>
      <p:pic>
        <p:nvPicPr>
          <p:cNvPr id="3" name="図 2" descr="tsushima_50m_WS_300_110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4423" y="375031"/>
            <a:ext cx="3334432" cy="4315147"/>
          </a:xfrm>
          <a:prstGeom prst="rect">
            <a:avLst/>
          </a:prstGeom>
        </p:spPr>
      </p:pic>
      <p:pic>
        <p:nvPicPr>
          <p:cNvPr id="4" name="図 3" descr="tsushima_50m_WS_300_246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29571" y="375031"/>
            <a:ext cx="3334434" cy="431515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1037011" y="4428587"/>
            <a:ext cx="71375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dirty="0" smtClean="0">
                <a:latin typeface="Times New Roman"/>
                <a:cs typeface="Times New Roman"/>
              </a:rPr>
              <a:t>There </a:t>
            </a:r>
            <a:r>
              <a:rPr lang="en-US" altLang="ja-JP" sz="3200" dirty="0" smtClean="0">
                <a:latin typeface="Times New Roman"/>
                <a:cs typeface="Times New Roman"/>
              </a:rPr>
              <a:t>is vau</a:t>
            </a:r>
            <a:r>
              <a:rPr kumimoji="1" lang="en-US" altLang="ja-JP" sz="3200" dirty="0" smtClean="0">
                <a:latin typeface="Times New Roman"/>
                <a:cs typeface="Times New Roman"/>
              </a:rPr>
              <a:t>lt-like</a:t>
            </a:r>
            <a:r>
              <a:rPr kumimoji="1" lang="ja-JP" altLang="en-US" sz="3200" dirty="0" smtClean="0">
                <a:latin typeface="Times New Roman"/>
                <a:cs typeface="Times New Roman"/>
              </a:rPr>
              <a:t> </a:t>
            </a:r>
            <a:r>
              <a:rPr kumimoji="1" lang="en-US" altLang="ja-JP" sz="3200" dirty="0" smtClean="0">
                <a:latin typeface="Times New Roman"/>
                <a:cs typeface="Times New Roman"/>
              </a:rPr>
              <a:t>structure,</a:t>
            </a:r>
            <a:r>
              <a:rPr kumimoji="1" lang="ja-JP" altLang="en-US" sz="3200" dirty="0" smtClean="0">
                <a:latin typeface="Times New Roman"/>
                <a:cs typeface="Times New Roman"/>
              </a:rPr>
              <a:t> </a:t>
            </a:r>
            <a:r>
              <a:rPr kumimoji="1" lang="en-US" altLang="ja-JP" sz="3200" dirty="0" smtClean="0">
                <a:latin typeface="Times New Roman"/>
                <a:cs typeface="Times New Roman"/>
              </a:rPr>
              <a:t>which</a:t>
            </a:r>
            <a:r>
              <a:rPr kumimoji="1" lang="ja-JP" altLang="en-US" sz="3200" dirty="0" smtClean="0">
                <a:latin typeface="Times New Roman"/>
                <a:cs typeface="Times New Roman"/>
              </a:rPr>
              <a:t> </a:t>
            </a:r>
            <a:r>
              <a:rPr kumimoji="1" lang="en-US" altLang="ja-JP" sz="3200" dirty="0" smtClean="0">
                <a:latin typeface="Times New Roman"/>
                <a:cs typeface="Times New Roman"/>
              </a:rPr>
              <a:t>is</a:t>
            </a:r>
            <a:r>
              <a:rPr kumimoji="1" lang="ja-JP" altLang="en-US" sz="3200" dirty="0" smtClean="0">
                <a:latin typeface="Times New Roman"/>
                <a:cs typeface="Times New Roman"/>
              </a:rPr>
              <a:t> </a:t>
            </a:r>
            <a:r>
              <a:rPr kumimoji="1" lang="en-US" altLang="ja-JP" sz="3200" dirty="0" smtClean="0">
                <a:latin typeface="Times New Roman"/>
                <a:cs typeface="Times New Roman"/>
              </a:rPr>
              <a:t> similar to </a:t>
            </a:r>
            <a:r>
              <a:rPr kumimoji="1" lang="en-US" altLang="ja-JP" sz="3200" dirty="0" err="1" smtClean="0">
                <a:latin typeface="Times New Roman"/>
                <a:cs typeface="Times New Roman"/>
              </a:rPr>
              <a:t>supercell</a:t>
            </a:r>
            <a:r>
              <a:rPr kumimoji="1" lang="en-US" altLang="ja-JP" sz="3200" dirty="0" smtClean="0">
                <a:latin typeface="Times New Roman"/>
                <a:cs typeface="Times New Roman"/>
              </a:rPr>
              <a:t> storms.</a:t>
            </a:r>
            <a:endParaRPr kumimoji="1" lang="ja-JP" altLang="en-US" sz="32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17816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3"/>
          <a:srcRect l="898" t="7192" r="3523" b="3521"/>
          <a:stretch/>
        </p:blipFill>
        <p:spPr>
          <a:xfrm>
            <a:off x="444914" y="1085934"/>
            <a:ext cx="8574596" cy="4378742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553975" y="572594"/>
            <a:ext cx="8397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 smtClean="0">
                <a:latin typeface="Times New Roman"/>
                <a:cs typeface="Times New Roman"/>
              </a:rPr>
              <a:t>Time series of the maximum </a:t>
            </a:r>
            <a:r>
              <a:rPr lang="en-US" altLang="ja-JP" sz="2400" dirty="0" err="1" smtClean="0">
                <a:latin typeface="Times New Roman"/>
                <a:cs typeface="Times New Roman"/>
              </a:rPr>
              <a:t>vorticity</a:t>
            </a:r>
            <a:r>
              <a:rPr lang="en-US" altLang="ja-JP" sz="2400" dirty="0" smtClean="0">
                <a:latin typeface="Times New Roman"/>
                <a:cs typeface="Times New Roman"/>
              </a:rPr>
              <a:t> and velocity @</a:t>
            </a:r>
            <a:r>
              <a:rPr lang="ja-JP" altLang="en-US" sz="2400" dirty="0" smtClean="0">
                <a:latin typeface="Times New Roman"/>
                <a:cs typeface="Times New Roman"/>
              </a:rPr>
              <a:t> </a:t>
            </a:r>
            <a:r>
              <a:rPr lang="en-US" altLang="en-US" sz="2400" dirty="0" smtClean="0">
                <a:latin typeface="Times New Roman"/>
                <a:cs typeface="Times New Roman"/>
              </a:rPr>
              <a:t>30 </a:t>
            </a:r>
            <a:r>
              <a:rPr lang="en-US" altLang="ja-JP" sz="2400" dirty="0" smtClean="0">
                <a:latin typeface="Times New Roman"/>
                <a:cs typeface="Times New Roman"/>
              </a:rPr>
              <a:t>m</a:t>
            </a:r>
            <a:r>
              <a:rPr lang="ja-JP" altLang="en-US" sz="2400" dirty="0" smtClean="0">
                <a:latin typeface="Times New Roman"/>
                <a:cs typeface="Times New Roman"/>
              </a:rPr>
              <a:t> </a:t>
            </a:r>
            <a:r>
              <a:rPr lang="en-US" altLang="ja-JP" sz="2400" dirty="0" smtClean="0">
                <a:latin typeface="Times New Roman"/>
                <a:cs typeface="Times New Roman"/>
              </a:rPr>
              <a:t>level</a:t>
            </a:r>
            <a:r>
              <a:rPr lang="ja-JP" altLang="en-US" sz="2400" dirty="0" smtClean="0">
                <a:latin typeface="Times New Roman"/>
                <a:cs typeface="Times New Roman"/>
              </a:rPr>
              <a:t> </a:t>
            </a:r>
            <a:endParaRPr kumimoji="1" lang="ja-JP" altLang="en-US" sz="2400" dirty="0">
              <a:latin typeface="Times New Roman"/>
              <a:cs typeface="Times New Roman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349451" y="5468893"/>
            <a:ext cx="4110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latin typeface="Times New Roman"/>
                <a:cs typeface="Times New Roman"/>
              </a:rPr>
              <a:t>UTC</a:t>
            </a:r>
            <a:endParaRPr kumimoji="1" lang="ja-JP" altLang="en-US" dirty="0">
              <a:latin typeface="Times New Roman"/>
              <a:cs typeface="Times New Roman"/>
            </a:endParaRPr>
          </a:p>
        </p:txBody>
      </p:sp>
      <p:cxnSp>
        <p:nvCxnSpPr>
          <p:cNvPr id="5" name="直線コネクタ 4"/>
          <p:cNvCxnSpPr/>
          <p:nvPr/>
        </p:nvCxnSpPr>
        <p:spPr>
          <a:xfrm>
            <a:off x="3193265" y="1207523"/>
            <a:ext cx="0" cy="3961031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>
            <a:off x="5880803" y="1207523"/>
            <a:ext cx="0" cy="3961031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テキスト ボックス 3"/>
          <p:cNvSpPr txBox="1"/>
          <p:nvPr/>
        </p:nvSpPr>
        <p:spPr>
          <a:xfrm>
            <a:off x="2950049" y="5430664"/>
            <a:ext cx="49392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ja-JP" dirty="0" smtClean="0"/>
              <a:t>T</a:t>
            </a:r>
            <a:r>
              <a:rPr lang="en-US" altLang="ja-JP" dirty="0" smtClean="0"/>
              <a:t>1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678123" y="5456481"/>
            <a:ext cx="493921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T2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1259102" y="5807829"/>
            <a:ext cx="68613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>
                <a:latin typeface="Times New Roman"/>
                <a:cs typeface="Times New Roman"/>
              </a:rPr>
              <a:t>Max </a:t>
            </a:r>
            <a:r>
              <a:rPr lang="en-US" altLang="ja-JP" sz="2400" dirty="0" err="1">
                <a:latin typeface="Times New Roman"/>
                <a:cs typeface="Times New Roman"/>
              </a:rPr>
              <a:t>vorticity</a:t>
            </a:r>
            <a:r>
              <a:rPr lang="en-US" altLang="ja-JP" sz="2400" dirty="0">
                <a:latin typeface="Times New Roman"/>
                <a:cs typeface="Times New Roman"/>
              </a:rPr>
              <a:t> and velocity occasionally exceed 1 s</a:t>
            </a:r>
            <a:r>
              <a:rPr lang="en-US" altLang="ja-JP" sz="2400" baseline="30000" dirty="0">
                <a:latin typeface="Times New Roman"/>
                <a:cs typeface="Times New Roman"/>
              </a:rPr>
              <a:t>-1</a:t>
            </a:r>
            <a:r>
              <a:rPr lang="en-US" altLang="ja-JP" sz="2400" dirty="0">
                <a:latin typeface="Times New Roman"/>
                <a:cs typeface="Times New Roman"/>
              </a:rPr>
              <a:t> and 50 m </a:t>
            </a:r>
            <a:r>
              <a:rPr lang="en-US" altLang="ja-JP" sz="2400" dirty="0" smtClean="0">
                <a:latin typeface="Times New Roman"/>
                <a:cs typeface="Times New Roman"/>
              </a:rPr>
              <a:t>s</a:t>
            </a:r>
            <a:r>
              <a:rPr lang="en-US" altLang="ja-JP" sz="2400" baseline="30000" dirty="0" smtClean="0">
                <a:latin typeface="Times New Roman"/>
                <a:cs typeface="Times New Roman"/>
              </a:rPr>
              <a:t>-1</a:t>
            </a:r>
            <a:r>
              <a:rPr lang="en-US" altLang="ja-JP" sz="2400" dirty="0">
                <a:latin typeface="Times New Roman"/>
                <a:cs typeface="Times New Roman"/>
              </a:rPr>
              <a:t>,  respectively. </a:t>
            </a:r>
            <a:endParaRPr lang="ja-JP" alt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66802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vor_50m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14950" y="-631826"/>
            <a:ext cx="6716253" cy="8691622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3375218" y="141748"/>
            <a:ext cx="2340203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/>
              <a:t>v</a:t>
            </a:r>
            <a:r>
              <a:rPr lang="en-US" altLang="ja-JP" dirty="0" smtClean="0"/>
              <a:t>orticity@30 m &amp; SLP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610586" y="159201"/>
            <a:ext cx="493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①</a:t>
            </a:r>
            <a:endParaRPr kumimoji="1" lang="ja-JP" altLang="en-US" dirty="0"/>
          </a:p>
        </p:txBody>
      </p:sp>
      <p:grpSp>
        <p:nvGrpSpPr>
          <p:cNvPr id="10" name="図形グループ 9"/>
          <p:cNvGrpSpPr/>
          <p:nvPr/>
        </p:nvGrpSpPr>
        <p:grpSpPr>
          <a:xfrm>
            <a:off x="0" y="636"/>
            <a:ext cx="3174711" cy="4172728"/>
            <a:chOff x="1023229" y="-1"/>
            <a:chExt cx="3174711" cy="4172728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 rotWithShape="1">
            <a:blip r:embed="rId3"/>
            <a:srcRect t="23103" b="18107"/>
            <a:stretch/>
          </p:blipFill>
          <p:spPr>
            <a:xfrm rot="5400000">
              <a:off x="524221" y="499007"/>
              <a:ext cx="4172728" cy="3174711"/>
            </a:xfrm>
            <a:prstGeom prst="rect">
              <a:avLst/>
            </a:prstGeom>
          </p:spPr>
        </p:pic>
        <p:sp>
          <p:nvSpPr>
            <p:cNvPr id="8" name="正方形/長方形 7"/>
            <p:cNvSpPr/>
            <p:nvPr/>
          </p:nvSpPr>
          <p:spPr>
            <a:xfrm>
              <a:off x="2600382" y="1516466"/>
              <a:ext cx="400116" cy="474412"/>
            </a:xfrm>
            <a:prstGeom prst="rect">
              <a:avLst/>
            </a:prstGeom>
            <a:noFill/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12" name="直線コネクタ 11"/>
          <p:cNvCxnSpPr/>
          <p:nvPr/>
        </p:nvCxnSpPr>
        <p:spPr>
          <a:xfrm flipV="1">
            <a:off x="1977269" y="1058333"/>
            <a:ext cx="5106508" cy="4587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>
            <a:off x="1577153" y="1991515"/>
            <a:ext cx="2162291" cy="44149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/>
          <p:cNvSpPr txBox="1"/>
          <p:nvPr/>
        </p:nvSpPr>
        <p:spPr>
          <a:xfrm>
            <a:off x="6651404" y="141748"/>
            <a:ext cx="1171833" cy="584776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dirty="0" smtClean="0"/>
              <a:t>T1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677452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2"/>
          <a:srcRect t="27286" b="30501"/>
          <a:stretch/>
        </p:blipFill>
        <p:spPr>
          <a:xfrm rot="5400000">
            <a:off x="3572253" y="1641442"/>
            <a:ext cx="6293488" cy="3438096"/>
          </a:xfrm>
          <a:prstGeom prst="rect">
            <a:avLst/>
          </a:prstGeom>
        </p:spPr>
      </p:pic>
      <p:pic>
        <p:nvPicPr>
          <p:cNvPr id="2" name="図 1" descr="tsushima_50m_vor_30_110_var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68" r="1328" b="22430"/>
          <a:stretch/>
        </p:blipFill>
        <p:spPr>
          <a:xfrm rot="5400000">
            <a:off x="-508071" y="1225032"/>
            <a:ext cx="6175946" cy="4147382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1713768" y="3035601"/>
            <a:ext cx="645909" cy="656923"/>
          </a:xfrm>
          <a:prstGeom prst="rect">
            <a:avLst/>
          </a:prstGeom>
          <a:noFill/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dirty="0" smtClean="0"/>
          </a:p>
          <a:p>
            <a:pPr algn="ctr"/>
            <a:endParaRPr kumimoji="1" lang="ja-JP" alt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5633304" y="3036704"/>
            <a:ext cx="645909" cy="656923"/>
          </a:xfrm>
          <a:prstGeom prst="rect">
            <a:avLst/>
          </a:prstGeom>
          <a:noFill/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dirty="0" smtClean="0"/>
          </a:p>
          <a:p>
            <a:pPr algn="ctr"/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789882" y="38518"/>
            <a:ext cx="5480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 smtClean="0">
                <a:latin typeface="Times New Roman"/>
                <a:cs typeface="Times New Roman"/>
              </a:rPr>
              <a:t>19:18:10 UTC 09 2015 </a:t>
            </a:r>
            <a:endParaRPr kumimoji="1" lang="ja-JP" altLang="en-US" sz="2800" dirty="0">
              <a:latin typeface="Times New Roman"/>
              <a:cs typeface="Times New Roman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495245" y="577638"/>
            <a:ext cx="2517706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Vorticity</a:t>
            </a:r>
            <a:r>
              <a:rPr lang="ja-JP" altLang="en-US" dirty="0" smtClean="0"/>
              <a:t> </a:t>
            </a:r>
            <a:r>
              <a:rPr lang="en-US" altLang="ja-JP" dirty="0" smtClean="0"/>
              <a:t>@30 m &amp; SLP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633304" y="566169"/>
            <a:ext cx="1772929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en-US" dirty="0" smtClean="0"/>
              <a:t>W </a:t>
            </a:r>
            <a:r>
              <a:rPr lang="en-US" altLang="ja-JP" dirty="0" smtClean="0"/>
              <a:t>@30 m</a:t>
            </a:r>
            <a:endParaRPr kumimoji="1" lang="ja-JP" altLang="en-US" dirty="0"/>
          </a:p>
        </p:txBody>
      </p:sp>
      <p:pic>
        <p:nvPicPr>
          <p:cNvPr id="9" name="図 8" descr="tsushima_50m_vor_30_110_var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3" t="10817" b="80741"/>
          <a:stretch/>
        </p:blipFill>
        <p:spPr>
          <a:xfrm rot="5400000">
            <a:off x="2431132" y="3667311"/>
            <a:ext cx="4453804" cy="683830"/>
          </a:xfrm>
          <a:prstGeom prst="rect">
            <a:avLst/>
          </a:prstGeom>
        </p:spPr>
      </p:pic>
      <p:pic>
        <p:nvPicPr>
          <p:cNvPr id="10" name="図 9" descr="tsushima_50m_w_30_110_var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2" t="8338" r="13970" b="82602"/>
          <a:stretch/>
        </p:blipFill>
        <p:spPr>
          <a:xfrm rot="5400000">
            <a:off x="6454840" y="2938447"/>
            <a:ext cx="4378106" cy="733785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2400686" y="137997"/>
            <a:ext cx="493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①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54001" y="6226006"/>
            <a:ext cx="8756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latin typeface="Times New Roman"/>
                <a:cs typeface="Times New Roman"/>
              </a:rPr>
              <a:t>Micro-scale vortices with horizontal scale &lt; 1km form within the meso-beta vortex</a:t>
            </a:r>
          </a:p>
          <a:p>
            <a:pPr algn="ctr"/>
            <a:r>
              <a:rPr lang="en-US" altLang="en-US" dirty="0" smtClean="0">
                <a:latin typeface="Times New Roman"/>
                <a:cs typeface="Times New Roman"/>
              </a:rPr>
              <a:t>Shear instability</a:t>
            </a:r>
            <a:r>
              <a:rPr lang="ja-JP" altLang="en-US" dirty="0" smtClean="0">
                <a:latin typeface="Times New Roman"/>
                <a:cs typeface="Times New Roman"/>
              </a:rPr>
              <a:t>？</a:t>
            </a:r>
            <a:endParaRPr kumimoji="1" lang="ja-JP" altLang="en-US" dirty="0">
              <a:latin typeface="Times New Roman"/>
              <a:cs typeface="Times New Roman"/>
            </a:endParaRPr>
          </a:p>
        </p:txBody>
      </p:sp>
      <p:cxnSp>
        <p:nvCxnSpPr>
          <p:cNvPr id="11" name="直線矢印コネクタ 10"/>
          <p:cNvCxnSpPr/>
          <p:nvPr/>
        </p:nvCxnSpPr>
        <p:spPr>
          <a:xfrm>
            <a:off x="1495245" y="1782324"/>
            <a:ext cx="0" cy="2951838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0705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 descr="http://www.riss.kishou.go.jp/jikkyo_kanshi/jikkyo_kanshi-0.40.php?group=0&amp;element=71&amp;sub=47806:::25&amp;noudo=255&amp;imageW=520&amp;imageH=520&amp;date=201509010240&amp;map=0&amp;addMesh=1&amp;posW=126.93333333333334&amp;posE=132.26666666666668&amp;posS=32.17820512820513&amp;posN=36.84487179487179&amp;random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00" y="720000"/>
            <a:ext cx="4953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タイトル 1"/>
          <p:cNvSpPr txBox="1">
            <a:spLocks/>
          </p:cNvSpPr>
          <p:nvPr/>
        </p:nvSpPr>
        <p:spPr>
          <a:xfrm>
            <a:off x="65852" y="209372"/>
            <a:ext cx="6176524" cy="3739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400" dirty="0" smtClean="0">
                <a:latin typeface="Times New Roman"/>
                <a:cs typeface="Times New Roman"/>
              </a:rPr>
              <a:t>F</a:t>
            </a:r>
            <a:r>
              <a:rPr lang="en-US" altLang="ja-JP" sz="2400" dirty="0" smtClean="0">
                <a:latin typeface="Times New Roman"/>
                <a:cs typeface="Times New Roman"/>
              </a:rPr>
              <a:t>ukuoka</a:t>
            </a:r>
            <a:r>
              <a:rPr lang="ja-JP" altLang="en-US" sz="2400" dirty="0" smtClean="0">
                <a:latin typeface="Times New Roman"/>
                <a:cs typeface="Times New Roman"/>
              </a:rPr>
              <a:t> </a:t>
            </a:r>
            <a:r>
              <a:rPr lang="en-US" altLang="ja-JP" sz="2400" dirty="0" smtClean="0">
                <a:latin typeface="Times New Roman"/>
                <a:cs typeface="Times New Roman"/>
              </a:rPr>
              <a:t>radar</a:t>
            </a:r>
            <a:r>
              <a:rPr lang="ja-JP" altLang="en-US" sz="2400" dirty="0" smtClean="0">
                <a:latin typeface="Times New Roman"/>
                <a:cs typeface="Times New Roman"/>
              </a:rPr>
              <a:t> </a:t>
            </a:r>
            <a:r>
              <a:rPr lang="en-US" altLang="en-US" sz="2400" dirty="0" smtClean="0">
                <a:latin typeface="Times New Roman"/>
                <a:cs typeface="Times New Roman"/>
              </a:rPr>
              <a:t>bottom</a:t>
            </a:r>
            <a:r>
              <a:rPr lang="en-US" altLang="en-US" sz="2400" dirty="0">
                <a:latin typeface="Times New Roman"/>
                <a:cs typeface="Times New Roman"/>
              </a:rPr>
              <a:t> </a:t>
            </a:r>
            <a:r>
              <a:rPr lang="en-US" altLang="en-US" sz="2400" dirty="0" smtClean="0">
                <a:latin typeface="Times New Roman"/>
                <a:cs typeface="Times New Roman"/>
              </a:rPr>
              <a:t>elevation angle </a:t>
            </a:r>
            <a:endParaRPr lang="ja-JP" altLang="en-US" sz="2400" dirty="0">
              <a:latin typeface="Times New Roman"/>
              <a:cs typeface="Times New Roman"/>
            </a:endParaRPr>
          </a:p>
        </p:txBody>
      </p:sp>
      <p:pic>
        <p:nvPicPr>
          <p:cNvPr id="6" name="Picture 44" descr="http://www.riss.kishou.go.jp/jikkyo_kanshi/cpt_png/dbzSyn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575" y="2362994"/>
            <a:ext cx="6096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星 4 7"/>
          <p:cNvSpPr>
            <a:spLocks noChangeAspect="1"/>
          </p:cNvSpPr>
          <p:nvPr/>
        </p:nvSpPr>
        <p:spPr>
          <a:xfrm>
            <a:off x="4019550" y="3596640"/>
            <a:ext cx="72000" cy="720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" name="直線コネクタ 2"/>
          <p:cNvCxnSpPr/>
          <p:nvPr/>
        </p:nvCxnSpPr>
        <p:spPr>
          <a:xfrm flipV="1">
            <a:off x="905280" y="3336963"/>
            <a:ext cx="3114270" cy="824109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236454" y="4246605"/>
            <a:ext cx="1337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Tsushima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13222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図 32"/>
          <p:cNvPicPr>
            <a:picLocks noChangeAspect="1"/>
          </p:cNvPicPr>
          <p:nvPr/>
        </p:nvPicPr>
        <p:blipFill rotWithShape="1">
          <a:blip r:embed="rId2"/>
          <a:srcRect t="27770" b="22054"/>
          <a:stretch/>
        </p:blipFill>
        <p:spPr>
          <a:xfrm rot="5400000">
            <a:off x="-497707" y="4068094"/>
            <a:ext cx="3338182" cy="2167627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/>
          </p:cNvPicPr>
          <p:nvPr/>
        </p:nvPicPr>
        <p:blipFill rotWithShape="1">
          <a:blip r:embed="rId3"/>
          <a:srcRect t="27519" b="29654"/>
          <a:stretch/>
        </p:blipFill>
        <p:spPr>
          <a:xfrm rot="5400000">
            <a:off x="1511184" y="4225344"/>
            <a:ext cx="3338184" cy="1850157"/>
          </a:xfrm>
          <a:prstGeom prst="rect">
            <a:avLst/>
          </a:prstGeom>
        </p:spPr>
      </p:pic>
      <p:pic>
        <p:nvPicPr>
          <p:cNvPr id="31" name="図 30"/>
          <p:cNvPicPr>
            <a:picLocks noChangeAspect="1"/>
          </p:cNvPicPr>
          <p:nvPr/>
        </p:nvPicPr>
        <p:blipFill rotWithShape="1">
          <a:blip r:embed="rId4"/>
          <a:srcRect t="29765" b="29943"/>
          <a:stretch/>
        </p:blipFill>
        <p:spPr>
          <a:xfrm rot="5400000">
            <a:off x="3306596" y="4281576"/>
            <a:ext cx="3338182" cy="1740664"/>
          </a:xfrm>
          <a:prstGeom prst="rect">
            <a:avLst/>
          </a:prstGeom>
        </p:spPr>
      </p:pic>
      <p:pic>
        <p:nvPicPr>
          <p:cNvPr id="30" name="図 29"/>
          <p:cNvPicPr>
            <a:picLocks noChangeAspect="1"/>
          </p:cNvPicPr>
          <p:nvPr/>
        </p:nvPicPr>
        <p:blipFill rotWithShape="1">
          <a:blip r:embed="rId5"/>
          <a:srcRect b="30056"/>
          <a:stretch/>
        </p:blipFill>
        <p:spPr>
          <a:xfrm rot="5400000">
            <a:off x="5687701" y="3641133"/>
            <a:ext cx="3338182" cy="3021550"/>
          </a:xfrm>
          <a:prstGeom prst="rect">
            <a:avLst/>
          </a:prstGeom>
        </p:spPr>
      </p:pic>
      <p:pic>
        <p:nvPicPr>
          <p:cNvPr id="28" name="図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464370" y="-482268"/>
            <a:ext cx="3338184" cy="4320000"/>
          </a:xfrm>
          <a:prstGeom prst="rect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 rotWithShape="1">
          <a:blip r:embed="rId7"/>
          <a:srcRect t="27196" b="22627"/>
          <a:stretch/>
        </p:blipFill>
        <p:spPr>
          <a:xfrm rot="5400000">
            <a:off x="-497707" y="593917"/>
            <a:ext cx="3338182" cy="2167628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 rotWithShape="1">
          <a:blip r:embed="rId8"/>
          <a:srcRect b="30056"/>
          <a:stretch/>
        </p:blipFill>
        <p:spPr>
          <a:xfrm rot="5400000">
            <a:off x="5687670" y="166988"/>
            <a:ext cx="3338244" cy="3021549"/>
          </a:xfrm>
          <a:prstGeom prst="rect">
            <a:avLst/>
          </a:prstGeom>
        </p:spPr>
      </p:pic>
      <p:pic>
        <p:nvPicPr>
          <p:cNvPr id="27" name="図 26"/>
          <p:cNvPicPr>
            <a:picLocks noChangeAspect="1"/>
          </p:cNvPicPr>
          <p:nvPr/>
        </p:nvPicPr>
        <p:blipFill rotWithShape="1">
          <a:blip r:embed="rId9"/>
          <a:srcRect t="29250" b="30457"/>
          <a:stretch/>
        </p:blipFill>
        <p:spPr>
          <a:xfrm rot="5400000">
            <a:off x="3306596" y="807400"/>
            <a:ext cx="3338182" cy="1740663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4479667" y="3244334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/>
              <a:t> 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789615" y="42065"/>
            <a:ext cx="248713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/>
              <a:t>W </a:t>
            </a:r>
            <a:r>
              <a:rPr lang="en-US" altLang="ja-JP" dirty="0" smtClean="0"/>
              <a:t>@30m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391560" y="3424434"/>
            <a:ext cx="3283327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en-US" dirty="0" smtClean="0"/>
              <a:t>Potential temperature </a:t>
            </a:r>
            <a:r>
              <a:rPr lang="en-US" altLang="ja-JP" dirty="0" smtClean="0"/>
              <a:t>@30m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199039" y="334231"/>
            <a:ext cx="1035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 smtClean="0"/>
              <a:t>T</a:t>
            </a:r>
            <a:r>
              <a:rPr kumimoji="1" lang="ja-JP" altLang="en-US" b="1" dirty="0" smtClean="0"/>
              <a:t>＝０</a:t>
            </a:r>
            <a:endParaRPr kumimoji="1" lang="ja-JP" altLang="en-US" b="1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491177" y="346228"/>
            <a:ext cx="1035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 smtClean="0"/>
              <a:t>T-20</a:t>
            </a:r>
            <a:endParaRPr kumimoji="1" lang="ja-JP" altLang="en-US" b="1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621788" y="358226"/>
            <a:ext cx="1035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 smtClean="0"/>
              <a:t>T-40</a:t>
            </a:r>
            <a:endParaRPr kumimoji="1" lang="ja-JP" altLang="en-US" b="1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35436" y="329516"/>
            <a:ext cx="1035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 smtClean="0"/>
              <a:t>T-60</a:t>
            </a:r>
            <a:endParaRPr kumimoji="1" lang="ja-JP" altLang="en-US" b="1" dirty="0"/>
          </a:p>
        </p:txBody>
      </p:sp>
      <p:sp>
        <p:nvSpPr>
          <p:cNvPr id="17" name="正方形/長方形 16"/>
          <p:cNvSpPr/>
          <p:nvPr/>
        </p:nvSpPr>
        <p:spPr>
          <a:xfrm>
            <a:off x="6199039" y="1485258"/>
            <a:ext cx="355651" cy="387822"/>
          </a:xfrm>
          <a:prstGeom prst="rect">
            <a:avLst/>
          </a:prstGeom>
          <a:noFill/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dirty="0" smtClean="0"/>
          </a:p>
          <a:p>
            <a:pPr algn="ctr"/>
            <a:endParaRPr kumimoji="1" lang="ja-JP" altLang="en-US" dirty="0"/>
          </a:p>
        </p:txBody>
      </p:sp>
      <p:sp>
        <p:nvSpPr>
          <p:cNvPr id="18" name="正方形/長方形 17"/>
          <p:cNvSpPr/>
          <p:nvPr/>
        </p:nvSpPr>
        <p:spPr>
          <a:xfrm>
            <a:off x="4479667" y="1291347"/>
            <a:ext cx="355651" cy="387822"/>
          </a:xfrm>
          <a:prstGeom prst="rect">
            <a:avLst/>
          </a:prstGeom>
          <a:noFill/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dirty="0" smtClean="0"/>
          </a:p>
          <a:p>
            <a:pPr algn="ctr"/>
            <a:endParaRPr kumimoji="1" lang="ja-JP" altLang="en-US" dirty="0"/>
          </a:p>
        </p:txBody>
      </p:sp>
      <p:sp>
        <p:nvSpPr>
          <p:cNvPr id="19" name="正方形/長方形 18"/>
          <p:cNvSpPr/>
          <p:nvPr/>
        </p:nvSpPr>
        <p:spPr>
          <a:xfrm>
            <a:off x="2627319" y="1097436"/>
            <a:ext cx="355651" cy="387822"/>
          </a:xfrm>
          <a:prstGeom prst="rect">
            <a:avLst/>
          </a:prstGeom>
          <a:noFill/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dirty="0" smtClean="0"/>
          </a:p>
          <a:p>
            <a:pPr algn="ctr"/>
            <a:endParaRPr kumimoji="1" lang="ja-JP" altLang="en-US" dirty="0"/>
          </a:p>
        </p:txBody>
      </p:sp>
      <p:sp>
        <p:nvSpPr>
          <p:cNvPr id="20" name="正方形/長方形 19"/>
          <p:cNvSpPr/>
          <p:nvPr/>
        </p:nvSpPr>
        <p:spPr>
          <a:xfrm>
            <a:off x="6199039" y="4958981"/>
            <a:ext cx="355651" cy="387822"/>
          </a:xfrm>
          <a:prstGeom prst="rect">
            <a:avLst/>
          </a:prstGeom>
          <a:noFill/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dirty="0" smtClean="0"/>
          </a:p>
          <a:p>
            <a:pPr algn="ctr"/>
            <a:endParaRPr kumimoji="1" lang="ja-JP" altLang="en-US" dirty="0"/>
          </a:p>
        </p:txBody>
      </p:sp>
      <p:sp>
        <p:nvSpPr>
          <p:cNvPr id="21" name="正方形/長方形 20"/>
          <p:cNvSpPr/>
          <p:nvPr/>
        </p:nvSpPr>
        <p:spPr>
          <a:xfrm>
            <a:off x="4390121" y="4765070"/>
            <a:ext cx="355651" cy="387822"/>
          </a:xfrm>
          <a:prstGeom prst="rect">
            <a:avLst/>
          </a:prstGeom>
          <a:noFill/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dirty="0" smtClean="0"/>
          </a:p>
          <a:p>
            <a:pPr algn="ctr"/>
            <a:endParaRPr kumimoji="1" lang="ja-JP" altLang="en-US" dirty="0"/>
          </a:p>
        </p:txBody>
      </p:sp>
      <p:sp>
        <p:nvSpPr>
          <p:cNvPr id="22" name="正方形/長方形 21"/>
          <p:cNvSpPr/>
          <p:nvPr/>
        </p:nvSpPr>
        <p:spPr>
          <a:xfrm>
            <a:off x="2580753" y="4571159"/>
            <a:ext cx="355651" cy="387822"/>
          </a:xfrm>
          <a:prstGeom prst="rect">
            <a:avLst/>
          </a:prstGeom>
          <a:noFill/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dirty="0" smtClean="0"/>
          </a:p>
          <a:p>
            <a:pPr algn="ctr"/>
            <a:endParaRPr kumimoji="1" lang="ja-JP" altLang="en-US" dirty="0"/>
          </a:p>
        </p:txBody>
      </p:sp>
      <p:sp>
        <p:nvSpPr>
          <p:cNvPr id="23" name="正方形/長方形 22"/>
          <p:cNvSpPr/>
          <p:nvPr/>
        </p:nvSpPr>
        <p:spPr>
          <a:xfrm>
            <a:off x="939211" y="4364585"/>
            <a:ext cx="355651" cy="387822"/>
          </a:xfrm>
          <a:prstGeom prst="rect">
            <a:avLst/>
          </a:prstGeom>
          <a:noFill/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dirty="0" smtClean="0"/>
          </a:p>
          <a:p>
            <a:pPr algn="ctr"/>
            <a:endParaRPr kumimoji="1" lang="ja-JP" altLang="en-US" dirty="0"/>
          </a:p>
        </p:txBody>
      </p:sp>
      <p:sp>
        <p:nvSpPr>
          <p:cNvPr id="24" name="正方形/長方形 23"/>
          <p:cNvSpPr/>
          <p:nvPr/>
        </p:nvSpPr>
        <p:spPr>
          <a:xfrm>
            <a:off x="913785" y="903525"/>
            <a:ext cx="355651" cy="387822"/>
          </a:xfrm>
          <a:prstGeom prst="rect">
            <a:avLst/>
          </a:prstGeom>
          <a:noFill/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dirty="0" smtClean="0"/>
          </a:p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77337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vor_50m_23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50142" y="163355"/>
            <a:ext cx="5411023" cy="700250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2755513" y="299029"/>
            <a:ext cx="493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②</a:t>
            </a:r>
            <a:endParaRPr kumimoji="1" lang="ja-JP" altLang="en-US" dirty="0"/>
          </a:p>
        </p:txBody>
      </p:sp>
      <p:grpSp>
        <p:nvGrpSpPr>
          <p:cNvPr id="5" name="図形グループ 4"/>
          <p:cNvGrpSpPr/>
          <p:nvPr/>
        </p:nvGrpSpPr>
        <p:grpSpPr>
          <a:xfrm>
            <a:off x="1696" y="-112888"/>
            <a:ext cx="3448502" cy="4172730"/>
            <a:chOff x="4444595" y="1786971"/>
            <a:chExt cx="3448502" cy="4172730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 rotWithShape="1">
            <a:blip r:embed="rId3"/>
            <a:srcRect t="19057" b="17082"/>
            <a:stretch/>
          </p:blipFill>
          <p:spPr>
            <a:xfrm rot="5400000">
              <a:off x="4082481" y="2149085"/>
              <a:ext cx="4172730" cy="3448502"/>
            </a:xfrm>
            <a:prstGeom prst="rect">
              <a:avLst/>
            </a:prstGeom>
          </p:spPr>
        </p:pic>
        <p:sp>
          <p:nvSpPr>
            <p:cNvPr id="7" name="正方形/長方形 6"/>
            <p:cNvSpPr/>
            <p:nvPr/>
          </p:nvSpPr>
          <p:spPr>
            <a:xfrm>
              <a:off x="5620340" y="2700503"/>
              <a:ext cx="518238" cy="598490"/>
            </a:xfrm>
            <a:prstGeom prst="rect">
              <a:avLst/>
            </a:prstGeom>
            <a:noFill/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8" name="直線コネクタ 7"/>
          <p:cNvCxnSpPr/>
          <p:nvPr/>
        </p:nvCxnSpPr>
        <p:spPr>
          <a:xfrm>
            <a:off x="1695679" y="800644"/>
            <a:ext cx="5966654" cy="6716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/>
        </p:nvCxnSpPr>
        <p:spPr>
          <a:xfrm>
            <a:off x="1177441" y="1384560"/>
            <a:ext cx="2886559" cy="44292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/>
          <p:cNvSpPr txBox="1"/>
          <p:nvPr/>
        </p:nvSpPr>
        <p:spPr>
          <a:xfrm>
            <a:off x="4564976" y="1102955"/>
            <a:ext cx="2603010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Vorticity</a:t>
            </a:r>
            <a:r>
              <a:rPr lang="ja-JP" altLang="en-US" dirty="0" smtClean="0"/>
              <a:t> </a:t>
            </a:r>
            <a:r>
              <a:rPr lang="en-US" altLang="ja-JP" dirty="0" smtClean="0"/>
              <a:t>@30 m &amp; SLP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651404" y="141748"/>
            <a:ext cx="1171833" cy="584776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dirty="0" smtClean="0"/>
              <a:t>T2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967494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/>
          <a:srcRect t="21970" b="23532"/>
          <a:stretch/>
        </p:blipFill>
        <p:spPr>
          <a:xfrm rot="5400000">
            <a:off x="3816588" y="1776470"/>
            <a:ext cx="5544036" cy="3910060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3"/>
          <a:srcRect l="15824" t="6382" r="17297" b="83055"/>
          <a:stretch/>
        </p:blipFill>
        <p:spPr>
          <a:xfrm rot="5400000">
            <a:off x="6903310" y="3460620"/>
            <a:ext cx="3720946" cy="760433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4"/>
          <a:srcRect t="23001" b="16683"/>
          <a:stretch/>
        </p:blipFill>
        <p:spPr>
          <a:xfrm rot="5400000">
            <a:off x="-645963" y="1544504"/>
            <a:ext cx="5563640" cy="4342761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1225261" y="3365064"/>
            <a:ext cx="645909" cy="656923"/>
          </a:xfrm>
          <a:prstGeom prst="rect">
            <a:avLst/>
          </a:prstGeom>
          <a:noFill/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dirty="0" smtClean="0"/>
          </a:p>
          <a:p>
            <a:pPr algn="ctr"/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871170" y="249371"/>
            <a:ext cx="5480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 smtClean="0">
                <a:latin typeface="Times New Roman"/>
                <a:cs typeface="Times New Roman"/>
              </a:rPr>
              <a:t>19:40:</a:t>
            </a:r>
            <a:r>
              <a:rPr lang="en-US" altLang="ja-JP" sz="2800" dirty="0">
                <a:latin typeface="Times New Roman"/>
                <a:cs typeface="Times New Roman"/>
              </a:rPr>
              <a:t>5</a:t>
            </a:r>
            <a:r>
              <a:rPr kumimoji="1" lang="en-US" altLang="ja-JP" sz="2800" dirty="0" smtClean="0">
                <a:latin typeface="Times New Roman"/>
                <a:cs typeface="Times New Roman"/>
              </a:rPr>
              <a:t>0 UTC 09 2015 </a:t>
            </a:r>
            <a:endParaRPr kumimoji="1" lang="ja-JP" altLang="en-US" sz="2800" dirty="0">
              <a:latin typeface="Times New Roman"/>
              <a:cs typeface="Times New Roman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186770" y="1164706"/>
            <a:ext cx="247487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latin typeface="Times New Roman"/>
                <a:cs typeface="Times New Roman"/>
              </a:rPr>
              <a:t>Vorticity</a:t>
            </a:r>
            <a:r>
              <a:rPr lang="ja-JP" altLang="en-US" dirty="0" smtClean="0">
                <a:latin typeface="Times New Roman"/>
                <a:cs typeface="Times New Roman"/>
              </a:rPr>
              <a:t> </a:t>
            </a:r>
            <a:r>
              <a:rPr lang="en-US" altLang="ja-JP" dirty="0" smtClean="0">
                <a:latin typeface="Times New Roman"/>
                <a:cs typeface="Times New Roman"/>
              </a:rPr>
              <a:t>@30 m</a:t>
            </a:r>
            <a:r>
              <a:rPr lang="ja-JP" altLang="en-US" dirty="0" smtClean="0">
                <a:latin typeface="Times New Roman"/>
                <a:cs typeface="Times New Roman"/>
              </a:rPr>
              <a:t> </a:t>
            </a:r>
            <a:r>
              <a:rPr lang="en-US" altLang="ja-JP" dirty="0" smtClean="0">
                <a:latin typeface="Times New Roman"/>
                <a:cs typeface="Times New Roman"/>
              </a:rPr>
              <a:t>&amp;</a:t>
            </a:r>
            <a:r>
              <a:rPr lang="ja-JP" altLang="en-US" dirty="0" smtClean="0">
                <a:latin typeface="Times New Roman"/>
                <a:cs typeface="Times New Roman"/>
              </a:rPr>
              <a:t> </a:t>
            </a:r>
            <a:r>
              <a:rPr lang="en-US" altLang="ja-JP" dirty="0" smtClean="0">
                <a:latin typeface="Times New Roman"/>
                <a:cs typeface="Times New Roman"/>
              </a:rPr>
              <a:t>SLP</a:t>
            </a:r>
            <a:endParaRPr kumimoji="1" lang="ja-JP" altLang="en-US" dirty="0">
              <a:latin typeface="Times New Roman"/>
              <a:cs typeface="Times New Roman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769218" y="1205236"/>
            <a:ext cx="1772929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en-US" dirty="0"/>
              <a:t>W</a:t>
            </a:r>
            <a:r>
              <a:rPr lang="en-US" altLang="ja-JP" dirty="0" smtClean="0"/>
              <a:t>@30 m</a:t>
            </a:r>
            <a:endParaRPr kumimoji="1" lang="ja-JP" altLang="en-US" dirty="0"/>
          </a:p>
        </p:txBody>
      </p:sp>
      <p:sp>
        <p:nvSpPr>
          <p:cNvPr id="12" name="正方形/長方形 11"/>
          <p:cNvSpPr/>
          <p:nvPr/>
        </p:nvSpPr>
        <p:spPr>
          <a:xfrm>
            <a:off x="5441284" y="3365064"/>
            <a:ext cx="645909" cy="656923"/>
          </a:xfrm>
          <a:prstGeom prst="rect">
            <a:avLst/>
          </a:prstGeom>
          <a:noFill/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dirty="0" smtClean="0"/>
          </a:p>
          <a:p>
            <a:pPr algn="ctr"/>
            <a:endParaRPr kumimoji="1" lang="ja-JP" altLang="en-US" dirty="0"/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4"/>
          <a:srcRect l="27476" t="7887" r="27511" b="85243"/>
          <a:stretch/>
        </p:blipFill>
        <p:spPr>
          <a:xfrm rot="5400000">
            <a:off x="3331405" y="3384505"/>
            <a:ext cx="2237894" cy="442002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2514128" y="344684"/>
            <a:ext cx="493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②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54001" y="6254228"/>
            <a:ext cx="8756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latin typeface="Times New Roman"/>
                <a:cs typeface="Times New Roman"/>
              </a:rPr>
              <a:t>Micro-scale vortices with horizontal scale &lt; 1km form within the meso-beta vortex</a:t>
            </a:r>
          </a:p>
          <a:p>
            <a:pPr algn="ctr"/>
            <a:r>
              <a:rPr lang="en-US" altLang="en-US" dirty="0" smtClean="0">
                <a:latin typeface="Times New Roman"/>
                <a:cs typeface="Times New Roman"/>
              </a:rPr>
              <a:t>Shear instability</a:t>
            </a:r>
            <a:r>
              <a:rPr lang="ja-JP" altLang="en-US" dirty="0" smtClean="0">
                <a:latin typeface="Times New Roman"/>
                <a:cs typeface="Times New Roman"/>
              </a:rPr>
              <a:t>？</a:t>
            </a:r>
            <a:endParaRPr kumimoji="1" lang="ja-JP" alt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16295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 rotWithShape="1">
          <a:blip r:embed="rId2"/>
          <a:srcRect t="22319" b="23449"/>
          <a:stretch/>
        </p:blipFill>
        <p:spPr>
          <a:xfrm rot="5400000">
            <a:off x="2491002" y="3659355"/>
            <a:ext cx="3338184" cy="2342796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/>
          <a:srcRect b="23353"/>
          <a:stretch/>
        </p:blipFill>
        <p:spPr>
          <a:xfrm rot="5400000">
            <a:off x="5566600" y="3175172"/>
            <a:ext cx="3338182" cy="3311164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 rotWithShape="1">
          <a:blip r:embed="rId4"/>
          <a:srcRect l="8763" t="22261" b="15906"/>
          <a:stretch/>
        </p:blipFill>
        <p:spPr>
          <a:xfrm rot="5400000">
            <a:off x="-33954" y="479705"/>
            <a:ext cx="3045662" cy="267122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5"/>
          <a:srcRect t="22345" b="23424"/>
          <a:stretch/>
        </p:blipFill>
        <p:spPr>
          <a:xfrm rot="5400000">
            <a:off x="2491002" y="497655"/>
            <a:ext cx="3338184" cy="2342796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 rotWithShape="1">
          <a:blip r:embed="rId6"/>
          <a:srcRect l="8834" b="23887"/>
          <a:stretch/>
        </p:blipFill>
        <p:spPr>
          <a:xfrm rot="5400000">
            <a:off x="5702489" y="170105"/>
            <a:ext cx="3043313" cy="3288072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7"/>
          <a:srcRect t="22914" b="15252"/>
          <a:stretch/>
        </p:blipFill>
        <p:spPr>
          <a:xfrm rot="5400000">
            <a:off x="-180215" y="3495143"/>
            <a:ext cx="3338184" cy="2671220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2789615" y="43796"/>
            <a:ext cx="248713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/>
              <a:t>W </a:t>
            </a:r>
            <a:r>
              <a:rPr lang="en-US" altLang="ja-JP" dirty="0" smtClean="0"/>
              <a:t>@30m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199039" y="379704"/>
            <a:ext cx="1035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 smtClean="0"/>
              <a:t>T</a:t>
            </a:r>
            <a:r>
              <a:rPr kumimoji="1" lang="ja-JP" altLang="en-US" b="1" dirty="0" smtClean="0"/>
              <a:t>＝０</a:t>
            </a:r>
            <a:endParaRPr kumimoji="1" lang="ja-JP" altLang="en-US" b="1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527618" y="379704"/>
            <a:ext cx="1035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 smtClean="0"/>
              <a:t>T</a:t>
            </a:r>
            <a:r>
              <a:rPr lang="en-US" altLang="en-US" b="1" dirty="0" smtClean="0"/>
              <a:t>-30</a:t>
            </a:r>
            <a:endParaRPr kumimoji="1" lang="ja-JP" altLang="en-US" b="1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106832" y="379704"/>
            <a:ext cx="1035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 smtClean="0"/>
              <a:t>T</a:t>
            </a:r>
            <a:r>
              <a:rPr lang="en-US" altLang="en-US" b="1" dirty="0" smtClean="0"/>
              <a:t>-60</a:t>
            </a:r>
            <a:endParaRPr kumimoji="1" lang="ja-JP" altLang="en-US" b="1" dirty="0"/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8"/>
          <a:srcRect t="23574" b="15419"/>
          <a:stretch/>
        </p:blipFill>
        <p:spPr>
          <a:xfrm rot="5400000">
            <a:off x="-198087" y="3513015"/>
            <a:ext cx="3338184" cy="2635476"/>
          </a:xfrm>
          <a:prstGeom prst="rect">
            <a:avLst/>
          </a:prstGeom>
        </p:spPr>
      </p:pic>
      <p:sp>
        <p:nvSpPr>
          <p:cNvPr id="20" name="正方形/長方形 19"/>
          <p:cNvSpPr/>
          <p:nvPr/>
        </p:nvSpPr>
        <p:spPr>
          <a:xfrm>
            <a:off x="6011333" y="1416242"/>
            <a:ext cx="395205" cy="450593"/>
          </a:xfrm>
          <a:prstGeom prst="rect">
            <a:avLst/>
          </a:prstGeom>
          <a:noFill/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dirty="0" smtClean="0"/>
          </a:p>
          <a:p>
            <a:pPr algn="ctr"/>
            <a:endParaRPr kumimoji="1" lang="ja-JP" altLang="en-US" dirty="0"/>
          </a:p>
        </p:txBody>
      </p:sp>
      <p:sp>
        <p:nvSpPr>
          <p:cNvPr id="21" name="正方形/長方形 20"/>
          <p:cNvSpPr/>
          <p:nvPr/>
        </p:nvSpPr>
        <p:spPr>
          <a:xfrm>
            <a:off x="3508278" y="1118049"/>
            <a:ext cx="395205" cy="450593"/>
          </a:xfrm>
          <a:prstGeom prst="rect">
            <a:avLst/>
          </a:prstGeom>
          <a:noFill/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dirty="0" smtClean="0"/>
          </a:p>
          <a:p>
            <a:pPr algn="ctr"/>
            <a:endParaRPr kumimoji="1" lang="ja-JP" altLang="en-US" dirty="0"/>
          </a:p>
        </p:txBody>
      </p:sp>
      <p:sp>
        <p:nvSpPr>
          <p:cNvPr id="22" name="正方形/長方形 21"/>
          <p:cNvSpPr/>
          <p:nvPr/>
        </p:nvSpPr>
        <p:spPr>
          <a:xfrm>
            <a:off x="909229" y="820305"/>
            <a:ext cx="395205" cy="450593"/>
          </a:xfrm>
          <a:prstGeom prst="rect">
            <a:avLst/>
          </a:prstGeom>
          <a:noFill/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dirty="0" smtClean="0"/>
          </a:p>
          <a:p>
            <a:pPr algn="ctr"/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459118" y="3267177"/>
            <a:ext cx="3120991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en-US" dirty="0" smtClean="0"/>
              <a:t>Potential temperature </a:t>
            </a:r>
            <a:r>
              <a:rPr lang="en-US" altLang="ja-JP" dirty="0" smtClean="0"/>
              <a:t>@30m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73216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 descr="tsushima_50m_pp_lev_0it_max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63334" y="2771289"/>
            <a:ext cx="3338184" cy="4320000"/>
          </a:xfrm>
          <a:prstGeom prst="rect">
            <a:avLst/>
          </a:prstGeom>
        </p:spPr>
      </p:pic>
      <p:pic>
        <p:nvPicPr>
          <p:cNvPr id="10" name="図 9" descr="tsushima_50m_vor_lev_0it_max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0160" y="2771290"/>
            <a:ext cx="3338182" cy="4320000"/>
          </a:xfrm>
          <a:prstGeom prst="rect">
            <a:avLst/>
          </a:prstGeom>
        </p:spPr>
      </p:pic>
      <p:pic>
        <p:nvPicPr>
          <p:cNvPr id="4" name="図 3" descr="tsushima_50m_w_lev_0it_max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9823" y="-406945"/>
            <a:ext cx="3338182" cy="4320000"/>
          </a:xfrm>
          <a:prstGeom prst="rect">
            <a:avLst/>
          </a:prstGeom>
        </p:spPr>
      </p:pic>
      <p:cxnSp>
        <p:nvCxnSpPr>
          <p:cNvPr id="3" name="直線コネクタ 2"/>
          <p:cNvCxnSpPr/>
          <p:nvPr/>
        </p:nvCxnSpPr>
        <p:spPr>
          <a:xfrm>
            <a:off x="1500751" y="327144"/>
            <a:ext cx="19240" cy="58308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/>
          <p:cNvCxnSpPr/>
          <p:nvPr/>
        </p:nvCxnSpPr>
        <p:spPr>
          <a:xfrm>
            <a:off x="1921631" y="325592"/>
            <a:ext cx="19240" cy="58308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/>
          <p:cNvCxnSpPr/>
          <p:nvPr/>
        </p:nvCxnSpPr>
        <p:spPr>
          <a:xfrm>
            <a:off x="3210071" y="324040"/>
            <a:ext cx="19240" cy="58308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1540323" y="108080"/>
            <a:ext cx="1986210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en-US" dirty="0"/>
              <a:t>W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540323" y="3422147"/>
            <a:ext cx="1986210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en-US" dirty="0" smtClean="0">
                <a:latin typeface="Times New Roman"/>
                <a:cs typeface="Times New Roman"/>
              </a:rPr>
              <a:t>Vor</a:t>
            </a:r>
            <a:r>
              <a:rPr lang="en-US" altLang="ja-JP" dirty="0" smtClean="0">
                <a:latin typeface="Times New Roman"/>
                <a:cs typeface="Times New Roman"/>
              </a:rPr>
              <a:t>ticity</a:t>
            </a:r>
            <a:endParaRPr kumimoji="1" lang="ja-JP" altLang="en-US" dirty="0">
              <a:latin typeface="Times New Roman"/>
              <a:cs typeface="Times New Roman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016447" y="3422147"/>
            <a:ext cx="1986210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en-US" dirty="0" smtClean="0"/>
              <a:t>Pressure anomaly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491354" y="1411926"/>
            <a:ext cx="4585086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Times New Roman"/>
                <a:cs typeface="Times New Roman"/>
              </a:rPr>
              <a:t>Time</a:t>
            </a:r>
            <a:r>
              <a:rPr lang="ja-JP" altLang="en-US" sz="2400" dirty="0" smtClean="0">
                <a:latin typeface="Times New Roman"/>
                <a:cs typeface="Times New Roman"/>
              </a:rPr>
              <a:t> </a:t>
            </a:r>
            <a:r>
              <a:rPr lang="en-US" altLang="ja-JP" sz="2400" dirty="0">
                <a:latin typeface="Times New Roman"/>
                <a:cs typeface="Times New Roman"/>
              </a:rPr>
              <a:t>s</a:t>
            </a:r>
            <a:r>
              <a:rPr lang="en-US" altLang="ja-JP" sz="2400" dirty="0" smtClean="0">
                <a:latin typeface="Times New Roman"/>
                <a:cs typeface="Times New Roman"/>
              </a:rPr>
              <a:t>eries</a:t>
            </a:r>
            <a:r>
              <a:rPr lang="ja-JP" altLang="en-US" sz="2400" dirty="0" smtClean="0">
                <a:latin typeface="Times New Roman"/>
                <a:cs typeface="Times New Roman"/>
              </a:rPr>
              <a:t> </a:t>
            </a:r>
            <a:r>
              <a:rPr lang="en-US" altLang="ja-JP" sz="2400" dirty="0" smtClean="0">
                <a:latin typeface="Times New Roman"/>
                <a:cs typeface="Times New Roman"/>
              </a:rPr>
              <a:t>of</a:t>
            </a:r>
            <a:r>
              <a:rPr lang="ja-JP" altLang="en-US" sz="2400" dirty="0" smtClean="0">
                <a:latin typeface="Times New Roman"/>
                <a:cs typeface="Times New Roman"/>
              </a:rPr>
              <a:t> </a:t>
            </a:r>
            <a:r>
              <a:rPr lang="en-US" altLang="ja-JP" sz="2400" dirty="0" smtClean="0">
                <a:latin typeface="Times New Roman"/>
                <a:cs typeface="Times New Roman"/>
              </a:rPr>
              <a:t>maximum</a:t>
            </a:r>
            <a:r>
              <a:rPr lang="ja-JP" altLang="en-US" sz="2400" dirty="0" smtClean="0">
                <a:latin typeface="Times New Roman"/>
                <a:cs typeface="Times New Roman"/>
              </a:rPr>
              <a:t> </a:t>
            </a:r>
            <a:r>
              <a:rPr lang="en-US" altLang="ja-JP" sz="2400" dirty="0" smtClean="0">
                <a:latin typeface="Times New Roman"/>
                <a:cs typeface="Times New Roman"/>
              </a:rPr>
              <a:t>values</a:t>
            </a:r>
            <a:r>
              <a:rPr lang="ja-JP" altLang="en-US" sz="2400" dirty="0" smtClean="0">
                <a:latin typeface="Times New Roman"/>
                <a:cs typeface="Times New Roman"/>
              </a:rPr>
              <a:t> </a:t>
            </a:r>
            <a:r>
              <a:rPr lang="ja-JP" altLang="ja-JP" sz="2400" dirty="0" smtClean="0">
                <a:latin typeface="Times New Roman"/>
                <a:cs typeface="Times New Roman"/>
              </a:rPr>
              <a:t>f</a:t>
            </a:r>
            <a:r>
              <a:rPr lang="en-US" altLang="ja-JP" sz="2400" dirty="0" smtClean="0">
                <a:latin typeface="Times New Roman"/>
                <a:cs typeface="Times New Roman"/>
              </a:rPr>
              <a:t>o</a:t>
            </a:r>
            <a:r>
              <a:rPr lang="ja-JP" altLang="en-US" sz="2400" dirty="0" smtClean="0">
                <a:latin typeface="Times New Roman"/>
                <a:cs typeface="Times New Roman"/>
              </a:rPr>
              <a:t>r </a:t>
            </a:r>
            <a:r>
              <a:rPr lang="en-US" altLang="ja-JP" sz="2400" dirty="0" smtClean="0">
                <a:latin typeface="Times New Roman"/>
                <a:cs typeface="Times New Roman"/>
              </a:rPr>
              <a:t>W</a:t>
            </a:r>
            <a:r>
              <a:rPr lang="ja-JP" altLang="en-US" sz="2400" dirty="0" smtClean="0">
                <a:latin typeface="Times New Roman"/>
                <a:cs typeface="Times New Roman"/>
              </a:rPr>
              <a:t> </a:t>
            </a:r>
            <a:r>
              <a:rPr lang="en-US" altLang="ja-JP" sz="2400" dirty="0" smtClean="0">
                <a:latin typeface="Times New Roman"/>
                <a:cs typeface="Times New Roman"/>
              </a:rPr>
              <a:t>&amp;</a:t>
            </a:r>
            <a:r>
              <a:rPr lang="ja-JP" altLang="en-US" sz="2400" dirty="0" smtClean="0">
                <a:latin typeface="Times New Roman"/>
                <a:cs typeface="Times New Roman"/>
              </a:rPr>
              <a:t> </a:t>
            </a:r>
            <a:r>
              <a:rPr lang="en-US" altLang="ja-JP" sz="2400" dirty="0" smtClean="0">
                <a:latin typeface="Times New Roman"/>
                <a:cs typeface="Times New Roman"/>
              </a:rPr>
              <a:t>Vorticity</a:t>
            </a:r>
            <a:r>
              <a:rPr lang="ja-JP" altLang="en-US" sz="2400" dirty="0" smtClean="0">
                <a:latin typeface="Times New Roman"/>
                <a:cs typeface="Times New Roman"/>
              </a:rPr>
              <a:t> </a:t>
            </a:r>
            <a:r>
              <a:rPr lang="en-US" altLang="ja-JP" sz="2400" dirty="0" smtClean="0">
                <a:latin typeface="Times New Roman"/>
                <a:cs typeface="Times New Roman"/>
              </a:rPr>
              <a:t>&amp;</a:t>
            </a:r>
            <a:r>
              <a:rPr lang="ja-JP" altLang="en-US" sz="2400" dirty="0" smtClean="0">
                <a:latin typeface="Times New Roman"/>
                <a:cs typeface="Times New Roman"/>
              </a:rPr>
              <a:t> </a:t>
            </a:r>
            <a:r>
              <a:rPr lang="en-US" altLang="ja-JP" sz="2400" dirty="0" smtClean="0">
                <a:latin typeface="Times New Roman"/>
                <a:cs typeface="Times New Roman"/>
              </a:rPr>
              <a:t>pressure anomaly</a:t>
            </a:r>
            <a:endParaRPr kumimoji="1" lang="en-US" altLang="ja-JP" sz="2400" dirty="0" smtClean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16609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Times New Roman"/>
                <a:cs typeface="Times New Roman"/>
              </a:rPr>
              <a:t>S</a:t>
            </a:r>
            <a:r>
              <a:rPr lang="en-US" altLang="ja-JP" dirty="0" smtClean="0">
                <a:latin typeface="Times New Roman"/>
                <a:cs typeface="Times New Roman"/>
              </a:rPr>
              <a:t>ummary</a:t>
            </a:r>
            <a:endParaRPr kumimoji="1" lang="ja-JP" altLang="en-US" dirty="0">
              <a:latin typeface="Times New Roman"/>
              <a:cs typeface="Times New Roman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16964" y="1417638"/>
            <a:ext cx="9027036" cy="4982883"/>
          </a:xfrm>
        </p:spPr>
        <p:txBody>
          <a:bodyPr>
            <a:normAutofit fontScale="70000" lnSpcReduction="20000"/>
          </a:bodyPr>
          <a:lstStyle/>
          <a:p>
            <a:r>
              <a:rPr lang="en-US" altLang="en-US" dirty="0">
                <a:latin typeface="Times New Roman"/>
                <a:cs typeface="Times New Roman"/>
              </a:rPr>
              <a:t>A</a:t>
            </a:r>
            <a:r>
              <a:rPr lang="en-US" altLang="en-US" dirty="0" smtClean="0">
                <a:latin typeface="Times New Roman"/>
                <a:cs typeface="Times New Roman"/>
              </a:rPr>
              <a:t> </a:t>
            </a:r>
            <a:r>
              <a:rPr lang="en-US" altLang="en-US" dirty="0">
                <a:latin typeface="Times New Roman"/>
                <a:cs typeface="Times New Roman"/>
              </a:rPr>
              <a:t>m</a:t>
            </a:r>
            <a:r>
              <a:rPr lang="en-US" altLang="en-US" dirty="0" smtClean="0">
                <a:latin typeface="Times New Roman"/>
                <a:cs typeface="Times New Roman"/>
              </a:rPr>
              <a:t>eso-beta-scale vortex formed northeast quadrant of a meso-alpha low center.</a:t>
            </a:r>
            <a:endParaRPr kumimoji="1" lang="en-US" altLang="ja-JP" dirty="0" smtClean="0">
              <a:latin typeface="Times New Roman"/>
              <a:cs typeface="Times New Roman"/>
            </a:endParaRPr>
          </a:p>
          <a:p>
            <a:r>
              <a:rPr lang="en-US" altLang="en-US" dirty="0" smtClean="0">
                <a:latin typeface="Times New Roman"/>
                <a:cs typeface="Times New Roman"/>
              </a:rPr>
              <a:t>The meso-beta vortex formed within the horizontal shear between northeasterly and southeasterly within the meso-alpha scale low.</a:t>
            </a:r>
            <a:endParaRPr lang="en-US" altLang="ja-JP" dirty="0" smtClean="0">
              <a:latin typeface="Times New Roman"/>
              <a:cs typeface="Times New Roman"/>
            </a:endParaRPr>
          </a:p>
          <a:p>
            <a:r>
              <a:rPr kumimoji="1" lang="en-US" altLang="ja-JP" dirty="0" smtClean="0">
                <a:latin typeface="Times New Roman"/>
                <a:cs typeface="Times New Roman"/>
              </a:rPr>
              <a:t>The vortex has shallow structure</a:t>
            </a:r>
          </a:p>
          <a:p>
            <a:r>
              <a:rPr lang="en-US" altLang="en-US" dirty="0" smtClean="0">
                <a:latin typeface="Times New Roman"/>
                <a:cs typeface="Times New Roman"/>
              </a:rPr>
              <a:t>A warm core like structure</a:t>
            </a:r>
            <a:endParaRPr kumimoji="1" lang="en-US" altLang="ja-JP" dirty="0" smtClean="0">
              <a:latin typeface="Times New Roman"/>
              <a:cs typeface="Times New Roman"/>
            </a:endParaRPr>
          </a:p>
          <a:p>
            <a:pPr lvl="1"/>
            <a:endParaRPr lang="en-US" altLang="ja-JP" dirty="0">
              <a:latin typeface="Times New Roman"/>
              <a:cs typeface="Times New Roman"/>
            </a:endParaRPr>
          </a:p>
          <a:p>
            <a:r>
              <a:rPr lang="en-US" altLang="en-US" dirty="0" smtClean="0">
                <a:latin typeface="Times New Roman"/>
                <a:cs typeface="Times New Roman"/>
              </a:rPr>
              <a:t>Micro-scale vortices repeatedly formed and developed within the meso-beta vortex</a:t>
            </a:r>
          </a:p>
          <a:p>
            <a:pPr lvl="1"/>
            <a:r>
              <a:rPr lang="en-US" altLang="en-US" dirty="0" smtClean="0">
                <a:latin typeface="Times New Roman"/>
                <a:cs typeface="Times New Roman"/>
              </a:rPr>
              <a:t>Shear instability produced micro-scale vortices</a:t>
            </a:r>
            <a:r>
              <a:rPr lang="ja-JP" altLang="en-US" dirty="0" smtClean="0">
                <a:latin typeface="Times New Roman"/>
                <a:cs typeface="Times New Roman"/>
              </a:rPr>
              <a:t> ?</a:t>
            </a:r>
            <a:endParaRPr lang="en-US" altLang="ja-JP" dirty="0" smtClean="0">
              <a:latin typeface="Times New Roman"/>
              <a:cs typeface="Times New Roman"/>
            </a:endParaRPr>
          </a:p>
          <a:p>
            <a:pPr lvl="1"/>
            <a:r>
              <a:rPr kumimoji="1" lang="en-US" altLang="ja-JP" dirty="0" smtClean="0">
                <a:latin typeface="Times New Roman"/>
                <a:cs typeface="Times New Roman"/>
              </a:rPr>
              <a:t>Vortices were</a:t>
            </a:r>
            <a:r>
              <a:rPr kumimoji="1" lang="ja-JP" altLang="en-US" dirty="0" smtClean="0">
                <a:latin typeface="Times New Roman"/>
                <a:cs typeface="Times New Roman"/>
              </a:rPr>
              <a:t> </a:t>
            </a:r>
            <a:r>
              <a:rPr kumimoji="1" lang="en-US" altLang="ja-JP" dirty="0" smtClean="0">
                <a:latin typeface="Times New Roman"/>
                <a:cs typeface="Times New Roman"/>
              </a:rPr>
              <a:t>intensified with strong updrafts.</a:t>
            </a:r>
          </a:p>
          <a:p>
            <a:r>
              <a:rPr lang="en-US" altLang="ja-JP" dirty="0" smtClean="0">
                <a:latin typeface="Times New Roman"/>
                <a:cs typeface="Times New Roman"/>
              </a:rPr>
              <a:t>Is</a:t>
            </a:r>
            <a:r>
              <a:rPr lang="ja-JP" altLang="en-US" dirty="0" smtClean="0">
                <a:latin typeface="Times New Roman"/>
                <a:cs typeface="Times New Roman"/>
              </a:rPr>
              <a:t> </a:t>
            </a:r>
            <a:r>
              <a:rPr lang="en-US" altLang="ja-JP" dirty="0" smtClean="0">
                <a:latin typeface="Times New Roman"/>
                <a:cs typeface="Times New Roman"/>
              </a:rPr>
              <a:t>it</a:t>
            </a:r>
            <a:r>
              <a:rPr lang="ja-JP" altLang="en-US" dirty="0" smtClean="0">
                <a:latin typeface="Times New Roman"/>
                <a:cs typeface="Times New Roman"/>
              </a:rPr>
              <a:t> </a:t>
            </a:r>
            <a:r>
              <a:rPr lang="en-US" altLang="en-US" dirty="0" err="1">
                <a:latin typeface="Times New Roman"/>
                <a:cs typeface="Times New Roman"/>
              </a:rPr>
              <a:t>s</a:t>
            </a:r>
            <a:r>
              <a:rPr lang="en-US" altLang="en-US" dirty="0" err="1" smtClean="0">
                <a:latin typeface="Times New Roman"/>
                <a:cs typeface="Times New Roman"/>
              </a:rPr>
              <a:t>uperc</a:t>
            </a:r>
            <a:r>
              <a:rPr lang="en-US" altLang="ja-JP" dirty="0" err="1" smtClean="0">
                <a:latin typeface="Times New Roman"/>
                <a:cs typeface="Times New Roman"/>
              </a:rPr>
              <a:t>el</a:t>
            </a:r>
            <a:r>
              <a:rPr lang="en-US" altLang="en-US" dirty="0" err="1" smtClean="0">
                <a:latin typeface="Times New Roman"/>
                <a:cs typeface="Times New Roman"/>
              </a:rPr>
              <a:t>l</a:t>
            </a:r>
            <a:r>
              <a:rPr lang="en-US" altLang="en-US" dirty="0" smtClean="0">
                <a:latin typeface="Times New Roman"/>
                <a:cs typeface="Times New Roman"/>
              </a:rPr>
              <a:t> ?</a:t>
            </a:r>
            <a:endParaRPr lang="en-US" altLang="ja-JP" dirty="0" smtClean="0">
              <a:latin typeface="Times New Roman"/>
              <a:cs typeface="Times New Roman"/>
            </a:endParaRPr>
          </a:p>
          <a:p>
            <a:pPr lvl="1"/>
            <a:r>
              <a:rPr lang="en-US" altLang="en-US" dirty="0" smtClean="0">
                <a:latin typeface="Times New Roman"/>
                <a:cs typeface="Times New Roman"/>
              </a:rPr>
              <a:t>Hook structure</a:t>
            </a:r>
            <a:endParaRPr lang="en-US" altLang="ja-JP" dirty="0" smtClean="0">
              <a:latin typeface="Times New Roman"/>
              <a:cs typeface="Times New Roman"/>
            </a:endParaRPr>
          </a:p>
          <a:p>
            <a:pPr lvl="1"/>
            <a:r>
              <a:rPr lang="en-US" altLang="en-US" dirty="0" smtClean="0">
                <a:latin typeface="Times New Roman"/>
                <a:cs typeface="Times New Roman"/>
              </a:rPr>
              <a:t>V</a:t>
            </a:r>
            <a:r>
              <a:rPr lang="en-US" altLang="ja-JP" dirty="0" smtClean="0">
                <a:latin typeface="Times New Roman"/>
                <a:cs typeface="Times New Roman"/>
              </a:rPr>
              <a:t>au</a:t>
            </a:r>
            <a:r>
              <a:rPr lang="en-US" altLang="en-US" dirty="0" smtClean="0">
                <a:latin typeface="Times New Roman"/>
                <a:cs typeface="Times New Roman"/>
              </a:rPr>
              <a:t>lt structure</a:t>
            </a:r>
            <a:endParaRPr kumimoji="1" lang="en-US" altLang="ja-JP" dirty="0" smtClean="0">
              <a:latin typeface="Times New Roman"/>
              <a:cs typeface="Times New Roman"/>
            </a:endParaRPr>
          </a:p>
          <a:p>
            <a:pPr lvl="1"/>
            <a:r>
              <a:rPr lang="en-US" altLang="en-US" dirty="0" smtClean="0">
                <a:latin typeface="Times New Roman"/>
                <a:cs typeface="Times New Roman"/>
              </a:rPr>
              <a:t>However, the </a:t>
            </a:r>
            <a:r>
              <a:rPr lang="en-US" altLang="en-US" dirty="0" err="1" smtClean="0">
                <a:latin typeface="Times New Roman"/>
                <a:cs typeface="Times New Roman"/>
              </a:rPr>
              <a:t>vorticity</a:t>
            </a:r>
            <a:r>
              <a:rPr lang="en-US" altLang="en-US" dirty="0" smtClean="0">
                <a:latin typeface="Times New Roman"/>
                <a:cs typeface="Times New Roman"/>
              </a:rPr>
              <a:t> of the meso-beta vortex is the strongest near the surface.</a:t>
            </a:r>
            <a:endParaRPr lang="en-US" altLang="ja-JP" dirty="0" smtClean="0">
              <a:latin typeface="Times New Roman"/>
              <a:cs typeface="Times New Roman"/>
            </a:endParaRPr>
          </a:p>
          <a:p>
            <a:pPr marL="914400" lvl="2" indent="0">
              <a:buNone/>
            </a:pPr>
            <a:endParaRPr kumimoji="1" lang="en-US" altLang="ja-JP" dirty="0" smtClean="0">
              <a:latin typeface="Times New Roman"/>
              <a:cs typeface="Times New Roman"/>
            </a:endParaRPr>
          </a:p>
          <a:p>
            <a:pPr lvl="2"/>
            <a:endParaRPr kumimoji="1" lang="en-US" altLang="ja-JP" dirty="0" smtClean="0">
              <a:latin typeface="Times New Roman"/>
              <a:cs typeface="Times New Roman"/>
            </a:endParaRPr>
          </a:p>
          <a:p>
            <a:pPr lvl="1"/>
            <a:endParaRPr kumimoji="1" lang="ja-JP" alt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5148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Times New Roman"/>
                <a:cs typeface="Times New Roman"/>
              </a:rPr>
              <a:t>F</a:t>
            </a:r>
            <a:r>
              <a:rPr lang="en-US" altLang="ja-JP" dirty="0" smtClean="0">
                <a:latin typeface="Times New Roman"/>
                <a:cs typeface="Times New Roman"/>
              </a:rPr>
              <a:t>uture</a:t>
            </a:r>
            <a:r>
              <a:rPr lang="ja-JP" altLang="en-US" dirty="0" smtClean="0">
                <a:latin typeface="Times New Roman"/>
                <a:cs typeface="Times New Roman"/>
              </a:rPr>
              <a:t> </a:t>
            </a:r>
            <a:r>
              <a:rPr lang="en-US" altLang="ja-JP" dirty="0" smtClean="0">
                <a:latin typeface="Times New Roman"/>
                <a:cs typeface="Times New Roman"/>
              </a:rPr>
              <a:t>Works</a:t>
            </a:r>
            <a:endParaRPr kumimoji="1" lang="ja-JP" altLang="en-US" dirty="0">
              <a:latin typeface="Times New Roman"/>
              <a:cs typeface="Times New Roman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charset="2"/>
              <a:buChar char="ü"/>
            </a:pPr>
            <a:r>
              <a:rPr lang="en-US" altLang="en-US" dirty="0" smtClean="0">
                <a:latin typeface="Times New Roman"/>
                <a:cs typeface="Times New Roman"/>
              </a:rPr>
              <a:t>Genesis mechanism of meso-beta vortex</a:t>
            </a:r>
            <a:endParaRPr lang="en-US" altLang="ja-JP" dirty="0">
              <a:latin typeface="Times New Roman"/>
              <a:cs typeface="Times New Roman"/>
            </a:endParaRPr>
          </a:p>
          <a:p>
            <a:pPr lvl="1">
              <a:buFont typeface="Wingdings" charset="2"/>
              <a:buChar char="ü"/>
            </a:pPr>
            <a:r>
              <a:rPr lang="en-US" altLang="en-US" dirty="0" smtClean="0">
                <a:latin typeface="Times New Roman"/>
                <a:cs typeface="Times New Roman"/>
              </a:rPr>
              <a:t>Vorticity budget</a:t>
            </a:r>
            <a:r>
              <a:rPr lang="ja-JP" altLang="en-US" dirty="0" smtClean="0">
                <a:latin typeface="Times New Roman"/>
                <a:cs typeface="Times New Roman"/>
              </a:rPr>
              <a:t>、</a:t>
            </a:r>
            <a:r>
              <a:rPr lang="en-US" altLang="ja-JP" dirty="0" smtClean="0">
                <a:latin typeface="Times New Roman"/>
                <a:cs typeface="Times New Roman"/>
              </a:rPr>
              <a:t>circulation analysis</a:t>
            </a:r>
            <a:endParaRPr lang="en-US" altLang="ja-JP" dirty="0">
              <a:latin typeface="Times New Roman"/>
              <a:cs typeface="Times New Roman"/>
            </a:endParaRPr>
          </a:p>
          <a:p>
            <a:pPr>
              <a:buFont typeface="Wingdings" charset="2"/>
              <a:buChar char="ü"/>
            </a:pPr>
            <a:r>
              <a:rPr lang="en-US" altLang="en-US" dirty="0" smtClean="0">
                <a:latin typeface="Times New Roman"/>
                <a:cs typeface="Times New Roman"/>
              </a:rPr>
              <a:t>Genesis mechanism of micro-scale vortex</a:t>
            </a:r>
            <a:endParaRPr lang="en-US" altLang="ja-JP" dirty="0">
              <a:latin typeface="Times New Roman"/>
              <a:cs typeface="Times New Roman"/>
            </a:endParaRPr>
          </a:p>
          <a:p>
            <a:pPr lvl="1">
              <a:buFont typeface="Wingdings" charset="2"/>
              <a:buChar char="ü"/>
            </a:pPr>
            <a:r>
              <a:rPr lang="en-US" altLang="en-US" dirty="0" smtClean="0">
                <a:latin typeface="Times New Roman"/>
                <a:cs typeface="Times New Roman"/>
              </a:rPr>
              <a:t>Circulation analysis</a:t>
            </a:r>
            <a:endParaRPr lang="en-US" altLang="ja-JP" dirty="0" smtClean="0">
              <a:latin typeface="Times New Roman"/>
              <a:cs typeface="Times New Roman"/>
            </a:endParaRPr>
          </a:p>
          <a:p>
            <a:endParaRPr kumimoji="1" lang="en-US" altLang="ja-JP" dirty="0">
              <a:latin typeface="Times New Roman"/>
              <a:cs typeface="Times New Roman"/>
            </a:endParaRPr>
          </a:p>
          <a:p>
            <a:pPr>
              <a:buFont typeface="Wingdings" charset="2"/>
              <a:buChar char="ü"/>
            </a:pPr>
            <a:r>
              <a:rPr lang="en-US" altLang="en-US" dirty="0" smtClean="0">
                <a:latin typeface="Times New Roman"/>
                <a:cs typeface="Times New Roman"/>
              </a:rPr>
              <a:t>Other cases</a:t>
            </a:r>
            <a:endParaRPr lang="en-US" altLang="ja-JP" dirty="0">
              <a:latin typeface="Times New Roman"/>
              <a:cs typeface="Times New Roman"/>
            </a:endParaRPr>
          </a:p>
          <a:p>
            <a:pPr lvl="1">
              <a:buFont typeface="Wingdings" charset="2"/>
              <a:buChar char="ü"/>
            </a:pPr>
            <a:r>
              <a:rPr lang="en-US" altLang="en-US" dirty="0" smtClean="0">
                <a:latin typeface="Times New Roman"/>
                <a:cs typeface="Times New Roman"/>
              </a:rPr>
              <a:t>21 Aug. 2011</a:t>
            </a:r>
            <a:r>
              <a:rPr kumimoji="1" lang="ja-JP" altLang="en-US" dirty="0" smtClean="0">
                <a:latin typeface="Times New Roman"/>
                <a:cs typeface="Times New Roman"/>
              </a:rPr>
              <a:t>　</a:t>
            </a:r>
            <a:r>
              <a:rPr lang="en-US" altLang="en-US" dirty="0" smtClean="0">
                <a:latin typeface="Times New Roman"/>
                <a:cs typeface="Times New Roman"/>
              </a:rPr>
              <a:t>a sudden gusty wind on the sea near the Kyushu</a:t>
            </a:r>
            <a:endParaRPr lang="en-US" altLang="ja-JP" dirty="0">
              <a:latin typeface="Times New Roman"/>
              <a:cs typeface="Times New Roman"/>
            </a:endParaRPr>
          </a:p>
          <a:p>
            <a:pPr lvl="1">
              <a:buFont typeface="Wingdings" charset="2"/>
              <a:buChar char="ü"/>
            </a:pPr>
            <a:r>
              <a:rPr lang="en-US" altLang="en-US" dirty="0" smtClean="0">
                <a:latin typeface="Times New Roman"/>
                <a:cs typeface="Times New Roman"/>
              </a:rPr>
              <a:t>Similar to the case of 2015</a:t>
            </a:r>
            <a:endParaRPr kumimoji="1" lang="en-US" altLang="ja-JP" dirty="0" smtClean="0">
              <a:latin typeface="Times New Roman"/>
              <a:cs typeface="Times New Roman"/>
            </a:endParaRPr>
          </a:p>
          <a:p>
            <a:pPr lvl="1"/>
            <a:endParaRPr kumimoji="1" lang="ja-JP" alt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46855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8" descr="http://www.riss.kishou.go.jp/jikkyo_kanshi/jikkyo_kanshi-0.40.php?group=0&amp;element=1&amp;sub=&amp;noudo=255&amp;imageW=600&amp;imageH=600&amp;date=201108210730&amp;map=0&amp;addMesh=1&amp;posW=128.24313725490197&amp;posE=133.57647058823528&amp;posS=31.81764705882353&amp;posN=36.484313725490196&amp;random=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465" y="3274239"/>
            <a:ext cx="3408636" cy="3408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 descr="http://www.riss.kishou.go.jp/jikkyo_kanshi/jikkyo_kanshi-0.40.php?group=0&amp;element=1&amp;sub=&amp;noudo=255&amp;imageW=600&amp;imageH=600&amp;date=201108210720&amp;map=0&amp;addMesh=1&amp;posW=128.24313725490197&amp;posE=133.57647058823528&amp;posS=31.81764705882353&amp;posN=36.484313725490196&amp;random=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9" y="3274239"/>
            <a:ext cx="3408636" cy="3408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29" y="42333"/>
            <a:ext cx="3581011" cy="3240815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607" y="42186"/>
            <a:ext cx="1901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dirty="0" smtClean="0"/>
              <a:t>21 Aug. 2011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021667" y="282222"/>
            <a:ext cx="371122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dirty="0" smtClean="0">
                <a:latin typeface="Times New Roman"/>
                <a:cs typeface="Times New Roman"/>
              </a:rPr>
              <a:t>Three upset of fisher boat</a:t>
            </a:r>
            <a:endParaRPr kumimoji="1" lang="en-US" altLang="ja-JP" sz="2400" dirty="0" smtClean="0">
              <a:latin typeface="Times New Roman"/>
              <a:cs typeface="Times New Roman"/>
            </a:endParaRPr>
          </a:p>
          <a:p>
            <a:r>
              <a:rPr lang="en-US" altLang="en-US" sz="2400" dirty="0" smtClean="0">
                <a:latin typeface="Times New Roman"/>
                <a:cs typeface="Times New Roman"/>
              </a:rPr>
              <a:t>One fatality</a:t>
            </a:r>
            <a:endParaRPr kumimoji="1" lang="en-US" altLang="ja-JP" sz="2400" dirty="0" smtClean="0">
              <a:latin typeface="Times New Roman"/>
              <a:cs typeface="Times New Roman"/>
            </a:endParaRPr>
          </a:p>
          <a:p>
            <a:r>
              <a:rPr lang="en-US" altLang="ja-JP" sz="2400" dirty="0" smtClean="0">
                <a:latin typeface="Times New Roman"/>
                <a:cs typeface="Times New Roman"/>
              </a:rPr>
              <a:t>One missing people</a:t>
            </a:r>
            <a:endParaRPr kumimoji="1" lang="ja-JP" alt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57204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 descr="http://www.riss.kishou.go.jp/jikkyo_kanshi/jikkyo_kanshi-0.40.php?group=0&amp;element=72&amp;sub=47806:::3&amp;noudo=255&amp;imageW=600&amp;imageH=600&amp;date=201108210720&amp;map=0&amp;addMesh=1&amp;posW=129.13411764705882&amp;posE=132.33411764705883&amp;posS=32.781176470588235&amp;posN=35.58117647058823&amp;random=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898" y="1030669"/>
            <a:ext cx="4779510" cy="4779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riss.kishou.go.jp/jikkyo_kanshi/cpt_png/dwin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543" y="1253365"/>
            <a:ext cx="766486" cy="4119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タイトル 1"/>
          <p:cNvSpPr>
            <a:spLocks noGrp="1"/>
          </p:cNvSpPr>
          <p:nvPr>
            <p:ph type="title"/>
          </p:nvPr>
        </p:nvSpPr>
        <p:spPr>
          <a:xfrm>
            <a:off x="0" y="455224"/>
            <a:ext cx="4891131" cy="373908"/>
          </a:xfrm>
        </p:spPr>
        <p:txBody>
          <a:bodyPr>
            <a:noAutofit/>
          </a:bodyPr>
          <a:lstStyle/>
          <a:p>
            <a:r>
              <a:rPr lang="en-US" altLang="en-US" sz="2400" dirty="0">
                <a:latin typeface="Times New Roman"/>
                <a:cs typeface="Times New Roman"/>
              </a:rPr>
              <a:t>F</a:t>
            </a:r>
            <a:r>
              <a:rPr lang="en-US" altLang="ja-JP" sz="2400" dirty="0" smtClean="0">
                <a:latin typeface="Times New Roman"/>
                <a:cs typeface="Times New Roman"/>
              </a:rPr>
              <a:t>ukuoka</a:t>
            </a:r>
            <a:r>
              <a:rPr lang="ja-JP" altLang="en-US" sz="2400" dirty="0" smtClean="0">
                <a:latin typeface="Times New Roman"/>
                <a:cs typeface="Times New Roman"/>
              </a:rPr>
              <a:t> </a:t>
            </a:r>
            <a:r>
              <a:rPr lang="en-US" altLang="ja-JP" sz="2400" dirty="0" smtClean="0">
                <a:latin typeface="Times New Roman"/>
                <a:cs typeface="Times New Roman"/>
              </a:rPr>
              <a:t>radar</a:t>
            </a:r>
            <a:endParaRPr kumimoji="1" lang="ja-JP" altLang="en-US" sz="2400" dirty="0">
              <a:latin typeface="Times New Roman"/>
              <a:cs typeface="Times New Roman"/>
            </a:endParaRPr>
          </a:p>
        </p:txBody>
      </p:sp>
      <p:pic>
        <p:nvPicPr>
          <p:cNvPr id="22" name="Picture 42" descr="http://www.riss.kishou.go.jp/jikkyo_kanshi/jikkyo_kanshi-0.40.php?group=4&amp;element=7&amp;sub=&amp;nodataPos=spaceTop&amp;notargetPos=spaceTop&amp;titlePos=fullTop&amp;transparent=1&amp;noudo=255&amp;imageW=600&amp;imageH=600&amp;date=201108210720&amp;map=-1&amp;addMesh=1&amp;posW=129.13411764705882&amp;posE=132.33411764705883&amp;posS=32.781176470588235&amp;posN=35.58117647058823&amp;random=0&amp;withNumber=1&amp;symsize=2&amp;shapeName=yaban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103" y="1013454"/>
            <a:ext cx="4735238" cy="473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5317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2560"/>
            <a:ext cx="9144000" cy="5449915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-1" y="208655"/>
            <a:ext cx="2398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 smtClean="0"/>
              <a:t>Radar composite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042885" y="208655"/>
            <a:ext cx="2142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/>
              <a:t> </a:t>
            </a:r>
            <a:r>
              <a:rPr lang="en-US" altLang="en-US" dirty="0" smtClean="0"/>
              <a:t>Narita radar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945646" y="208655"/>
            <a:ext cx="1829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 smtClean="0"/>
              <a:t>Tokyo radar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24528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2" descr="http://www.riss.kishou.go.jp/jikkyo_kanshi/jikkyo_kanshi-0.40.php?group=0&amp;element=71&amp;sub=47806:::25&amp;noudo=255&amp;imageW=520&amp;imageH=520&amp;date=201509010250&amp;map=0&amp;addMesh=1&amp;posW=126.93333333333334&amp;posE=132.26666666666668&amp;posS=32.17820512820513&amp;posN=36.84487179487179&amp;random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00" y="720000"/>
            <a:ext cx="4953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4" descr="http://www.riss.kishou.go.jp/jikkyo_kanshi/cpt_png/dbzSyn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575" y="2362994"/>
            <a:ext cx="6096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星 4 3"/>
          <p:cNvSpPr>
            <a:spLocks noChangeAspect="1"/>
          </p:cNvSpPr>
          <p:nvPr/>
        </p:nvSpPr>
        <p:spPr>
          <a:xfrm>
            <a:off x="4019550" y="3596640"/>
            <a:ext cx="72000" cy="720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星 4 4"/>
          <p:cNvSpPr>
            <a:spLocks noChangeAspect="1"/>
          </p:cNvSpPr>
          <p:nvPr/>
        </p:nvSpPr>
        <p:spPr>
          <a:xfrm>
            <a:off x="4083930" y="3505200"/>
            <a:ext cx="72000" cy="720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0476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610170640-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897" y="604280"/>
            <a:ext cx="5864050" cy="5085731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2790153" y="81060"/>
            <a:ext cx="3769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 smtClean="0">
                <a:latin typeface="Times New Roman"/>
                <a:cs typeface="Times New Roman"/>
              </a:rPr>
              <a:t>17</a:t>
            </a:r>
            <a:r>
              <a:rPr lang="ja-JP" altLang="en-US" sz="2800" dirty="0">
                <a:latin typeface="Times New Roman"/>
                <a:cs typeface="Times New Roman"/>
              </a:rPr>
              <a:t> </a:t>
            </a:r>
            <a:r>
              <a:rPr lang="en-US" altLang="ja-JP" sz="2800" dirty="0" smtClean="0">
                <a:latin typeface="Times New Roman"/>
                <a:cs typeface="Times New Roman"/>
              </a:rPr>
              <a:t>Oct.</a:t>
            </a:r>
            <a:r>
              <a:rPr lang="ja-JP" altLang="en-US" sz="2800" dirty="0" smtClean="0">
                <a:latin typeface="Times New Roman"/>
                <a:cs typeface="Times New Roman"/>
              </a:rPr>
              <a:t> </a:t>
            </a:r>
            <a:r>
              <a:rPr lang="en-US" altLang="ja-JP" sz="2800" dirty="0" smtClean="0">
                <a:latin typeface="Times New Roman"/>
                <a:cs typeface="Times New Roman"/>
              </a:rPr>
              <a:t>2016</a:t>
            </a:r>
            <a:endParaRPr kumimoji="1" lang="ja-JP" altLang="en-US" sz="28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39962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後方流跡線解析</a:t>
            </a:r>
            <a:endParaRPr kumimoji="1" lang="ja-JP" altLang="en-US" dirty="0"/>
          </a:p>
        </p:txBody>
      </p:sp>
      <p:pic>
        <p:nvPicPr>
          <p:cNvPr id="4" name="図 3" descr="initial_position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25" b="7843"/>
          <a:stretch/>
        </p:blipFill>
        <p:spPr>
          <a:xfrm rot="5400000">
            <a:off x="199604" y="1709976"/>
            <a:ext cx="3194888" cy="3242793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594509" y="1178930"/>
            <a:ext cx="24235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dirty="0" smtClean="0">
                <a:latin typeface="Times New Roman"/>
                <a:cs typeface="Times New Roman"/>
              </a:rPr>
              <a:t>粒子の位置</a:t>
            </a:r>
          </a:p>
          <a:p>
            <a:pPr algn="ctr"/>
            <a:r>
              <a:rPr lang="en-US" altLang="en-US" dirty="0">
                <a:latin typeface="Times New Roman"/>
                <a:cs typeface="Times New Roman"/>
              </a:rPr>
              <a:t>z</a:t>
            </a:r>
            <a:r>
              <a:rPr lang="en-US" altLang="en-US" dirty="0" smtClean="0">
                <a:latin typeface="Times New Roman"/>
                <a:cs typeface="Times New Roman"/>
              </a:rPr>
              <a:t>*=530 m</a:t>
            </a:r>
          </a:p>
          <a:p>
            <a:pPr algn="ctr"/>
            <a:r>
              <a:rPr lang="en-US" altLang="en-US" dirty="0" smtClean="0">
                <a:latin typeface="Times New Roman"/>
                <a:cs typeface="Times New Roman"/>
              </a:rPr>
              <a:t>19</a:t>
            </a:r>
            <a:r>
              <a:rPr kumimoji="1" lang="en-US" altLang="en-US" dirty="0" smtClean="0">
                <a:latin typeface="Times New Roman"/>
                <a:cs typeface="Times New Roman"/>
              </a:rPr>
              <a:t>時20</a:t>
            </a:r>
            <a:r>
              <a:rPr lang="ja-JP" altLang="en-US" dirty="0" smtClean="0">
                <a:latin typeface="Times New Roman"/>
                <a:cs typeface="Times New Roman"/>
              </a:rPr>
              <a:t>分</a:t>
            </a:r>
            <a:endParaRPr kumimoji="1" lang="ja-JP" altLang="en-US" dirty="0">
              <a:latin typeface="Times New Roman"/>
              <a:cs typeface="Times New Roman"/>
            </a:endParaRPr>
          </a:p>
        </p:txBody>
      </p:sp>
      <p:grpSp>
        <p:nvGrpSpPr>
          <p:cNvPr id="8" name="図形グループ 7"/>
          <p:cNvGrpSpPr/>
          <p:nvPr/>
        </p:nvGrpSpPr>
        <p:grpSpPr>
          <a:xfrm>
            <a:off x="3418444" y="2230507"/>
            <a:ext cx="5472213" cy="4627493"/>
            <a:chOff x="3418444" y="2230507"/>
            <a:chExt cx="5472213" cy="4627493"/>
          </a:xfrm>
        </p:grpSpPr>
        <p:pic>
          <p:nvPicPr>
            <p:cNvPr id="5" name="図 4" descr="trajectory_1920_530.eps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04" t="5162" b="14609"/>
            <a:stretch/>
          </p:blipFill>
          <p:spPr>
            <a:xfrm rot="5400000">
              <a:off x="3738875" y="1910076"/>
              <a:ext cx="4627493" cy="5268356"/>
            </a:xfrm>
            <a:prstGeom prst="rect">
              <a:avLst/>
            </a:prstGeom>
          </p:spPr>
        </p:pic>
        <p:sp>
          <p:nvSpPr>
            <p:cNvPr id="7" name="テキスト ボックス 6"/>
            <p:cNvSpPr txBox="1"/>
            <p:nvPr/>
          </p:nvSpPr>
          <p:spPr>
            <a:xfrm>
              <a:off x="7809726" y="2230507"/>
              <a:ext cx="1080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dirty="0" smtClean="0"/>
                <a:t>高度</a:t>
              </a:r>
              <a:r>
                <a:rPr lang="en-US" altLang="ja-JP" dirty="0" smtClean="0"/>
                <a:t> m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50473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2lay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55631" y="326566"/>
            <a:ext cx="5299364" cy="685800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2877979" y="709443"/>
            <a:ext cx="38778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気圧偏差</a:t>
            </a:r>
            <a:endParaRPr kumimoji="1" lang="en-US" altLang="ja-JP" dirty="0" smtClean="0"/>
          </a:p>
          <a:p>
            <a:r>
              <a:rPr lang="ja-JP" altLang="en-US" dirty="0" smtClean="0"/>
              <a:t>カラー：</a:t>
            </a:r>
            <a:r>
              <a:rPr lang="en-US" altLang="ja-JP" dirty="0" smtClean="0"/>
              <a:t>30m</a:t>
            </a:r>
            <a:r>
              <a:rPr lang="ja-JP" altLang="en-US" dirty="0" smtClean="0"/>
              <a:t>高度</a:t>
            </a:r>
            <a:endParaRPr lang="en-US" altLang="ja-JP" dirty="0" smtClean="0"/>
          </a:p>
          <a:p>
            <a:r>
              <a:rPr lang="ja-JP" altLang="en-US" dirty="0" smtClean="0"/>
              <a:t>コンター：</a:t>
            </a:r>
            <a:r>
              <a:rPr lang="en-US" altLang="ja-JP" dirty="0" smtClean="0"/>
              <a:t>300m</a:t>
            </a:r>
            <a:r>
              <a:rPr lang="ja-JP" altLang="en-US" dirty="0" smtClean="0"/>
              <a:t>高度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87084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83" y="1137920"/>
            <a:ext cx="5227052" cy="3972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6064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3324017" y="140218"/>
            <a:ext cx="2868193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ja-JP" dirty="0" smtClean="0"/>
              <a:t>Qr</a:t>
            </a:r>
            <a:r>
              <a:rPr lang="en-US" altLang="ja-JP" dirty="0" smtClean="0"/>
              <a:t>@</a:t>
            </a:r>
            <a:r>
              <a:rPr lang="ja-JP" altLang="ja-JP" dirty="0" smtClean="0"/>
              <a:t>3</a:t>
            </a:r>
            <a:r>
              <a:rPr lang="en-US" altLang="ja-JP" dirty="0" smtClean="0"/>
              <a:t>0m</a:t>
            </a:r>
            <a:r>
              <a:rPr lang="ja-JP" altLang="en-US" dirty="0" smtClean="0"/>
              <a:t>と海面気圧の分布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646350" y="472150"/>
            <a:ext cx="5480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19:40:</a:t>
            </a:r>
            <a:r>
              <a:rPr lang="en-US" altLang="ja-JP" dirty="0"/>
              <a:t>5</a:t>
            </a:r>
            <a:r>
              <a:rPr kumimoji="1" lang="en-US" altLang="ja-JP" dirty="0" smtClean="0"/>
              <a:t>0 UTC 09 2015 </a:t>
            </a:r>
            <a:endParaRPr kumimoji="1" lang="ja-JP" altLang="en-US" dirty="0"/>
          </a:p>
        </p:txBody>
      </p:sp>
      <p:pic>
        <p:nvPicPr>
          <p:cNvPr id="2" name="図 1" descr=" tsushima_50m_vor.2_1000_246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19756" y="827700"/>
            <a:ext cx="3930698" cy="5086786"/>
          </a:xfrm>
          <a:prstGeom prst="rect">
            <a:avLst/>
          </a:prstGeom>
        </p:spPr>
      </p:pic>
      <p:pic>
        <p:nvPicPr>
          <p:cNvPr id="14" name="図 13" descr="tsushima_50m_w_1000_246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1560" y="827701"/>
            <a:ext cx="3930697" cy="508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300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 descr="tsushima_50m_w_300_246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02925" y="1336697"/>
            <a:ext cx="4133245" cy="534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936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 descr="tsushima_2km_vor*100_qv*1000_100_61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96096" y="363859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82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402720" y="1002057"/>
            <a:ext cx="4167299" cy="5392975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1789882" y="1106831"/>
            <a:ext cx="5480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 smtClean="0"/>
              <a:t>19:18:10 UTC 09 2015 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727718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 rotWithShape="1">
          <a:blip r:embed="rId2"/>
          <a:srcRect t="5443"/>
          <a:stretch/>
        </p:blipFill>
        <p:spPr>
          <a:xfrm rot="5400000">
            <a:off x="3538909" y="637937"/>
            <a:ext cx="5041277" cy="6168904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/>
          <a:srcRect t="22730" b="13717"/>
          <a:stretch/>
        </p:blipFill>
        <p:spPr>
          <a:xfrm rot="5400000">
            <a:off x="-94059" y="1619474"/>
            <a:ext cx="5074027" cy="4173074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1411921" y="1287524"/>
            <a:ext cx="248713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/>
              <a:t>上昇流＆渦度</a:t>
            </a:r>
            <a:r>
              <a:rPr lang="en-US" altLang="ja-JP" dirty="0" smtClean="0"/>
              <a:t>@500m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907206" y="1304868"/>
            <a:ext cx="248713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/>
              <a:t>上昇流＆渦度</a:t>
            </a:r>
            <a:r>
              <a:rPr lang="en-US" altLang="ja-JP" dirty="0" smtClean="0"/>
              <a:t>@1000m</a:t>
            </a:r>
            <a:endParaRPr kumimoji="1" lang="ja-JP" altLang="en-US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4617916" y="6243028"/>
            <a:ext cx="40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明瞭な下層メソサイクロンは見られない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8408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 rotWithShape="1">
          <a:blip r:embed="rId2"/>
          <a:srcRect t="26890" b="23256"/>
          <a:stretch/>
        </p:blipFill>
        <p:spPr>
          <a:xfrm rot="5400000">
            <a:off x="-19330" y="1764037"/>
            <a:ext cx="5464892" cy="3525719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3"/>
          <a:srcRect t="10423" b="29666"/>
          <a:stretch/>
        </p:blipFill>
        <p:spPr>
          <a:xfrm rot="5400000">
            <a:off x="4277479" y="1392823"/>
            <a:ext cx="5482420" cy="4250622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1579011" y="905819"/>
            <a:ext cx="248713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/>
              <a:t>上昇流＆渦度</a:t>
            </a:r>
            <a:r>
              <a:rPr lang="en-US" altLang="ja-JP" dirty="0" smtClean="0"/>
              <a:t>@500m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044629" y="903780"/>
            <a:ext cx="248713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/>
              <a:t>上昇流＆渦度</a:t>
            </a:r>
            <a:r>
              <a:rPr lang="en-US" altLang="ja-JP" dirty="0" smtClean="0"/>
              <a:t>@1000m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789882" y="271231"/>
            <a:ext cx="5480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 smtClean="0"/>
              <a:t>19:18:10 UTC 09 2015 </a:t>
            </a:r>
            <a:endParaRPr kumimoji="1" lang="ja-JP" altLang="en-US" sz="2800" dirty="0"/>
          </a:p>
        </p:txBody>
      </p:sp>
      <p:sp>
        <p:nvSpPr>
          <p:cNvPr id="2" name="正方形/長方形 1"/>
          <p:cNvSpPr/>
          <p:nvPr/>
        </p:nvSpPr>
        <p:spPr>
          <a:xfrm>
            <a:off x="5447044" y="3337811"/>
            <a:ext cx="955069" cy="1049627"/>
          </a:xfrm>
          <a:prstGeom prst="rect">
            <a:avLst/>
          </a:prstGeom>
          <a:noFill/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5966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4" descr="http://www.riss.kishou.go.jp/jikkyo_kanshi/jikkyo_kanshi-0.40.php?group=0&amp;element=71&amp;sub=47806:::25&amp;noudo=255&amp;imageW=520&amp;imageH=520&amp;date=201509010300&amp;map=0&amp;addMesh=1&amp;posW=126.93333333333334&amp;posE=132.26666666666668&amp;posS=32.17820512820513&amp;posN=36.84487179487179&amp;random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00" y="720000"/>
            <a:ext cx="4953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4" descr="http://www.riss.kishou.go.jp/jikkyo_kanshi/cpt_png/dbzSyn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575" y="2362994"/>
            <a:ext cx="6096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星 4 3"/>
          <p:cNvSpPr>
            <a:spLocks noChangeAspect="1"/>
          </p:cNvSpPr>
          <p:nvPr/>
        </p:nvSpPr>
        <p:spPr>
          <a:xfrm>
            <a:off x="4019550" y="3596640"/>
            <a:ext cx="72000" cy="720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星 4 4"/>
          <p:cNvSpPr>
            <a:spLocks noChangeAspect="1"/>
          </p:cNvSpPr>
          <p:nvPr/>
        </p:nvSpPr>
        <p:spPr>
          <a:xfrm>
            <a:off x="4083930" y="3505200"/>
            <a:ext cx="72000" cy="720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星 4 5"/>
          <p:cNvSpPr>
            <a:spLocks noChangeAspect="1"/>
          </p:cNvSpPr>
          <p:nvPr/>
        </p:nvSpPr>
        <p:spPr>
          <a:xfrm>
            <a:off x="4204500" y="3390900"/>
            <a:ext cx="72000" cy="720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星 4 6"/>
          <p:cNvSpPr>
            <a:spLocks noChangeAspect="1"/>
          </p:cNvSpPr>
          <p:nvPr/>
        </p:nvSpPr>
        <p:spPr>
          <a:xfrm>
            <a:off x="4255320" y="3267271"/>
            <a:ext cx="72000" cy="72000"/>
          </a:xfrm>
          <a:prstGeom prst="star4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1458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6" descr="http://www.riss.kishou.go.jp/jikkyo_kanshi/jikkyo_kanshi-0.40.php?group=0&amp;element=71&amp;sub=47806:::25&amp;noudo=255&amp;imageW=520&amp;imageH=520&amp;date=201509010310&amp;map=0&amp;addMesh=1&amp;posW=126.93333333333334&amp;posE=132.26666666666668&amp;posS=32.17820512820513&amp;posN=36.84487179487179&amp;random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00" y="720000"/>
            <a:ext cx="4953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4" descr="http://www.riss.kishou.go.jp/jikkyo_kanshi/cpt_png/dbzSyn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575" y="2362994"/>
            <a:ext cx="6096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星 4 3"/>
          <p:cNvSpPr>
            <a:spLocks noChangeAspect="1"/>
          </p:cNvSpPr>
          <p:nvPr/>
        </p:nvSpPr>
        <p:spPr>
          <a:xfrm>
            <a:off x="4019550" y="3596640"/>
            <a:ext cx="72000" cy="720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星 4 4"/>
          <p:cNvSpPr>
            <a:spLocks noChangeAspect="1"/>
          </p:cNvSpPr>
          <p:nvPr/>
        </p:nvSpPr>
        <p:spPr>
          <a:xfrm>
            <a:off x="4083930" y="3505200"/>
            <a:ext cx="72000" cy="720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星 4 5"/>
          <p:cNvSpPr>
            <a:spLocks noChangeAspect="1"/>
          </p:cNvSpPr>
          <p:nvPr/>
        </p:nvSpPr>
        <p:spPr>
          <a:xfrm>
            <a:off x="4204500" y="3390900"/>
            <a:ext cx="72000" cy="720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星 4 6"/>
          <p:cNvSpPr>
            <a:spLocks noChangeAspect="1"/>
          </p:cNvSpPr>
          <p:nvPr/>
        </p:nvSpPr>
        <p:spPr>
          <a:xfrm>
            <a:off x="4255320" y="3267271"/>
            <a:ext cx="72000" cy="72000"/>
          </a:xfrm>
          <a:prstGeom prst="star4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9372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8" descr="http://www.riss.kishou.go.jp/jikkyo_kanshi/jikkyo_kanshi-0.40.php?group=0&amp;element=71&amp;sub=47806:::25&amp;noudo=255&amp;imageW=520&amp;imageH=520&amp;date=201509010320&amp;map=0&amp;addMesh=1&amp;posW=126.93333333333334&amp;posE=132.26666666666668&amp;posS=32.17820512820513&amp;posN=36.84487179487179&amp;random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00" y="720000"/>
            <a:ext cx="4953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4" descr="http://www.riss.kishou.go.jp/jikkyo_kanshi/cpt_png/dbzSyn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575" y="2362994"/>
            <a:ext cx="6096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星 4 3"/>
          <p:cNvSpPr>
            <a:spLocks noChangeAspect="1"/>
          </p:cNvSpPr>
          <p:nvPr/>
        </p:nvSpPr>
        <p:spPr>
          <a:xfrm>
            <a:off x="4019550" y="3596640"/>
            <a:ext cx="72000" cy="720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星 4 4"/>
          <p:cNvSpPr>
            <a:spLocks noChangeAspect="1"/>
          </p:cNvSpPr>
          <p:nvPr/>
        </p:nvSpPr>
        <p:spPr>
          <a:xfrm>
            <a:off x="4083930" y="3505200"/>
            <a:ext cx="72000" cy="720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星 4 5"/>
          <p:cNvSpPr>
            <a:spLocks noChangeAspect="1"/>
          </p:cNvSpPr>
          <p:nvPr/>
        </p:nvSpPr>
        <p:spPr>
          <a:xfrm>
            <a:off x="4204500" y="3390900"/>
            <a:ext cx="72000" cy="720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星 4 6"/>
          <p:cNvSpPr>
            <a:spLocks noChangeAspect="1"/>
          </p:cNvSpPr>
          <p:nvPr/>
        </p:nvSpPr>
        <p:spPr>
          <a:xfrm>
            <a:off x="4240500" y="3223260"/>
            <a:ext cx="72000" cy="720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星 4 7"/>
          <p:cNvSpPr>
            <a:spLocks noChangeAspect="1"/>
          </p:cNvSpPr>
          <p:nvPr/>
        </p:nvSpPr>
        <p:spPr>
          <a:xfrm>
            <a:off x="4255320" y="3267271"/>
            <a:ext cx="72000" cy="72000"/>
          </a:xfrm>
          <a:prstGeom prst="star4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302" y="48694"/>
            <a:ext cx="1908061" cy="227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980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0" descr="http://www.riss.kishou.go.jp/jikkyo_kanshi/jikkyo_kanshi-0.40.php?group=0&amp;element=71&amp;sub=47806:::25&amp;noudo=255&amp;imageW=520&amp;imageH=520&amp;date=201509010330&amp;map=0&amp;addMesh=1&amp;posW=126.93333333333334&amp;posE=132.26666666666668&amp;posS=32.17820512820513&amp;posN=36.84487179487179&amp;random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00" y="720000"/>
            <a:ext cx="4953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4" descr="http://www.riss.kishou.go.jp/jikkyo_kanshi/cpt_png/dbzSyn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575" y="2362994"/>
            <a:ext cx="6096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星 4 3"/>
          <p:cNvSpPr>
            <a:spLocks noChangeAspect="1"/>
          </p:cNvSpPr>
          <p:nvPr/>
        </p:nvSpPr>
        <p:spPr>
          <a:xfrm>
            <a:off x="4019550" y="3596640"/>
            <a:ext cx="72000" cy="720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星 4 4"/>
          <p:cNvSpPr>
            <a:spLocks noChangeAspect="1"/>
          </p:cNvSpPr>
          <p:nvPr/>
        </p:nvSpPr>
        <p:spPr>
          <a:xfrm>
            <a:off x="4083930" y="3505200"/>
            <a:ext cx="72000" cy="720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星 4 5"/>
          <p:cNvSpPr>
            <a:spLocks noChangeAspect="1"/>
          </p:cNvSpPr>
          <p:nvPr/>
        </p:nvSpPr>
        <p:spPr>
          <a:xfrm>
            <a:off x="4204500" y="3390900"/>
            <a:ext cx="72000" cy="720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星 4 6"/>
          <p:cNvSpPr>
            <a:spLocks noChangeAspect="1"/>
          </p:cNvSpPr>
          <p:nvPr/>
        </p:nvSpPr>
        <p:spPr>
          <a:xfrm>
            <a:off x="4240500" y="3223260"/>
            <a:ext cx="72000" cy="720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星 4 7"/>
          <p:cNvSpPr>
            <a:spLocks noChangeAspect="1"/>
          </p:cNvSpPr>
          <p:nvPr/>
        </p:nvSpPr>
        <p:spPr>
          <a:xfrm>
            <a:off x="4240500" y="3151260"/>
            <a:ext cx="72000" cy="720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星 4 8"/>
          <p:cNvSpPr>
            <a:spLocks noChangeAspect="1"/>
          </p:cNvSpPr>
          <p:nvPr/>
        </p:nvSpPr>
        <p:spPr>
          <a:xfrm>
            <a:off x="4255320" y="3267271"/>
            <a:ext cx="72000" cy="72000"/>
          </a:xfrm>
          <a:prstGeom prst="star4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3706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10799</TotalTime>
  <Words>1294</Words>
  <Application>Microsoft Macintosh PowerPoint</Application>
  <PresentationFormat>画面に合わせる (4:3)</PresentationFormat>
  <Paragraphs>236</Paragraphs>
  <Slides>59</Slides>
  <Notes>7</Notes>
  <HiddenSlides>13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59</vt:i4>
      </vt:variant>
    </vt:vector>
  </HeadingPairs>
  <TitlesOfParts>
    <vt:vector size="60" baseType="lpstr">
      <vt:lpstr>ホワイト</vt:lpstr>
      <vt:lpstr>Mesoscale Vortex that Caused Marine Accidents due to a Sudden Gusty Wind in the Southwestern Part of the Sea of Japan  on 1 Sep. 2015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Goal of the study</vt:lpstr>
      <vt:lpstr>Model</vt:lpstr>
      <vt:lpstr>2 km NHM</vt:lpstr>
      <vt:lpstr>PowerPoint プレゼンテーション</vt:lpstr>
      <vt:lpstr>Vertical and horizontal structure of the meso-beta vortex</vt:lpstr>
      <vt:lpstr>PowerPoint プレゼンテーション</vt:lpstr>
      <vt:lpstr>Environmental parameters</vt:lpstr>
      <vt:lpstr>Low-level water vapor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Vorticity (color shading ) &amp; potential temperature (bold lines) @ 120m level</vt:lpstr>
      <vt:lpstr>PowerPoint プレゼンテーション</vt:lpstr>
      <vt:lpstr>50 m NHM</vt:lpstr>
      <vt:lpstr>PowerPoint プレゼンテーション</vt:lpstr>
      <vt:lpstr>Vertical distribution of mixing ratio (color shading) &amp;  Vertical velocity (black contour lines)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Summary</vt:lpstr>
      <vt:lpstr>Future Works</vt:lpstr>
      <vt:lpstr>PowerPoint プレゼンテーション</vt:lpstr>
      <vt:lpstr>Fukuoka radar</vt:lpstr>
      <vt:lpstr>PowerPoint プレゼンテーション</vt:lpstr>
      <vt:lpstr>PowerPoint プレゼンテーション</vt:lpstr>
      <vt:lpstr>後方流跡線解析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東京大学大気海洋研究所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2015年9月1日に対馬海峡で生じた突風事例の数値シミュレーション</dc:title>
  <dc:creator>英伍 栃本</dc:creator>
  <cp:lastModifiedBy>英伍 栃本</cp:lastModifiedBy>
  <cp:revision>448</cp:revision>
  <dcterms:created xsi:type="dcterms:W3CDTF">2016-09-09T00:26:55Z</dcterms:created>
  <dcterms:modified xsi:type="dcterms:W3CDTF">2016-11-30T07:02:26Z</dcterms:modified>
</cp:coreProperties>
</file>