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8" r:id="rId3"/>
    <p:sldId id="319" r:id="rId4"/>
    <p:sldId id="263" r:id="rId5"/>
    <p:sldId id="320" r:id="rId6"/>
    <p:sldId id="264" r:id="rId7"/>
    <p:sldId id="268" r:id="rId8"/>
    <p:sldId id="321" r:id="rId9"/>
    <p:sldId id="322" r:id="rId10"/>
    <p:sldId id="313" r:id="rId11"/>
    <p:sldId id="269" r:id="rId12"/>
    <p:sldId id="270" r:id="rId13"/>
    <p:sldId id="324" r:id="rId14"/>
    <p:sldId id="314" r:id="rId15"/>
    <p:sldId id="315" r:id="rId16"/>
    <p:sldId id="316" r:id="rId17"/>
    <p:sldId id="312" r:id="rId18"/>
    <p:sldId id="325" r:id="rId19"/>
    <p:sldId id="347" r:id="rId20"/>
    <p:sldId id="348" r:id="rId21"/>
    <p:sldId id="349" r:id="rId22"/>
    <p:sldId id="350" r:id="rId23"/>
    <p:sldId id="327"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0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3" autoAdjust="0"/>
    <p:restoredTop sz="94918" autoAdjust="0"/>
  </p:normalViewPr>
  <p:slideViewPr>
    <p:cSldViewPr snapToGrid="0" showGuides="1">
      <p:cViewPr varScale="1">
        <p:scale>
          <a:sx n="71" d="100"/>
          <a:sy n="71" d="100"/>
        </p:scale>
        <p:origin x="904" y="56"/>
      </p:cViewPr>
      <p:guideLst>
        <p:guide orient="horz" pos="1003"/>
        <p:guide pos="3039"/>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573ED-E71C-415E-9FE5-6DC56656F538}" type="datetimeFigureOut">
              <a:rPr kumimoji="1" lang="ja-JP" altLang="en-US" smtClean="0"/>
              <a:t>2016/12/1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637A2-DA0C-4FBB-9189-4BD8EC992334}" type="slidenum">
              <a:rPr kumimoji="1" lang="ja-JP" altLang="en-US" smtClean="0"/>
              <a:t>‹#›</a:t>
            </a:fld>
            <a:endParaRPr kumimoji="1" lang="ja-JP" altLang="en-US"/>
          </a:p>
        </p:txBody>
      </p:sp>
    </p:spTree>
    <p:extLst>
      <p:ext uri="{BB962C8B-B14F-4D97-AF65-F5344CB8AC3E}">
        <p14:creationId xmlns:p14="http://schemas.microsoft.com/office/powerpoint/2010/main" val="37676597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1CA637A2-DA0C-4FBB-9189-4BD8EC992334}" type="slidenum">
              <a:rPr kumimoji="1" lang="ja-JP" altLang="en-US" smtClean="0"/>
              <a:t>3</a:t>
            </a:fld>
            <a:endParaRPr kumimoji="1" lang="ja-JP" altLang="en-US"/>
          </a:p>
        </p:txBody>
      </p:sp>
    </p:spTree>
    <p:extLst>
      <p:ext uri="{BB962C8B-B14F-4D97-AF65-F5344CB8AC3E}">
        <p14:creationId xmlns:p14="http://schemas.microsoft.com/office/powerpoint/2010/main" val="347330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A637A2-DA0C-4FBB-9189-4BD8EC992334}" type="slidenum">
              <a:rPr kumimoji="1" lang="ja-JP" altLang="en-US" smtClean="0"/>
              <a:t>4</a:t>
            </a:fld>
            <a:endParaRPr kumimoji="1" lang="ja-JP" altLang="en-US"/>
          </a:p>
        </p:txBody>
      </p:sp>
    </p:spTree>
    <p:extLst>
      <p:ext uri="{BB962C8B-B14F-4D97-AF65-F5344CB8AC3E}">
        <p14:creationId xmlns:p14="http://schemas.microsoft.com/office/powerpoint/2010/main" val="83338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A637A2-DA0C-4FBB-9189-4BD8EC992334}" type="slidenum">
              <a:rPr kumimoji="1" lang="ja-JP" altLang="en-US" smtClean="0"/>
              <a:t>8</a:t>
            </a:fld>
            <a:endParaRPr kumimoji="1" lang="ja-JP" altLang="en-US"/>
          </a:p>
        </p:txBody>
      </p:sp>
    </p:spTree>
    <p:extLst>
      <p:ext uri="{BB962C8B-B14F-4D97-AF65-F5344CB8AC3E}">
        <p14:creationId xmlns:p14="http://schemas.microsoft.com/office/powerpoint/2010/main" val="357896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A637A2-DA0C-4FBB-9189-4BD8EC992334}" type="slidenum">
              <a:rPr kumimoji="1" lang="ja-JP" altLang="en-US" smtClean="0"/>
              <a:t>12</a:t>
            </a:fld>
            <a:endParaRPr kumimoji="1" lang="ja-JP" altLang="en-US"/>
          </a:p>
        </p:txBody>
      </p:sp>
    </p:spTree>
    <p:extLst>
      <p:ext uri="{BB962C8B-B14F-4D97-AF65-F5344CB8AC3E}">
        <p14:creationId xmlns:p14="http://schemas.microsoft.com/office/powerpoint/2010/main" val="374681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Next, we performed an quantitative comparison of the Chimera grid method and the numerically generated coordinates. The domain for the error evaluation is horizontally from windward 3km to leeward 3km and vertically from 0km to 3km. Error is defined as average of difference from analytic solution of horizontal and vertical velocity. Three values of the grid intervals </a:t>
                </a:r>
                <a14:m>
                  <m:oMath xmlns:m="http://schemas.openxmlformats.org/officeDocument/2006/math">
                    <m:r>
                      <a:rPr kumimoji="1" lang="en-US" altLang="ja-JP" sz="1200" kern="1200">
                        <a:solidFill>
                          <a:schemeClr val="tx1"/>
                        </a:solidFill>
                        <a:effectLst/>
                        <a:latin typeface="Cambria Math" panose="02040503050406030204" pitchFamily="18" charset="0"/>
                        <a:ea typeface="+mn-ea"/>
                        <a:cs typeface="+mn-cs"/>
                      </a:rPr>
                      <m:t>(</m:t>
                    </m:r>
                    <m:r>
                      <a:rPr kumimoji="1" lang="en-US" altLang="ja-JP" sz="1200" i="1" kern="1200">
                        <a:solidFill>
                          <a:schemeClr val="tx1"/>
                        </a:solidFill>
                        <a:effectLst/>
                        <a:latin typeface="Cambria Math" panose="02040503050406030204" pitchFamily="18" charset="0"/>
                        <a:ea typeface="+mn-ea"/>
                        <a:cs typeface="+mn-cs"/>
                      </a:rPr>
                      <m:t>∆</m:t>
                    </m:r>
                    <m:r>
                      <a:rPr kumimoji="1" lang="en-US" altLang="ja-JP" sz="1200" i="1" kern="1200">
                        <a:solidFill>
                          <a:schemeClr val="tx1"/>
                        </a:solidFill>
                        <a:effectLst/>
                        <a:latin typeface="Cambria Math" panose="02040503050406030204" pitchFamily="18" charset="0"/>
                        <a:ea typeface="+mn-ea"/>
                        <a:cs typeface="+mn-cs"/>
                      </a:rPr>
                      <m:t>𝑥</m:t>
                    </m:r>
                    <m:r>
                      <a:rPr kumimoji="1" lang="en-US" altLang="ja-JP" sz="1200" i="1" kern="1200">
                        <a:solidFill>
                          <a:schemeClr val="tx1"/>
                        </a:solidFill>
                        <a:effectLst/>
                        <a:latin typeface="Cambria Math" panose="02040503050406030204" pitchFamily="18" charset="0"/>
                        <a:ea typeface="+mn-ea"/>
                        <a:cs typeface="+mn-cs"/>
                      </a:rPr>
                      <m:t>, ∆</m:t>
                    </m:r>
                    <m:r>
                      <a:rPr kumimoji="1" lang="en-US" altLang="ja-JP" sz="1200" i="1" kern="1200">
                        <a:solidFill>
                          <a:schemeClr val="tx1"/>
                        </a:solidFill>
                        <a:effectLst/>
                        <a:latin typeface="Cambria Math" panose="02040503050406030204" pitchFamily="18" charset="0"/>
                        <a:ea typeface="+mn-ea"/>
                        <a:cs typeface="+mn-cs"/>
                      </a:rPr>
                      <m:t>𝑧</m:t>
                    </m:r>
                    <m:r>
                      <a:rPr kumimoji="1" lang="en-US" altLang="ja-JP" sz="1200" i="1" kern="1200">
                        <a:solidFill>
                          <a:schemeClr val="tx1"/>
                        </a:solidFill>
                        <a:effectLst/>
                        <a:latin typeface="Cambria Math" panose="02040503050406030204" pitchFamily="18" charset="0"/>
                        <a:ea typeface="+mn-ea"/>
                        <a:cs typeface="+mn-cs"/>
                      </a:rPr>
                      <m:t>)</m:t>
                    </m:r>
                  </m:oMath>
                </a14:m>
                <a:r>
                  <a:rPr kumimoji="1" lang="en-US" altLang="ja-JP" sz="1200" kern="1200" dirty="0">
                    <a:solidFill>
                      <a:schemeClr val="tx1"/>
                    </a:solidFill>
                    <a:effectLst/>
                    <a:latin typeface="+mn-lt"/>
                    <a:ea typeface="+mn-ea"/>
                    <a:cs typeface="+mn-cs"/>
                  </a:rPr>
                  <a:t> were tested, 400m, 200m and 100m</a:t>
                </a:r>
                <a:endParaRPr kumimoji="1" lang="ja-JP" altLang="ja-JP" sz="1200" kern="1200" dirty="0">
                  <a:solidFill>
                    <a:schemeClr val="tx1"/>
                  </a:solidFill>
                  <a:effectLst/>
                  <a:latin typeface="+mn-lt"/>
                  <a:ea typeface="+mn-ea"/>
                  <a:cs typeface="+mn-cs"/>
                </a:endParaRPr>
              </a:p>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Next, we performed an quantitative comparison of the Chimera grid method and the numerically generated coordinates. The domain for the error evaluation is horizontally from windward 3km to leeward 3km and vertically from 0km to 3km. Error is defined as average of difference from analytic solution of horizontal and vertical velocity. Three values of the grid intervals </a:t>
                </a:r>
                <a:r>
                  <a:rPr kumimoji="1" lang="en-US" altLang="ja-JP" sz="1200" i="0" kern="1200">
                    <a:solidFill>
                      <a:schemeClr val="tx1"/>
                    </a:solidFill>
                    <a:effectLst/>
                    <a:latin typeface="+mn-lt"/>
                    <a:ea typeface="+mn-ea"/>
                    <a:cs typeface="+mn-cs"/>
                  </a:rPr>
                  <a:t>(∆𝑥, ∆𝑧)</a:t>
                </a:r>
                <a:r>
                  <a:rPr kumimoji="1" lang="en-US" altLang="ja-JP" sz="1200" kern="1200" dirty="0">
                    <a:solidFill>
                      <a:schemeClr val="tx1"/>
                    </a:solidFill>
                    <a:effectLst/>
                    <a:latin typeface="+mn-lt"/>
                    <a:ea typeface="+mn-ea"/>
                    <a:cs typeface="+mn-cs"/>
                  </a:rPr>
                  <a:t> were tested, 400m, 200m and 100m</a:t>
                </a:r>
                <a:endParaRPr kumimoji="1" lang="ja-JP" altLang="ja-JP" sz="1200" kern="1200" dirty="0">
                  <a:solidFill>
                    <a:schemeClr val="tx1"/>
                  </a:solidFill>
                  <a:effectLst/>
                  <a:latin typeface="+mn-lt"/>
                  <a:ea typeface="+mn-ea"/>
                  <a:cs typeface="+mn-cs"/>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1CA637A2-DA0C-4FBB-9189-4BD8EC992334}" type="slidenum">
              <a:rPr kumimoji="1" lang="ja-JP" altLang="en-US" smtClean="0"/>
              <a:t>15</a:t>
            </a:fld>
            <a:endParaRPr kumimoji="1" lang="ja-JP" altLang="en-US"/>
          </a:p>
        </p:txBody>
      </p:sp>
    </p:spTree>
    <p:extLst>
      <p:ext uri="{BB962C8B-B14F-4D97-AF65-F5344CB8AC3E}">
        <p14:creationId xmlns:p14="http://schemas.microsoft.com/office/powerpoint/2010/main" val="154852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A637A2-DA0C-4FBB-9189-4BD8EC992334}" type="slidenum">
              <a:rPr kumimoji="1" lang="ja-JP" altLang="en-US" smtClean="0"/>
              <a:t>16</a:t>
            </a:fld>
            <a:endParaRPr kumimoji="1" lang="ja-JP" altLang="en-US"/>
          </a:p>
        </p:txBody>
      </p:sp>
    </p:spTree>
    <p:extLst>
      <p:ext uri="{BB962C8B-B14F-4D97-AF65-F5344CB8AC3E}">
        <p14:creationId xmlns:p14="http://schemas.microsoft.com/office/powerpoint/2010/main" val="335672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A637A2-DA0C-4FBB-9189-4BD8EC992334}" type="slidenum">
              <a:rPr kumimoji="1" lang="ja-JP" altLang="en-US" smtClean="0"/>
              <a:t>21</a:t>
            </a:fld>
            <a:endParaRPr kumimoji="1" lang="ja-JP" altLang="en-US"/>
          </a:p>
        </p:txBody>
      </p:sp>
    </p:spTree>
    <p:extLst>
      <p:ext uri="{BB962C8B-B14F-4D97-AF65-F5344CB8AC3E}">
        <p14:creationId xmlns:p14="http://schemas.microsoft.com/office/powerpoint/2010/main" val="5171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1999488"/>
            <a:ext cx="7543800" cy="2325624"/>
          </a:xfrm>
        </p:spPr>
        <p:txBody>
          <a:bodyPr anchor="b">
            <a:normAutofit/>
          </a:bodyPr>
          <a:lstStyle>
            <a:lvl1pPr algn="l">
              <a:lnSpc>
                <a:spcPct val="85000"/>
              </a:lnSpc>
              <a:defRPr sz="48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6A3EEFB-88F1-4FB9-BD67-5AD51DCC2BF4}" type="datetimeFigureOut">
              <a:rPr lang="ja-JP" altLang="en-US" smtClean="0"/>
              <a:pPr/>
              <a:t>2016/12/1</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CA6B4E3E-309B-4644-AD29-BB215F198D02}" type="slidenum">
              <a:rPr lang="ja-JP" altLang="en-US" smtClean="0"/>
              <a:pPr/>
              <a:t>‹#›</a:t>
            </a:fld>
            <a:endParaRPr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67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6A3EEFB-88F1-4FB9-BD67-5AD51DCC2BF4}" type="datetimeFigureOut">
              <a:rPr lang="ja-JP" altLang="en-US" smtClean="0"/>
              <a:pPr/>
              <a:t>2016/12/1</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CA6B4E3E-309B-4644-AD29-BB215F198D02}" type="slidenum">
              <a:rPr lang="ja-JP" altLang="en-US" smtClean="0"/>
              <a:pPr/>
              <a:t>‹#›</a:t>
            </a:fld>
            <a:endParaRPr lang="ja-JP" altLang="en-US"/>
          </a:p>
        </p:txBody>
      </p:sp>
    </p:spTree>
    <p:extLst>
      <p:ext uri="{BB962C8B-B14F-4D97-AF65-F5344CB8AC3E}">
        <p14:creationId xmlns:p14="http://schemas.microsoft.com/office/powerpoint/2010/main" val="95796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6A3EEFB-88F1-4FB9-BD67-5AD51DCC2BF4}" type="datetimeFigureOut">
              <a:rPr lang="ja-JP" altLang="en-US" smtClean="0"/>
              <a:pPr/>
              <a:t>2016/12/1</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CA6B4E3E-309B-4644-AD29-BB215F198D02}" type="slidenum">
              <a:rPr lang="ja-JP" altLang="en-US" smtClean="0"/>
              <a:pPr/>
              <a:t>‹#›</a:t>
            </a:fld>
            <a:endParaRPr lang="ja-JP" altLang="en-US"/>
          </a:p>
        </p:txBody>
      </p:sp>
    </p:spTree>
    <p:extLst>
      <p:ext uri="{BB962C8B-B14F-4D97-AF65-F5344CB8AC3E}">
        <p14:creationId xmlns:p14="http://schemas.microsoft.com/office/powerpoint/2010/main" val="129280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219201"/>
            <a:ext cx="7543801" cy="4985656"/>
          </a:xfrm>
          <a:ln>
            <a:noFill/>
          </a:ln>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6A3EEFB-88F1-4FB9-BD67-5AD51DCC2BF4}" type="datetimeFigureOut">
              <a:rPr lang="ja-JP" altLang="en-US" smtClean="0"/>
              <a:pPr/>
              <a:t>2016/12/1</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CA6B4E3E-309B-4644-AD29-BB215F198D02}" type="slidenum">
              <a:rPr lang="ja-JP" altLang="en-US" smtClean="0"/>
              <a:pPr/>
              <a:t>‹#›</a:t>
            </a:fld>
            <a:endParaRPr lang="ja-JP" altLang="en-US"/>
          </a:p>
        </p:txBody>
      </p:sp>
      <p:sp>
        <p:nvSpPr>
          <p:cNvPr id="7" name="タイトル 6"/>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63488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6A3EEFB-88F1-4FB9-BD67-5AD51DCC2BF4}" type="datetimeFigureOut">
              <a:rPr lang="ja-JP" altLang="en-US" smtClean="0"/>
              <a:pPr/>
              <a:t>2016/12/1</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CA6B4E3E-309B-4644-AD29-BB215F198D02}" type="slidenum">
              <a:rPr lang="ja-JP" altLang="en-US" smtClean="0"/>
              <a:pPr/>
              <a:t>‹#›</a:t>
            </a:fld>
            <a:endParaRPr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54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798484"/>
          </a:xfrm>
        </p:spPr>
        <p:txBody>
          <a:bodyPr>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389888"/>
            <a:ext cx="3703320" cy="447920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389888"/>
            <a:ext cx="3703320" cy="44792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6A3EEFB-88F1-4FB9-BD67-5AD51DCC2BF4}" type="datetimeFigureOut">
              <a:rPr lang="ja-JP" altLang="en-US" smtClean="0"/>
              <a:pPr/>
              <a:t>2016/12/1</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CA6B4E3E-309B-4644-AD29-BB215F198D02}" type="slidenum">
              <a:rPr lang="ja-JP" altLang="en-US" smtClean="0"/>
              <a:pPr/>
              <a:t>‹#›</a:t>
            </a:fld>
            <a:endParaRPr lang="ja-JP" altLang="en-US"/>
          </a:p>
        </p:txBody>
      </p:sp>
    </p:spTree>
    <p:extLst>
      <p:ext uri="{BB962C8B-B14F-4D97-AF65-F5344CB8AC3E}">
        <p14:creationId xmlns:p14="http://schemas.microsoft.com/office/powerpoint/2010/main" val="235778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835060"/>
          </a:xfrm>
        </p:spPr>
        <p:txBody>
          <a:bodyPr>
            <a:normAutofit/>
          </a:bodyPr>
          <a:lstStyle>
            <a:lvl1pPr>
              <a:defRPr sz="28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248644"/>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111905"/>
            <a:ext cx="3703320" cy="38486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248644"/>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111905"/>
            <a:ext cx="3703320" cy="38486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6A3EEFB-88F1-4FB9-BD67-5AD51DCC2BF4}" type="datetimeFigureOut">
              <a:rPr lang="ja-JP" altLang="en-US" smtClean="0"/>
              <a:pPr/>
              <a:t>2016/12/1</a:t>
            </a:fld>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CA6B4E3E-309B-4644-AD29-BB215F198D02}" type="slidenum">
              <a:rPr lang="ja-JP" altLang="en-US" smtClean="0"/>
              <a:pPr/>
              <a:t>‹#›</a:t>
            </a:fld>
            <a:endParaRPr lang="ja-JP" altLang="en-US"/>
          </a:p>
        </p:txBody>
      </p:sp>
    </p:spTree>
    <p:extLst>
      <p:ext uri="{BB962C8B-B14F-4D97-AF65-F5344CB8AC3E}">
        <p14:creationId xmlns:p14="http://schemas.microsoft.com/office/powerpoint/2010/main" val="288160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6A3EEFB-88F1-4FB9-BD67-5AD51DCC2BF4}" type="datetimeFigureOut">
              <a:rPr lang="ja-JP" altLang="en-US" smtClean="0"/>
              <a:pPr/>
              <a:t>2016/12/1</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CA6B4E3E-309B-4644-AD29-BB215F198D02}" type="slidenum">
              <a:rPr lang="ja-JP" altLang="en-US" smtClean="0"/>
              <a:pPr/>
              <a:t>‹#›</a:t>
            </a:fld>
            <a:endParaRPr lang="ja-JP" altLang="en-US"/>
          </a:p>
        </p:txBody>
      </p:sp>
    </p:spTree>
    <p:extLst>
      <p:ext uri="{BB962C8B-B14F-4D97-AF65-F5344CB8AC3E}">
        <p14:creationId xmlns:p14="http://schemas.microsoft.com/office/powerpoint/2010/main" val="160109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A3EEFB-88F1-4FB9-BD67-5AD51DCC2BF4}" type="datetimeFigureOut">
              <a:rPr lang="ja-JP" altLang="en-US" smtClean="0"/>
              <a:pPr/>
              <a:t>2016/12/1</a:t>
            </a:fld>
            <a:endParaRPr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ja-JP" altLang="en-US"/>
          </a:p>
        </p:txBody>
      </p:sp>
      <p:sp>
        <p:nvSpPr>
          <p:cNvPr id="9" name="Slide Number Placeholder 8"/>
          <p:cNvSpPr>
            <a:spLocks noGrp="1"/>
          </p:cNvSpPr>
          <p:nvPr>
            <p:ph type="sldNum" sz="quarter" idx="12"/>
          </p:nvPr>
        </p:nvSpPr>
        <p:spPr/>
        <p:txBody>
          <a:bodyPr/>
          <a:lstStyle/>
          <a:p>
            <a:fld id="{CA6B4E3E-309B-4644-AD29-BB215F198D02}" type="slidenum">
              <a:rPr lang="ja-JP" altLang="en-US" smtClean="0"/>
              <a:pPr/>
              <a:t>‹#›</a:t>
            </a:fld>
            <a:endParaRPr lang="ja-JP" altLang="en-US"/>
          </a:p>
        </p:txBody>
      </p:sp>
    </p:spTree>
    <p:extLst>
      <p:ext uri="{BB962C8B-B14F-4D97-AF65-F5344CB8AC3E}">
        <p14:creationId xmlns:p14="http://schemas.microsoft.com/office/powerpoint/2010/main" val="86648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6A3EEFB-88F1-4FB9-BD67-5AD51DCC2BF4}" type="datetimeFigureOut">
              <a:rPr lang="ja-JP" altLang="en-US" smtClean="0"/>
              <a:pPr/>
              <a:t>2016/12/1</a:t>
            </a:fld>
            <a:endParaRPr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ja-JP" altLang="en-US">
              <a:solidFill>
                <a:srgbClr val="2428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6B4E3E-309B-4644-AD29-BB215F198D02}" type="slidenum">
              <a:rPr lang="ja-JP" altLang="en-US" smtClean="0">
                <a:solidFill>
                  <a:srgbClr val="242852"/>
                </a:solidFill>
              </a:rPr>
              <a:pPr/>
              <a:t>‹#›</a:t>
            </a:fld>
            <a:endParaRPr lang="ja-JP" altLang="en-US">
              <a:solidFill>
                <a:srgbClr val="242852"/>
              </a:solidFill>
            </a:endParaRPr>
          </a:p>
        </p:txBody>
      </p:sp>
    </p:spTree>
    <p:extLst>
      <p:ext uri="{BB962C8B-B14F-4D97-AF65-F5344CB8AC3E}">
        <p14:creationId xmlns:p14="http://schemas.microsoft.com/office/powerpoint/2010/main" val="374229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A3EEFB-88F1-4FB9-BD67-5AD51DCC2BF4}" type="datetimeFigureOut">
              <a:rPr lang="ja-JP" altLang="en-US" smtClean="0"/>
              <a:pPr/>
              <a:t>2016/12/1</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CA6B4E3E-309B-4644-AD29-BB215F198D02}" type="slidenum">
              <a:rPr lang="ja-JP" altLang="en-US" smtClean="0"/>
              <a:pPr/>
              <a:t>‹#›</a:t>
            </a:fld>
            <a:endParaRPr lang="ja-JP" altLang="en-US"/>
          </a:p>
        </p:txBody>
      </p:sp>
    </p:spTree>
    <p:extLst>
      <p:ext uri="{BB962C8B-B14F-4D97-AF65-F5344CB8AC3E}">
        <p14:creationId xmlns:p14="http://schemas.microsoft.com/office/powerpoint/2010/main" val="402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706448"/>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22959" y="1219201"/>
            <a:ext cx="7543801" cy="4649894"/>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6A3EEFB-88F1-4FB9-BD67-5AD51DCC2BF4}" type="datetimeFigureOut">
              <a:rPr lang="ja-JP" altLang="en-US" smtClean="0"/>
              <a:pPr/>
              <a:t>2016/12/1</a:t>
            </a:fld>
            <a:endParaRPr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A6B4E3E-309B-4644-AD29-BB215F198D02}" type="slidenum">
              <a:rPr lang="ja-JP" altLang="en-US" smtClean="0"/>
              <a:pPr/>
              <a:t>‹#›</a:t>
            </a:fld>
            <a:endParaRPr lang="ja-JP" altLang="en-US"/>
          </a:p>
        </p:txBody>
      </p:sp>
      <p:cxnSp>
        <p:nvCxnSpPr>
          <p:cNvPr id="10" name="Straight Connector 9"/>
          <p:cNvCxnSpPr/>
          <p:nvPr/>
        </p:nvCxnSpPr>
        <p:spPr>
          <a:xfrm>
            <a:off x="822959" y="1124371"/>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507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kumimoji="1" sz="3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1" Type="http://schemas.openxmlformats.org/officeDocument/2006/relationships/slideLayout" Target="../slideLayouts/slideLayout4.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11" Type="http://schemas.openxmlformats.org/officeDocument/2006/relationships/image" Target="../media/image18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5.e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9" Type="http://schemas.openxmlformats.org/officeDocument/2006/relationships/image" Target="../media/image311.png"/><Relationship Id="rId8" Type="http://schemas.openxmlformats.org/officeDocument/2006/relationships/image" Target="../media/image380.png"/><Relationship Id="rId3" Type="http://schemas.openxmlformats.org/officeDocument/2006/relationships/image" Target="../media/image33.png"/><Relationship Id="rId42" Type="http://schemas.microsoft.com/office/2007/relationships/hdphoto" Target="../media/hdphoto5.wdp"/><Relationship Id="rId47" Type="http://schemas.microsoft.com/office/2007/relationships/hdphoto" Target="../media/hdphoto7.wdp"/><Relationship Id="rId38" Type="http://schemas.openxmlformats.org/officeDocument/2006/relationships/image" Target="../media/image260.png"/><Relationship Id="rId33" Type="http://schemas.openxmlformats.org/officeDocument/2006/relationships/image" Target="../media/image49.png"/><Relationship Id="rId7" Type="http://schemas.openxmlformats.org/officeDocument/2006/relationships/image" Target="../media/image371.png"/><Relationship Id="rId46" Type="http://schemas.openxmlformats.org/officeDocument/2006/relationships/image" Target="../media/image34.png"/><Relationship Id="rId2" Type="http://schemas.openxmlformats.org/officeDocument/2006/relationships/notesSlide" Target="../notesSlides/notesSlide6.xml"/><Relationship Id="rId29" Type="http://schemas.openxmlformats.org/officeDocument/2006/relationships/image" Target="../media/image46.png"/><Relationship Id="rId41" Type="http://schemas.openxmlformats.org/officeDocument/2006/relationships/image" Target="../media/image29.png"/><Relationship Id="rId1" Type="http://schemas.openxmlformats.org/officeDocument/2006/relationships/slideLayout" Target="../slideLayouts/slideLayout4.xml"/><Relationship Id="rId37" Type="http://schemas.openxmlformats.org/officeDocument/2006/relationships/image" Target="../media/image280.png"/><Relationship Id="rId40" Type="http://schemas.openxmlformats.org/officeDocument/2006/relationships/image" Target="../media/image310.png"/><Relationship Id="rId32" Type="http://schemas.openxmlformats.org/officeDocument/2006/relationships/image" Target="../media/image48.png"/><Relationship Id="rId45" Type="http://schemas.microsoft.com/office/2007/relationships/hdphoto" Target="../media/hdphoto6.wdp"/><Relationship Id="rId5" Type="http://schemas.openxmlformats.org/officeDocument/2006/relationships/image" Target="../media/image200.png"/><Relationship Id="rId36" Type="http://schemas.openxmlformats.org/officeDocument/2006/relationships/image" Target="../media/image314.png"/><Relationship Id="rId28" Type="http://schemas.openxmlformats.org/officeDocument/2006/relationships/image" Target="../media/image45.png"/><Relationship Id="rId10" Type="http://schemas.openxmlformats.org/officeDocument/2006/relationships/image" Target="../media/image27.emf"/><Relationship Id="rId31" Type="http://schemas.openxmlformats.org/officeDocument/2006/relationships/image" Target="../media/image300.png"/><Relationship Id="rId44" Type="http://schemas.openxmlformats.org/officeDocument/2006/relationships/image" Target="../media/image31.png"/><Relationship Id="rId4" Type="http://schemas.openxmlformats.org/officeDocument/2006/relationships/image" Target="../media/image190.png"/><Relationship Id="rId9" Type="http://schemas.openxmlformats.org/officeDocument/2006/relationships/image" Target="../media/image76.png"/><Relationship Id="rId30" Type="http://schemas.openxmlformats.org/officeDocument/2006/relationships/image" Target="../media/image290.png"/><Relationship Id="rId43" Type="http://schemas.openxmlformats.org/officeDocument/2006/relationships/image" Target="../media/image30.png"/><Relationship Id="rId48"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29" Type="http://schemas.openxmlformats.org/officeDocument/2006/relationships/image" Target="../media/image1200.png"/><Relationship Id="rId1" Type="http://schemas.openxmlformats.org/officeDocument/2006/relationships/slideLayout" Target="../slideLayouts/slideLayout4.xml"/><Relationship Id="rId28" Type="http://schemas.openxmlformats.org/officeDocument/2006/relationships/image" Target="../media/image1111.png"/><Relationship Id="rId31" Type="http://schemas.openxmlformats.org/officeDocument/2006/relationships/image" Target="../media/image141.png"/><Relationship Id="rId27" Type="http://schemas.openxmlformats.org/officeDocument/2006/relationships/image" Target="../media/image1011.png"/><Relationship Id="rId30" Type="http://schemas.openxmlformats.org/officeDocument/2006/relationships/image" Target="../media/image1311.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47.png"/><Relationship Id="rId7" Type="http://schemas.openxmlformats.org/officeDocument/2006/relationships/image" Target="../media/image201.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191.png"/><Relationship Id="rId5" Type="http://schemas.openxmlformats.org/officeDocument/2006/relationships/image" Target="../media/image180.png"/><Relationship Id="rId10" Type="http://schemas.openxmlformats.org/officeDocument/2006/relationships/image" Target="../media/image62.png"/><Relationship Id="rId4" Type="http://schemas.openxmlformats.org/officeDocument/2006/relationships/image" Target="../media/image170.pn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3300.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68.png"/><Relationship Id="rId7" Type="http://schemas.openxmlformats.org/officeDocument/2006/relationships/image" Target="../media/image55.emf"/><Relationship Id="rId12" Type="http://schemas.openxmlformats.org/officeDocument/2006/relationships/image" Target="../media/image77.png"/><Relationship Id="rId2" Type="http://schemas.openxmlformats.org/officeDocument/2006/relationships/image" Target="../media/image51.emf"/><Relationship Id="rId1" Type="http://schemas.openxmlformats.org/officeDocument/2006/relationships/slideLayout" Target="../slideLayouts/slideLayout4.xml"/><Relationship Id="rId6" Type="http://schemas.openxmlformats.org/officeDocument/2006/relationships/image" Target="../media/image54.emf"/><Relationship Id="rId11" Type="http://schemas.openxmlformats.org/officeDocument/2006/relationships/image" Target="NULL"/><Relationship Id="rId5" Type="http://schemas.openxmlformats.org/officeDocument/2006/relationships/image" Target="../media/image53.emf"/><Relationship Id="rId10" Type="http://schemas.openxmlformats.org/officeDocument/2006/relationships/image" Target="../media/image75.png"/><Relationship Id="rId4" Type="http://schemas.openxmlformats.org/officeDocument/2006/relationships/image" Target="../media/image52.emf"/><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4133" y="1999488"/>
            <a:ext cx="8541078" cy="2325624"/>
          </a:xfrm>
        </p:spPr>
        <p:txBody>
          <a:bodyPr>
            <a:normAutofit/>
          </a:bodyPr>
          <a:lstStyle/>
          <a:p>
            <a:pPr algn="ctr"/>
            <a:r>
              <a:rPr lang="en-US" altLang="ja-JP" sz="3200" dirty="0"/>
              <a:t>Development of a non-hydrostatic atmospheric model using the Chimera grid method </a:t>
            </a:r>
            <a:br>
              <a:rPr lang="en-US" altLang="ja-JP" sz="3200" dirty="0"/>
            </a:br>
            <a:r>
              <a:rPr lang="en-US" altLang="ja-JP" sz="3200" dirty="0"/>
              <a:t>for a steep terrain </a:t>
            </a:r>
            <a:endParaRPr kumimoji="1" lang="ja-JP" altLang="en-US" sz="3200" dirty="0"/>
          </a:p>
        </p:txBody>
      </p:sp>
      <p:sp>
        <p:nvSpPr>
          <p:cNvPr id="3" name="サブタイトル 2"/>
          <p:cNvSpPr>
            <a:spLocks noGrp="1"/>
          </p:cNvSpPr>
          <p:nvPr>
            <p:ph type="subTitle" idx="1"/>
          </p:nvPr>
        </p:nvSpPr>
        <p:spPr>
          <a:xfrm>
            <a:off x="825038" y="4455620"/>
            <a:ext cx="7543800" cy="1538779"/>
          </a:xfrm>
        </p:spPr>
        <p:txBody>
          <a:bodyPr>
            <a:noAutofit/>
          </a:bodyPr>
          <a:lstStyle/>
          <a:p>
            <a:pPr algn="r"/>
            <a:r>
              <a:rPr lang="en-US" altLang="ja-JP" cap="none" spc="-50" dirty="0">
                <a:solidFill>
                  <a:prstClr val="black">
                    <a:lumMod val="85000"/>
                    <a:lumOff val="15000"/>
                  </a:prstClr>
                </a:solidFill>
                <a:cs typeface="+mj-cs"/>
              </a:rPr>
              <a:t>Kazushi Takemura, </a:t>
            </a:r>
            <a:r>
              <a:rPr lang="en-US" altLang="ja-JP" cap="none" spc="-50" dirty="0" err="1">
                <a:solidFill>
                  <a:prstClr val="black">
                    <a:lumMod val="85000"/>
                    <a:lumOff val="15000"/>
                  </a:prstClr>
                </a:solidFill>
                <a:cs typeface="+mj-cs"/>
              </a:rPr>
              <a:t>Ishioka</a:t>
            </a:r>
            <a:r>
              <a:rPr lang="en-US" altLang="ja-JP" cap="none" spc="-50" dirty="0">
                <a:solidFill>
                  <a:prstClr val="black">
                    <a:lumMod val="85000"/>
                    <a:lumOff val="15000"/>
                  </a:prstClr>
                </a:solidFill>
                <a:cs typeface="+mj-cs"/>
              </a:rPr>
              <a:t> Keiichi, </a:t>
            </a:r>
            <a:r>
              <a:rPr lang="en-US" altLang="ja-JP" cap="none" spc="-50" dirty="0" err="1">
                <a:solidFill>
                  <a:prstClr val="black">
                    <a:lumMod val="85000"/>
                    <a:lumOff val="15000"/>
                  </a:prstClr>
                </a:solidFill>
                <a:cs typeface="+mj-cs"/>
              </a:rPr>
              <a:t>Shoichi</a:t>
            </a:r>
            <a:r>
              <a:rPr lang="en-US" altLang="ja-JP" cap="none" spc="-50" dirty="0">
                <a:solidFill>
                  <a:prstClr val="black">
                    <a:lumMod val="85000"/>
                    <a:lumOff val="15000"/>
                  </a:prstClr>
                </a:solidFill>
                <a:cs typeface="+mj-cs"/>
              </a:rPr>
              <a:t> Shige</a:t>
            </a:r>
          </a:p>
          <a:p>
            <a:pPr algn="r"/>
            <a:r>
              <a:rPr lang="en-US" altLang="ja-JP" cap="none" spc="-50" dirty="0">
                <a:solidFill>
                  <a:prstClr val="black">
                    <a:lumMod val="85000"/>
                    <a:lumOff val="15000"/>
                  </a:prstClr>
                </a:solidFill>
              </a:rPr>
              <a:t>Graduate School of Kyoto University</a:t>
            </a:r>
          </a:p>
          <a:p>
            <a:pPr algn="r"/>
            <a:r>
              <a:rPr lang="en-US" altLang="ja-JP" cap="none" spc="-50" dirty="0">
                <a:solidFill>
                  <a:prstClr val="black">
                    <a:lumMod val="85000"/>
                    <a:lumOff val="15000"/>
                  </a:prstClr>
                </a:solidFill>
              </a:rPr>
              <a:t>4th International Workshop on </a:t>
            </a:r>
            <a:r>
              <a:rPr lang="en-US" altLang="ja-JP" cap="none" spc="-50" dirty="0" err="1">
                <a:solidFill>
                  <a:prstClr val="black">
                    <a:lumMod val="85000"/>
                    <a:lumOff val="15000"/>
                  </a:prstClr>
                </a:solidFill>
              </a:rPr>
              <a:t>Nonhydrostatic</a:t>
            </a:r>
            <a:r>
              <a:rPr lang="en-US" altLang="ja-JP" cap="none" spc="-50" dirty="0">
                <a:solidFill>
                  <a:prstClr val="black">
                    <a:lumMod val="85000"/>
                    <a:lumOff val="15000"/>
                  </a:prstClr>
                </a:solidFill>
              </a:rPr>
              <a:t> Models</a:t>
            </a:r>
          </a:p>
          <a:p>
            <a:pPr algn="r"/>
            <a:endParaRPr kumimoji="1" lang="ja-JP" altLang="en-US" sz="1600" dirty="0"/>
          </a:p>
        </p:txBody>
      </p:sp>
    </p:spTree>
    <p:extLst>
      <p:ext uri="{BB962C8B-B14F-4D97-AF65-F5344CB8AC3E}">
        <p14:creationId xmlns:p14="http://schemas.microsoft.com/office/powerpoint/2010/main" val="324539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Chimera grid method: How to compute</a:t>
            </a:r>
            <a:endParaRPr kumimoji="1" lang="ja-JP" altLang="en-US" dirty="0"/>
          </a:p>
        </p:txBody>
      </p:sp>
      <p:sp>
        <p:nvSpPr>
          <p:cNvPr id="4" name="コンテンツ プレースホルダー 3"/>
          <p:cNvSpPr>
            <a:spLocks noGrp="1"/>
          </p:cNvSpPr>
          <p:nvPr>
            <p:ph sz="half" idx="1"/>
          </p:nvPr>
        </p:nvSpPr>
        <p:spPr>
          <a:xfrm>
            <a:off x="689938" y="1222328"/>
            <a:ext cx="3867220" cy="4937760"/>
          </a:xfrm>
        </p:spPr>
        <p:txBody>
          <a:bodyPr>
            <a:normAutofit/>
          </a:bodyPr>
          <a:lstStyle/>
          <a:p>
            <a:endParaRPr lang="en-US" altLang="ja-JP" sz="2200" dirty="0"/>
          </a:p>
          <a:p>
            <a:r>
              <a:rPr lang="en-US" altLang="ja-JP" sz="2200" dirty="0"/>
              <a:t>Each grid is partially overlapping around each grid boundary.</a:t>
            </a:r>
          </a:p>
          <a:p>
            <a:pPr lvl="1"/>
            <a:r>
              <a:rPr lang="en-US" altLang="ja-JP" sz="2200" dirty="0"/>
              <a:t>Black Line : Grid 1</a:t>
            </a:r>
          </a:p>
          <a:p>
            <a:pPr lvl="1"/>
            <a:r>
              <a:rPr lang="en-US" altLang="ja-JP" sz="2200" dirty="0">
                <a:solidFill>
                  <a:srgbClr val="FF0000"/>
                </a:solidFill>
              </a:rPr>
              <a:t>Red Line</a:t>
            </a:r>
            <a:r>
              <a:rPr lang="en-US" altLang="ja-JP" sz="2200" dirty="0"/>
              <a:t> : Grid2</a:t>
            </a:r>
          </a:p>
          <a:p>
            <a:pPr lvl="1"/>
            <a:endParaRPr lang="en-US" altLang="ja-JP" sz="2200" dirty="0"/>
          </a:p>
          <a:p>
            <a:r>
              <a:rPr lang="en-US" altLang="ja-JP" sz="2200" dirty="0"/>
              <a:t>Boundary point is obtained by interpolating between surrounding points of the other grid.</a:t>
            </a:r>
          </a:p>
          <a:p>
            <a:pPr lvl="1"/>
            <a:r>
              <a:rPr lang="en-US" altLang="ja-JP" sz="2200" dirty="0" err="1"/>
              <a:t>Bl</a:t>
            </a:r>
            <a:r>
              <a:rPr lang="en-US" altLang="ja-JP" sz="2200" dirty="0"/>
              <a:t> –linear interpolation</a:t>
            </a:r>
          </a:p>
          <a:p>
            <a:pPr lvl="1"/>
            <a:r>
              <a:rPr lang="en-US" altLang="ja-JP" sz="2200" dirty="0"/>
              <a:t>Higher order interpolation</a:t>
            </a:r>
          </a:p>
          <a:p>
            <a:endParaRPr lang="en-US" altLang="ja-JP" sz="2200" dirty="0"/>
          </a:p>
        </p:txBody>
      </p:sp>
      <p:grpSp>
        <p:nvGrpSpPr>
          <p:cNvPr id="45" name="グループ化 44"/>
          <p:cNvGrpSpPr/>
          <p:nvPr/>
        </p:nvGrpSpPr>
        <p:grpSpPr>
          <a:xfrm>
            <a:off x="4656107" y="1341112"/>
            <a:ext cx="4006142" cy="3550033"/>
            <a:chOff x="998124" y="4285638"/>
            <a:chExt cx="2359937" cy="2091252"/>
          </a:xfrm>
        </p:grpSpPr>
        <p:grpSp>
          <p:nvGrpSpPr>
            <p:cNvPr id="46" name="グループ化 45"/>
            <p:cNvGrpSpPr/>
            <p:nvPr/>
          </p:nvGrpSpPr>
          <p:grpSpPr>
            <a:xfrm>
              <a:off x="998124" y="4285638"/>
              <a:ext cx="2359937" cy="2035821"/>
              <a:chOff x="998124" y="4285638"/>
              <a:chExt cx="2359937" cy="2035821"/>
            </a:xfrm>
          </p:grpSpPr>
          <p:grpSp>
            <p:nvGrpSpPr>
              <p:cNvPr id="54" name="グループ化 53"/>
              <p:cNvGrpSpPr/>
              <p:nvPr/>
            </p:nvGrpSpPr>
            <p:grpSpPr>
              <a:xfrm>
                <a:off x="998124" y="4285638"/>
                <a:ext cx="2350990" cy="2030428"/>
                <a:chOff x="998124" y="4285638"/>
                <a:chExt cx="2350990" cy="2030428"/>
              </a:xfrm>
            </p:grpSpPr>
            <p:cxnSp>
              <p:nvCxnSpPr>
                <p:cNvPr id="100" name="直線コネクタ 99"/>
                <p:cNvCxnSpPr/>
                <p:nvPr/>
              </p:nvCxnSpPr>
              <p:spPr>
                <a:xfrm>
                  <a:off x="1338876" y="4285638"/>
                  <a:ext cx="0" cy="2030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2462028" y="4285638"/>
                  <a:ext cx="0" cy="18436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2836412" y="4285638"/>
                  <a:ext cx="0" cy="14579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2087644" y="4285638"/>
                  <a:ext cx="0" cy="2030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1713260" y="4285638"/>
                  <a:ext cx="0" cy="2030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3210796" y="4285638"/>
                  <a:ext cx="0" cy="10718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998124" y="4586286"/>
                  <a:ext cx="2350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998124" y="4972049"/>
                  <a:ext cx="2350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998124" y="5357812"/>
                  <a:ext cx="2350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998124" y="5743574"/>
                  <a:ext cx="18382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998124" y="6129336"/>
                  <a:ext cx="1463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グループ化 54"/>
              <p:cNvGrpSpPr/>
              <p:nvPr/>
            </p:nvGrpSpPr>
            <p:grpSpPr>
              <a:xfrm>
                <a:off x="1631950" y="4619659"/>
                <a:ext cx="1726111" cy="1701800"/>
                <a:chOff x="1631950" y="4619659"/>
                <a:chExt cx="1726111" cy="1701800"/>
              </a:xfrm>
            </p:grpSpPr>
            <p:grpSp>
              <p:nvGrpSpPr>
                <p:cNvPr id="66" name="グループ化 65"/>
                <p:cNvGrpSpPr/>
                <p:nvPr/>
              </p:nvGrpSpPr>
              <p:grpSpPr>
                <a:xfrm>
                  <a:off x="1631950" y="4619659"/>
                  <a:ext cx="1726111" cy="1701800"/>
                  <a:chOff x="1631950" y="4619659"/>
                  <a:chExt cx="1726111" cy="1701800"/>
                </a:xfrm>
              </p:grpSpPr>
              <p:sp>
                <p:nvSpPr>
                  <p:cNvPr id="90" name="フリーフォーム 89"/>
                  <p:cNvSpPr/>
                  <p:nvPr/>
                </p:nvSpPr>
                <p:spPr>
                  <a:xfrm>
                    <a:off x="1631950" y="4619659"/>
                    <a:ext cx="1714500" cy="1701800"/>
                  </a:xfrm>
                  <a:custGeom>
                    <a:avLst/>
                    <a:gdLst>
                      <a:gd name="connsiteX0" fmla="*/ 0 w 1714500"/>
                      <a:gd name="connsiteY0" fmla="*/ 1701800 h 1701800"/>
                      <a:gd name="connsiteX1" fmla="*/ 450850 w 1714500"/>
                      <a:gd name="connsiteY1" fmla="*/ 889000 h 1701800"/>
                      <a:gd name="connsiteX2" fmla="*/ 1714500 w 1714500"/>
                      <a:gd name="connsiteY2" fmla="*/ 0 h 1701800"/>
                    </a:gdLst>
                    <a:ahLst/>
                    <a:cxnLst>
                      <a:cxn ang="0">
                        <a:pos x="connsiteX0" y="connsiteY0"/>
                      </a:cxn>
                      <a:cxn ang="0">
                        <a:pos x="connsiteX1" y="connsiteY1"/>
                      </a:cxn>
                      <a:cxn ang="0">
                        <a:pos x="connsiteX2" y="connsiteY2"/>
                      </a:cxn>
                    </a:cxnLst>
                    <a:rect l="l" t="t" r="r" b="b"/>
                    <a:pathLst>
                      <a:path w="1714500" h="1701800">
                        <a:moveTo>
                          <a:pt x="0" y="1701800"/>
                        </a:moveTo>
                        <a:cubicBezTo>
                          <a:pt x="82550" y="1437216"/>
                          <a:pt x="165100" y="1172633"/>
                          <a:pt x="450850" y="889000"/>
                        </a:cubicBezTo>
                        <a:cubicBezTo>
                          <a:pt x="736600" y="605367"/>
                          <a:pt x="1225550" y="302683"/>
                          <a:pt x="171450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1" name="フリーフォーム 90"/>
                  <p:cNvSpPr/>
                  <p:nvPr/>
                </p:nvSpPr>
                <p:spPr>
                  <a:xfrm>
                    <a:off x="2071459" y="5071466"/>
                    <a:ext cx="1270000" cy="1244600"/>
                  </a:xfrm>
                  <a:custGeom>
                    <a:avLst/>
                    <a:gdLst>
                      <a:gd name="connsiteX0" fmla="*/ 0 w 1270000"/>
                      <a:gd name="connsiteY0" fmla="*/ 1244600 h 1244600"/>
                      <a:gd name="connsiteX1" fmla="*/ 400050 w 1270000"/>
                      <a:gd name="connsiteY1" fmla="*/ 609600 h 1244600"/>
                      <a:gd name="connsiteX2" fmla="*/ 1270000 w 1270000"/>
                      <a:gd name="connsiteY2" fmla="*/ 0 h 1244600"/>
                    </a:gdLst>
                    <a:ahLst/>
                    <a:cxnLst>
                      <a:cxn ang="0">
                        <a:pos x="connsiteX0" y="connsiteY0"/>
                      </a:cxn>
                      <a:cxn ang="0">
                        <a:pos x="connsiteX1" y="connsiteY1"/>
                      </a:cxn>
                      <a:cxn ang="0">
                        <a:pos x="connsiteX2" y="connsiteY2"/>
                      </a:cxn>
                    </a:cxnLst>
                    <a:rect l="l" t="t" r="r" b="b"/>
                    <a:pathLst>
                      <a:path w="1270000" h="1244600">
                        <a:moveTo>
                          <a:pt x="0" y="1244600"/>
                        </a:moveTo>
                        <a:cubicBezTo>
                          <a:pt x="94191" y="1030816"/>
                          <a:pt x="188383" y="817033"/>
                          <a:pt x="400050" y="609600"/>
                        </a:cubicBezTo>
                        <a:cubicBezTo>
                          <a:pt x="611717" y="402167"/>
                          <a:pt x="940858" y="201083"/>
                          <a:pt x="127000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4" name="フリーフォーム 93"/>
                  <p:cNvSpPr/>
                  <p:nvPr/>
                </p:nvSpPr>
                <p:spPr>
                  <a:xfrm>
                    <a:off x="2536314" y="5477866"/>
                    <a:ext cx="812800" cy="838200"/>
                  </a:xfrm>
                  <a:custGeom>
                    <a:avLst/>
                    <a:gdLst>
                      <a:gd name="connsiteX0" fmla="*/ 0 w 812800"/>
                      <a:gd name="connsiteY0" fmla="*/ 838200 h 838200"/>
                      <a:gd name="connsiteX1" fmla="*/ 266700 w 812800"/>
                      <a:gd name="connsiteY1" fmla="*/ 482600 h 838200"/>
                      <a:gd name="connsiteX2" fmla="*/ 812800 w 812800"/>
                      <a:gd name="connsiteY2" fmla="*/ 0 h 838200"/>
                    </a:gdLst>
                    <a:ahLst/>
                    <a:cxnLst>
                      <a:cxn ang="0">
                        <a:pos x="connsiteX0" y="connsiteY0"/>
                      </a:cxn>
                      <a:cxn ang="0">
                        <a:pos x="connsiteX1" y="connsiteY1"/>
                      </a:cxn>
                      <a:cxn ang="0">
                        <a:pos x="connsiteX2" y="connsiteY2"/>
                      </a:cxn>
                    </a:cxnLst>
                    <a:rect l="l" t="t" r="r" b="b"/>
                    <a:pathLst>
                      <a:path w="812800" h="838200">
                        <a:moveTo>
                          <a:pt x="0" y="838200"/>
                        </a:moveTo>
                        <a:cubicBezTo>
                          <a:pt x="65616" y="730250"/>
                          <a:pt x="131233" y="622300"/>
                          <a:pt x="266700" y="482600"/>
                        </a:cubicBezTo>
                        <a:cubicBezTo>
                          <a:pt x="402167" y="342900"/>
                          <a:pt x="607483" y="171450"/>
                          <a:pt x="81280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95" name="直線コネクタ 94"/>
                  <p:cNvCxnSpPr/>
                  <p:nvPr/>
                </p:nvCxnSpPr>
                <p:spPr>
                  <a:xfrm>
                    <a:off x="1663966" y="6201608"/>
                    <a:ext cx="246431" cy="1144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1847850" y="5813950"/>
                    <a:ext cx="988562" cy="5021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90" idx="1"/>
                  </p:cNvCxnSpPr>
                  <p:nvPr/>
                </p:nvCxnSpPr>
                <p:spPr>
                  <a:xfrm>
                    <a:off x="2082800" y="5508659"/>
                    <a:ext cx="1266314" cy="7606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2361617" y="5268665"/>
                    <a:ext cx="973223" cy="6720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2750410" y="5005422"/>
                    <a:ext cx="607651" cy="5641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7" name="直線コネクタ 66"/>
                <p:cNvCxnSpPr/>
                <p:nvPr/>
              </p:nvCxnSpPr>
              <p:spPr>
                <a:xfrm>
                  <a:off x="3110385" y="4770188"/>
                  <a:ext cx="247676" cy="3012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正方形/長方形 55"/>
              <p:cNvSpPr/>
              <p:nvPr/>
            </p:nvSpPr>
            <p:spPr>
              <a:xfrm>
                <a:off x="2049866" y="4931531"/>
                <a:ext cx="80513" cy="80513"/>
              </a:xfrm>
              <a:prstGeom prst="rect">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2062057" y="5313188"/>
                <a:ext cx="80513" cy="80513"/>
              </a:xfrm>
              <a:prstGeom prst="rect">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2424249" y="4931531"/>
                <a:ext cx="80513" cy="80513"/>
              </a:xfrm>
              <a:prstGeom prst="rect">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2417900" y="5312451"/>
                <a:ext cx="80513" cy="80513"/>
              </a:xfrm>
              <a:prstGeom prst="rect">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2793040" y="5693248"/>
                <a:ext cx="80513" cy="80513"/>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2393834" y="5684487"/>
                <a:ext cx="82668" cy="82668"/>
              </a:xfrm>
              <a:prstGeom prst="ellipse">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2755076" y="5913316"/>
                <a:ext cx="82668" cy="82668"/>
              </a:xfrm>
              <a:prstGeom prst="ellipse">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3003292" y="5703580"/>
                <a:ext cx="82668" cy="82668"/>
              </a:xfrm>
              <a:prstGeom prst="ellipse">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2641497" y="5461932"/>
                <a:ext cx="82668" cy="82668"/>
              </a:xfrm>
              <a:prstGeom prst="ellipse">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2311171" y="5233628"/>
                <a:ext cx="82668" cy="82668"/>
              </a:xfrm>
              <a:prstGeom prst="ellipse">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47" name="テキスト ボックス 46"/>
                <p:cNvSpPr txBox="1"/>
                <p:nvPr/>
              </p:nvSpPr>
              <p:spPr>
                <a:xfrm>
                  <a:off x="1313152" y="6159324"/>
                  <a:ext cx="344648" cy="217566"/>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i="1" smtClean="0">
                                <a:latin typeface="Cambria Math"/>
                              </a:rPr>
                              <m:t>𝜉</m:t>
                            </m:r>
                          </m:e>
                          <m:sub>
                            <m:r>
                              <a:rPr lang="en-US" altLang="ja-JP" b="0" i="1" smtClean="0">
                                <a:latin typeface="Cambria Math" panose="02040503050406030204" pitchFamily="18" charset="0"/>
                              </a:rPr>
                              <m:t>1</m:t>
                            </m:r>
                          </m:sub>
                        </m:sSub>
                      </m:oMath>
                    </m:oMathPara>
                  </a14:m>
                  <a:endParaRPr kumimoji="1" lang="ja-JP" altLang="en-US" i="1"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1313152" y="6159324"/>
                  <a:ext cx="344648" cy="217566"/>
                </a:xfrm>
                <a:prstGeom prst="rect">
                  <a:avLst/>
                </a:prstGeom>
                <a:blipFill rotWithShape="0">
                  <a:blip r:embed="rId3"/>
                  <a:stretch>
                    <a:fillRect b="-13333"/>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p:cNvSpPr txBox="1"/>
                <p:nvPr/>
              </p:nvSpPr>
              <p:spPr>
                <a:xfrm>
                  <a:off x="1032703" y="5802101"/>
                  <a:ext cx="328769" cy="217566"/>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a:rPr>
                              <m:t>𝜂</m:t>
                            </m:r>
                          </m:e>
                          <m:sub>
                            <m:r>
                              <a:rPr lang="en-US" altLang="ja-JP" b="0" i="1" smtClean="0">
                                <a:latin typeface="Cambria Math" panose="02040503050406030204" pitchFamily="18" charset="0"/>
                              </a:rPr>
                              <m:t>1</m:t>
                            </m:r>
                          </m:sub>
                        </m:sSub>
                      </m:oMath>
                    </m:oMathPara>
                  </a14:m>
                  <a:endParaRPr kumimoji="1" lang="ja-JP" altLang="en-US" dirty="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1032703" y="5802101"/>
                  <a:ext cx="328769" cy="217566"/>
                </a:xfrm>
                <a:prstGeom prst="rect">
                  <a:avLst/>
                </a:prstGeom>
                <a:blipFill rotWithShape="0">
                  <a:blip r:embed="rId4"/>
                  <a:stretch>
                    <a:fillRect b="-6557"/>
                  </a:stretch>
                </a:blipFill>
                <a:ln w="19050">
                  <a:noFill/>
                </a:ln>
              </p:spPr>
              <p:txBody>
                <a:bodyPr/>
                <a:lstStyle/>
                <a:p>
                  <a:r>
                    <a:rPr lang="ja-JP" altLang="en-US">
                      <a:noFill/>
                    </a:rPr>
                    <a:t> </a:t>
                  </a:r>
                </a:p>
              </p:txBody>
            </p:sp>
          </mc:Fallback>
        </mc:AlternateContent>
        <p:cxnSp>
          <p:nvCxnSpPr>
            <p:cNvPr id="49" name="直線矢印コネクタ 48"/>
            <p:cNvCxnSpPr/>
            <p:nvPr/>
          </p:nvCxnSpPr>
          <p:spPr>
            <a:xfrm flipV="1">
              <a:off x="1339225" y="5888965"/>
              <a:ext cx="0" cy="248824"/>
            </a:xfrm>
            <a:prstGeom prst="straightConnector1">
              <a:avLst/>
            </a:prstGeom>
            <a:ln w="38100">
              <a:solidFill>
                <a:schemeClr val="tx1">
                  <a:alpha val="98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1336050" y="6134874"/>
              <a:ext cx="233063" cy="0"/>
            </a:xfrm>
            <a:prstGeom prst="straightConnector1">
              <a:avLst/>
            </a:prstGeom>
            <a:ln w="38100" cap="flat">
              <a:solidFill>
                <a:schemeClr val="tx1">
                  <a:alpha val="98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テキスト ボックス 50"/>
                <p:cNvSpPr txBox="1"/>
                <p:nvPr/>
              </p:nvSpPr>
              <p:spPr>
                <a:xfrm>
                  <a:off x="2667032" y="5965503"/>
                  <a:ext cx="382707" cy="217566"/>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i="1" smtClean="0">
                                <a:latin typeface="Cambria Math"/>
                              </a:rPr>
                              <m:t>𝜉</m:t>
                            </m:r>
                          </m:e>
                          <m:sub>
                            <m:r>
                              <a:rPr lang="en-US" altLang="ja-JP" b="0" i="1" smtClean="0">
                                <a:latin typeface="Cambria Math" panose="02040503050406030204" pitchFamily="18" charset="0"/>
                              </a:rPr>
                              <m:t>2</m:t>
                            </m:r>
                          </m:sub>
                        </m:sSub>
                      </m:oMath>
                    </m:oMathPara>
                  </a14:m>
                  <a:endParaRPr kumimoji="1" lang="ja-JP" altLang="en-US" i="1"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2667032" y="5965503"/>
                  <a:ext cx="382707" cy="217566"/>
                </a:xfrm>
                <a:prstGeom prst="rect">
                  <a:avLst/>
                </a:prstGeom>
                <a:blipFill rotWithShape="0">
                  <a:blip r:embed="rId5"/>
                  <a:stretch>
                    <a:fillRect b="-13333"/>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p:cNvSpPr txBox="1"/>
                <p:nvPr/>
              </p:nvSpPr>
              <p:spPr>
                <a:xfrm>
                  <a:off x="2279244" y="6152586"/>
                  <a:ext cx="304334" cy="217566"/>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a:rPr>
                              <m:t>𝜂</m:t>
                            </m:r>
                          </m:e>
                          <m:sub>
                            <m:r>
                              <a:rPr lang="en-US" altLang="ja-JP" b="0" i="1" smtClean="0">
                                <a:latin typeface="Cambria Math" panose="02040503050406030204" pitchFamily="18" charset="0"/>
                              </a:rPr>
                              <m:t>2</m:t>
                            </m:r>
                          </m:sub>
                        </m:sSub>
                      </m:oMath>
                    </m:oMathPara>
                  </a14:m>
                  <a:endParaRPr kumimoji="1" lang="ja-JP" altLang="en-US" dirty="0"/>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2279244" y="6152586"/>
                  <a:ext cx="304334" cy="217566"/>
                </a:xfrm>
                <a:prstGeom prst="rect">
                  <a:avLst/>
                </a:prstGeom>
                <a:blipFill rotWithShape="0">
                  <a:blip r:embed="rId6"/>
                  <a:stretch>
                    <a:fillRect b="-6667"/>
                  </a:stretch>
                </a:blipFill>
                <a:ln w="19050">
                  <a:noFill/>
                </a:ln>
              </p:spPr>
              <p:txBody>
                <a:bodyPr/>
                <a:lstStyle/>
                <a:p>
                  <a:r>
                    <a:rPr lang="ja-JP" altLang="en-US">
                      <a:noFill/>
                    </a:rPr>
                    <a:t> </a:t>
                  </a:r>
                </a:p>
              </p:txBody>
            </p:sp>
          </mc:Fallback>
        </mc:AlternateContent>
        <p:sp>
          <p:nvSpPr>
            <p:cNvPr id="53" name="フリーフォーム 52"/>
            <p:cNvSpPr/>
            <p:nvPr/>
          </p:nvSpPr>
          <p:spPr>
            <a:xfrm rot="18096136">
              <a:off x="2478988" y="6009637"/>
              <a:ext cx="224307" cy="221478"/>
            </a:xfrm>
            <a:custGeom>
              <a:avLst/>
              <a:gdLst>
                <a:gd name="connsiteX0" fmla="*/ 224307 w 224307"/>
                <a:gd name="connsiteY0" fmla="*/ 181960 h 221478"/>
                <a:gd name="connsiteX1" fmla="*/ 147747 w 224307"/>
                <a:gd name="connsiteY1" fmla="*/ 221478 h 221478"/>
                <a:gd name="connsiteX2" fmla="*/ 147747 w 224307"/>
                <a:gd name="connsiteY2" fmla="*/ 196744 h 221478"/>
                <a:gd name="connsiteX3" fmla="*/ 32759 w 224307"/>
                <a:gd name="connsiteY3" fmla="*/ 196744 h 221478"/>
                <a:gd name="connsiteX4" fmla="*/ 32759 w 224307"/>
                <a:gd name="connsiteY4" fmla="*/ 191936 h 221478"/>
                <a:gd name="connsiteX5" fmla="*/ 30506 w 224307"/>
                <a:gd name="connsiteY5" fmla="*/ 192050 h 221478"/>
                <a:gd name="connsiteX6" fmla="*/ 24703 w 224307"/>
                <a:gd name="connsiteY6" fmla="*/ 77209 h 221478"/>
                <a:gd name="connsiteX7" fmla="*/ 0 w 224307"/>
                <a:gd name="connsiteY7" fmla="*/ 78457 h 221478"/>
                <a:gd name="connsiteX8" fmla="*/ 35605 w 224307"/>
                <a:gd name="connsiteY8" fmla="*/ 0 h 221478"/>
                <a:gd name="connsiteX9" fmla="*/ 78937 w 224307"/>
                <a:gd name="connsiteY9" fmla="*/ 74468 h 221478"/>
                <a:gd name="connsiteX10" fmla="*/ 54234 w 224307"/>
                <a:gd name="connsiteY10" fmla="*/ 75716 h 221478"/>
                <a:gd name="connsiteX11" fmla="*/ 58856 w 224307"/>
                <a:gd name="connsiteY11" fmla="*/ 167175 h 221478"/>
                <a:gd name="connsiteX12" fmla="*/ 147747 w 224307"/>
                <a:gd name="connsiteY12" fmla="*/ 167175 h 221478"/>
                <a:gd name="connsiteX13" fmla="*/ 147747 w 224307"/>
                <a:gd name="connsiteY13" fmla="*/ 142441 h 2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307" h="221478">
                  <a:moveTo>
                    <a:pt x="224307" y="181960"/>
                  </a:moveTo>
                  <a:lnTo>
                    <a:pt x="147747" y="221478"/>
                  </a:lnTo>
                  <a:lnTo>
                    <a:pt x="147747" y="196744"/>
                  </a:lnTo>
                  <a:lnTo>
                    <a:pt x="32759" y="196744"/>
                  </a:lnTo>
                  <a:lnTo>
                    <a:pt x="32759" y="191936"/>
                  </a:lnTo>
                  <a:lnTo>
                    <a:pt x="30506" y="192050"/>
                  </a:lnTo>
                  <a:lnTo>
                    <a:pt x="24703" y="77209"/>
                  </a:lnTo>
                  <a:lnTo>
                    <a:pt x="0" y="78457"/>
                  </a:lnTo>
                  <a:lnTo>
                    <a:pt x="35605" y="0"/>
                  </a:lnTo>
                  <a:lnTo>
                    <a:pt x="78937" y="74468"/>
                  </a:lnTo>
                  <a:lnTo>
                    <a:pt x="54234" y="75716"/>
                  </a:lnTo>
                  <a:lnTo>
                    <a:pt x="58856" y="167175"/>
                  </a:lnTo>
                  <a:lnTo>
                    <a:pt x="147747" y="167175"/>
                  </a:lnTo>
                  <a:lnTo>
                    <a:pt x="147747" y="142441"/>
                  </a:lnTo>
                  <a:close/>
                </a:path>
              </a:pathLst>
            </a:custGeom>
            <a:solidFill>
              <a:schemeClr val="bg1"/>
            </a:solid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14" name="テキスト ボックス 13"/>
          <p:cNvSpPr txBox="1"/>
          <p:nvPr/>
        </p:nvSpPr>
        <p:spPr>
          <a:xfrm>
            <a:off x="4714807" y="4797047"/>
            <a:ext cx="910590" cy="373264"/>
          </a:xfrm>
          <a:prstGeom prst="rect">
            <a:avLst/>
          </a:prstGeom>
          <a:noFill/>
        </p:spPr>
        <p:txBody>
          <a:bodyPr wrap="square" rtlCol="0">
            <a:spAutoFit/>
          </a:bodyPr>
          <a:lstStyle/>
          <a:p>
            <a:r>
              <a:rPr lang="en-US" altLang="ja-JP" dirty="0"/>
              <a:t>Grid 1</a:t>
            </a:r>
            <a:endParaRPr kumimoji="1" lang="ja-JP" altLang="en-US" dirty="0"/>
          </a:p>
        </p:txBody>
      </p:sp>
      <p:sp>
        <p:nvSpPr>
          <p:cNvPr id="111" name="テキスト ボックス 110"/>
          <p:cNvSpPr txBox="1"/>
          <p:nvPr/>
        </p:nvSpPr>
        <p:spPr>
          <a:xfrm>
            <a:off x="7792678" y="4768728"/>
            <a:ext cx="910590" cy="373264"/>
          </a:xfrm>
          <a:prstGeom prst="rect">
            <a:avLst/>
          </a:prstGeom>
          <a:noFill/>
        </p:spPr>
        <p:txBody>
          <a:bodyPr wrap="square" rtlCol="0">
            <a:spAutoFit/>
          </a:bodyPr>
          <a:lstStyle/>
          <a:p>
            <a:r>
              <a:rPr lang="en-US" altLang="ja-JP" dirty="0"/>
              <a:t>Grid 2</a:t>
            </a:r>
            <a:endParaRPr kumimoji="1" lang="ja-JP" altLang="en-US" dirty="0"/>
          </a:p>
        </p:txBody>
      </p:sp>
      <p:sp>
        <p:nvSpPr>
          <p:cNvPr id="112" name="正方形/長方形 111"/>
          <p:cNvSpPr/>
          <p:nvPr/>
        </p:nvSpPr>
        <p:spPr>
          <a:xfrm>
            <a:off x="5857257" y="5949523"/>
            <a:ext cx="136676" cy="136676"/>
          </a:xfrm>
          <a:prstGeom prst="rect">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a:off x="8602982" y="5947694"/>
            <a:ext cx="140334" cy="140334"/>
          </a:xfrm>
          <a:prstGeom prst="ellipse">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8604811" y="5469086"/>
            <a:ext cx="136676" cy="136676"/>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4443871" y="5337369"/>
            <a:ext cx="1483802" cy="400110"/>
          </a:xfrm>
          <a:prstGeom prst="rect">
            <a:avLst/>
          </a:prstGeom>
          <a:noFill/>
        </p:spPr>
        <p:txBody>
          <a:bodyPr wrap="square" rtlCol="0">
            <a:spAutoFit/>
          </a:bodyPr>
          <a:lstStyle/>
          <a:p>
            <a:r>
              <a:rPr lang="en-US" altLang="ja-JP" sz="2000" dirty="0"/>
              <a:t>Grid2 points</a:t>
            </a:r>
            <a:endParaRPr kumimoji="1" lang="ja-JP" altLang="en-US" sz="2000" dirty="0"/>
          </a:p>
        </p:txBody>
      </p:sp>
      <p:sp>
        <p:nvSpPr>
          <p:cNvPr id="118" name="円/楕円 117"/>
          <p:cNvSpPr/>
          <p:nvPr/>
        </p:nvSpPr>
        <p:spPr>
          <a:xfrm>
            <a:off x="5855428" y="5467257"/>
            <a:ext cx="140334" cy="140334"/>
          </a:xfrm>
          <a:prstGeom prst="ellipse">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p:cNvSpPr txBox="1"/>
          <p:nvPr/>
        </p:nvSpPr>
        <p:spPr>
          <a:xfrm>
            <a:off x="6693015" y="5337369"/>
            <a:ext cx="1949523" cy="400110"/>
          </a:xfrm>
          <a:prstGeom prst="rect">
            <a:avLst/>
          </a:prstGeom>
          <a:noFill/>
        </p:spPr>
        <p:txBody>
          <a:bodyPr wrap="square" rtlCol="0">
            <a:spAutoFit/>
          </a:bodyPr>
          <a:lstStyle/>
          <a:p>
            <a:r>
              <a:rPr lang="en-US" altLang="ja-JP" sz="2000" dirty="0"/>
              <a:t>Grid1 boundary </a:t>
            </a:r>
            <a:endParaRPr kumimoji="1" lang="ja-JP" altLang="en-US" sz="2000" dirty="0"/>
          </a:p>
        </p:txBody>
      </p:sp>
      <p:sp>
        <p:nvSpPr>
          <p:cNvPr id="15" name="下矢印 14"/>
          <p:cNvSpPr/>
          <p:nvPr/>
        </p:nvSpPr>
        <p:spPr>
          <a:xfrm rot="16200000">
            <a:off x="6317870" y="5276792"/>
            <a:ext cx="177973" cy="521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下矢印 119"/>
          <p:cNvSpPr/>
          <p:nvPr/>
        </p:nvSpPr>
        <p:spPr>
          <a:xfrm rot="16200000">
            <a:off x="6317870" y="5757229"/>
            <a:ext cx="177973" cy="521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351447" y="5330900"/>
            <a:ext cx="4521620" cy="868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6689150" y="5817806"/>
            <a:ext cx="1949523" cy="400110"/>
          </a:xfrm>
          <a:prstGeom prst="rect">
            <a:avLst/>
          </a:prstGeom>
          <a:noFill/>
        </p:spPr>
        <p:txBody>
          <a:bodyPr wrap="square" rtlCol="0">
            <a:spAutoFit/>
          </a:bodyPr>
          <a:lstStyle/>
          <a:p>
            <a:r>
              <a:rPr lang="en-US" altLang="ja-JP" sz="2000" dirty="0"/>
              <a:t>Grid2 boundary</a:t>
            </a:r>
            <a:endParaRPr kumimoji="1" lang="ja-JP" altLang="en-US" sz="2000" dirty="0"/>
          </a:p>
        </p:txBody>
      </p:sp>
      <p:sp>
        <p:nvSpPr>
          <p:cNvPr id="69" name="テキスト ボックス 68"/>
          <p:cNvSpPr txBox="1"/>
          <p:nvPr/>
        </p:nvSpPr>
        <p:spPr>
          <a:xfrm>
            <a:off x="4443871" y="5817806"/>
            <a:ext cx="1483802" cy="400110"/>
          </a:xfrm>
          <a:prstGeom prst="rect">
            <a:avLst/>
          </a:prstGeom>
          <a:noFill/>
        </p:spPr>
        <p:txBody>
          <a:bodyPr wrap="square" rtlCol="0">
            <a:spAutoFit/>
          </a:bodyPr>
          <a:lstStyle/>
          <a:p>
            <a:r>
              <a:rPr lang="en-US" altLang="ja-JP" sz="2000" dirty="0"/>
              <a:t>Grid1 points</a:t>
            </a:r>
            <a:endParaRPr kumimoji="1" lang="ja-JP" altLang="en-US" sz="2000" dirty="0"/>
          </a:p>
        </p:txBody>
      </p:sp>
    </p:spTree>
    <p:extLst>
      <p:ext uri="{BB962C8B-B14F-4D97-AF65-F5344CB8AC3E}">
        <p14:creationId xmlns:p14="http://schemas.microsoft.com/office/powerpoint/2010/main" val="364171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Model description</a:t>
            </a:r>
            <a:endParaRPr kumimoji="1" lang="ja-JP" altLang="en-US" dirty="0"/>
          </a:p>
        </p:txBody>
      </p:sp>
      <mc:AlternateContent xmlns:mc="http://schemas.openxmlformats.org/markup-compatibility/2006" xmlns:a14="http://schemas.microsoft.com/office/drawing/2010/main">
        <mc:Choice Requires="a14">
          <p:sp>
            <p:nvSpPr>
              <p:cNvPr id="4" name="コンテンツ プレースホルダー 3"/>
              <p:cNvSpPr>
                <a:spLocks noGrp="1"/>
              </p:cNvSpPr>
              <p:nvPr>
                <p:ph sz="half" idx="1"/>
              </p:nvPr>
            </p:nvSpPr>
            <p:spPr>
              <a:xfrm>
                <a:off x="673100" y="1270000"/>
                <a:ext cx="5554960" cy="4937760"/>
              </a:xfrm>
            </p:spPr>
            <p:txBody>
              <a:bodyPr>
                <a:noAutofit/>
              </a:bodyPr>
              <a:lstStyle/>
              <a:p>
                <a:r>
                  <a:rPr lang="en-US" altLang="ja-JP" sz="2200" dirty="0"/>
                  <a:t>Two-dimensional model</a:t>
                </a:r>
              </a:p>
              <a:p>
                <a:r>
                  <a:rPr lang="en-US" altLang="ja-JP" sz="2200" dirty="0"/>
                  <a:t>Fully-compressible equation</a:t>
                </a:r>
              </a:p>
              <a:p>
                <a:r>
                  <a:rPr kumimoji="1" lang="en-US" altLang="ja-JP" sz="2200" dirty="0"/>
                  <a:t>Advection-form</a:t>
                </a:r>
              </a:p>
              <a:p>
                <a:pPr lvl="1"/>
                <a:r>
                  <a:rPr lang="en-US" altLang="ja-JP" sz="2200" dirty="0"/>
                  <a:t>Prognostic variables</a:t>
                </a:r>
                <a:r>
                  <a:rPr lang="ja-JP" altLang="en-US" sz="2200" dirty="0"/>
                  <a:t>：</a:t>
                </a:r>
                <a14:m>
                  <m:oMath xmlns:m="http://schemas.openxmlformats.org/officeDocument/2006/math">
                    <m:sSup>
                      <m:sSupPr>
                        <m:ctrlPr>
                          <a:rPr lang="en-US" altLang="ja-JP" sz="2200" b="0" i="1" dirty="0" smtClean="0">
                            <a:latin typeface="Cambria Math" panose="02040503050406030204" pitchFamily="18" charset="0"/>
                          </a:rPr>
                        </m:ctrlPr>
                      </m:sSupPr>
                      <m:e>
                        <m:r>
                          <a:rPr lang="en-US" altLang="ja-JP" sz="2200" i="1" dirty="0">
                            <a:latin typeface="Cambria Math"/>
                          </a:rPr>
                          <m:t>𝑈</m:t>
                        </m:r>
                      </m:e>
                      <m:sup>
                        <m:r>
                          <a:rPr lang="en-US" altLang="ja-JP" sz="2200" b="0" i="1" dirty="0" smtClean="0">
                            <a:latin typeface="Cambria Math"/>
                          </a:rPr>
                          <m:t>𝑖</m:t>
                        </m:r>
                      </m:sup>
                    </m:sSup>
                    <m:r>
                      <a:rPr lang="en-US" altLang="ja-JP" sz="2200" b="0" i="1" dirty="0" smtClean="0">
                        <a:latin typeface="Cambria Math"/>
                      </a:rPr>
                      <m:t>,  </m:t>
                    </m:r>
                    <m:r>
                      <a:rPr lang="en-US" altLang="ja-JP" sz="2200" b="0" i="1" dirty="0" smtClean="0">
                        <a:latin typeface="Cambria Math"/>
                      </a:rPr>
                      <m:t>𝜌</m:t>
                    </m:r>
                    <m:r>
                      <a:rPr lang="en-US" altLang="ja-JP" sz="2200" b="0" i="1" dirty="0" smtClean="0">
                        <a:latin typeface="Cambria Math"/>
                      </a:rPr>
                      <m:t>,  </m:t>
                    </m:r>
                    <m:r>
                      <a:rPr lang="en-US" altLang="ja-JP" sz="2200" b="0" i="1" dirty="0" smtClean="0">
                        <a:latin typeface="Cambria Math"/>
                      </a:rPr>
                      <m:t>𝜃</m:t>
                    </m:r>
                  </m:oMath>
                </a14:m>
                <a:endParaRPr lang="en-US" altLang="ja-JP" sz="2200" b="0" i="1" dirty="0">
                  <a:latin typeface="Cambria Math"/>
                </a:endParaRPr>
              </a:p>
              <a:p>
                <a:pPr lvl="1"/>
                <a:r>
                  <a:rPr lang="en-US" altLang="ja-JP" sz="2200" dirty="0"/>
                  <a:t>Diagnose variables</a:t>
                </a:r>
                <a:r>
                  <a:rPr lang="ja-JP" altLang="en-US" sz="2200" b="0" dirty="0"/>
                  <a:t>：</a:t>
                </a:r>
                <a14:m>
                  <m:oMath xmlns:m="http://schemas.openxmlformats.org/officeDocument/2006/math">
                    <m:r>
                      <a:rPr lang="en-US" altLang="ja-JP" sz="2200" b="0" i="1" dirty="0" smtClean="0">
                        <a:latin typeface="Cambria Math"/>
                      </a:rPr>
                      <m:t>𝑝</m:t>
                    </m:r>
                    <m:r>
                      <a:rPr lang="en-US" altLang="ja-JP" sz="2200" b="0" i="0" dirty="0" smtClean="0">
                        <a:latin typeface="Cambria Math"/>
                      </a:rPr>
                      <m:t> </m:t>
                    </m:r>
                  </m:oMath>
                </a14:m>
                <a:endParaRPr kumimoji="1" lang="en-US" altLang="ja-JP" sz="2200" dirty="0"/>
              </a:p>
              <a:p>
                <a:pPr marL="0" indent="0">
                  <a:buNone/>
                </a:pPr>
                <a:endParaRPr kumimoji="1" lang="en-US" altLang="ja-JP" sz="2200" dirty="0"/>
              </a:p>
              <a:p>
                <a:pPr marL="0" indent="0">
                  <a:buNone/>
                </a:pPr>
                <a:r>
                  <a:rPr kumimoji="1" lang="ja-JP" altLang="en-US" sz="2200" dirty="0"/>
                  <a:t>　</a:t>
                </a:r>
                <a:r>
                  <a:rPr kumimoji="1" lang="en-US" altLang="ja-JP" sz="2200" dirty="0"/>
                  <a:t>Numerical scheme</a:t>
                </a:r>
              </a:p>
              <a:p>
                <a:pPr lvl="1"/>
                <a:r>
                  <a:rPr lang="en-US" altLang="ja-JP" sz="2200" dirty="0">
                    <a:solidFill>
                      <a:schemeClr val="tx1"/>
                    </a:solidFill>
                  </a:rPr>
                  <a:t>Time integral</a:t>
                </a:r>
                <a:r>
                  <a:rPr lang="ja-JP" altLang="en-US" sz="2200" dirty="0">
                    <a:solidFill>
                      <a:schemeClr val="tx1"/>
                    </a:solidFill>
                  </a:rPr>
                  <a:t>：</a:t>
                </a:r>
                <a:r>
                  <a:rPr lang="en-US" altLang="ja-JP" sz="2200" dirty="0">
                    <a:solidFill>
                      <a:schemeClr val="tx1"/>
                    </a:solidFill>
                  </a:rPr>
                  <a:t>4</a:t>
                </a:r>
                <a:r>
                  <a:rPr lang="en-US" altLang="ja-JP" sz="2200" baseline="30000" dirty="0">
                    <a:solidFill>
                      <a:schemeClr val="tx1"/>
                    </a:solidFill>
                  </a:rPr>
                  <a:t>th</a:t>
                </a:r>
                <a:r>
                  <a:rPr lang="en-US" altLang="ja-JP" sz="2200" dirty="0">
                    <a:solidFill>
                      <a:schemeClr val="tx1"/>
                    </a:solidFill>
                  </a:rPr>
                  <a:t> order </a:t>
                </a:r>
                <a:r>
                  <a:rPr lang="en-US" altLang="ja-JP" sz="2200" dirty="0" err="1">
                    <a:solidFill>
                      <a:schemeClr val="tx1"/>
                    </a:solidFill>
                  </a:rPr>
                  <a:t>Runge-Kutta</a:t>
                </a:r>
                <a:r>
                  <a:rPr lang="en-US" altLang="ja-JP" sz="2200" dirty="0">
                    <a:solidFill>
                      <a:schemeClr val="tx1"/>
                    </a:solidFill>
                  </a:rPr>
                  <a:t> scheme</a:t>
                </a:r>
              </a:p>
              <a:p>
                <a:pPr lvl="1"/>
                <a:r>
                  <a:rPr kumimoji="1" lang="en-US" altLang="ja-JP" sz="2200" dirty="0">
                    <a:solidFill>
                      <a:schemeClr val="tx1"/>
                    </a:solidFill>
                  </a:rPr>
                  <a:t>Space difference </a:t>
                </a:r>
                <a:r>
                  <a:rPr kumimoji="1" lang="ja-JP" altLang="en-US" sz="2200" dirty="0">
                    <a:solidFill>
                      <a:schemeClr val="tx1"/>
                    </a:solidFill>
                  </a:rPr>
                  <a:t>：</a:t>
                </a:r>
                <a:r>
                  <a:rPr kumimoji="1" lang="en-US" altLang="ja-JP" sz="2200" dirty="0">
                    <a:solidFill>
                      <a:schemeClr val="tx1"/>
                    </a:solidFill>
                  </a:rPr>
                  <a:t>2</a:t>
                </a:r>
                <a:r>
                  <a:rPr kumimoji="1" lang="en-US" altLang="ja-JP" sz="2200" baseline="30000" dirty="0">
                    <a:solidFill>
                      <a:schemeClr val="tx1"/>
                    </a:solidFill>
                  </a:rPr>
                  <a:t>nd</a:t>
                </a:r>
                <a:r>
                  <a:rPr kumimoji="1" lang="en-US" altLang="ja-JP" sz="2200" dirty="0">
                    <a:solidFill>
                      <a:schemeClr val="tx1"/>
                    </a:solidFill>
                  </a:rPr>
                  <a:t> order central difference</a:t>
                </a:r>
              </a:p>
              <a:p>
                <a:pPr lvl="1"/>
                <a:r>
                  <a:rPr lang="en-US" altLang="ja-JP" sz="2200" dirty="0"/>
                  <a:t>Interpolation method</a:t>
                </a:r>
                <a:r>
                  <a:rPr lang="ja-JP" altLang="en-US" sz="2200" dirty="0">
                    <a:solidFill>
                      <a:schemeClr val="tx1"/>
                    </a:solidFill>
                  </a:rPr>
                  <a:t> </a:t>
                </a:r>
                <a:r>
                  <a:rPr lang="en-US" altLang="ja-JP" sz="2200" dirty="0">
                    <a:solidFill>
                      <a:schemeClr val="tx1"/>
                    </a:solidFill>
                  </a:rPr>
                  <a:t>:</a:t>
                </a:r>
                <a:br>
                  <a:rPr lang="en-US" altLang="ja-JP" sz="2200" dirty="0">
                    <a:solidFill>
                      <a:schemeClr val="tx1"/>
                    </a:solidFill>
                  </a:rPr>
                </a:br>
                <a:r>
                  <a:rPr lang="en-US" altLang="ja-JP" sz="2200" dirty="0">
                    <a:solidFill>
                      <a:schemeClr val="tx1"/>
                    </a:solidFill>
                  </a:rPr>
                  <a:t>	 bi-linear interpolation</a:t>
                </a:r>
                <a:br>
                  <a:rPr lang="en-US" altLang="ja-JP" sz="2200" dirty="0"/>
                </a:br>
                <a:r>
                  <a:rPr lang="en-US" altLang="ja-JP" sz="2200" dirty="0"/>
                  <a:t>	3</a:t>
                </a:r>
                <a:r>
                  <a:rPr lang="en-US" altLang="ja-JP" sz="2200" baseline="30000" dirty="0"/>
                  <a:t>rd</a:t>
                </a:r>
                <a:r>
                  <a:rPr lang="en-US" altLang="ja-JP" sz="2200" dirty="0"/>
                  <a:t> order Lagrange interpolation</a:t>
                </a:r>
                <a:endParaRPr kumimoji="1" lang="en-US" altLang="ja-JP" sz="2200" dirty="0">
                  <a:solidFill>
                    <a:schemeClr val="tx1"/>
                  </a:solidFill>
                </a:endParaRPr>
              </a:p>
            </p:txBody>
          </p:sp>
        </mc:Choice>
        <mc:Fallback xmlns="">
          <p:sp>
            <p:nvSpPr>
              <p:cNvPr id="4" name="コンテンツ プレースホルダー 3"/>
              <p:cNvSpPr>
                <a:spLocks noGrp="1" noRot="1" noChangeAspect="1" noMove="1" noResize="1" noEditPoints="1" noAdjustHandles="1" noChangeArrowheads="1" noChangeShapeType="1" noTextEdit="1"/>
              </p:cNvSpPr>
              <p:nvPr>
                <p:ph sz="half" idx="1"/>
              </p:nvPr>
            </p:nvSpPr>
            <p:spPr>
              <a:xfrm>
                <a:off x="673100" y="1270000"/>
                <a:ext cx="5554960" cy="4937760"/>
              </a:xfrm>
              <a:blipFill>
                <a:blip r:embed="rId2"/>
                <a:stretch>
                  <a:fillRect l="-1425" t="-1481" r="-2851"/>
                </a:stretch>
              </a:blipFill>
            </p:spPr>
            <p:txBody>
              <a:bodyPr/>
              <a:lstStyle/>
              <a:p>
                <a:r>
                  <a:rPr lang="ja-JP" altLang="en-US">
                    <a:noFill/>
                  </a:rPr>
                  <a:t> </a:t>
                </a:r>
              </a:p>
            </p:txBody>
          </p:sp>
        </mc:Fallback>
      </mc:AlternateContent>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17925" y="1290980"/>
            <a:ext cx="372554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グループ化 52"/>
          <p:cNvGrpSpPr/>
          <p:nvPr/>
        </p:nvGrpSpPr>
        <p:grpSpPr>
          <a:xfrm>
            <a:off x="7606579" y="4758061"/>
            <a:ext cx="1520361" cy="930399"/>
            <a:chOff x="888542" y="1729621"/>
            <a:chExt cx="1520361" cy="930399"/>
          </a:xfrm>
        </p:grpSpPr>
        <mc:AlternateContent xmlns:mc="http://schemas.openxmlformats.org/markup-compatibility/2006" xmlns:a14="http://schemas.microsoft.com/office/drawing/2010/main">
          <mc:Choice Requires="a14">
            <p:sp>
              <p:nvSpPr>
                <p:cNvPr id="54" name="正方形/長方形 53"/>
                <p:cNvSpPr/>
                <p:nvPr/>
              </p:nvSpPr>
              <p:spPr>
                <a:xfrm>
                  <a:off x="888542" y="1729621"/>
                  <a:ext cx="1520361" cy="923330"/>
                </a:xfrm>
                <a:prstGeom prst="rect">
                  <a:avLst/>
                </a:prstGeom>
              </p:spPr>
              <p:txBody>
                <a:bodyPr wrap="square">
                  <a:spAutoFit/>
                </a:bodyPr>
                <a:lstStyle/>
                <a:p>
                  <a:pPr lvl="1"/>
                  <a:r>
                    <a:rPr lang="en-US" altLang="ja-JP" dirty="0">
                      <a:solidFill>
                        <a:prstClr val="black"/>
                      </a:solidFill>
                    </a:rPr>
                    <a:t> </a:t>
                  </a:r>
                  <a14:m>
                    <m:oMath xmlns:m="http://schemas.openxmlformats.org/officeDocument/2006/math">
                      <m:r>
                        <a:rPr lang="en-US" altLang="ja-JP">
                          <a:solidFill>
                            <a:prstClr val="black"/>
                          </a:solidFill>
                          <a:latin typeface="Cambria Math"/>
                        </a:rPr>
                        <m:t>:</m:t>
                      </m:r>
                      <m:r>
                        <a:rPr lang="en-US" altLang="ja-JP" i="1">
                          <a:solidFill>
                            <a:prstClr val="black"/>
                          </a:solidFill>
                          <a:latin typeface="Cambria Math"/>
                        </a:rPr>
                        <m:t>𝜌</m:t>
                      </m:r>
                      <m:r>
                        <a:rPr lang="en-US" altLang="ja-JP" i="1">
                          <a:solidFill>
                            <a:prstClr val="black"/>
                          </a:solidFill>
                          <a:latin typeface="Cambria Math"/>
                        </a:rPr>
                        <m:t>,</m:t>
                      </m:r>
                      <m:r>
                        <a:rPr lang="en-US" altLang="ja-JP" i="1">
                          <a:solidFill>
                            <a:prstClr val="black"/>
                          </a:solidFill>
                          <a:latin typeface="Cambria Math"/>
                        </a:rPr>
                        <m:t>𝑝</m:t>
                      </m:r>
                      <m:r>
                        <a:rPr lang="en-US" altLang="ja-JP" i="1">
                          <a:solidFill>
                            <a:prstClr val="black"/>
                          </a:solidFill>
                          <a:latin typeface="Cambria Math"/>
                        </a:rPr>
                        <m:t>,</m:t>
                      </m:r>
                      <m:r>
                        <a:rPr lang="en-US" altLang="ja-JP" i="1">
                          <a:solidFill>
                            <a:prstClr val="black"/>
                          </a:solidFill>
                          <a:latin typeface="Cambria Math"/>
                        </a:rPr>
                        <m:t>𝜃</m:t>
                      </m:r>
                      <m:r>
                        <a:rPr lang="en-US" altLang="ja-JP" i="1">
                          <a:solidFill>
                            <a:prstClr val="black"/>
                          </a:solidFill>
                          <a:latin typeface="Cambria Math"/>
                        </a:rPr>
                        <m:t> </m:t>
                      </m:r>
                    </m:oMath>
                  </a14:m>
                  <a:endParaRPr lang="en-US" altLang="ja-JP" i="1" dirty="0">
                    <a:solidFill>
                      <a:prstClr val="black"/>
                    </a:solidFill>
                    <a:latin typeface="Cambria Math"/>
                  </a:endParaRPr>
                </a:p>
                <a:p>
                  <a:pPr lvl="1"/>
                  <a:r>
                    <a:rPr lang="en-US" altLang="ja-JP" dirty="0">
                      <a:solidFill>
                        <a:prstClr val="black"/>
                      </a:solidFill>
                    </a:rPr>
                    <a:t> </a:t>
                  </a:r>
                  <a14:m>
                    <m:oMath xmlns:m="http://schemas.openxmlformats.org/officeDocument/2006/math">
                      <m:r>
                        <a:rPr lang="en-US" altLang="ja-JP">
                          <a:solidFill>
                            <a:prstClr val="black"/>
                          </a:solidFill>
                          <a:latin typeface="Cambria Math"/>
                        </a:rPr>
                        <m:t> </m:t>
                      </m:r>
                      <m:r>
                        <a:rPr lang="en-US" altLang="ja-JP" i="1">
                          <a:solidFill>
                            <a:prstClr val="black"/>
                          </a:solidFill>
                          <a:latin typeface="Cambria Math"/>
                        </a:rPr>
                        <m:t>:</m:t>
                      </m:r>
                      <m:sSup>
                        <m:sSupPr>
                          <m:ctrlPr>
                            <a:rPr lang="en-US" altLang="ja-JP" i="1">
                              <a:solidFill>
                                <a:prstClr val="black"/>
                              </a:solidFill>
                              <a:latin typeface="Cambria Math" panose="02040503050406030204" pitchFamily="18" charset="0"/>
                            </a:rPr>
                          </m:ctrlPr>
                        </m:sSupPr>
                        <m:e>
                          <m:r>
                            <a:rPr lang="en-US" altLang="ja-JP" i="1">
                              <a:solidFill>
                                <a:prstClr val="black"/>
                              </a:solidFill>
                              <a:latin typeface="Cambria Math"/>
                            </a:rPr>
                            <m:t>𝑈</m:t>
                          </m:r>
                        </m:e>
                        <m:sup>
                          <m:r>
                            <a:rPr lang="en-US" altLang="ja-JP" i="1">
                              <a:solidFill>
                                <a:prstClr val="black"/>
                              </a:solidFill>
                              <a:latin typeface="Cambria Math"/>
                            </a:rPr>
                            <m:t>1</m:t>
                          </m:r>
                        </m:sup>
                      </m:sSup>
                    </m:oMath>
                  </a14:m>
                  <a:endParaRPr lang="en-US" altLang="ja-JP" i="1" dirty="0">
                    <a:solidFill>
                      <a:prstClr val="black"/>
                    </a:solidFill>
                    <a:latin typeface="Cambria Math"/>
                  </a:endParaRPr>
                </a:p>
                <a:p>
                  <a:pPr lvl="1"/>
                  <a:r>
                    <a:rPr lang="en-US" altLang="ja-JP" dirty="0">
                      <a:solidFill>
                        <a:prstClr val="black"/>
                      </a:solidFill>
                    </a:rPr>
                    <a:t> </a:t>
                  </a:r>
                  <a14:m>
                    <m:oMath xmlns:m="http://schemas.openxmlformats.org/officeDocument/2006/math">
                      <m:r>
                        <a:rPr lang="en-US" altLang="ja-JP">
                          <a:solidFill>
                            <a:prstClr val="black"/>
                          </a:solidFill>
                          <a:latin typeface="Cambria Math"/>
                        </a:rPr>
                        <m:t> :</m:t>
                      </m:r>
                      <m:sSup>
                        <m:sSupPr>
                          <m:ctrlPr>
                            <a:rPr lang="en-US" altLang="ja-JP" i="1">
                              <a:solidFill>
                                <a:prstClr val="black"/>
                              </a:solidFill>
                              <a:latin typeface="Cambria Math" panose="02040503050406030204" pitchFamily="18" charset="0"/>
                            </a:rPr>
                          </m:ctrlPr>
                        </m:sSupPr>
                        <m:e>
                          <m:r>
                            <a:rPr lang="en-US" altLang="ja-JP" i="1">
                              <a:solidFill>
                                <a:prstClr val="black"/>
                              </a:solidFill>
                              <a:latin typeface="Cambria Math"/>
                            </a:rPr>
                            <m:t>𝑈</m:t>
                          </m:r>
                        </m:e>
                        <m:sup>
                          <m:r>
                            <a:rPr lang="en-US" altLang="ja-JP" i="1">
                              <a:solidFill>
                                <a:prstClr val="black"/>
                              </a:solidFill>
                              <a:latin typeface="Cambria Math"/>
                            </a:rPr>
                            <m:t>2</m:t>
                          </m:r>
                        </m:sup>
                      </m:sSup>
                      <m:r>
                        <a:rPr lang="en-US" altLang="ja-JP" i="1">
                          <a:solidFill>
                            <a:prstClr val="black"/>
                          </a:solidFill>
                          <a:latin typeface="Cambria Math"/>
                        </a:rPr>
                        <m:t> </m:t>
                      </m:r>
                    </m:oMath>
                  </a14:m>
                  <a:endParaRPr lang="en-US" altLang="ja-JP" dirty="0">
                    <a:solidFill>
                      <a:prstClr val="black"/>
                    </a:solidFill>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888542" y="1729621"/>
                  <a:ext cx="1520361" cy="923330"/>
                </a:xfrm>
                <a:prstGeom prst="rect">
                  <a:avLst/>
                </a:prstGeom>
                <a:blipFill rotWithShape="1">
                  <a:blip r:embed="rId11"/>
                  <a:stretch>
                    <a:fillRect/>
                  </a:stretch>
                </a:blipFill>
              </p:spPr>
              <p:txBody>
                <a:bodyPr/>
                <a:lstStyle/>
                <a:p>
                  <a:r>
                    <a:rPr lang="ja-JP" altLang="en-US">
                      <a:noFill/>
                    </a:rPr>
                    <a:t> </a:t>
                  </a:r>
                </a:p>
              </p:txBody>
            </p:sp>
          </mc:Fallback>
        </mc:AlternateContent>
        <p:sp>
          <p:nvSpPr>
            <p:cNvPr id="55" name="円/楕円 54"/>
            <p:cNvSpPr/>
            <p:nvPr/>
          </p:nvSpPr>
          <p:spPr>
            <a:xfrm>
              <a:off x="1058502" y="1778872"/>
              <a:ext cx="216024" cy="23176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右矢印 55"/>
            <p:cNvSpPr/>
            <p:nvPr/>
          </p:nvSpPr>
          <p:spPr>
            <a:xfrm>
              <a:off x="1012066" y="2084320"/>
              <a:ext cx="360040" cy="193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下矢印 56"/>
            <p:cNvSpPr/>
            <p:nvPr/>
          </p:nvSpPr>
          <p:spPr>
            <a:xfrm rot="10800000">
              <a:off x="1069025" y="2301658"/>
              <a:ext cx="239395" cy="35836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52" name="テキスト ボックス 51"/>
          <p:cNvSpPr txBox="1"/>
          <p:nvPr/>
        </p:nvSpPr>
        <p:spPr>
          <a:xfrm>
            <a:off x="6228060" y="4758061"/>
            <a:ext cx="1865404" cy="800219"/>
          </a:xfrm>
          <a:prstGeom prst="rect">
            <a:avLst/>
          </a:prstGeom>
          <a:noFill/>
        </p:spPr>
        <p:txBody>
          <a:bodyPr wrap="square" rtlCol="0">
            <a:spAutoFit/>
          </a:bodyPr>
          <a:lstStyle/>
          <a:p>
            <a:r>
              <a:rPr lang="en-US" altLang="ja-JP" sz="2300" dirty="0">
                <a:solidFill>
                  <a:prstClr val="black"/>
                </a:solidFill>
              </a:rPr>
              <a:t>Layout of variables</a:t>
            </a:r>
            <a:endParaRPr lang="ja-JP" altLang="en-US" sz="2300" dirty="0">
              <a:solidFill>
                <a:prstClr val="black"/>
              </a:solidFill>
            </a:endParaRPr>
          </a:p>
        </p:txBody>
      </p:sp>
    </p:spTree>
    <p:extLst>
      <p:ext uri="{BB962C8B-B14F-4D97-AF65-F5344CB8AC3E}">
        <p14:creationId xmlns:p14="http://schemas.microsoft.com/office/powerpoint/2010/main" val="351309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Experiment: mountain wave over a semicircular mountain</a:t>
            </a:r>
            <a:endParaRPr kumimoji="1" lang="ja-JP" altLang="en-US" dirty="0"/>
          </a:p>
        </p:txBody>
      </p:sp>
      <p:sp>
        <p:nvSpPr>
          <p:cNvPr id="3" name="コンテンツ プレースホルダー 2"/>
          <p:cNvSpPr>
            <a:spLocks noGrp="1"/>
          </p:cNvSpPr>
          <p:nvPr>
            <p:ph sz="half" idx="1"/>
          </p:nvPr>
        </p:nvSpPr>
        <p:spPr>
          <a:xfrm>
            <a:off x="822960" y="1389887"/>
            <a:ext cx="3703320" cy="4819001"/>
          </a:xfrm>
        </p:spPr>
        <p:txBody>
          <a:bodyPr>
            <a:noAutofit/>
          </a:bodyPr>
          <a:lstStyle/>
          <a:p>
            <a:r>
              <a:rPr lang="en-US" altLang="ja-JP" sz="2200" dirty="0">
                <a:solidFill>
                  <a:schemeClr val="tx1"/>
                </a:solidFill>
              </a:rPr>
              <a:t>This is test case fo</a:t>
            </a:r>
            <a:r>
              <a:rPr lang="en-US" altLang="ja-JP" sz="2200" dirty="0"/>
              <a:t>r steep terrain </a:t>
            </a:r>
            <a:r>
              <a:rPr lang="en-US" altLang="ja-JP" sz="2200" dirty="0">
                <a:solidFill>
                  <a:schemeClr val="tx1"/>
                </a:solidFill>
              </a:rPr>
              <a:t>(</a:t>
            </a:r>
            <a:r>
              <a:rPr lang="en-US" altLang="ja-JP" sz="2200" dirty="0" err="1">
                <a:solidFill>
                  <a:schemeClr val="tx1"/>
                </a:solidFill>
              </a:rPr>
              <a:t>Satomura</a:t>
            </a:r>
            <a:r>
              <a:rPr lang="en-US" altLang="ja-JP" sz="2200" dirty="0">
                <a:solidFill>
                  <a:schemeClr val="tx1"/>
                </a:solidFill>
              </a:rPr>
              <a:t> 1989, </a:t>
            </a:r>
            <a:br>
              <a:rPr lang="en-US" altLang="ja-JP" sz="2200" dirty="0">
                <a:solidFill>
                  <a:schemeClr val="tx1"/>
                </a:solidFill>
              </a:rPr>
            </a:br>
            <a:r>
              <a:rPr lang="en-US" altLang="ja-JP" sz="2200" dirty="0">
                <a:solidFill>
                  <a:schemeClr val="tx1"/>
                </a:solidFill>
              </a:rPr>
              <a:t>Yamazaki and </a:t>
            </a:r>
            <a:r>
              <a:rPr lang="en-US" altLang="ja-JP" sz="2200" dirty="0" err="1">
                <a:solidFill>
                  <a:schemeClr val="tx1"/>
                </a:solidFill>
              </a:rPr>
              <a:t>Satomura</a:t>
            </a:r>
            <a:r>
              <a:rPr lang="en-US" altLang="ja-JP" sz="2200" dirty="0">
                <a:solidFill>
                  <a:schemeClr val="tx1"/>
                </a:solidFill>
              </a:rPr>
              <a:t> 2010)</a:t>
            </a:r>
          </a:p>
          <a:p>
            <a:endParaRPr lang="en-US" altLang="ja-JP" sz="2200" dirty="0"/>
          </a:p>
          <a:p>
            <a:r>
              <a:rPr lang="en-US" altLang="ja-JP" sz="2200" dirty="0"/>
              <a:t>Comparing analytic solution with numerical solutions of each method: </a:t>
            </a:r>
          </a:p>
          <a:p>
            <a:pPr lvl="1"/>
            <a:r>
              <a:rPr lang="en-US" altLang="ja-JP" sz="2200" dirty="0"/>
              <a:t>Terrain-following coordinates</a:t>
            </a:r>
          </a:p>
          <a:p>
            <a:pPr lvl="1"/>
            <a:r>
              <a:rPr lang="en-US" altLang="ja-JP" sz="2200" dirty="0"/>
              <a:t>Numerically generated coordinates</a:t>
            </a:r>
          </a:p>
          <a:p>
            <a:pPr lvl="1"/>
            <a:r>
              <a:rPr lang="en-US" altLang="ja-JP" sz="2200" dirty="0"/>
              <a:t>The Chimera grid method</a:t>
            </a:r>
          </a:p>
          <a:p>
            <a:pPr lvl="2"/>
            <a:r>
              <a:rPr lang="en-US" altLang="ja-JP" sz="2200" dirty="0"/>
              <a:t>Bi-linear interpolation</a:t>
            </a:r>
          </a:p>
          <a:p>
            <a:pPr lvl="2"/>
            <a:r>
              <a:rPr lang="en-US" altLang="ja-JP" sz="2200" dirty="0"/>
              <a:t>Lagrange interpolation</a:t>
            </a:r>
          </a:p>
          <a:p>
            <a:endParaRPr kumimoji="1" lang="ja-JP" altLang="en-US" sz="2200" dirty="0">
              <a:solidFill>
                <a:schemeClr val="tx1"/>
              </a:solidFill>
            </a:endParaRPr>
          </a:p>
        </p:txBody>
      </p:sp>
      <p:sp>
        <p:nvSpPr>
          <p:cNvPr id="6" name="テキスト ボックス 5"/>
          <p:cNvSpPr txBox="1"/>
          <p:nvPr/>
        </p:nvSpPr>
        <p:spPr>
          <a:xfrm>
            <a:off x="5624415" y="3474605"/>
            <a:ext cx="3061394" cy="430887"/>
          </a:xfrm>
          <a:prstGeom prst="rect">
            <a:avLst/>
          </a:prstGeom>
          <a:noFill/>
        </p:spPr>
        <p:txBody>
          <a:bodyPr wrap="square" rtlCol="0">
            <a:spAutoFit/>
          </a:bodyPr>
          <a:lstStyle/>
          <a:p>
            <a:pPr algn="ctr"/>
            <a:r>
              <a:rPr lang="en-US" altLang="ja-JP" sz="2200" dirty="0">
                <a:solidFill>
                  <a:prstClr val="black"/>
                </a:solidFill>
              </a:rPr>
              <a:t>Semi-circular mountain</a:t>
            </a:r>
            <a:endParaRPr lang="ja-JP" altLang="en-US" sz="2200" dirty="0">
              <a:solidFill>
                <a:prstClr val="black"/>
              </a:solidFill>
            </a:endParaRPr>
          </a:p>
        </p:txBody>
      </p:sp>
      <p:sp>
        <p:nvSpPr>
          <p:cNvPr id="9" name="テキスト ボックス 8"/>
          <p:cNvSpPr txBox="1"/>
          <p:nvPr/>
        </p:nvSpPr>
        <p:spPr>
          <a:xfrm>
            <a:off x="5185334" y="1389887"/>
            <a:ext cx="3661742" cy="846386"/>
          </a:xfrm>
          <a:prstGeom prst="rect">
            <a:avLst/>
          </a:prstGeom>
          <a:noFill/>
          <a:ln w="28575">
            <a:solidFill>
              <a:schemeClr val="accent1"/>
            </a:solidFill>
          </a:ln>
        </p:spPr>
        <p:txBody>
          <a:bodyPr wrap="square" rtlCol="0">
            <a:spAutoFit/>
          </a:bodyPr>
          <a:lstStyle/>
          <a:p>
            <a:pPr marL="274320" indent="-274320">
              <a:spcBef>
                <a:spcPts val="600"/>
              </a:spcBef>
              <a:buClr>
                <a:srgbClr val="727CA3"/>
              </a:buClr>
              <a:buSzPct val="76000"/>
              <a:buFont typeface="Wingdings 3"/>
              <a:buChar char=""/>
            </a:pPr>
            <a:r>
              <a:rPr lang="en-US" altLang="ja-JP" sz="2200" dirty="0">
                <a:solidFill>
                  <a:prstClr val="black"/>
                </a:solidFill>
              </a:rPr>
              <a:t>Slope angle change rapidly</a:t>
            </a:r>
          </a:p>
          <a:p>
            <a:pPr marL="274320" indent="-274320">
              <a:spcBef>
                <a:spcPts val="600"/>
              </a:spcBef>
              <a:buClr>
                <a:srgbClr val="727CA3"/>
              </a:buClr>
              <a:buSzPct val="76000"/>
              <a:buFont typeface="Wingdings 3"/>
              <a:buChar char=""/>
            </a:pPr>
            <a:r>
              <a:rPr lang="en-US" altLang="ja-JP" sz="2200" dirty="0">
                <a:solidFill>
                  <a:prstClr val="black"/>
                </a:solidFill>
              </a:rPr>
              <a:t>Very steep</a:t>
            </a:r>
          </a:p>
        </p:txBody>
      </p:sp>
      <p:sp>
        <p:nvSpPr>
          <p:cNvPr id="10" name="テキスト ボックス 9"/>
          <p:cNvSpPr txBox="1"/>
          <p:nvPr/>
        </p:nvSpPr>
        <p:spPr>
          <a:xfrm>
            <a:off x="7745921" y="2201798"/>
            <a:ext cx="1487277" cy="769441"/>
          </a:xfrm>
          <a:prstGeom prst="rect">
            <a:avLst/>
          </a:prstGeom>
          <a:noFill/>
        </p:spPr>
        <p:txBody>
          <a:bodyPr wrap="square" rtlCol="0">
            <a:spAutoFit/>
          </a:bodyPr>
          <a:lstStyle/>
          <a:p>
            <a:r>
              <a:rPr lang="en-US" altLang="ja-JP" sz="2200" dirty="0">
                <a:solidFill>
                  <a:prstClr val="black"/>
                </a:solidFill>
              </a:rPr>
              <a:t>height</a:t>
            </a:r>
          </a:p>
          <a:p>
            <a:r>
              <a:rPr lang="en-US" altLang="ja-JP" sz="2200" dirty="0">
                <a:solidFill>
                  <a:prstClr val="black"/>
                </a:solidFill>
              </a:rPr>
              <a:t>H=1000m</a:t>
            </a:r>
            <a:endParaRPr lang="ja-JP" altLang="en-US" sz="2200" dirty="0">
              <a:solidFill>
                <a:prstClr val="black"/>
              </a:solidFill>
            </a:endParaRPr>
          </a:p>
        </p:txBody>
      </p:sp>
      <p:sp>
        <p:nvSpPr>
          <p:cNvPr id="11" name="右矢印 10"/>
          <p:cNvSpPr/>
          <p:nvPr/>
        </p:nvSpPr>
        <p:spPr>
          <a:xfrm>
            <a:off x="5107549" y="2595315"/>
            <a:ext cx="566690" cy="215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4962340" y="4943049"/>
            <a:ext cx="2268391" cy="769441"/>
          </a:xfrm>
          <a:prstGeom prst="rect">
            <a:avLst/>
          </a:prstGeom>
          <a:noFill/>
        </p:spPr>
        <p:txBody>
          <a:bodyPr wrap="square" rtlCol="0">
            <a:spAutoFit/>
          </a:bodyPr>
          <a:lstStyle/>
          <a:p>
            <a:r>
              <a:rPr lang="en-US" altLang="ja-JP" sz="2200" dirty="0">
                <a:solidFill>
                  <a:prstClr val="black"/>
                </a:solidFill>
              </a:rPr>
              <a:t>Horizontal wind</a:t>
            </a:r>
          </a:p>
          <a:p>
            <a:r>
              <a:rPr lang="en-US" altLang="ja-JP" sz="2200" dirty="0">
                <a:solidFill>
                  <a:prstClr val="black"/>
                </a:solidFill>
              </a:rPr>
              <a:t>U=10m/s</a:t>
            </a:r>
            <a:endParaRPr lang="ja-JP" altLang="en-US" sz="2200" dirty="0">
              <a:solidFill>
                <a:prstClr val="black"/>
              </a:solidFill>
            </a:endParaRPr>
          </a:p>
        </p:txBody>
      </p:sp>
      <p:sp>
        <p:nvSpPr>
          <p:cNvPr id="18" name="テキスト ボックス 17"/>
          <p:cNvSpPr txBox="1"/>
          <p:nvPr/>
        </p:nvSpPr>
        <p:spPr>
          <a:xfrm>
            <a:off x="4962340" y="4154948"/>
            <a:ext cx="2783581" cy="769441"/>
          </a:xfrm>
          <a:prstGeom prst="rect">
            <a:avLst/>
          </a:prstGeom>
          <a:noFill/>
        </p:spPr>
        <p:txBody>
          <a:bodyPr wrap="square" rtlCol="0">
            <a:spAutoFit/>
          </a:bodyPr>
          <a:lstStyle/>
          <a:p>
            <a:r>
              <a:rPr lang="en-US" altLang="ja-JP" sz="2200" dirty="0">
                <a:solidFill>
                  <a:prstClr val="black"/>
                </a:solidFill>
              </a:rPr>
              <a:t>Buoyancy frequency</a:t>
            </a:r>
            <a:br>
              <a:rPr lang="en-US" altLang="ja-JP" sz="2200" dirty="0">
                <a:solidFill>
                  <a:prstClr val="black"/>
                </a:solidFill>
              </a:rPr>
            </a:br>
            <a:r>
              <a:rPr lang="en-US" altLang="ja-JP" sz="2200" dirty="0">
                <a:solidFill>
                  <a:prstClr val="black"/>
                </a:solidFill>
              </a:rPr>
              <a:t>N=0.01 1/s</a:t>
            </a:r>
            <a:endParaRPr lang="ja-JP" altLang="en-US" sz="2200" dirty="0">
              <a:solidFill>
                <a:prstClr val="black"/>
              </a:solidFill>
            </a:endParaRPr>
          </a:p>
        </p:txBody>
      </p:sp>
      <p:grpSp>
        <p:nvGrpSpPr>
          <p:cNvPr id="13" name="グループ化 12"/>
          <p:cNvGrpSpPr/>
          <p:nvPr/>
        </p:nvGrpSpPr>
        <p:grpSpPr>
          <a:xfrm>
            <a:off x="5567734" y="2454741"/>
            <a:ext cx="2461641" cy="782573"/>
            <a:chOff x="5530166" y="3051553"/>
            <a:chExt cx="2461641" cy="782573"/>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499" t="-1978" r="23288" b="50000"/>
            <a:stretch/>
          </p:blipFill>
          <p:spPr bwMode="auto">
            <a:xfrm>
              <a:off x="5530166" y="3051553"/>
              <a:ext cx="2461641" cy="78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矢印コネクタ 13"/>
            <p:cNvCxnSpPr>
              <a:endCxn id="5" idx="2"/>
            </p:cNvCxnSpPr>
            <p:nvPr/>
          </p:nvCxnSpPr>
          <p:spPr>
            <a:xfrm>
              <a:off x="6757616" y="3099160"/>
              <a:ext cx="3371" cy="734966"/>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5672017" y="2288179"/>
            <a:ext cx="639940" cy="1134520"/>
            <a:chOff x="5634449" y="2884991"/>
            <a:chExt cx="639940" cy="1134520"/>
          </a:xfrm>
        </p:grpSpPr>
        <p:sp>
          <p:nvSpPr>
            <p:cNvPr id="7" name="円/楕円 6"/>
            <p:cNvSpPr/>
            <p:nvPr/>
          </p:nvSpPr>
          <p:spPr>
            <a:xfrm>
              <a:off x="5634449" y="3429784"/>
              <a:ext cx="639940" cy="5897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フリーフォーム 7"/>
            <p:cNvSpPr/>
            <p:nvPr/>
          </p:nvSpPr>
          <p:spPr>
            <a:xfrm>
              <a:off x="5949493" y="2884991"/>
              <a:ext cx="324896" cy="544793"/>
            </a:xfrm>
            <a:custGeom>
              <a:avLst/>
              <a:gdLst>
                <a:gd name="connsiteX0" fmla="*/ 0 w 495300"/>
                <a:gd name="connsiteY0" fmla="*/ 444500 h 444500"/>
                <a:gd name="connsiteX1" fmla="*/ 165100 w 495300"/>
                <a:gd name="connsiteY1" fmla="*/ 152400 h 444500"/>
                <a:gd name="connsiteX2" fmla="*/ 495300 w 495300"/>
                <a:gd name="connsiteY2" fmla="*/ 0 h 444500"/>
              </a:gdLst>
              <a:ahLst/>
              <a:cxnLst>
                <a:cxn ang="0">
                  <a:pos x="connsiteX0" y="connsiteY0"/>
                </a:cxn>
                <a:cxn ang="0">
                  <a:pos x="connsiteX1" y="connsiteY1"/>
                </a:cxn>
                <a:cxn ang="0">
                  <a:pos x="connsiteX2" y="connsiteY2"/>
                </a:cxn>
              </a:cxnLst>
              <a:rect l="l" t="t" r="r" b="b"/>
              <a:pathLst>
                <a:path w="495300" h="444500">
                  <a:moveTo>
                    <a:pt x="0" y="444500"/>
                  </a:moveTo>
                  <a:cubicBezTo>
                    <a:pt x="41275" y="335491"/>
                    <a:pt x="82550" y="226483"/>
                    <a:pt x="165100" y="152400"/>
                  </a:cubicBezTo>
                  <a:cubicBezTo>
                    <a:pt x="247650" y="78317"/>
                    <a:pt x="371475" y="39158"/>
                    <a:pt x="49530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291994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コンテンツ プレースホルダー 7"/>
              <p:cNvSpPr>
                <a:spLocks noGrp="1"/>
              </p:cNvSpPr>
              <p:nvPr>
                <p:ph idx="1"/>
              </p:nvPr>
            </p:nvSpPr>
            <p:spPr>
              <a:xfrm>
                <a:off x="645957" y="5664141"/>
                <a:ext cx="7305098" cy="1844892"/>
              </a:xfrm>
            </p:spPr>
            <p:txBody>
              <a:bodyPr>
                <a:normAutofit/>
              </a:bodyPr>
              <a:lstStyle/>
              <a:p>
                <a:r>
                  <a:rPr lang="en-US" altLang="ja-JP" sz="2200" dirty="0"/>
                  <a:t>Computational region</a:t>
                </a:r>
              </a:p>
              <a:p>
                <a:pPr lvl="1"/>
                <a:r>
                  <a:rPr lang="en-US" altLang="ja-JP" sz="2200" dirty="0"/>
                  <a:t>horizontal</a:t>
                </a:r>
                <a:r>
                  <a:rPr lang="ja-JP" altLang="en-US" sz="2200" dirty="0"/>
                  <a:t>：</a:t>
                </a:r>
                <a14:m>
                  <m:oMath xmlns:m="http://schemas.openxmlformats.org/officeDocument/2006/math">
                    <m:r>
                      <a:rPr lang="en-US" altLang="ja-JP" sz="2200" i="1">
                        <a:latin typeface="Cambria Math" panose="02040503050406030204" pitchFamily="18" charset="0"/>
                      </a:rPr>
                      <m:t>250</m:t>
                    </m:r>
                    <m:r>
                      <a:rPr lang="en-US" altLang="ja-JP" sz="2200" i="1">
                        <a:latin typeface="Cambria Math" panose="02040503050406030204" pitchFamily="18" charset="0"/>
                      </a:rPr>
                      <m:t>𝑚</m:t>
                    </m:r>
                    <m:r>
                      <a:rPr lang="en-US" altLang="ja-JP" sz="2200" i="1">
                        <a:latin typeface="Cambria Math" panose="02040503050406030204" pitchFamily="18" charset="0"/>
                      </a:rPr>
                      <m:t>×2</m:t>
                    </m:r>
                    <m:r>
                      <a:rPr lang="en-US" altLang="ja-JP" sz="2200">
                        <a:latin typeface="Cambria Math" panose="02040503050406030204" pitchFamily="18" charset="0"/>
                      </a:rPr>
                      <m:t>000</m:t>
                    </m:r>
                  </m:oMath>
                </a14:m>
                <a:r>
                  <a:rPr lang="en-US" altLang="ja-JP" sz="2200" dirty="0"/>
                  <a:t>   vertical</a:t>
                </a:r>
                <a:r>
                  <a:rPr lang="ja-JP" altLang="en-US" sz="2200" dirty="0"/>
                  <a:t>：</a:t>
                </a:r>
                <a14:m>
                  <m:oMath xmlns:m="http://schemas.openxmlformats.org/officeDocument/2006/math">
                    <m:r>
                      <a:rPr lang="en-US" altLang="ja-JP" sz="2200" i="1">
                        <a:latin typeface="Cambria Math" panose="02040503050406030204" pitchFamily="18" charset="0"/>
                      </a:rPr>
                      <m:t>250</m:t>
                    </m:r>
                    <m:r>
                      <a:rPr lang="en-US" altLang="ja-JP" sz="2200" i="1">
                        <a:latin typeface="Cambria Math" panose="02040503050406030204" pitchFamily="18" charset="0"/>
                      </a:rPr>
                      <m:t>𝑚</m:t>
                    </m:r>
                    <m:r>
                      <a:rPr lang="en-US" altLang="ja-JP" sz="2200" i="1">
                        <a:latin typeface="Cambria Math" panose="02040503050406030204" pitchFamily="18" charset="0"/>
                      </a:rPr>
                      <m:t>×120</m:t>
                    </m:r>
                  </m:oMath>
                </a14:m>
                <a:endParaRPr lang="en-US" altLang="ja-JP" sz="2200" dirty="0"/>
              </a:p>
              <a:p>
                <a:endParaRPr lang="en-US" altLang="ja-JP" sz="2200" dirty="0"/>
              </a:p>
              <a:p>
                <a:endParaRPr kumimoji="1" lang="ja-JP" altLang="en-US" sz="2200" dirty="0"/>
              </a:p>
            </p:txBody>
          </p:sp>
        </mc:Choice>
        <mc:Fallback xmlns="">
          <p:sp>
            <p:nvSpPr>
              <p:cNvPr id="8" name="コンテンツ プレースホルダー 7"/>
              <p:cNvSpPr>
                <a:spLocks noGrp="1" noRot="1" noChangeAspect="1" noMove="1" noResize="1" noEditPoints="1" noAdjustHandles="1" noChangeArrowheads="1" noChangeShapeType="1" noTextEdit="1"/>
              </p:cNvSpPr>
              <p:nvPr>
                <p:ph idx="1"/>
              </p:nvPr>
            </p:nvSpPr>
            <p:spPr>
              <a:xfrm>
                <a:off x="645957" y="5664141"/>
                <a:ext cx="7305098" cy="1844892"/>
              </a:xfrm>
              <a:blipFill rotWithShape="0">
                <a:blip r:embed="rId2"/>
                <a:stretch>
                  <a:fillRect l="-1085" t="-4290"/>
                </a:stretch>
              </a:blipFill>
            </p:spPr>
            <p:txBody>
              <a:bodyPr/>
              <a:lstStyle/>
              <a:p>
                <a:r>
                  <a:rPr lang="ja-JP" altLang="en-US">
                    <a:noFill/>
                  </a:rPr>
                  <a:t> </a:t>
                </a:r>
              </a:p>
            </p:txBody>
          </p:sp>
        </mc:Fallback>
      </mc:AlternateContent>
      <p:sp>
        <p:nvSpPr>
          <p:cNvPr id="2" name="タイトル 1"/>
          <p:cNvSpPr>
            <a:spLocks noGrp="1"/>
          </p:cNvSpPr>
          <p:nvPr>
            <p:ph type="title"/>
          </p:nvPr>
        </p:nvSpPr>
        <p:spPr/>
        <p:txBody>
          <a:bodyPr>
            <a:normAutofit/>
          </a:bodyPr>
          <a:lstStyle/>
          <a:p>
            <a:r>
              <a:rPr lang="en-US" altLang="ja-JP" dirty="0"/>
              <a:t>Grid for each method</a:t>
            </a:r>
            <a:endParaRPr kumimoji="1" lang="ja-JP" altLang="en-US" dirty="0"/>
          </a:p>
        </p:txBody>
      </p:sp>
      <p:grpSp>
        <p:nvGrpSpPr>
          <p:cNvPr id="11" name="グループ化 10"/>
          <p:cNvGrpSpPr/>
          <p:nvPr/>
        </p:nvGrpSpPr>
        <p:grpSpPr>
          <a:xfrm>
            <a:off x="538506" y="1101555"/>
            <a:ext cx="4123904" cy="2271113"/>
            <a:chOff x="3380703" y="1816217"/>
            <a:chExt cx="3223724" cy="1775367"/>
          </a:xfrm>
        </p:grpSpPr>
        <p:grpSp>
          <p:nvGrpSpPr>
            <p:cNvPr id="6" name="グループ化 5"/>
            <p:cNvGrpSpPr/>
            <p:nvPr/>
          </p:nvGrpSpPr>
          <p:grpSpPr>
            <a:xfrm>
              <a:off x="3380703" y="1816217"/>
              <a:ext cx="3223724" cy="1775367"/>
              <a:chOff x="416757" y="1206922"/>
              <a:chExt cx="4042106" cy="2226067"/>
            </a:xfrm>
          </p:grpSpPr>
          <p:sp>
            <p:nvSpPr>
              <p:cNvPr id="31" name="テキスト ボックス 30"/>
              <p:cNvSpPr txBox="1"/>
              <p:nvPr/>
            </p:nvSpPr>
            <p:spPr>
              <a:xfrm>
                <a:off x="812631" y="1206922"/>
                <a:ext cx="3646232" cy="392174"/>
              </a:xfrm>
              <a:prstGeom prst="rect">
                <a:avLst/>
              </a:prstGeom>
              <a:noFill/>
            </p:spPr>
            <p:txBody>
              <a:bodyPr wrap="square" rtlCol="0">
                <a:spAutoFit/>
              </a:bodyPr>
              <a:lstStyle/>
              <a:p>
                <a:pPr algn="ctr"/>
                <a:r>
                  <a:rPr lang="en-US" altLang="ja-JP" sz="2000" dirty="0"/>
                  <a:t>Terrain-following coordinates</a:t>
                </a:r>
                <a:endParaRPr lang="ja-JP" altLang="en-US" sz="2000" dirty="0"/>
              </a:p>
            </p:txBody>
          </p:sp>
          <p:grpSp>
            <p:nvGrpSpPr>
              <p:cNvPr id="14" name="グループ化 13"/>
              <p:cNvGrpSpPr/>
              <p:nvPr/>
            </p:nvGrpSpPr>
            <p:grpSpPr>
              <a:xfrm>
                <a:off x="416757" y="1252342"/>
                <a:ext cx="845616" cy="2180647"/>
                <a:chOff x="2356943" y="1722441"/>
                <a:chExt cx="845616" cy="2180647"/>
              </a:xfrm>
            </p:grpSpPr>
            <p:grpSp>
              <p:nvGrpSpPr>
                <p:cNvPr id="32" name="グループ化 31"/>
                <p:cNvGrpSpPr/>
                <p:nvPr/>
              </p:nvGrpSpPr>
              <p:grpSpPr>
                <a:xfrm>
                  <a:off x="2665908" y="1906976"/>
                  <a:ext cx="536651" cy="1996112"/>
                  <a:chOff x="1184111" y="4022231"/>
                  <a:chExt cx="402729" cy="1566510"/>
                </a:xfrm>
              </p:grpSpPr>
              <p:sp>
                <p:nvSpPr>
                  <p:cNvPr id="43" name="テキスト ボックス 42"/>
                  <p:cNvSpPr txBox="1"/>
                  <p:nvPr/>
                </p:nvSpPr>
                <p:spPr>
                  <a:xfrm>
                    <a:off x="1184112" y="4022231"/>
                    <a:ext cx="402728" cy="453962"/>
                  </a:xfrm>
                  <a:prstGeom prst="rect">
                    <a:avLst/>
                  </a:prstGeom>
                  <a:noFill/>
                </p:spPr>
                <p:txBody>
                  <a:bodyPr wrap="square" rtlCol="0">
                    <a:spAutoFit/>
                  </a:bodyPr>
                  <a:lstStyle/>
                  <a:p>
                    <a:pPr algn="ctr"/>
                    <a:r>
                      <a:rPr lang="en-US" altLang="ja-JP" dirty="0"/>
                      <a:t>5</a:t>
                    </a:r>
                    <a:endParaRPr lang="ja-JP" altLang="en-US" dirty="0"/>
                  </a:p>
                </p:txBody>
              </p:sp>
              <p:sp>
                <p:nvSpPr>
                  <p:cNvPr id="44" name="テキスト ボックス 43"/>
                  <p:cNvSpPr txBox="1"/>
                  <p:nvPr/>
                </p:nvSpPr>
                <p:spPr>
                  <a:xfrm>
                    <a:off x="1184111" y="5134779"/>
                    <a:ext cx="402728" cy="453962"/>
                  </a:xfrm>
                  <a:prstGeom prst="rect">
                    <a:avLst/>
                  </a:prstGeom>
                  <a:noFill/>
                </p:spPr>
                <p:txBody>
                  <a:bodyPr wrap="square" rtlCol="0">
                    <a:spAutoFit/>
                  </a:bodyPr>
                  <a:lstStyle/>
                  <a:p>
                    <a:pPr algn="ctr"/>
                    <a:r>
                      <a:rPr lang="en-US" altLang="ja-JP" dirty="0"/>
                      <a:t>0</a:t>
                    </a:r>
                    <a:endParaRPr lang="ja-JP" altLang="en-US" dirty="0"/>
                  </a:p>
                </p:txBody>
              </p:sp>
            </p:grpSp>
            <p:sp>
              <p:nvSpPr>
                <p:cNvPr id="33" name="テキスト ボックス 32"/>
                <p:cNvSpPr txBox="1"/>
                <p:nvPr/>
              </p:nvSpPr>
              <p:spPr>
                <a:xfrm rot="16200000">
                  <a:off x="1598473" y="2480911"/>
                  <a:ext cx="2018624" cy="501683"/>
                </a:xfrm>
                <a:prstGeom prst="rect">
                  <a:avLst/>
                </a:prstGeom>
                <a:noFill/>
              </p:spPr>
              <p:txBody>
                <a:bodyPr wrap="square" rtlCol="0">
                  <a:spAutoFit/>
                </a:bodyPr>
                <a:lstStyle/>
                <a:p>
                  <a:pPr algn="ctr"/>
                  <a:r>
                    <a:rPr lang="en-US" altLang="ja-JP" sz="2000" dirty="0"/>
                    <a:t>Height(km)</a:t>
                  </a:r>
                  <a:endParaRPr lang="ja-JP" altLang="en-US" sz="2000" dirty="0"/>
                </a:p>
              </p:txBody>
            </p:sp>
          </p:grpSp>
          <p:pic>
            <p:nvPicPr>
              <p:cNvPr id="37" name="Picture 6"/>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0040" t="48939" r="30875" b="23121"/>
              <a:stretch/>
            </p:blipFill>
            <p:spPr bwMode="auto">
              <a:xfrm>
                <a:off x="1043608" y="1530487"/>
                <a:ext cx="3184280" cy="153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5" name="フリーフォーム 74"/>
            <p:cNvSpPr/>
            <p:nvPr/>
          </p:nvSpPr>
          <p:spPr>
            <a:xfrm>
              <a:off x="4957705" y="3045642"/>
              <a:ext cx="476308" cy="230953"/>
            </a:xfrm>
            <a:custGeom>
              <a:avLst/>
              <a:gdLst>
                <a:gd name="connsiteX0" fmla="*/ 533499 w 1066998"/>
                <a:gd name="connsiteY0" fmla="*/ 0 h 517366"/>
                <a:gd name="connsiteX1" fmla="*/ 1057931 w 1066998"/>
                <a:gd name="connsiteY1" fmla="*/ 427425 h 517366"/>
                <a:gd name="connsiteX2" fmla="*/ 1066998 w 1066998"/>
                <a:gd name="connsiteY2" fmla="*/ 517366 h 517366"/>
                <a:gd name="connsiteX3" fmla="*/ 0 w 1066998"/>
                <a:gd name="connsiteY3" fmla="*/ 517366 h 517366"/>
                <a:gd name="connsiteX4" fmla="*/ 9067 w 1066998"/>
                <a:gd name="connsiteY4" fmla="*/ 427425 h 517366"/>
                <a:gd name="connsiteX5" fmla="*/ 533499 w 1066998"/>
                <a:gd name="connsiteY5" fmla="*/ 0 h 5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998" h="517366">
                  <a:moveTo>
                    <a:pt x="533499" y="0"/>
                  </a:moveTo>
                  <a:cubicBezTo>
                    <a:pt x="792186" y="0"/>
                    <a:pt x="1008016" y="183494"/>
                    <a:pt x="1057931" y="427425"/>
                  </a:cubicBezTo>
                  <a:lnTo>
                    <a:pt x="1066998" y="517366"/>
                  </a:lnTo>
                  <a:lnTo>
                    <a:pt x="0" y="517366"/>
                  </a:lnTo>
                  <a:lnTo>
                    <a:pt x="9067" y="427425"/>
                  </a:lnTo>
                  <a:cubicBezTo>
                    <a:pt x="58982" y="183494"/>
                    <a:pt x="274812" y="0"/>
                    <a:pt x="533499"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4565633" y="1130315"/>
            <a:ext cx="4021776" cy="1891640"/>
            <a:chOff x="6186953" y="1846856"/>
            <a:chExt cx="3143889" cy="1478727"/>
          </a:xfrm>
        </p:grpSpPr>
        <p:grpSp>
          <p:nvGrpSpPr>
            <p:cNvPr id="5" name="グループ化 4"/>
            <p:cNvGrpSpPr/>
            <p:nvPr/>
          </p:nvGrpSpPr>
          <p:grpSpPr>
            <a:xfrm>
              <a:off x="6186953" y="1846856"/>
              <a:ext cx="3143889" cy="1478727"/>
              <a:chOff x="4683770" y="1225323"/>
              <a:chExt cx="3942004" cy="1854119"/>
            </a:xfrm>
          </p:grpSpPr>
          <p:sp>
            <p:nvSpPr>
              <p:cNvPr id="46" name="テキスト ボックス 45"/>
              <p:cNvSpPr txBox="1"/>
              <p:nvPr/>
            </p:nvSpPr>
            <p:spPr>
              <a:xfrm>
                <a:off x="4683770" y="1225323"/>
                <a:ext cx="3942004" cy="400110"/>
              </a:xfrm>
              <a:prstGeom prst="rect">
                <a:avLst/>
              </a:prstGeom>
              <a:noFill/>
            </p:spPr>
            <p:txBody>
              <a:bodyPr wrap="square" rtlCol="0">
                <a:spAutoFit/>
              </a:bodyPr>
              <a:lstStyle/>
              <a:p>
                <a:pPr algn="ctr"/>
                <a:r>
                  <a:rPr lang="en-US" altLang="ja-JP" sz="2000" dirty="0"/>
                  <a:t>Numerically generated coordinate</a:t>
                </a:r>
              </a:p>
            </p:txBody>
          </p:sp>
          <p:pic>
            <p:nvPicPr>
              <p:cNvPr id="50"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0296" t="49118" r="30780" b="22931"/>
              <a:stretch/>
            </p:blipFill>
            <p:spPr bwMode="auto">
              <a:xfrm>
                <a:off x="5135192" y="1540823"/>
                <a:ext cx="3171160" cy="1538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7" name="フリーフォーム 76"/>
            <p:cNvSpPr/>
            <p:nvPr/>
          </p:nvSpPr>
          <p:spPr>
            <a:xfrm>
              <a:off x="7603168" y="3065087"/>
              <a:ext cx="476308" cy="230953"/>
            </a:xfrm>
            <a:custGeom>
              <a:avLst/>
              <a:gdLst>
                <a:gd name="connsiteX0" fmla="*/ 533499 w 1066998"/>
                <a:gd name="connsiteY0" fmla="*/ 0 h 517366"/>
                <a:gd name="connsiteX1" fmla="*/ 1057931 w 1066998"/>
                <a:gd name="connsiteY1" fmla="*/ 427425 h 517366"/>
                <a:gd name="connsiteX2" fmla="*/ 1066998 w 1066998"/>
                <a:gd name="connsiteY2" fmla="*/ 517366 h 517366"/>
                <a:gd name="connsiteX3" fmla="*/ 0 w 1066998"/>
                <a:gd name="connsiteY3" fmla="*/ 517366 h 517366"/>
                <a:gd name="connsiteX4" fmla="*/ 9067 w 1066998"/>
                <a:gd name="connsiteY4" fmla="*/ 427425 h 517366"/>
                <a:gd name="connsiteX5" fmla="*/ 533499 w 1066998"/>
                <a:gd name="connsiteY5" fmla="*/ 0 h 5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998" h="517366">
                  <a:moveTo>
                    <a:pt x="533499" y="0"/>
                  </a:moveTo>
                  <a:cubicBezTo>
                    <a:pt x="792186" y="0"/>
                    <a:pt x="1008016" y="183494"/>
                    <a:pt x="1057931" y="427425"/>
                  </a:cubicBezTo>
                  <a:lnTo>
                    <a:pt x="1066998" y="517366"/>
                  </a:lnTo>
                  <a:lnTo>
                    <a:pt x="0" y="517366"/>
                  </a:lnTo>
                  <a:lnTo>
                    <a:pt x="9067" y="427425"/>
                  </a:lnTo>
                  <a:cubicBezTo>
                    <a:pt x="58982" y="183494"/>
                    <a:pt x="274812" y="0"/>
                    <a:pt x="533499"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574619" y="3081462"/>
            <a:ext cx="3860247" cy="2637216"/>
            <a:chOff x="3318925" y="3781129"/>
            <a:chExt cx="3017619" cy="2061562"/>
          </a:xfrm>
        </p:grpSpPr>
        <p:grpSp>
          <p:nvGrpSpPr>
            <p:cNvPr id="4" name="グループ化 3"/>
            <p:cNvGrpSpPr/>
            <p:nvPr/>
          </p:nvGrpSpPr>
          <p:grpSpPr>
            <a:xfrm>
              <a:off x="3318925" y="3781129"/>
              <a:ext cx="3017619" cy="2061562"/>
              <a:chOff x="489928" y="3800609"/>
              <a:chExt cx="3783679" cy="2584913"/>
            </a:xfrm>
          </p:grpSpPr>
          <p:pic>
            <p:nvPicPr>
              <p:cNvPr id="29"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0051" t="48511" r="30631" b="22382"/>
              <a:stretch/>
            </p:blipFill>
            <p:spPr bwMode="auto">
              <a:xfrm>
                <a:off x="1043608" y="4275396"/>
                <a:ext cx="3229999" cy="1594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テキスト ボックス 78"/>
              <p:cNvSpPr txBox="1"/>
              <p:nvPr/>
            </p:nvSpPr>
            <p:spPr>
              <a:xfrm>
                <a:off x="1234498" y="3800609"/>
                <a:ext cx="3006564" cy="593289"/>
              </a:xfrm>
              <a:prstGeom prst="rect">
                <a:avLst/>
              </a:prstGeom>
              <a:noFill/>
            </p:spPr>
            <p:txBody>
              <a:bodyPr wrap="square" rtlCol="0">
                <a:spAutoFit/>
              </a:bodyPr>
              <a:lstStyle/>
              <a:p>
                <a:pPr algn="ctr">
                  <a:lnSpc>
                    <a:spcPts val="2000"/>
                  </a:lnSpc>
                </a:pPr>
                <a:r>
                  <a:rPr lang="en-US" altLang="ja-JP" sz="2000" dirty="0"/>
                  <a:t>Chimera grid method</a:t>
                </a:r>
                <a:br>
                  <a:rPr lang="en-US" altLang="ja-JP" sz="2000" dirty="0"/>
                </a:br>
                <a:r>
                  <a:rPr lang="en-US" altLang="ja-JP" sz="2000" dirty="0"/>
                  <a:t>with bi-linear interpolation</a:t>
                </a:r>
                <a:endParaRPr kumimoji="1" lang="ja-JP" altLang="en-US" sz="2000" dirty="0"/>
              </a:p>
            </p:txBody>
          </p:sp>
          <p:grpSp>
            <p:nvGrpSpPr>
              <p:cNvPr id="53" name="グループ化 52"/>
              <p:cNvGrpSpPr/>
              <p:nvPr/>
            </p:nvGrpSpPr>
            <p:grpSpPr>
              <a:xfrm>
                <a:off x="489928" y="3995682"/>
                <a:ext cx="769704" cy="2180647"/>
                <a:chOff x="2376239" y="1722441"/>
                <a:chExt cx="769704" cy="2180647"/>
              </a:xfrm>
            </p:grpSpPr>
            <p:grpSp>
              <p:nvGrpSpPr>
                <p:cNvPr id="54" name="グループ化 53"/>
                <p:cNvGrpSpPr/>
                <p:nvPr/>
              </p:nvGrpSpPr>
              <p:grpSpPr>
                <a:xfrm>
                  <a:off x="2609293" y="1906976"/>
                  <a:ext cx="536650" cy="1996112"/>
                  <a:chOff x="1141623" y="4022231"/>
                  <a:chExt cx="402728" cy="1566510"/>
                </a:xfrm>
              </p:grpSpPr>
              <p:sp>
                <p:nvSpPr>
                  <p:cNvPr id="56" name="テキスト ボックス 55"/>
                  <p:cNvSpPr txBox="1"/>
                  <p:nvPr/>
                </p:nvSpPr>
                <p:spPr>
                  <a:xfrm>
                    <a:off x="1141623" y="4022231"/>
                    <a:ext cx="402728" cy="453962"/>
                  </a:xfrm>
                  <a:prstGeom prst="rect">
                    <a:avLst/>
                  </a:prstGeom>
                  <a:noFill/>
                </p:spPr>
                <p:txBody>
                  <a:bodyPr wrap="square" rtlCol="0">
                    <a:spAutoFit/>
                  </a:bodyPr>
                  <a:lstStyle/>
                  <a:p>
                    <a:pPr algn="ctr"/>
                    <a:r>
                      <a:rPr lang="en-US" altLang="ja-JP" dirty="0"/>
                      <a:t>5</a:t>
                    </a:r>
                    <a:endParaRPr lang="ja-JP" altLang="en-US" dirty="0"/>
                  </a:p>
                </p:txBody>
              </p:sp>
              <p:sp>
                <p:nvSpPr>
                  <p:cNvPr id="57" name="テキスト ボックス 56"/>
                  <p:cNvSpPr txBox="1"/>
                  <p:nvPr/>
                </p:nvSpPr>
                <p:spPr>
                  <a:xfrm>
                    <a:off x="1141623" y="5134779"/>
                    <a:ext cx="402728" cy="453962"/>
                  </a:xfrm>
                  <a:prstGeom prst="rect">
                    <a:avLst/>
                  </a:prstGeom>
                  <a:noFill/>
                </p:spPr>
                <p:txBody>
                  <a:bodyPr wrap="square" rtlCol="0">
                    <a:spAutoFit/>
                  </a:bodyPr>
                  <a:lstStyle/>
                  <a:p>
                    <a:pPr algn="ctr"/>
                    <a:r>
                      <a:rPr lang="en-US" altLang="ja-JP" dirty="0"/>
                      <a:t>0</a:t>
                    </a:r>
                    <a:endParaRPr lang="ja-JP" altLang="en-US" dirty="0"/>
                  </a:p>
                </p:txBody>
              </p:sp>
            </p:grpSp>
            <p:sp>
              <p:nvSpPr>
                <p:cNvPr id="55" name="テキスト ボックス 54"/>
                <p:cNvSpPr txBox="1"/>
                <p:nvPr/>
              </p:nvSpPr>
              <p:spPr>
                <a:xfrm rot="16200000">
                  <a:off x="1598473" y="2500207"/>
                  <a:ext cx="2018624" cy="463092"/>
                </a:xfrm>
                <a:prstGeom prst="rect">
                  <a:avLst/>
                </a:prstGeom>
                <a:noFill/>
              </p:spPr>
              <p:txBody>
                <a:bodyPr wrap="square" rtlCol="0">
                  <a:spAutoFit/>
                </a:bodyPr>
                <a:lstStyle/>
                <a:p>
                  <a:pPr algn="ctr"/>
                  <a:r>
                    <a:rPr lang="en-US" altLang="ja-JP" dirty="0"/>
                    <a:t>Height(km)</a:t>
                  </a:r>
                  <a:endParaRPr lang="ja-JP" altLang="en-US" dirty="0"/>
                </a:p>
              </p:txBody>
            </p:sp>
          </p:grpSp>
          <p:grpSp>
            <p:nvGrpSpPr>
              <p:cNvPr id="68" name="グループ化 67"/>
              <p:cNvGrpSpPr/>
              <p:nvPr/>
            </p:nvGrpSpPr>
            <p:grpSpPr>
              <a:xfrm>
                <a:off x="1133388" y="5786501"/>
                <a:ext cx="3006564" cy="599021"/>
                <a:chOff x="5309852" y="3270210"/>
                <a:chExt cx="3006564" cy="599021"/>
              </a:xfrm>
            </p:grpSpPr>
            <p:grpSp>
              <p:nvGrpSpPr>
                <p:cNvPr id="69" name="グループ化 68"/>
                <p:cNvGrpSpPr/>
                <p:nvPr/>
              </p:nvGrpSpPr>
              <p:grpSpPr>
                <a:xfrm>
                  <a:off x="5448091" y="3270210"/>
                  <a:ext cx="2617231" cy="578462"/>
                  <a:chOff x="4700957" y="5146692"/>
                  <a:chExt cx="2516959" cy="556301"/>
                </a:xfrm>
              </p:grpSpPr>
              <p:sp>
                <p:nvSpPr>
                  <p:cNvPr id="71" name="テキスト ボックス 70"/>
                  <p:cNvSpPr txBox="1"/>
                  <p:nvPr/>
                </p:nvSpPr>
                <p:spPr>
                  <a:xfrm>
                    <a:off x="5351718" y="5146692"/>
                    <a:ext cx="671314" cy="556296"/>
                  </a:xfrm>
                  <a:prstGeom prst="rect">
                    <a:avLst/>
                  </a:prstGeom>
                  <a:noFill/>
                </p:spPr>
                <p:txBody>
                  <a:bodyPr wrap="square" rtlCol="0">
                    <a:spAutoFit/>
                  </a:bodyPr>
                  <a:lstStyle/>
                  <a:p>
                    <a:pPr algn="ctr"/>
                    <a:r>
                      <a:rPr lang="en-US" altLang="ja-JP" dirty="0"/>
                      <a:t>-1</a:t>
                    </a:r>
                    <a:endParaRPr lang="ja-JP" altLang="en-US" dirty="0"/>
                  </a:p>
                </p:txBody>
              </p:sp>
              <p:sp>
                <p:nvSpPr>
                  <p:cNvPr id="72" name="テキスト ボックス 71"/>
                  <p:cNvSpPr txBox="1"/>
                  <p:nvPr/>
                </p:nvSpPr>
                <p:spPr>
                  <a:xfrm>
                    <a:off x="6110938" y="5146692"/>
                    <a:ext cx="432049" cy="556296"/>
                  </a:xfrm>
                  <a:prstGeom prst="rect">
                    <a:avLst/>
                  </a:prstGeom>
                  <a:noFill/>
                </p:spPr>
                <p:txBody>
                  <a:bodyPr wrap="square" rtlCol="0">
                    <a:spAutoFit/>
                  </a:bodyPr>
                  <a:lstStyle/>
                  <a:p>
                    <a:pPr algn="ctr"/>
                    <a:r>
                      <a:rPr lang="en-US" altLang="ja-JP" dirty="0"/>
                      <a:t>1</a:t>
                    </a:r>
                    <a:endParaRPr lang="ja-JP" altLang="en-US" dirty="0"/>
                  </a:p>
                </p:txBody>
              </p:sp>
              <p:sp>
                <p:nvSpPr>
                  <p:cNvPr id="78" name="テキスト ボックス 77"/>
                  <p:cNvSpPr txBox="1"/>
                  <p:nvPr/>
                </p:nvSpPr>
                <p:spPr>
                  <a:xfrm>
                    <a:off x="6785867" y="5146697"/>
                    <a:ext cx="432049" cy="556296"/>
                  </a:xfrm>
                  <a:prstGeom prst="rect">
                    <a:avLst/>
                  </a:prstGeom>
                  <a:noFill/>
                </p:spPr>
                <p:txBody>
                  <a:bodyPr wrap="square" rtlCol="0">
                    <a:spAutoFit/>
                  </a:bodyPr>
                  <a:lstStyle/>
                  <a:p>
                    <a:pPr algn="ctr"/>
                    <a:r>
                      <a:rPr lang="en-US" altLang="ja-JP" dirty="0"/>
                      <a:t>3</a:t>
                    </a:r>
                    <a:endParaRPr lang="ja-JP" altLang="en-US" dirty="0"/>
                  </a:p>
                </p:txBody>
              </p:sp>
              <p:sp>
                <p:nvSpPr>
                  <p:cNvPr id="81" name="テキスト ボックス 80"/>
                  <p:cNvSpPr txBox="1"/>
                  <p:nvPr/>
                </p:nvSpPr>
                <p:spPr>
                  <a:xfrm>
                    <a:off x="4700957" y="5146692"/>
                    <a:ext cx="709355" cy="556296"/>
                  </a:xfrm>
                  <a:prstGeom prst="rect">
                    <a:avLst/>
                  </a:prstGeom>
                  <a:noFill/>
                </p:spPr>
                <p:txBody>
                  <a:bodyPr wrap="square" rtlCol="0">
                    <a:spAutoFit/>
                  </a:bodyPr>
                  <a:lstStyle/>
                  <a:p>
                    <a:pPr algn="ctr"/>
                    <a:r>
                      <a:rPr lang="en-US" altLang="ja-JP" dirty="0"/>
                      <a:t>-3</a:t>
                    </a:r>
                    <a:endParaRPr lang="ja-JP" altLang="en-US" dirty="0"/>
                  </a:p>
                </p:txBody>
              </p:sp>
            </p:grpSp>
            <p:sp>
              <p:nvSpPr>
                <p:cNvPr id="70" name="テキスト ボックス 69"/>
                <p:cNvSpPr txBox="1"/>
                <p:nvPr/>
              </p:nvSpPr>
              <p:spPr>
                <a:xfrm>
                  <a:off x="5309852" y="3507224"/>
                  <a:ext cx="3006564" cy="362007"/>
                </a:xfrm>
                <a:prstGeom prst="rect">
                  <a:avLst/>
                </a:prstGeom>
                <a:noFill/>
              </p:spPr>
              <p:txBody>
                <a:bodyPr wrap="square" rtlCol="0">
                  <a:spAutoFit/>
                </a:bodyPr>
                <a:lstStyle/>
                <a:p>
                  <a:pPr algn="ctr"/>
                  <a:r>
                    <a:rPr lang="en-US" altLang="ja-JP" dirty="0"/>
                    <a:t>Horizontal distance (km)</a:t>
                  </a:r>
                  <a:endParaRPr kumimoji="1" lang="ja-JP" altLang="en-US" dirty="0"/>
                </a:p>
              </p:txBody>
            </p:sp>
          </p:grpSp>
        </p:grpSp>
        <p:sp>
          <p:nvSpPr>
            <p:cNvPr id="82" name="フリーフォーム 81"/>
            <p:cNvSpPr/>
            <p:nvPr/>
          </p:nvSpPr>
          <p:spPr>
            <a:xfrm>
              <a:off x="4815808" y="5151527"/>
              <a:ext cx="476308" cy="230953"/>
            </a:xfrm>
            <a:custGeom>
              <a:avLst/>
              <a:gdLst>
                <a:gd name="connsiteX0" fmla="*/ 533499 w 1066998"/>
                <a:gd name="connsiteY0" fmla="*/ 0 h 517366"/>
                <a:gd name="connsiteX1" fmla="*/ 1057931 w 1066998"/>
                <a:gd name="connsiteY1" fmla="*/ 427425 h 517366"/>
                <a:gd name="connsiteX2" fmla="*/ 1066998 w 1066998"/>
                <a:gd name="connsiteY2" fmla="*/ 517366 h 517366"/>
                <a:gd name="connsiteX3" fmla="*/ 0 w 1066998"/>
                <a:gd name="connsiteY3" fmla="*/ 517366 h 517366"/>
                <a:gd name="connsiteX4" fmla="*/ 9067 w 1066998"/>
                <a:gd name="connsiteY4" fmla="*/ 427425 h 517366"/>
                <a:gd name="connsiteX5" fmla="*/ 533499 w 1066998"/>
                <a:gd name="connsiteY5" fmla="*/ 0 h 5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998" h="517366">
                  <a:moveTo>
                    <a:pt x="533499" y="0"/>
                  </a:moveTo>
                  <a:cubicBezTo>
                    <a:pt x="792186" y="0"/>
                    <a:pt x="1008016" y="183494"/>
                    <a:pt x="1057931" y="427425"/>
                  </a:cubicBezTo>
                  <a:lnTo>
                    <a:pt x="1066998" y="517366"/>
                  </a:lnTo>
                  <a:lnTo>
                    <a:pt x="0" y="517366"/>
                  </a:lnTo>
                  <a:lnTo>
                    <a:pt x="9067" y="427425"/>
                  </a:lnTo>
                  <a:cubicBezTo>
                    <a:pt x="58982" y="183494"/>
                    <a:pt x="274812" y="0"/>
                    <a:pt x="533499"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p:nvGrpSpPr>
        <p:grpSpPr>
          <a:xfrm>
            <a:off x="4935904" y="3065477"/>
            <a:ext cx="3285328" cy="2660408"/>
            <a:chOff x="6524149" y="3808753"/>
            <a:chExt cx="2568195" cy="2079692"/>
          </a:xfrm>
        </p:grpSpPr>
        <p:grpSp>
          <p:nvGrpSpPr>
            <p:cNvPr id="3" name="グループ化 2"/>
            <p:cNvGrpSpPr/>
            <p:nvPr/>
          </p:nvGrpSpPr>
          <p:grpSpPr>
            <a:xfrm>
              <a:off x="6524149" y="3808753"/>
              <a:ext cx="2568195" cy="2079692"/>
              <a:chOff x="5157982" y="3775550"/>
              <a:chExt cx="3220163" cy="2607642"/>
            </a:xfrm>
          </p:grpSpPr>
          <p:pic>
            <p:nvPicPr>
              <p:cNvPr id="58" name="Picture 4"/>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0370" t="48272" r="30526" b="22844"/>
              <a:stretch/>
            </p:blipFill>
            <p:spPr bwMode="auto">
              <a:xfrm>
                <a:off x="5157982" y="4262696"/>
                <a:ext cx="3220163" cy="160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テキスト ボックス 79"/>
              <p:cNvSpPr txBox="1"/>
              <p:nvPr/>
            </p:nvSpPr>
            <p:spPr>
              <a:xfrm>
                <a:off x="5203174" y="3775550"/>
                <a:ext cx="3006564" cy="593289"/>
              </a:xfrm>
              <a:prstGeom prst="rect">
                <a:avLst/>
              </a:prstGeom>
              <a:noFill/>
            </p:spPr>
            <p:txBody>
              <a:bodyPr wrap="square" rtlCol="0">
                <a:spAutoFit/>
              </a:bodyPr>
              <a:lstStyle/>
              <a:p>
                <a:pPr algn="ctr">
                  <a:lnSpc>
                    <a:spcPts val="2000"/>
                  </a:lnSpc>
                </a:pPr>
                <a:r>
                  <a:rPr lang="en-US" altLang="ja-JP" sz="2000" dirty="0"/>
                  <a:t>Chimera grid method</a:t>
                </a:r>
                <a:br>
                  <a:rPr lang="en-US" altLang="ja-JP" sz="2000" dirty="0"/>
                </a:br>
                <a:r>
                  <a:rPr lang="en-US" altLang="ja-JP" sz="2000" dirty="0"/>
                  <a:t>with Lagrange interpolation</a:t>
                </a:r>
                <a:endParaRPr kumimoji="1" lang="ja-JP" altLang="en-US" sz="2000" dirty="0"/>
              </a:p>
            </p:txBody>
          </p:sp>
          <p:grpSp>
            <p:nvGrpSpPr>
              <p:cNvPr id="61" name="グループ化 60"/>
              <p:cNvGrpSpPr/>
              <p:nvPr/>
            </p:nvGrpSpPr>
            <p:grpSpPr>
              <a:xfrm>
                <a:off x="5220072" y="5786501"/>
                <a:ext cx="3006564" cy="596691"/>
                <a:chOff x="5309852" y="3270210"/>
                <a:chExt cx="3006564" cy="596691"/>
              </a:xfrm>
            </p:grpSpPr>
            <p:grpSp>
              <p:nvGrpSpPr>
                <p:cNvPr id="62" name="グループ化 61"/>
                <p:cNvGrpSpPr/>
                <p:nvPr/>
              </p:nvGrpSpPr>
              <p:grpSpPr>
                <a:xfrm>
                  <a:off x="5448091" y="3270210"/>
                  <a:ext cx="2617231" cy="578462"/>
                  <a:chOff x="4700957" y="5146692"/>
                  <a:chExt cx="2516959" cy="556301"/>
                </a:xfrm>
              </p:grpSpPr>
              <p:sp>
                <p:nvSpPr>
                  <p:cNvPr id="64" name="テキスト ボックス 63"/>
                  <p:cNvSpPr txBox="1"/>
                  <p:nvPr/>
                </p:nvSpPr>
                <p:spPr>
                  <a:xfrm>
                    <a:off x="5351718" y="5146692"/>
                    <a:ext cx="671314" cy="556296"/>
                  </a:xfrm>
                  <a:prstGeom prst="rect">
                    <a:avLst/>
                  </a:prstGeom>
                  <a:noFill/>
                </p:spPr>
                <p:txBody>
                  <a:bodyPr wrap="square" rtlCol="0">
                    <a:spAutoFit/>
                  </a:bodyPr>
                  <a:lstStyle/>
                  <a:p>
                    <a:pPr algn="ctr"/>
                    <a:r>
                      <a:rPr lang="en-US" altLang="ja-JP" dirty="0"/>
                      <a:t>-1</a:t>
                    </a:r>
                    <a:endParaRPr lang="ja-JP" altLang="en-US" dirty="0"/>
                  </a:p>
                </p:txBody>
              </p:sp>
              <p:sp>
                <p:nvSpPr>
                  <p:cNvPr id="65" name="テキスト ボックス 64"/>
                  <p:cNvSpPr txBox="1"/>
                  <p:nvPr/>
                </p:nvSpPr>
                <p:spPr>
                  <a:xfrm>
                    <a:off x="6110938" y="5146692"/>
                    <a:ext cx="432049" cy="556296"/>
                  </a:xfrm>
                  <a:prstGeom prst="rect">
                    <a:avLst/>
                  </a:prstGeom>
                  <a:noFill/>
                </p:spPr>
                <p:txBody>
                  <a:bodyPr wrap="square" rtlCol="0">
                    <a:spAutoFit/>
                  </a:bodyPr>
                  <a:lstStyle/>
                  <a:p>
                    <a:pPr algn="ctr"/>
                    <a:r>
                      <a:rPr lang="en-US" altLang="ja-JP" dirty="0"/>
                      <a:t>1</a:t>
                    </a:r>
                    <a:endParaRPr lang="ja-JP" altLang="en-US" dirty="0"/>
                  </a:p>
                </p:txBody>
              </p:sp>
              <p:sp>
                <p:nvSpPr>
                  <p:cNvPr id="66" name="テキスト ボックス 65"/>
                  <p:cNvSpPr txBox="1"/>
                  <p:nvPr/>
                </p:nvSpPr>
                <p:spPr>
                  <a:xfrm>
                    <a:off x="6785867" y="5146697"/>
                    <a:ext cx="432049" cy="556296"/>
                  </a:xfrm>
                  <a:prstGeom prst="rect">
                    <a:avLst/>
                  </a:prstGeom>
                  <a:noFill/>
                </p:spPr>
                <p:txBody>
                  <a:bodyPr wrap="square" rtlCol="0">
                    <a:spAutoFit/>
                  </a:bodyPr>
                  <a:lstStyle/>
                  <a:p>
                    <a:pPr algn="ctr"/>
                    <a:r>
                      <a:rPr lang="en-US" altLang="ja-JP" dirty="0"/>
                      <a:t>3</a:t>
                    </a:r>
                    <a:endParaRPr lang="ja-JP" altLang="en-US" dirty="0"/>
                  </a:p>
                </p:txBody>
              </p:sp>
              <p:sp>
                <p:nvSpPr>
                  <p:cNvPr id="67" name="テキスト ボックス 66"/>
                  <p:cNvSpPr txBox="1"/>
                  <p:nvPr/>
                </p:nvSpPr>
                <p:spPr>
                  <a:xfrm>
                    <a:off x="4700957" y="5146692"/>
                    <a:ext cx="709355" cy="556296"/>
                  </a:xfrm>
                  <a:prstGeom prst="rect">
                    <a:avLst/>
                  </a:prstGeom>
                  <a:noFill/>
                </p:spPr>
                <p:txBody>
                  <a:bodyPr wrap="square" rtlCol="0">
                    <a:spAutoFit/>
                  </a:bodyPr>
                  <a:lstStyle/>
                  <a:p>
                    <a:pPr algn="ctr"/>
                    <a:r>
                      <a:rPr lang="en-US" altLang="ja-JP" dirty="0"/>
                      <a:t>-3</a:t>
                    </a:r>
                    <a:endParaRPr lang="ja-JP" altLang="en-US" dirty="0"/>
                  </a:p>
                </p:txBody>
              </p:sp>
            </p:grpSp>
            <p:sp>
              <p:nvSpPr>
                <p:cNvPr id="63" name="テキスト ボックス 62"/>
                <p:cNvSpPr txBox="1"/>
                <p:nvPr/>
              </p:nvSpPr>
              <p:spPr>
                <a:xfrm>
                  <a:off x="5309852" y="3504894"/>
                  <a:ext cx="3006564" cy="362007"/>
                </a:xfrm>
                <a:prstGeom prst="rect">
                  <a:avLst/>
                </a:prstGeom>
                <a:noFill/>
              </p:spPr>
              <p:txBody>
                <a:bodyPr wrap="square" rtlCol="0">
                  <a:spAutoFit/>
                </a:bodyPr>
                <a:lstStyle/>
                <a:p>
                  <a:pPr algn="ctr"/>
                  <a:r>
                    <a:rPr lang="en-US" altLang="ja-JP" dirty="0"/>
                    <a:t>Horizontal distance (km)</a:t>
                  </a:r>
                  <a:endParaRPr kumimoji="1" lang="ja-JP" altLang="en-US" dirty="0"/>
                </a:p>
              </p:txBody>
            </p:sp>
          </p:grpSp>
        </p:grpSp>
        <p:sp>
          <p:nvSpPr>
            <p:cNvPr id="83" name="フリーフォーム 82"/>
            <p:cNvSpPr/>
            <p:nvPr/>
          </p:nvSpPr>
          <p:spPr>
            <a:xfrm>
              <a:off x="7555107" y="5214519"/>
              <a:ext cx="476308" cy="230953"/>
            </a:xfrm>
            <a:custGeom>
              <a:avLst/>
              <a:gdLst>
                <a:gd name="connsiteX0" fmla="*/ 533499 w 1066998"/>
                <a:gd name="connsiteY0" fmla="*/ 0 h 517366"/>
                <a:gd name="connsiteX1" fmla="*/ 1057931 w 1066998"/>
                <a:gd name="connsiteY1" fmla="*/ 427425 h 517366"/>
                <a:gd name="connsiteX2" fmla="*/ 1066998 w 1066998"/>
                <a:gd name="connsiteY2" fmla="*/ 517366 h 517366"/>
                <a:gd name="connsiteX3" fmla="*/ 0 w 1066998"/>
                <a:gd name="connsiteY3" fmla="*/ 517366 h 517366"/>
                <a:gd name="connsiteX4" fmla="*/ 9067 w 1066998"/>
                <a:gd name="connsiteY4" fmla="*/ 427425 h 517366"/>
                <a:gd name="connsiteX5" fmla="*/ 533499 w 1066998"/>
                <a:gd name="connsiteY5" fmla="*/ 0 h 5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998" h="517366">
                  <a:moveTo>
                    <a:pt x="533499" y="0"/>
                  </a:moveTo>
                  <a:cubicBezTo>
                    <a:pt x="792186" y="0"/>
                    <a:pt x="1008016" y="183494"/>
                    <a:pt x="1057931" y="427425"/>
                  </a:cubicBezTo>
                  <a:lnTo>
                    <a:pt x="1066998" y="517366"/>
                  </a:lnTo>
                  <a:lnTo>
                    <a:pt x="0" y="517366"/>
                  </a:lnTo>
                  <a:lnTo>
                    <a:pt x="9067" y="427425"/>
                  </a:lnTo>
                  <a:cubicBezTo>
                    <a:pt x="58982" y="183494"/>
                    <a:pt x="274812" y="0"/>
                    <a:pt x="533499"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5082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Result</a:t>
            </a:r>
            <a:r>
              <a:rPr kumimoji="1" lang="ja-JP" altLang="en-US" dirty="0"/>
              <a:t>：</a:t>
            </a:r>
            <a:r>
              <a:rPr kumimoji="1" lang="en-US" altLang="ja-JP" dirty="0"/>
              <a:t>error from analytic solutions</a:t>
            </a:r>
            <a:endParaRPr kumimoji="1" lang="ja-JP" altLang="en-US" dirty="0"/>
          </a:p>
        </p:txBody>
      </p:sp>
      <p:grpSp>
        <p:nvGrpSpPr>
          <p:cNvPr id="74" name="グループ化 73"/>
          <p:cNvGrpSpPr/>
          <p:nvPr/>
        </p:nvGrpSpPr>
        <p:grpSpPr>
          <a:xfrm>
            <a:off x="625117" y="2031141"/>
            <a:ext cx="2708528" cy="2546217"/>
            <a:chOff x="2116037" y="1060488"/>
            <a:chExt cx="2708528" cy="2546217"/>
          </a:xfrm>
        </p:grpSpPr>
        <p:grpSp>
          <p:nvGrpSpPr>
            <p:cNvPr id="10" name="グループ化 9"/>
            <p:cNvGrpSpPr/>
            <p:nvPr/>
          </p:nvGrpSpPr>
          <p:grpSpPr>
            <a:xfrm>
              <a:off x="2116037" y="1060488"/>
              <a:ext cx="2708528" cy="2546217"/>
              <a:chOff x="2116037" y="1155738"/>
              <a:chExt cx="2708528" cy="2546217"/>
            </a:xfrm>
          </p:grpSpPr>
          <p:grpSp>
            <p:nvGrpSpPr>
              <p:cNvPr id="46" name="グループ化 45"/>
              <p:cNvGrpSpPr/>
              <p:nvPr/>
            </p:nvGrpSpPr>
            <p:grpSpPr>
              <a:xfrm>
                <a:off x="2116037" y="1155738"/>
                <a:ext cx="608536" cy="2281069"/>
                <a:chOff x="474567" y="1905319"/>
                <a:chExt cx="608537" cy="2281069"/>
              </a:xfrm>
            </p:grpSpPr>
            <p:sp>
              <p:nvSpPr>
                <p:cNvPr id="55" name="テキスト ボックス 54"/>
                <p:cNvSpPr txBox="1"/>
                <p:nvPr/>
              </p:nvSpPr>
              <p:spPr>
                <a:xfrm rot="16200000">
                  <a:off x="-132854" y="2770417"/>
                  <a:ext cx="1584176" cy="369333"/>
                </a:xfrm>
                <a:prstGeom prst="rect">
                  <a:avLst/>
                </a:prstGeom>
                <a:noFill/>
              </p:spPr>
              <p:txBody>
                <a:bodyPr wrap="square" rtlCol="0">
                  <a:spAutoFit/>
                </a:bodyPr>
                <a:lstStyle/>
                <a:p>
                  <a:pPr algn="ctr"/>
                  <a:r>
                    <a:rPr lang="en-US" altLang="ja-JP" dirty="0"/>
                    <a:t>Height (km)</a:t>
                  </a:r>
                  <a:endParaRPr lang="ja-JP" altLang="en-US" dirty="0"/>
                </a:p>
              </p:txBody>
            </p:sp>
            <p:grpSp>
              <p:nvGrpSpPr>
                <p:cNvPr id="56" name="グループ化 55"/>
                <p:cNvGrpSpPr/>
                <p:nvPr/>
              </p:nvGrpSpPr>
              <p:grpSpPr>
                <a:xfrm>
                  <a:off x="649669" y="1905319"/>
                  <a:ext cx="433435" cy="2281069"/>
                  <a:chOff x="649669" y="1905319"/>
                  <a:chExt cx="433435" cy="2281069"/>
                </a:xfrm>
              </p:grpSpPr>
              <p:sp>
                <p:nvSpPr>
                  <p:cNvPr id="57" name="テキスト ボックス 56"/>
                  <p:cNvSpPr txBox="1"/>
                  <p:nvPr/>
                </p:nvSpPr>
                <p:spPr>
                  <a:xfrm>
                    <a:off x="649669" y="1905319"/>
                    <a:ext cx="433435" cy="369332"/>
                  </a:xfrm>
                  <a:prstGeom prst="rect">
                    <a:avLst/>
                  </a:prstGeom>
                  <a:noFill/>
                </p:spPr>
                <p:txBody>
                  <a:bodyPr wrap="square" rtlCol="0">
                    <a:spAutoFit/>
                  </a:bodyPr>
                  <a:lstStyle/>
                  <a:p>
                    <a:pPr algn="ctr"/>
                    <a:r>
                      <a:rPr lang="en-US" altLang="ja-JP" dirty="0"/>
                      <a:t>15</a:t>
                    </a:r>
                    <a:endParaRPr lang="ja-JP" altLang="en-US" dirty="0"/>
                  </a:p>
                </p:txBody>
              </p:sp>
              <p:sp>
                <p:nvSpPr>
                  <p:cNvPr id="58" name="テキスト ボックス 57"/>
                  <p:cNvSpPr txBox="1"/>
                  <p:nvPr/>
                </p:nvSpPr>
                <p:spPr>
                  <a:xfrm>
                    <a:off x="649669" y="3179811"/>
                    <a:ext cx="433435" cy="369332"/>
                  </a:xfrm>
                  <a:prstGeom prst="rect">
                    <a:avLst/>
                  </a:prstGeom>
                  <a:noFill/>
                </p:spPr>
                <p:txBody>
                  <a:bodyPr wrap="square" rtlCol="0">
                    <a:spAutoFit/>
                  </a:bodyPr>
                  <a:lstStyle/>
                  <a:p>
                    <a:pPr algn="ctr"/>
                    <a:r>
                      <a:rPr lang="en-US" altLang="ja-JP" dirty="0"/>
                      <a:t>5</a:t>
                    </a:r>
                    <a:endParaRPr lang="ja-JP" altLang="en-US" dirty="0"/>
                  </a:p>
                </p:txBody>
              </p:sp>
              <p:sp>
                <p:nvSpPr>
                  <p:cNvPr id="59" name="テキスト ボックス 58"/>
                  <p:cNvSpPr txBox="1"/>
                  <p:nvPr/>
                </p:nvSpPr>
                <p:spPr>
                  <a:xfrm>
                    <a:off x="649669" y="2542565"/>
                    <a:ext cx="433435" cy="369332"/>
                  </a:xfrm>
                  <a:prstGeom prst="rect">
                    <a:avLst/>
                  </a:prstGeom>
                  <a:noFill/>
                </p:spPr>
                <p:txBody>
                  <a:bodyPr wrap="square" rtlCol="0">
                    <a:spAutoFit/>
                  </a:bodyPr>
                  <a:lstStyle/>
                  <a:p>
                    <a:pPr algn="ctr"/>
                    <a:r>
                      <a:rPr lang="en-US" altLang="ja-JP" dirty="0"/>
                      <a:t>10</a:t>
                    </a:r>
                    <a:endParaRPr lang="ja-JP" altLang="en-US" dirty="0"/>
                  </a:p>
                </p:txBody>
              </p:sp>
              <p:sp>
                <p:nvSpPr>
                  <p:cNvPr id="60" name="テキスト ボックス 59"/>
                  <p:cNvSpPr txBox="1"/>
                  <p:nvPr/>
                </p:nvSpPr>
                <p:spPr>
                  <a:xfrm>
                    <a:off x="649669" y="3817056"/>
                    <a:ext cx="433435" cy="369332"/>
                  </a:xfrm>
                  <a:prstGeom prst="rect">
                    <a:avLst/>
                  </a:prstGeom>
                  <a:noFill/>
                </p:spPr>
                <p:txBody>
                  <a:bodyPr wrap="square" rtlCol="0">
                    <a:spAutoFit/>
                  </a:bodyPr>
                  <a:lstStyle/>
                  <a:p>
                    <a:pPr algn="ctr"/>
                    <a:r>
                      <a:rPr lang="en-US" altLang="ja-JP" dirty="0"/>
                      <a:t>0</a:t>
                    </a:r>
                    <a:endParaRPr lang="ja-JP" altLang="en-US" dirty="0"/>
                  </a:p>
                </p:txBody>
              </p:sp>
            </p:grpSp>
          </p:grpSp>
          <p:grpSp>
            <p:nvGrpSpPr>
              <p:cNvPr id="47" name="グループ化 46"/>
              <p:cNvGrpSpPr/>
              <p:nvPr/>
            </p:nvGrpSpPr>
            <p:grpSpPr>
              <a:xfrm>
                <a:off x="2441354" y="3158628"/>
                <a:ext cx="2383211" cy="543327"/>
                <a:chOff x="2601070" y="2485784"/>
                <a:chExt cx="2383211" cy="543327"/>
              </a:xfrm>
            </p:grpSpPr>
            <p:grpSp>
              <p:nvGrpSpPr>
                <p:cNvPr id="49" name="グループ化 48"/>
                <p:cNvGrpSpPr/>
                <p:nvPr/>
              </p:nvGrpSpPr>
              <p:grpSpPr>
                <a:xfrm>
                  <a:off x="2601070" y="2485784"/>
                  <a:ext cx="2383211" cy="369332"/>
                  <a:chOff x="2660325" y="4030754"/>
                  <a:chExt cx="2383211" cy="369329"/>
                </a:xfrm>
              </p:grpSpPr>
              <p:sp>
                <p:nvSpPr>
                  <p:cNvPr id="51" name="テキスト ボックス 50"/>
                  <p:cNvSpPr txBox="1"/>
                  <p:nvPr/>
                </p:nvSpPr>
                <p:spPr>
                  <a:xfrm>
                    <a:off x="2660325" y="4030754"/>
                    <a:ext cx="384505" cy="369329"/>
                  </a:xfrm>
                  <a:prstGeom prst="rect">
                    <a:avLst/>
                  </a:prstGeom>
                  <a:noFill/>
                </p:spPr>
                <p:txBody>
                  <a:bodyPr wrap="square" rtlCol="0">
                    <a:spAutoFit/>
                  </a:bodyPr>
                  <a:lstStyle/>
                  <a:p>
                    <a:pPr algn="ctr"/>
                    <a:r>
                      <a:rPr lang="en-US" altLang="ja-JP" dirty="0"/>
                      <a:t>-5</a:t>
                    </a:r>
                    <a:endParaRPr lang="ja-JP" altLang="en-US" dirty="0"/>
                  </a:p>
                </p:txBody>
              </p:sp>
              <p:sp>
                <p:nvSpPr>
                  <p:cNvPr id="52" name="テキスト ボックス 51"/>
                  <p:cNvSpPr txBox="1"/>
                  <p:nvPr/>
                </p:nvSpPr>
                <p:spPr>
                  <a:xfrm>
                    <a:off x="3314538" y="4030754"/>
                    <a:ext cx="384505" cy="369329"/>
                  </a:xfrm>
                  <a:prstGeom prst="rect">
                    <a:avLst/>
                  </a:prstGeom>
                  <a:noFill/>
                </p:spPr>
                <p:txBody>
                  <a:bodyPr wrap="square" rtlCol="0">
                    <a:spAutoFit/>
                  </a:bodyPr>
                  <a:lstStyle/>
                  <a:p>
                    <a:pPr algn="ctr"/>
                    <a:r>
                      <a:rPr lang="en-US" altLang="ja-JP" dirty="0"/>
                      <a:t>0</a:t>
                    </a:r>
                    <a:endParaRPr lang="ja-JP" altLang="en-US" dirty="0"/>
                  </a:p>
                </p:txBody>
              </p:sp>
              <p:sp>
                <p:nvSpPr>
                  <p:cNvPr id="53" name="テキスト ボックス 52"/>
                  <p:cNvSpPr txBox="1"/>
                  <p:nvPr/>
                </p:nvSpPr>
                <p:spPr>
                  <a:xfrm>
                    <a:off x="3949700" y="4030754"/>
                    <a:ext cx="384505" cy="369329"/>
                  </a:xfrm>
                  <a:prstGeom prst="rect">
                    <a:avLst/>
                  </a:prstGeom>
                  <a:noFill/>
                </p:spPr>
                <p:txBody>
                  <a:bodyPr wrap="square" rtlCol="0">
                    <a:spAutoFit/>
                  </a:bodyPr>
                  <a:lstStyle/>
                  <a:p>
                    <a:pPr algn="ctr"/>
                    <a:r>
                      <a:rPr lang="en-US" altLang="ja-JP" dirty="0"/>
                      <a:t>5</a:t>
                    </a:r>
                    <a:endParaRPr lang="ja-JP" altLang="en-US" dirty="0"/>
                  </a:p>
                </p:txBody>
              </p:sp>
              <p:sp>
                <p:nvSpPr>
                  <p:cNvPr id="54" name="テキスト ボックス 53"/>
                  <p:cNvSpPr txBox="1"/>
                  <p:nvPr/>
                </p:nvSpPr>
                <p:spPr>
                  <a:xfrm>
                    <a:off x="4548148" y="4030754"/>
                    <a:ext cx="495388" cy="369329"/>
                  </a:xfrm>
                  <a:prstGeom prst="rect">
                    <a:avLst/>
                  </a:prstGeom>
                  <a:noFill/>
                </p:spPr>
                <p:txBody>
                  <a:bodyPr wrap="square" rtlCol="0">
                    <a:spAutoFit/>
                  </a:bodyPr>
                  <a:lstStyle/>
                  <a:p>
                    <a:pPr algn="ctr"/>
                    <a:r>
                      <a:rPr lang="en-US" altLang="ja-JP" dirty="0"/>
                      <a:t>10</a:t>
                    </a:r>
                    <a:endParaRPr lang="ja-JP" altLang="en-US" dirty="0"/>
                  </a:p>
                </p:txBody>
              </p:sp>
            </p:grpSp>
            <p:sp>
              <p:nvSpPr>
                <p:cNvPr id="50" name="テキスト ボックス 49"/>
                <p:cNvSpPr txBox="1"/>
                <p:nvPr/>
              </p:nvSpPr>
              <p:spPr>
                <a:xfrm>
                  <a:off x="2952962" y="2659789"/>
                  <a:ext cx="1609329" cy="369322"/>
                </a:xfrm>
                <a:prstGeom prst="rect">
                  <a:avLst/>
                </a:prstGeom>
                <a:noFill/>
              </p:spPr>
              <p:txBody>
                <a:bodyPr wrap="none" lIns="91429" tIns="45715" rIns="91429" bIns="45715" rtlCol="0">
                  <a:spAutoFit/>
                </a:bodyPr>
                <a:lstStyle/>
                <a:p>
                  <a:pPr algn="ctr"/>
                  <a:r>
                    <a:rPr lang="en-US" altLang="ja-JP" dirty="0"/>
                    <a:t>horizontal (km)</a:t>
                  </a:r>
                  <a:endParaRPr lang="ja-JP" altLang="en-US" dirty="0"/>
                </a:p>
              </p:txBody>
            </p:sp>
          </p:grpSp>
        </p:grpSp>
        <p:grpSp>
          <p:nvGrpSpPr>
            <p:cNvPr id="73" name="グループ化 72"/>
            <p:cNvGrpSpPr/>
            <p:nvPr/>
          </p:nvGrpSpPr>
          <p:grpSpPr>
            <a:xfrm>
              <a:off x="2636271" y="1182844"/>
              <a:ext cx="1952405" cy="1944266"/>
              <a:chOff x="2636271" y="1182844"/>
              <a:chExt cx="1952405" cy="1944266"/>
            </a:xfrm>
          </p:grpSpPr>
          <p:pic>
            <p:nvPicPr>
              <p:cNvPr id="8" name="図 7"/>
              <p:cNvPicPr>
                <a:picLocks noChangeAspect="1"/>
              </p:cNvPicPr>
              <p:nvPr/>
            </p:nvPicPr>
            <p:blipFill>
              <a:blip r:embed="rId2">
                <a:lum bright="-40000" contrast="60000"/>
              </a:blip>
              <a:stretch>
                <a:fillRect/>
              </a:stretch>
            </p:blipFill>
            <p:spPr>
              <a:xfrm>
                <a:off x="2636271" y="1182844"/>
                <a:ext cx="1952405" cy="1944266"/>
              </a:xfrm>
              <a:prstGeom prst="rect">
                <a:avLst/>
              </a:prstGeom>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173262" y="2987629"/>
                <a:ext cx="263784" cy="13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1" name="グループ化 30"/>
          <p:cNvGrpSpPr/>
          <p:nvPr/>
        </p:nvGrpSpPr>
        <p:grpSpPr>
          <a:xfrm>
            <a:off x="6400506" y="5812619"/>
            <a:ext cx="2383211" cy="599772"/>
            <a:chOff x="2387347" y="2485784"/>
            <a:chExt cx="2383211" cy="599772"/>
          </a:xfrm>
        </p:grpSpPr>
        <p:grpSp>
          <p:nvGrpSpPr>
            <p:cNvPr id="32" name="グループ化 31"/>
            <p:cNvGrpSpPr/>
            <p:nvPr/>
          </p:nvGrpSpPr>
          <p:grpSpPr>
            <a:xfrm>
              <a:off x="2387347" y="2485784"/>
              <a:ext cx="2383211" cy="369332"/>
              <a:chOff x="2446602" y="4030754"/>
              <a:chExt cx="2383211" cy="369329"/>
            </a:xfrm>
          </p:grpSpPr>
          <p:sp>
            <p:nvSpPr>
              <p:cNvPr id="34" name="テキスト ボックス 33"/>
              <p:cNvSpPr txBox="1"/>
              <p:nvPr/>
            </p:nvSpPr>
            <p:spPr>
              <a:xfrm>
                <a:off x="2446602" y="4030754"/>
                <a:ext cx="384505" cy="369329"/>
              </a:xfrm>
              <a:prstGeom prst="rect">
                <a:avLst/>
              </a:prstGeom>
              <a:noFill/>
            </p:spPr>
            <p:txBody>
              <a:bodyPr wrap="square" rtlCol="0">
                <a:spAutoFit/>
              </a:bodyPr>
              <a:lstStyle/>
              <a:p>
                <a:pPr algn="ctr"/>
                <a:r>
                  <a:rPr lang="en-US" altLang="ja-JP" dirty="0"/>
                  <a:t>-5</a:t>
                </a:r>
                <a:endParaRPr lang="ja-JP" altLang="en-US" dirty="0"/>
              </a:p>
            </p:txBody>
          </p:sp>
          <p:sp>
            <p:nvSpPr>
              <p:cNvPr id="35" name="テキスト ボックス 34"/>
              <p:cNvSpPr txBox="1"/>
              <p:nvPr/>
            </p:nvSpPr>
            <p:spPr>
              <a:xfrm>
                <a:off x="3100815" y="4030754"/>
                <a:ext cx="384505" cy="369329"/>
              </a:xfrm>
              <a:prstGeom prst="rect">
                <a:avLst/>
              </a:prstGeom>
              <a:noFill/>
            </p:spPr>
            <p:txBody>
              <a:bodyPr wrap="square" rtlCol="0">
                <a:spAutoFit/>
              </a:bodyPr>
              <a:lstStyle/>
              <a:p>
                <a:pPr algn="ctr"/>
                <a:r>
                  <a:rPr lang="en-US" altLang="ja-JP" dirty="0"/>
                  <a:t>0</a:t>
                </a:r>
                <a:endParaRPr lang="ja-JP" altLang="en-US" dirty="0"/>
              </a:p>
            </p:txBody>
          </p:sp>
          <p:sp>
            <p:nvSpPr>
              <p:cNvPr id="36" name="テキスト ボックス 35"/>
              <p:cNvSpPr txBox="1"/>
              <p:nvPr/>
            </p:nvSpPr>
            <p:spPr>
              <a:xfrm>
                <a:off x="3735977" y="4030754"/>
                <a:ext cx="384505" cy="369329"/>
              </a:xfrm>
              <a:prstGeom prst="rect">
                <a:avLst/>
              </a:prstGeom>
              <a:noFill/>
            </p:spPr>
            <p:txBody>
              <a:bodyPr wrap="square" rtlCol="0">
                <a:spAutoFit/>
              </a:bodyPr>
              <a:lstStyle/>
              <a:p>
                <a:pPr algn="ctr"/>
                <a:r>
                  <a:rPr lang="en-US" altLang="ja-JP" dirty="0"/>
                  <a:t>5</a:t>
                </a:r>
                <a:endParaRPr lang="ja-JP" altLang="en-US" dirty="0"/>
              </a:p>
            </p:txBody>
          </p:sp>
          <p:sp>
            <p:nvSpPr>
              <p:cNvPr id="37" name="テキスト ボックス 36"/>
              <p:cNvSpPr txBox="1"/>
              <p:nvPr/>
            </p:nvSpPr>
            <p:spPr>
              <a:xfrm>
                <a:off x="4334425" y="4030754"/>
                <a:ext cx="495388" cy="369329"/>
              </a:xfrm>
              <a:prstGeom prst="rect">
                <a:avLst/>
              </a:prstGeom>
              <a:noFill/>
            </p:spPr>
            <p:txBody>
              <a:bodyPr wrap="square" rtlCol="0">
                <a:spAutoFit/>
              </a:bodyPr>
              <a:lstStyle/>
              <a:p>
                <a:pPr algn="ctr"/>
                <a:r>
                  <a:rPr lang="en-US" altLang="ja-JP" dirty="0"/>
                  <a:t>10</a:t>
                </a:r>
                <a:endParaRPr lang="ja-JP" altLang="en-US" dirty="0"/>
              </a:p>
            </p:txBody>
          </p:sp>
        </p:grpSp>
        <p:sp>
          <p:nvSpPr>
            <p:cNvPr id="33" name="テキスト ボックス 32"/>
            <p:cNvSpPr txBox="1"/>
            <p:nvPr/>
          </p:nvSpPr>
          <p:spPr>
            <a:xfrm>
              <a:off x="2728020" y="2716234"/>
              <a:ext cx="1631771" cy="369322"/>
            </a:xfrm>
            <a:prstGeom prst="rect">
              <a:avLst/>
            </a:prstGeom>
            <a:noFill/>
          </p:spPr>
          <p:txBody>
            <a:bodyPr wrap="none" lIns="91429" tIns="45715" rIns="91429" bIns="45715" rtlCol="0">
              <a:spAutoFit/>
            </a:bodyPr>
            <a:lstStyle/>
            <a:p>
              <a:pPr algn="ctr"/>
              <a:r>
                <a:rPr lang="en-US" altLang="ja-JP" dirty="0"/>
                <a:t>Horizontal (km)</a:t>
              </a:r>
              <a:endParaRPr lang="ja-JP" altLang="en-US" dirty="0"/>
            </a:p>
          </p:txBody>
        </p:sp>
      </p:grpSp>
      <p:sp>
        <p:nvSpPr>
          <p:cNvPr id="11" name="テキスト ボックス 10"/>
          <p:cNvSpPr txBox="1"/>
          <p:nvPr/>
        </p:nvSpPr>
        <p:spPr>
          <a:xfrm>
            <a:off x="4147121" y="3362622"/>
            <a:ext cx="2352464" cy="584765"/>
          </a:xfrm>
          <a:prstGeom prst="rect">
            <a:avLst/>
          </a:prstGeom>
          <a:noFill/>
        </p:spPr>
        <p:txBody>
          <a:bodyPr wrap="square" lIns="91429" tIns="45715" rIns="91429" bIns="45715" rtlCol="0">
            <a:spAutoFit/>
          </a:bodyPr>
          <a:lstStyle/>
          <a:p>
            <a:pPr algn="ctr"/>
            <a:r>
              <a:rPr lang="en-US" altLang="ja-JP" sz="1600" dirty="0"/>
              <a:t>Chimera grid</a:t>
            </a:r>
          </a:p>
          <a:p>
            <a:pPr algn="ctr"/>
            <a:r>
              <a:rPr lang="en-US" altLang="ja-JP" sz="1600" dirty="0"/>
              <a:t>With linear interpolation</a:t>
            </a:r>
            <a:endParaRPr lang="ja-JP" altLang="en-US" sz="1600" dirty="0"/>
          </a:p>
        </p:txBody>
      </p:sp>
      <p:grpSp>
        <p:nvGrpSpPr>
          <p:cNvPr id="75" name="グループ化 74"/>
          <p:cNvGrpSpPr/>
          <p:nvPr/>
        </p:nvGrpSpPr>
        <p:grpSpPr>
          <a:xfrm>
            <a:off x="3716016" y="1307211"/>
            <a:ext cx="2663621" cy="2281069"/>
            <a:chOff x="868280" y="3557258"/>
            <a:chExt cx="2663621" cy="2281069"/>
          </a:xfrm>
        </p:grpSpPr>
        <p:grpSp>
          <p:nvGrpSpPr>
            <p:cNvPr id="39" name="グループ化 38"/>
            <p:cNvGrpSpPr/>
            <p:nvPr/>
          </p:nvGrpSpPr>
          <p:grpSpPr>
            <a:xfrm>
              <a:off x="868280" y="3557258"/>
              <a:ext cx="777871" cy="2281069"/>
              <a:chOff x="91509" y="1905319"/>
              <a:chExt cx="777872" cy="2281069"/>
            </a:xfrm>
          </p:grpSpPr>
          <p:sp>
            <p:nvSpPr>
              <p:cNvPr id="40" name="テキスト ボックス 39"/>
              <p:cNvSpPr txBox="1"/>
              <p:nvPr/>
            </p:nvSpPr>
            <p:spPr>
              <a:xfrm rot="16200000">
                <a:off x="-515912" y="2770417"/>
                <a:ext cx="1584176" cy="369333"/>
              </a:xfrm>
              <a:prstGeom prst="rect">
                <a:avLst/>
              </a:prstGeom>
              <a:noFill/>
            </p:spPr>
            <p:txBody>
              <a:bodyPr wrap="square" rtlCol="0">
                <a:spAutoFit/>
              </a:bodyPr>
              <a:lstStyle/>
              <a:p>
                <a:pPr algn="ctr"/>
                <a:r>
                  <a:rPr lang="en-US" altLang="ja-JP" dirty="0"/>
                  <a:t>Height (km)</a:t>
                </a:r>
                <a:endParaRPr lang="ja-JP" altLang="en-US" dirty="0"/>
              </a:p>
            </p:txBody>
          </p:sp>
          <p:grpSp>
            <p:nvGrpSpPr>
              <p:cNvPr id="41" name="グループ化 40"/>
              <p:cNvGrpSpPr/>
              <p:nvPr/>
            </p:nvGrpSpPr>
            <p:grpSpPr>
              <a:xfrm>
                <a:off x="378218" y="1905319"/>
                <a:ext cx="491163" cy="2281069"/>
                <a:chOff x="378218" y="1905319"/>
                <a:chExt cx="491163" cy="2281069"/>
              </a:xfrm>
            </p:grpSpPr>
            <p:sp>
              <p:nvSpPr>
                <p:cNvPr id="42" name="テキスト ボックス 41"/>
                <p:cNvSpPr txBox="1"/>
                <p:nvPr/>
              </p:nvSpPr>
              <p:spPr>
                <a:xfrm>
                  <a:off x="378218" y="1905319"/>
                  <a:ext cx="491163" cy="369332"/>
                </a:xfrm>
                <a:prstGeom prst="rect">
                  <a:avLst/>
                </a:prstGeom>
                <a:noFill/>
              </p:spPr>
              <p:txBody>
                <a:bodyPr wrap="square" rtlCol="0">
                  <a:spAutoFit/>
                </a:bodyPr>
                <a:lstStyle/>
                <a:p>
                  <a:pPr algn="ctr"/>
                  <a:r>
                    <a:rPr lang="en-US" altLang="ja-JP" dirty="0"/>
                    <a:t>15</a:t>
                  </a:r>
                  <a:endParaRPr lang="ja-JP" altLang="en-US" dirty="0"/>
                </a:p>
              </p:txBody>
            </p:sp>
            <p:sp>
              <p:nvSpPr>
                <p:cNvPr id="43" name="テキスト ボックス 42"/>
                <p:cNvSpPr txBox="1"/>
                <p:nvPr/>
              </p:nvSpPr>
              <p:spPr>
                <a:xfrm>
                  <a:off x="378218" y="3179811"/>
                  <a:ext cx="491163" cy="369332"/>
                </a:xfrm>
                <a:prstGeom prst="rect">
                  <a:avLst/>
                </a:prstGeom>
                <a:noFill/>
              </p:spPr>
              <p:txBody>
                <a:bodyPr wrap="square" rtlCol="0">
                  <a:spAutoFit/>
                </a:bodyPr>
                <a:lstStyle/>
                <a:p>
                  <a:pPr algn="ctr"/>
                  <a:r>
                    <a:rPr lang="en-US" altLang="ja-JP" dirty="0"/>
                    <a:t>5</a:t>
                  </a:r>
                  <a:endParaRPr lang="ja-JP" altLang="en-US" dirty="0"/>
                </a:p>
              </p:txBody>
            </p:sp>
            <p:sp>
              <p:nvSpPr>
                <p:cNvPr id="44" name="テキスト ボックス 43"/>
                <p:cNvSpPr txBox="1"/>
                <p:nvPr/>
              </p:nvSpPr>
              <p:spPr>
                <a:xfrm>
                  <a:off x="378218" y="2542565"/>
                  <a:ext cx="491163" cy="369332"/>
                </a:xfrm>
                <a:prstGeom prst="rect">
                  <a:avLst/>
                </a:prstGeom>
                <a:noFill/>
              </p:spPr>
              <p:txBody>
                <a:bodyPr wrap="square" rtlCol="0">
                  <a:spAutoFit/>
                </a:bodyPr>
                <a:lstStyle/>
                <a:p>
                  <a:pPr algn="ctr"/>
                  <a:r>
                    <a:rPr lang="en-US" altLang="ja-JP" dirty="0"/>
                    <a:t>10</a:t>
                  </a:r>
                  <a:endParaRPr lang="ja-JP" altLang="en-US" dirty="0"/>
                </a:p>
              </p:txBody>
            </p:sp>
            <p:sp>
              <p:nvSpPr>
                <p:cNvPr id="45" name="テキスト ボックス 44"/>
                <p:cNvSpPr txBox="1"/>
                <p:nvPr/>
              </p:nvSpPr>
              <p:spPr>
                <a:xfrm>
                  <a:off x="378218" y="3817056"/>
                  <a:ext cx="491163" cy="369332"/>
                </a:xfrm>
                <a:prstGeom prst="rect">
                  <a:avLst/>
                </a:prstGeom>
                <a:noFill/>
              </p:spPr>
              <p:txBody>
                <a:bodyPr wrap="square" rtlCol="0">
                  <a:spAutoFit/>
                </a:bodyPr>
                <a:lstStyle/>
                <a:p>
                  <a:pPr algn="ctr"/>
                  <a:r>
                    <a:rPr lang="en-US" altLang="ja-JP" dirty="0"/>
                    <a:t>0</a:t>
                  </a:r>
                  <a:endParaRPr lang="ja-JP" altLang="en-US" dirty="0"/>
                </a:p>
              </p:txBody>
            </p:sp>
          </p:grpSp>
        </p:grpSp>
        <p:grpSp>
          <p:nvGrpSpPr>
            <p:cNvPr id="61" name="グループ化 60"/>
            <p:cNvGrpSpPr/>
            <p:nvPr/>
          </p:nvGrpSpPr>
          <p:grpSpPr>
            <a:xfrm>
              <a:off x="1582747" y="3677577"/>
              <a:ext cx="1949154" cy="1941029"/>
              <a:chOff x="1692286" y="3448977"/>
              <a:chExt cx="1949154" cy="1941029"/>
            </a:xfrm>
          </p:grpSpPr>
          <p:pic>
            <p:nvPicPr>
              <p:cNvPr id="62" name="図 61"/>
              <p:cNvPicPr>
                <a:picLocks noChangeAspect="1"/>
              </p:cNvPicPr>
              <p:nvPr/>
            </p:nvPicPr>
            <p:blipFill>
              <a:blip r:embed="rId4">
                <a:lum bright="-40000" contrast="60000"/>
              </a:blip>
              <a:stretch>
                <a:fillRect/>
              </a:stretch>
            </p:blipFill>
            <p:spPr>
              <a:xfrm>
                <a:off x="1692286" y="3448977"/>
                <a:ext cx="1949154" cy="1941029"/>
              </a:xfrm>
              <a:prstGeom prst="rect">
                <a:avLst/>
              </a:prstGeom>
            </p:spPr>
          </p:pic>
          <p:pic>
            <p:nvPicPr>
              <p:cNvPr id="6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2213730" y="5256559"/>
                <a:ext cx="263784" cy="13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4" name="グループ化 63"/>
          <p:cNvGrpSpPr/>
          <p:nvPr/>
        </p:nvGrpSpPr>
        <p:grpSpPr>
          <a:xfrm>
            <a:off x="6587973" y="1433669"/>
            <a:ext cx="1940433" cy="1935359"/>
            <a:chOff x="3911687" y="3602753"/>
            <a:chExt cx="1940433" cy="1935359"/>
          </a:xfrm>
        </p:grpSpPr>
        <p:pic>
          <p:nvPicPr>
            <p:cNvPr id="65" name="図 64"/>
            <p:cNvPicPr>
              <a:picLocks noChangeAspect="1"/>
            </p:cNvPicPr>
            <p:nvPr/>
          </p:nvPicPr>
          <p:blipFill>
            <a:blip r:embed="rId5">
              <a:lum bright="-40000" contrast="60000"/>
            </a:blip>
            <a:stretch>
              <a:fillRect/>
            </a:stretch>
          </p:blipFill>
          <p:spPr>
            <a:xfrm>
              <a:off x="3911687" y="3602753"/>
              <a:ext cx="1940433" cy="1935359"/>
            </a:xfrm>
            <a:prstGeom prst="rect">
              <a:avLst/>
            </a:prstGeom>
          </p:spPr>
        </p:pic>
        <p:pic>
          <p:nvPicPr>
            <p:cNvPr id="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4420918" y="5394395"/>
              <a:ext cx="275726" cy="13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8" name="グループ化 77"/>
          <p:cNvGrpSpPr/>
          <p:nvPr/>
        </p:nvGrpSpPr>
        <p:grpSpPr>
          <a:xfrm>
            <a:off x="3727305" y="3819749"/>
            <a:ext cx="2882709" cy="2592642"/>
            <a:chOff x="3727305" y="3695570"/>
            <a:chExt cx="2882709" cy="2592642"/>
          </a:xfrm>
        </p:grpSpPr>
        <p:grpSp>
          <p:nvGrpSpPr>
            <p:cNvPr id="14" name="グループ化 13"/>
            <p:cNvGrpSpPr/>
            <p:nvPr/>
          </p:nvGrpSpPr>
          <p:grpSpPr>
            <a:xfrm>
              <a:off x="3727305" y="3695570"/>
              <a:ext cx="2882709" cy="2592642"/>
              <a:chOff x="879569" y="5837665"/>
              <a:chExt cx="2882709" cy="2592642"/>
            </a:xfrm>
          </p:grpSpPr>
          <p:grpSp>
            <p:nvGrpSpPr>
              <p:cNvPr id="16" name="グループ化 15"/>
              <p:cNvGrpSpPr/>
              <p:nvPr/>
            </p:nvGrpSpPr>
            <p:grpSpPr>
              <a:xfrm>
                <a:off x="1379067" y="7830535"/>
                <a:ext cx="2383211" cy="599772"/>
                <a:chOff x="2387347" y="2485784"/>
                <a:chExt cx="2383211" cy="599772"/>
              </a:xfrm>
            </p:grpSpPr>
            <p:grpSp>
              <p:nvGrpSpPr>
                <p:cNvPr id="24" name="グループ化 23"/>
                <p:cNvGrpSpPr/>
                <p:nvPr/>
              </p:nvGrpSpPr>
              <p:grpSpPr>
                <a:xfrm>
                  <a:off x="2387347" y="2485784"/>
                  <a:ext cx="2383211" cy="369332"/>
                  <a:chOff x="2446602" y="4030754"/>
                  <a:chExt cx="2383211" cy="369329"/>
                </a:xfrm>
              </p:grpSpPr>
              <p:sp>
                <p:nvSpPr>
                  <p:cNvPr id="26" name="テキスト ボックス 25"/>
                  <p:cNvSpPr txBox="1"/>
                  <p:nvPr/>
                </p:nvSpPr>
                <p:spPr>
                  <a:xfrm>
                    <a:off x="2446602" y="4030754"/>
                    <a:ext cx="384505" cy="369329"/>
                  </a:xfrm>
                  <a:prstGeom prst="rect">
                    <a:avLst/>
                  </a:prstGeom>
                  <a:noFill/>
                </p:spPr>
                <p:txBody>
                  <a:bodyPr wrap="square" rtlCol="0">
                    <a:spAutoFit/>
                  </a:bodyPr>
                  <a:lstStyle/>
                  <a:p>
                    <a:pPr algn="ctr"/>
                    <a:r>
                      <a:rPr lang="en-US" altLang="ja-JP" dirty="0"/>
                      <a:t>-5</a:t>
                    </a:r>
                    <a:endParaRPr lang="ja-JP" altLang="en-US" dirty="0"/>
                  </a:p>
                </p:txBody>
              </p:sp>
              <p:sp>
                <p:nvSpPr>
                  <p:cNvPr id="27" name="テキスト ボックス 26"/>
                  <p:cNvSpPr txBox="1"/>
                  <p:nvPr/>
                </p:nvSpPr>
                <p:spPr>
                  <a:xfrm>
                    <a:off x="3100815" y="4030754"/>
                    <a:ext cx="384505" cy="369329"/>
                  </a:xfrm>
                  <a:prstGeom prst="rect">
                    <a:avLst/>
                  </a:prstGeom>
                  <a:noFill/>
                </p:spPr>
                <p:txBody>
                  <a:bodyPr wrap="square" rtlCol="0">
                    <a:spAutoFit/>
                  </a:bodyPr>
                  <a:lstStyle/>
                  <a:p>
                    <a:pPr algn="ctr"/>
                    <a:r>
                      <a:rPr lang="en-US" altLang="ja-JP" dirty="0"/>
                      <a:t>0</a:t>
                    </a:r>
                    <a:endParaRPr lang="ja-JP" altLang="en-US" dirty="0"/>
                  </a:p>
                </p:txBody>
              </p:sp>
              <p:sp>
                <p:nvSpPr>
                  <p:cNvPr id="28" name="テキスト ボックス 27"/>
                  <p:cNvSpPr txBox="1"/>
                  <p:nvPr/>
                </p:nvSpPr>
                <p:spPr>
                  <a:xfrm>
                    <a:off x="3735977" y="4030754"/>
                    <a:ext cx="384505" cy="369329"/>
                  </a:xfrm>
                  <a:prstGeom prst="rect">
                    <a:avLst/>
                  </a:prstGeom>
                  <a:noFill/>
                </p:spPr>
                <p:txBody>
                  <a:bodyPr wrap="square" rtlCol="0">
                    <a:spAutoFit/>
                  </a:bodyPr>
                  <a:lstStyle/>
                  <a:p>
                    <a:pPr algn="ctr"/>
                    <a:r>
                      <a:rPr lang="en-US" altLang="ja-JP" dirty="0"/>
                      <a:t>5</a:t>
                    </a:r>
                    <a:endParaRPr lang="ja-JP" altLang="en-US" dirty="0"/>
                  </a:p>
                </p:txBody>
              </p:sp>
              <p:sp>
                <p:nvSpPr>
                  <p:cNvPr id="29" name="テキスト ボックス 28"/>
                  <p:cNvSpPr txBox="1"/>
                  <p:nvPr/>
                </p:nvSpPr>
                <p:spPr>
                  <a:xfrm>
                    <a:off x="4334425" y="4030754"/>
                    <a:ext cx="495388" cy="369329"/>
                  </a:xfrm>
                  <a:prstGeom prst="rect">
                    <a:avLst/>
                  </a:prstGeom>
                  <a:noFill/>
                </p:spPr>
                <p:txBody>
                  <a:bodyPr wrap="square" rtlCol="0">
                    <a:spAutoFit/>
                  </a:bodyPr>
                  <a:lstStyle/>
                  <a:p>
                    <a:pPr algn="ctr"/>
                    <a:r>
                      <a:rPr lang="en-US" altLang="ja-JP" dirty="0"/>
                      <a:t>10</a:t>
                    </a:r>
                    <a:endParaRPr lang="ja-JP" altLang="en-US" dirty="0"/>
                  </a:p>
                </p:txBody>
              </p:sp>
            </p:grpSp>
            <p:sp>
              <p:nvSpPr>
                <p:cNvPr id="25" name="テキスト ボックス 24"/>
                <p:cNvSpPr txBox="1"/>
                <p:nvPr/>
              </p:nvSpPr>
              <p:spPr>
                <a:xfrm>
                  <a:off x="2728018" y="2716234"/>
                  <a:ext cx="1631771" cy="369322"/>
                </a:xfrm>
                <a:prstGeom prst="rect">
                  <a:avLst/>
                </a:prstGeom>
                <a:noFill/>
              </p:spPr>
              <p:txBody>
                <a:bodyPr wrap="none" lIns="91429" tIns="45715" rIns="91429" bIns="45715" rtlCol="0">
                  <a:spAutoFit/>
                </a:bodyPr>
                <a:lstStyle/>
                <a:p>
                  <a:pPr algn="ctr"/>
                  <a:r>
                    <a:rPr lang="en-US" altLang="ja-JP" dirty="0"/>
                    <a:t>Horizontal (km)</a:t>
                  </a:r>
                  <a:endParaRPr lang="ja-JP" altLang="en-US" dirty="0"/>
                </a:p>
              </p:txBody>
            </p:sp>
          </p:grpSp>
          <p:grpSp>
            <p:nvGrpSpPr>
              <p:cNvPr id="17" name="グループ化 16"/>
              <p:cNvGrpSpPr/>
              <p:nvPr/>
            </p:nvGrpSpPr>
            <p:grpSpPr>
              <a:xfrm>
                <a:off x="879569" y="5837665"/>
                <a:ext cx="766582" cy="2281069"/>
                <a:chOff x="102798" y="1905319"/>
                <a:chExt cx="766583" cy="2281069"/>
              </a:xfrm>
            </p:grpSpPr>
            <p:sp>
              <p:nvSpPr>
                <p:cNvPr id="18" name="テキスト ボックス 17"/>
                <p:cNvSpPr txBox="1"/>
                <p:nvPr/>
              </p:nvSpPr>
              <p:spPr>
                <a:xfrm rot="16200000">
                  <a:off x="-504623" y="2770417"/>
                  <a:ext cx="1584176" cy="369333"/>
                </a:xfrm>
                <a:prstGeom prst="rect">
                  <a:avLst/>
                </a:prstGeom>
                <a:noFill/>
              </p:spPr>
              <p:txBody>
                <a:bodyPr wrap="square" rtlCol="0">
                  <a:spAutoFit/>
                </a:bodyPr>
                <a:lstStyle/>
                <a:p>
                  <a:pPr algn="ctr"/>
                  <a:r>
                    <a:rPr lang="en-US" altLang="ja-JP" dirty="0"/>
                    <a:t>Height (km)</a:t>
                  </a:r>
                  <a:endParaRPr lang="ja-JP" altLang="en-US" dirty="0"/>
                </a:p>
              </p:txBody>
            </p:sp>
            <p:grpSp>
              <p:nvGrpSpPr>
                <p:cNvPr id="19" name="グループ化 18"/>
                <p:cNvGrpSpPr/>
                <p:nvPr/>
              </p:nvGrpSpPr>
              <p:grpSpPr>
                <a:xfrm>
                  <a:off x="378218" y="1905319"/>
                  <a:ext cx="491163" cy="2281069"/>
                  <a:chOff x="378218" y="1905319"/>
                  <a:chExt cx="491163" cy="2281069"/>
                </a:xfrm>
              </p:grpSpPr>
              <p:sp>
                <p:nvSpPr>
                  <p:cNvPr id="20" name="テキスト ボックス 19"/>
                  <p:cNvSpPr txBox="1"/>
                  <p:nvPr/>
                </p:nvSpPr>
                <p:spPr>
                  <a:xfrm>
                    <a:off x="378218" y="1905319"/>
                    <a:ext cx="491163" cy="369332"/>
                  </a:xfrm>
                  <a:prstGeom prst="rect">
                    <a:avLst/>
                  </a:prstGeom>
                  <a:noFill/>
                </p:spPr>
                <p:txBody>
                  <a:bodyPr wrap="square" rtlCol="0">
                    <a:spAutoFit/>
                  </a:bodyPr>
                  <a:lstStyle/>
                  <a:p>
                    <a:pPr algn="ctr"/>
                    <a:r>
                      <a:rPr lang="en-US" altLang="ja-JP" dirty="0"/>
                      <a:t>15</a:t>
                    </a:r>
                    <a:endParaRPr lang="ja-JP" altLang="en-US" dirty="0"/>
                  </a:p>
                </p:txBody>
              </p:sp>
              <p:sp>
                <p:nvSpPr>
                  <p:cNvPr id="21" name="テキスト ボックス 20"/>
                  <p:cNvSpPr txBox="1"/>
                  <p:nvPr/>
                </p:nvSpPr>
                <p:spPr>
                  <a:xfrm>
                    <a:off x="378218" y="3179811"/>
                    <a:ext cx="491163" cy="369332"/>
                  </a:xfrm>
                  <a:prstGeom prst="rect">
                    <a:avLst/>
                  </a:prstGeom>
                  <a:noFill/>
                </p:spPr>
                <p:txBody>
                  <a:bodyPr wrap="square" rtlCol="0">
                    <a:spAutoFit/>
                  </a:bodyPr>
                  <a:lstStyle/>
                  <a:p>
                    <a:pPr algn="ctr"/>
                    <a:r>
                      <a:rPr lang="en-US" altLang="ja-JP" dirty="0"/>
                      <a:t>5</a:t>
                    </a:r>
                    <a:endParaRPr lang="ja-JP" altLang="en-US" dirty="0"/>
                  </a:p>
                </p:txBody>
              </p:sp>
              <p:sp>
                <p:nvSpPr>
                  <p:cNvPr id="22" name="テキスト ボックス 21"/>
                  <p:cNvSpPr txBox="1"/>
                  <p:nvPr/>
                </p:nvSpPr>
                <p:spPr>
                  <a:xfrm>
                    <a:off x="378218" y="2542565"/>
                    <a:ext cx="491163" cy="369332"/>
                  </a:xfrm>
                  <a:prstGeom prst="rect">
                    <a:avLst/>
                  </a:prstGeom>
                  <a:noFill/>
                </p:spPr>
                <p:txBody>
                  <a:bodyPr wrap="square" rtlCol="0">
                    <a:spAutoFit/>
                  </a:bodyPr>
                  <a:lstStyle/>
                  <a:p>
                    <a:pPr algn="ctr"/>
                    <a:r>
                      <a:rPr lang="en-US" altLang="ja-JP" dirty="0"/>
                      <a:t>10</a:t>
                    </a:r>
                    <a:endParaRPr lang="ja-JP" altLang="en-US" dirty="0"/>
                  </a:p>
                </p:txBody>
              </p:sp>
              <p:sp>
                <p:nvSpPr>
                  <p:cNvPr id="23" name="テキスト ボックス 22"/>
                  <p:cNvSpPr txBox="1"/>
                  <p:nvPr/>
                </p:nvSpPr>
                <p:spPr>
                  <a:xfrm>
                    <a:off x="378218" y="3817056"/>
                    <a:ext cx="491163" cy="369332"/>
                  </a:xfrm>
                  <a:prstGeom prst="rect">
                    <a:avLst/>
                  </a:prstGeom>
                  <a:noFill/>
                </p:spPr>
                <p:txBody>
                  <a:bodyPr wrap="square" rtlCol="0">
                    <a:spAutoFit/>
                  </a:bodyPr>
                  <a:lstStyle/>
                  <a:p>
                    <a:pPr algn="ctr"/>
                    <a:r>
                      <a:rPr lang="en-US" altLang="ja-JP" dirty="0"/>
                      <a:t>0</a:t>
                    </a:r>
                    <a:endParaRPr lang="ja-JP" altLang="en-US" dirty="0"/>
                  </a:p>
                </p:txBody>
              </p:sp>
            </p:grpSp>
          </p:grpSp>
        </p:grpSp>
        <p:grpSp>
          <p:nvGrpSpPr>
            <p:cNvPr id="67" name="グループ化 66"/>
            <p:cNvGrpSpPr/>
            <p:nvPr/>
          </p:nvGrpSpPr>
          <p:grpSpPr>
            <a:xfrm>
              <a:off x="4431731" y="3816907"/>
              <a:ext cx="1949780" cy="1942007"/>
              <a:chOff x="2177026" y="5977060"/>
              <a:chExt cx="1949780" cy="1942007"/>
            </a:xfrm>
          </p:grpSpPr>
          <p:pic>
            <p:nvPicPr>
              <p:cNvPr id="68" name="図 67"/>
              <p:cNvPicPr>
                <a:picLocks noChangeAspect="1"/>
              </p:cNvPicPr>
              <p:nvPr/>
            </p:nvPicPr>
            <p:blipFill rotWithShape="1">
              <a:blip r:embed="rId6">
                <a:lum bright="-40000" contrast="60000"/>
              </a:blip>
              <a:srcRect r="635"/>
              <a:stretch/>
            </p:blipFill>
            <p:spPr>
              <a:xfrm>
                <a:off x="2177026" y="5977060"/>
                <a:ext cx="1949780" cy="1942007"/>
              </a:xfrm>
              <a:prstGeom prst="rect">
                <a:avLst/>
              </a:prstGeom>
            </p:spPr>
          </p:pic>
          <p:pic>
            <p:nvPicPr>
              <p:cNvPr id="6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2698283" y="7784957"/>
                <a:ext cx="263784" cy="13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70" name="グループ化 69"/>
          <p:cNvGrpSpPr/>
          <p:nvPr/>
        </p:nvGrpSpPr>
        <p:grpSpPr>
          <a:xfrm>
            <a:off x="6590034" y="3941193"/>
            <a:ext cx="1947951" cy="1939831"/>
            <a:chOff x="3781987" y="5878149"/>
            <a:chExt cx="1947951" cy="1939831"/>
          </a:xfrm>
        </p:grpSpPr>
        <p:pic>
          <p:nvPicPr>
            <p:cNvPr id="71" name="図 70"/>
            <p:cNvPicPr>
              <a:picLocks noChangeAspect="1"/>
            </p:cNvPicPr>
            <p:nvPr/>
          </p:nvPicPr>
          <p:blipFill>
            <a:blip r:embed="rId7">
              <a:lum bright="-40000" contrast="60000"/>
            </a:blip>
            <a:stretch>
              <a:fillRect/>
            </a:stretch>
          </p:blipFill>
          <p:spPr>
            <a:xfrm>
              <a:off x="3781987" y="5878149"/>
              <a:ext cx="1947951" cy="1939831"/>
            </a:xfrm>
            <a:prstGeom prst="rect">
              <a:avLst/>
            </a:prstGeom>
          </p:spPr>
        </p:pic>
        <p:pic>
          <p:nvPicPr>
            <p:cNvPr id="7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4300826" y="7681992"/>
              <a:ext cx="263784" cy="13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9" name="テキスト ボックス 78"/>
          <p:cNvSpPr txBox="1"/>
          <p:nvPr/>
        </p:nvSpPr>
        <p:spPr>
          <a:xfrm>
            <a:off x="4336033" y="1086190"/>
            <a:ext cx="2201458" cy="369322"/>
          </a:xfrm>
          <a:prstGeom prst="rect">
            <a:avLst/>
          </a:prstGeom>
          <a:noFill/>
        </p:spPr>
        <p:txBody>
          <a:bodyPr wrap="square" lIns="91429" tIns="45715" rIns="91429" bIns="45715" rtlCol="0">
            <a:spAutoFit/>
          </a:bodyPr>
          <a:lstStyle/>
          <a:p>
            <a:pPr algn="ctr"/>
            <a:r>
              <a:rPr lang="en-US" altLang="ja-JP" dirty="0"/>
              <a:t>Terrain-following</a:t>
            </a:r>
            <a:endParaRPr lang="ja-JP" altLang="en-US" dirty="0"/>
          </a:p>
        </p:txBody>
      </p:sp>
      <p:sp>
        <p:nvSpPr>
          <p:cNvPr id="80" name="テキスト ボックス 79"/>
          <p:cNvSpPr txBox="1"/>
          <p:nvPr/>
        </p:nvSpPr>
        <p:spPr>
          <a:xfrm>
            <a:off x="6380416" y="1088648"/>
            <a:ext cx="2342409" cy="369322"/>
          </a:xfrm>
          <a:prstGeom prst="rect">
            <a:avLst/>
          </a:prstGeom>
          <a:noFill/>
        </p:spPr>
        <p:txBody>
          <a:bodyPr wrap="square" lIns="91429" tIns="45715" rIns="91429" bIns="45715" rtlCol="0">
            <a:spAutoFit/>
          </a:bodyPr>
          <a:lstStyle/>
          <a:p>
            <a:pPr algn="ctr"/>
            <a:r>
              <a:rPr lang="en-US" altLang="ja-JP" dirty="0"/>
              <a:t>Numerically generated</a:t>
            </a:r>
            <a:endParaRPr lang="ja-JP" altLang="en-US" dirty="0"/>
          </a:p>
        </p:txBody>
      </p:sp>
      <p:sp>
        <p:nvSpPr>
          <p:cNvPr id="81" name="テキスト ボックス 80"/>
          <p:cNvSpPr txBox="1"/>
          <p:nvPr/>
        </p:nvSpPr>
        <p:spPr>
          <a:xfrm>
            <a:off x="6440431" y="3334528"/>
            <a:ext cx="2411968" cy="584765"/>
          </a:xfrm>
          <a:prstGeom prst="rect">
            <a:avLst/>
          </a:prstGeom>
          <a:noFill/>
        </p:spPr>
        <p:txBody>
          <a:bodyPr wrap="square" lIns="91429" tIns="45715" rIns="91429" bIns="45715" rtlCol="0">
            <a:spAutoFit/>
          </a:bodyPr>
          <a:lstStyle/>
          <a:p>
            <a:pPr algn="ctr"/>
            <a:r>
              <a:rPr lang="en-US" altLang="ja-JP" sz="1600" dirty="0"/>
              <a:t>Chimera grid with Lagrange interpolation</a:t>
            </a:r>
            <a:endParaRPr lang="ja-JP" altLang="en-US" sz="1600" dirty="0"/>
          </a:p>
        </p:txBody>
      </p:sp>
      <p:sp>
        <p:nvSpPr>
          <p:cNvPr id="82" name="テキスト ボックス 81"/>
          <p:cNvSpPr txBox="1"/>
          <p:nvPr/>
        </p:nvSpPr>
        <p:spPr>
          <a:xfrm>
            <a:off x="685772" y="1194427"/>
            <a:ext cx="2786716" cy="923320"/>
          </a:xfrm>
          <a:prstGeom prst="rect">
            <a:avLst/>
          </a:prstGeom>
          <a:noFill/>
        </p:spPr>
        <p:txBody>
          <a:bodyPr wrap="square" lIns="91429" tIns="45715" rIns="91429" bIns="45715" rtlCol="0">
            <a:spAutoFit/>
          </a:bodyPr>
          <a:lstStyle/>
          <a:p>
            <a:pPr algn="ctr"/>
            <a:r>
              <a:rPr lang="en-US" altLang="ja-JP" dirty="0"/>
              <a:t>Analytical solution</a:t>
            </a:r>
          </a:p>
          <a:p>
            <a:pPr algn="ctr"/>
            <a:r>
              <a:rPr lang="en-US" altLang="ja-JP" dirty="0"/>
              <a:t>(Miles 1969</a:t>
            </a:r>
          </a:p>
          <a:p>
            <a:pPr algn="ctr"/>
            <a:r>
              <a:rPr lang="en-US" altLang="ja-JP" dirty="0"/>
              <a:t>Courtesy of S. Masuda</a:t>
            </a:r>
            <a:r>
              <a:rPr lang="ja-JP" altLang="en-US" dirty="0"/>
              <a:t>）　</a:t>
            </a:r>
          </a:p>
        </p:txBody>
      </p:sp>
      <mc:AlternateContent xmlns:mc="http://schemas.openxmlformats.org/markup-compatibility/2006" xmlns:a14="http://schemas.microsoft.com/office/drawing/2010/main">
        <mc:Choice Requires="a14">
          <p:sp>
            <p:nvSpPr>
              <p:cNvPr id="83" name="正方形/長方形 82"/>
              <p:cNvSpPr/>
              <p:nvPr/>
            </p:nvSpPr>
            <p:spPr>
              <a:xfrm>
                <a:off x="42024" y="5065348"/>
                <a:ext cx="3711272" cy="1112292"/>
              </a:xfrm>
              <a:prstGeom prst="rect">
                <a:avLst/>
              </a:prstGeom>
            </p:spPr>
            <p:txBody>
              <a:bodyPr wrap="none">
                <a:spAutoFit/>
              </a:bodyPr>
              <a:lstStyle/>
              <a:p>
                <a:r>
                  <a:rPr lang="en-US" altLang="ja-JP" sz="2000" kern="100" dirty="0">
                    <a:latin typeface="+mn-ea"/>
                    <a:cs typeface="Times New Roman"/>
                  </a:rPr>
                  <a:t>Difference from Analytic solution</a:t>
                </a:r>
                <a:br>
                  <a:rPr lang="en-US" altLang="ja-JP" sz="2000" kern="100" dirty="0">
                    <a:latin typeface="+mn-ea"/>
                    <a:cs typeface="Times New Roman"/>
                  </a:rPr>
                </a:br>
                <a:r>
                  <a:rPr lang="ja-JP" altLang="en-US" sz="2000" kern="100" dirty="0">
                    <a:latin typeface="+mn-ea"/>
                    <a:cs typeface="Times New Roman"/>
                  </a:rPr>
                  <a:t> </a:t>
                </a:r>
                <a:r>
                  <a:rPr lang="en-US" altLang="ja-JP" sz="2000" kern="100" dirty="0">
                    <a:latin typeface="+mn-ea"/>
                    <a:cs typeface="Times New Roman"/>
                  </a:rPr>
                  <a:t>(Takemura </a:t>
                </a:r>
                <a:r>
                  <a:rPr lang="en-US" altLang="ja-JP" sz="2000" kern="100">
                    <a:latin typeface="+mn-ea"/>
                    <a:cs typeface="Times New Roman"/>
                  </a:rPr>
                  <a:t>et al.2016)</a:t>
                </a:r>
                <a:endParaRPr lang="en-US" altLang="ja-JP" sz="2000" kern="100" dirty="0">
                  <a:latin typeface="+mn-ea"/>
                  <a:cs typeface="Times New Roman"/>
                </a:endParaRPr>
              </a:p>
              <a:p>
                <a:pPr/>
                <a14:m>
                  <m:oMathPara xmlns:m="http://schemas.openxmlformats.org/officeDocument/2006/math">
                    <m:oMathParaPr>
                      <m:jc m:val="centerGroup"/>
                    </m:oMathParaPr>
                    <m:oMath xmlns:m="http://schemas.openxmlformats.org/officeDocument/2006/math">
                      <m:sSubSup>
                        <m:sSubSupPr>
                          <m:ctrlPr>
                            <a:rPr lang="ja-JP" altLang="ja-JP" sz="2000" i="1" kern="100" smtClean="0">
                              <a:latin typeface="Cambria Math" panose="02040503050406030204" pitchFamily="18" charset="0"/>
                              <a:ea typeface="Cambria Math"/>
                              <a:cs typeface="Times New Roman"/>
                            </a:rPr>
                          </m:ctrlPr>
                        </m:sSubSupPr>
                        <m:e>
                          <m:r>
                            <a:rPr lang="en-US" altLang="ja-JP" sz="2000" i="1" kern="100">
                              <a:latin typeface="Cambria Math"/>
                              <a:ea typeface="Cambria Math"/>
                              <a:cs typeface="Times New Roman"/>
                            </a:rPr>
                            <m:t>𝑊</m:t>
                          </m:r>
                        </m:e>
                        <m:sub>
                          <m:r>
                            <a:rPr lang="en-US" altLang="ja-JP" sz="2000" i="1" kern="100">
                              <a:latin typeface="Cambria Math"/>
                              <a:ea typeface="ＭＳ 明朝"/>
                              <a:cs typeface="Times New Roman"/>
                            </a:rPr>
                            <m:t>𝑖</m:t>
                          </m:r>
                          <m:r>
                            <a:rPr lang="en-US" altLang="ja-JP" sz="2000" i="1" kern="100">
                              <a:latin typeface="Cambria Math"/>
                              <a:ea typeface="ＭＳ 明朝"/>
                              <a:cs typeface="Times New Roman"/>
                            </a:rPr>
                            <m:t>,</m:t>
                          </m:r>
                          <m:r>
                            <a:rPr lang="en-US" altLang="ja-JP" sz="2000" i="1" kern="100">
                              <a:latin typeface="Cambria Math"/>
                              <a:ea typeface="ＭＳ 明朝"/>
                              <a:cs typeface="Times New Roman"/>
                            </a:rPr>
                            <m:t>𝑘</m:t>
                          </m:r>
                        </m:sub>
                        <m:sup>
                          <m:r>
                            <a:rPr lang="en-US" altLang="ja-JP" sz="2000" b="0" i="1" kern="100" smtClean="0">
                              <a:latin typeface="Cambria Math" panose="02040503050406030204" pitchFamily="18" charset="0"/>
                              <a:ea typeface="ＭＳ 明朝"/>
                              <a:cs typeface="Times New Roman"/>
                            </a:rPr>
                            <m:t>𝑎𝑛𝑎𝑙𝑦𝑠𝑖𝑠</m:t>
                          </m:r>
                        </m:sup>
                      </m:sSubSup>
                      <m:r>
                        <a:rPr lang="en-US" altLang="ja-JP" sz="2000" i="1" kern="100">
                          <a:latin typeface="Cambria Math"/>
                          <a:ea typeface="ＭＳ 明朝"/>
                          <a:cs typeface="Times New Roman"/>
                        </a:rPr>
                        <m:t>−</m:t>
                      </m:r>
                      <m:sSubSup>
                        <m:sSubSupPr>
                          <m:ctrlPr>
                            <a:rPr lang="en-US" altLang="ja-JP" sz="2000" b="0" i="1" kern="100" smtClean="0">
                              <a:latin typeface="Cambria Math" panose="02040503050406030204" pitchFamily="18" charset="0"/>
                              <a:ea typeface="ＭＳ 明朝"/>
                              <a:cs typeface="Times New Roman"/>
                            </a:rPr>
                          </m:ctrlPr>
                        </m:sSubSupPr>
                        <m:e>
                          <m:r>
                            <a:rPr lang="en-US" altLang="ja-JP" sz="2000" i="1" kern="100">
                              <a:latin typeface="Cambria Math"/>
                              <a:ea typeface="Cambria Math"/>
                              <a:cs typeface="Times New Roman"/>
                            </a:rPr>
                            <m:t>𝑊</m:t>
                          </m:r>
                        </m:e>
                        <m:sub>
                          <m:r>
                            <a:rPr lang="en-US" altLang="ja-JP" sz="2000" i="1" kern="100">
                              <a:latin typeface="Cambria Math"/>
                              <a:ea typeface="ＭＳ 明朝"/>
                              <a:cs typeface="Times New Roman"/>
                            </a:rPr>
                            <m:t>𝑖</m:t>
                          </m:r>
                          <m:r>
                            <a:rPr lang="en-US" altLang="ja-JP" sz="2000" i="1" kern="100">
                              <a:latin typeface="Cambria Math"/>
                              <a:ea typeface="ＭＳ 明朝"/>
                              <a:cs typeface="Times New Roman"/>
                            </a:rPr>
                            <m:t>, </m:t>
                          </m:r>
                          <m:r>
                            <a:rPr lang="en-US" altLang="ja-JP" sz="2000" i="1" kern="100">
                              <a:latin typeface="Cambria Math"/>
                              <a:ea typeface="ＭＳ 明朝"/>
                              <a:cs typeface="Times New Roman"/>
                            </a:rPr>
                            <m:t>𝑘</m:t>
                          </m:r>
                        </m:sub>
                        <m:sup>
                          <m:r>
                            <a:rPr lang="en-US" altLang="ja-JP" sz="2000" b="0" i="1" kern="100" smtClean="0">
                              <a:latin typeface="Cambria Math" panose="02040503050406030204" pitchFamily="18" charset="0"/>
                              <a:ea typeface="ＭＳ 明朝"/>
                              <a:cs typeface="Times New Roman"/>
                            </a:rPr>
                            <m:t>𝑛𝑢𝑚𝑒𝑟𝑖𝑐𝑎𝑙</m:t>
                          </m:r>
                        </m:sup>
                      </m:sSubSup>
                    </m:oMath>
                  </m:oMathPara>
                </a14:m>
                <a:endParaRPr lang="ja-JP" altLang="en-US" sz="2000" dirty="0"/>
              </a:p>
            </p:txBody>
          </p:sp>
        </mc:Choice>
        <mc:Fallback xmlns="">
          <p:sp>
            <p:nvSpPr>
              <p:cNvPr id="83" name="正方形/長方形 82"/>
              <p:cNvSpPr>
                <a:spLocks noRot="1" noChangeAspect="1" noMove="1" noResize="1" noEditPoints="1" noAdjustHandles="1" noChangeArrowheads="1" noChangeShapeType="1" noTextEdit="1"/>
              </p:cNvSpPr>
              <p:nvPr/>
            </p:nvSpPr>
            <p:spPr>
              <a:xfrm>
                <a:off x="42024" y="5065348"/>
                <a:ext cx="3711272" cy="1112292"/>
              </a:xfrm>
              <a:prstGeom prst="rect">
                <a:avLst/>
              </a:prstGeom>
              <a:blipFill>
                <a:blip r:embed="rId8"/>
                <a:stretch>
                  <a:fillRect l="-1806" t="-3297" r="-657"/>
                </a:stretch>
              </a:blipFill>
            </p:spPr>
            <p:txBody>
              <a:bodyPr/>
              <a:lstStyle/>
              <a:p>
                <a:r>
                  <a:rPr lang="ja-JP" altLang="en-US">
                    <a:noFill/>
                  </a:rPr>
                  <a:t> </a:t>
                </a:r>
              </a:p>
            </p:txBody>
          </p:sp>
        </mc:Fallback>
      </mc:AlternateContent>
      <p:sp>
        <p:nvSpPr>
          <p:cNvPr id="76" name="角丸四角形 75"/>
          <p:cNvSpPr/>
          <p:nvPr/>
        </p:nvSpPr>
        <p:spPr>
          <a:xfrm>
            <a:off x="3667404" y="1128889"/>
            <a:ext cx="5247995" cy="5204178"/>
          </a:xfrm>
          <a:prstGeom prst="roundRect">
            <a:avLst>
              <a:gd name="adj" fmla="val 105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77" name="直線矢印コネクタ 76"/>
          <p:cNvCxnSpPr/>
          <p:nvPr/>
        </p:nvCxnSpPr>
        <p:spPr>
          <a:xfrm>
            <a:off x="2948045" y="5003629"/>
            <a:ext cx="577772" cy="112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282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Quantitative comparison</a:t>
            </a:r>
            <a:endParaRPr kumimoji="1" lang="ja-JP" altLang="en-US" dirty="0"/>
          </a:p>
        </p:txBody>
      </p:sp>
      <p:sp>
        <p:nvSpPr>
          <p:cNvPr id="33" name="コンテンツ プレースホルダー 32"/>
          <p:cNvSpPr>
            <a:spLocks noGrp="1"/>
          </p:cNvSpPr>
          <p:nvPr>
            <p:ph sz="half" idx="1"/>
          </p:nvPr>
        </p:nvSpPr>
        <p:spPr>
          <a:xfrm>
            <a:off x="391262" y="1085089"/>
            <a:ext cx="8391494" cy="3703095"/>
          </a:xfrm>
        </p:spPr>
        <p:txBody>
          <a:bodyPr>
            <a:noAutofit/>
          </a:bodyPr>
          <a:lstStyle/>
          <a:p>
            <a:endParaRPr lang="en-US" altLang="ja-JP" sz="2200" dirty="0"/>
          </a:p>
          <a:p>
            <a:r>
              <a:rPr lang="en-US" altLang="ja-JP" sz="2200" dirty="0"/>
              <a:t>Comparing error around mountain</a:t>
            </a:r>
            <a:endParaRPr kumimoji="1" lang="en-US" altLang="ja-JP" sz="2200" dirty="0"/>
          </a:p>
          <a:p>
            <a:pPr lvl="1"/>
            <a:r>
              <a:rPr lang="en-US" altLang="ja-JP" sz="2200" dirty="0"/>
              <a:t>Windward 3km ~ leeward 3km </a:t>
            </a:r>
          </a:p>
          <a:p>
            <a:pPr lvl="1"/>
            <a:r>
              <a:rPr lang="en-US" altLang="ja-JP" sz="2200" dirty="0"/>
              <a:t>Height 0 ~ 3 km</a:t>
            </a:r>
            <a:r>
              <a:rPr lang="ja-JP" altLang="en-US" sz="2200" dirty="0"/>
              <a:t>　</a:t>
            </a:r>
            <a:endParaRPr lang="en-US" altLang="ja-JP" sz="22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5819667" y="4205761"/>
                <a:ext cx="2547093" cy="1015663"/>
              </a:xfrm>
              <a:prstGeom prst="rect">
                <a:avLst/>
              </a:prstGeom>
              <a:noFill/>
            </p:spPr>
            <p:txBody>
              <a:bodyPr wrap="square" rtlCol="0">
                <a:spAutoFit/>
              </a:bodyPr>
              <a:lstStyle/>
              <a:p>
                <a:pPr marL="623888" indent="-623888"/>
                <a14:m>
                  <m:oMath xmlns:m="http://schemas.openxmlformats.org/officeDocument/2006/math">
                    <m:sSub>
                      <m:sSubPr>
                        <m:ctrlPr>
                          <a:rPr lang="ja-JP" altLang="ja-JP" sz="2000" i="1" kern="100" smtClean="0">
                            <a:latin typeface="Cambria Math" panose="02040503050406030204" pitchFamily="18" charset="0"/>
                            <a:ea typeface="Cambria Math"/>
                            <a:cs typeface="Times New Roman"/>
                          </a:rPr>
                        </m:ctrlPr>
                      </m:sSubPr>
                      <m:e>
                        <m:r>
                          <a:rPr lang="en-US" altLang="ja-JP" sz="2000" i="1" kern="100">
                            <a:latin typeface="Cambria Math"/>
                            <a:ea typeface="ＭＳ 明朝"/>
                            <a:cs typeface="Times New Roman"/>
                          </a:rPr>
                          <m:t>𝑁</m:t>
                        </m:r>
                      </m:e>
                      <m:sub>
                        <m:r>
                          <a:rPr lang="en-US" altLang="ja-JP" sz="2000" i="1" kern="100">
                            <a:latin typeface="Cambria Math"/>
                            <a:ea typeface="ＭＳ 明朝"/>
                            <a:cs typeface="Times New Roman"/>
                          </a:rPr>
                          <m:t>𝑥</m:t>
                        </m:r>
                      </m:sub>
                    </m:sSub>
                    <m:sSub>
                      <m:sSubPr>
                        <m:ctrlPr>
                          <a:rPr lang="ja-JP" altLang="ja-JP" sz="2000" i="1" kern="100">
                            <a:latin typeface="Cambria Math" panose="02040503050406030204" pitchFamily="18" charset="0"/>
                            <a:ea typeface="Cambria Math"/>
                            <a:cs typeface="Times New Roman"/>
                          </a:rPr>
                        </m:ctrlPr>
                      </m:sSubPr>
                      <m:e>
                        <m:r>
                          <a:rPr lang="en-US" altLang="ja-JP" sz="2000" i="1" kern="100">
                            <a:latin typeface="Cambria Math"/>
                            <a:ea typeface="ＭＳ 明朝"/>
                            <a:cs typeface="Times New Roman"/>
                          </a:rPr>
                          <m:t>𝑁</m:t>
                        </m:r>
                      </m:e>
                      <m:sub>
                        <m:r>
                          <a:rPr lang="en-US" altLang="ja-JP" sz="2000" i="1" kern="100">
                            <a:latin typeface="Cambria Math"/>
                            <a:ea typeface="ＭＳ 明朝"/>
                            <a:cs typeface="Times New Roman"/>
                          </a:rPr>
                          <m:t>𝑧</m:t>
                        </m:r>
                      </m:sub>
                    </m:sSub>
                  </m:oMath>
                </a14:m>
                <a:r>
                  <a:rPr kumimoji="1" lang="ja-JP" altLang="en-US" sz="2000" dirty="0"/>
                  <a:t>：</a:t>
                </a:r>
                <a:r>
                  <a:rPr kumimoji="1" lang="en-US" altLang="ja-JP" sz="2000" dirty="0"/>
                  <a:t>Number of grid point for each direction</a:t>
                </a:r>
                <a:endParaRPr kumimoji="1" lang="ja-JP" altLang="en-US" sz="20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819667" y="4205761"/>
                <a:ext cx="2547093" cy="1015663"/>
              </a:xfrm>
              <a:prstGeom prst="rect">
                <a:avLst/>
              </a:prstGeom>
              <a:blipFill rotWithShape="0">
                <a:blip r:embed="rId3"/>
                <a:stretch>
                  <a:fillRect t="-5389" r="-957" b="-95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414132" y="3077434"/>
                <a:ext cx="5734756" cy="2070567"/>
              </a:xfrm>
              <a:prstGeom prst="rect">
                <a:avLst/>
              </a:prstGeom>
            </p:spPr>
            <p:txBody>
              <a:bodyPr wrap="square">
                <a:spAutoFit/>
              </a:bodyPr>
              <a:lstStyle/>
              <a:p>
                <a:pPr algn="ctr"/>
                <a:r>
                  <a:rPr lang="en-US" altLang="ja-JP" sz="2200" kern="100" dirty="0">
                    <a:cs typeface="Times New Roman"/>
                  </a:rPr>
                  <a:t>Error of horizontal and vertical wind velocity</a:t>
                </a:r>
              </a:p>
              <a:p>
                <a:pPr indent="1350963" algn="ctr"/>
                <a14:m>
                  <m:oMathPara xmlns:m="http://schemas.openxmlformats.org/officeDocument/2006/math">
                    <m:oMathParaPr>
                      <m:jc m:val="centerGroup"/>
                    </m:oMathParaPr>
                    <m:oMath xmlns:m="http://schemas.openxmlformats.org/officeDocument/2006/math">
                      <m:sSub>
                        <m:sSubPr>
                          <m:ctrlPr>
                            <a:rPr lang="ja-JP" altLang="ja-JP" sz="2200" i="1" kern="100">
                              <a:latin typeface="Cambria Math" panose="02040503050406030204" pitchFamily="18" charset="0"/>
                              <a:ea typeface="Cambria Math"/>
                              <a:cs typeface="Times New Roman"/>
                            </a:rPr>
                          </m:ctrlPr>
                        </m:sSubPr>
                        <m:e>
                          <m:r>
                            <a:rPr lang="en-US" altLang="ja-JP" sz="2200" i="1" kern="100">
                              <a:latin typeface="Cambria Math"/>
                              <a:ea typeface="ＭＳ 明朝"/>
                              <a:cs typeface="Times New Roman"/>
                            </a:rPr>
                            <m:t>𝜀</m:t>
                          </m:r>
                        </m:e>
                        <m:sub>
                          <m:r>
                            <a:rPr lang="en-US" altLang="ja-JP" sz="2200" i="1" kern="100">
                              <a:latin typeface="Cambria Math"/>
                              <a:ea typeface="ＭＳ 明朝"/>
                              <a:cs typeface="Times New Roman"/>
                            </a:rPr>
                            <m:t>𝑈</m:t>
                          </m:r>
                        </m:sub>
                      </m:sSub>
                      <m:r>
                        <a:rPr lang="en-US" altLang="ja-JP" sz="2200" i="1" kern="100">
                          <a:latin typeface="Cambria Math"/>
                          <a:ea typeface="ＭＳ 明朝"/>
                          <a:cs typeface="Times New Roman"/>
                        </a:rPr>
                        <m:t>=</m:t>
                      </m:r>
                      <m:f>
                        <m:fPr>
                          <m:ctrlPr>
                            <a:rPr lang="ja-JP" altLang="ja-JP" sz="2200" i="1" kern="100">
                              <a:latin typeface="Cambria Math" panose="02040503050406030204" pitchFamily="18" charset="0"/>
                              <a:ea typeface="Cambria Math"/>
                              <a:cs typeface="Times New Roman"/>
                            </a:rPr>
                          </m:ctrlPr>
                        </m:fPr>
                        <m:num>
                          <m:r>
                            <a:rPr lang="en-US" altLang="ja-JP" sz="2200" i="1" kern="100">
                              <a:latin typeface="Cambria Math"/>
                              <a:ea typeface="ＭＳ 明朝"/>
                              <a:cs typeface="Times New Roman"/>
                            </a:rPr>
                            <m:t>1</m:t>
                          </m:r>
                        </m:num>
                        <m:den>
                          <m:sSub>
                            <m:sSubPr>
                              <m:ctrlPr>
                                <a:rPr lang="ja-JP" altLang="ja-JP" sz="2200" i="1" kern="100">
                                  <a:latin typeface="Cambria Math" panose="02040503050406030204" pitchFamily="18" charset="0"/>
                                  <a:ea typeface="Cambria Math"/>
                                  <a:cs typeface="Times New Roman"/>
                                </a:rPr>
                              </m:ctrlPr>
                            </m:sSubPr>
                            <m:e>
                              <m:r>
                                <a:rPr lang="en-US" altLang="ja-JP" sz="2200" i="1" kern="100">
                                  <a:latin typeface="Cambria Math"/>
                                  <a:ea typeface="ＭＳ 明朝"/>
                                  <a:cs typeface="Times New Roman"/>
                                </a:rPr>
                                <m:t>𝑁</m:t>
                              </m:r>
                            </m:e>
                            <m:sub>
                              <m:r>
                                <a:rPr lang="en-US" altLang="ja-JP" sz="2200" i="1" kern="100">
                                  <a:latin typeface="Cambria Math"/>
                                  <a:ea typeface="ＭＳ 明朝"/>
                                  <a:cs typeface="Times New Roman"/>
                                </a:rPr>
                                <m:t>𝑥</m:t>
                              </m:r>
                            </m:sub>
                          </m:sSub>
                          <m:sSub>
                            <m:sSubPr>
                              <m:ctrlPr>
                                <a:rPr lang="ja-JP" altLang="ja-JP" sz="2200" i="1" kern="100">
                                  <a:latin typeface="Cambria Math" panose="02040503050406030204" pitchFamily="18" charset="0"/>
                                  <a:ea typeface="Cambria Math"/>
                                  <a:cs typeface="Times New Roman"/>
                                </a:rPr>
                              </m:ctrlPr>
                            </m:sSubPr>
                            <m:e>
                              <m:r>
                                <a:rPr lang="en-US" altLang="ja-JP" sz="2200" i="1" kern="100">
                                  <a:latin typeface="Cambria Math"/>
                                  <a:ea typeface="ＭＳ 明朝"/>
                                  <a:cs typeface="Times New Roman"/>
                                </a:rPr>
                                <m:t>𝑁</m:t>
                              </m:r>
                            </m:e>
                            <m:sub>
                              <m:r>
                                <a:rPr lang="en-US" altLang="ja-JP" sz="2200" i="1" kern="100">
                                  <a:latin typeface="Cambria Math"/>
                                  <a:ea typeface="ＭＳ 明朝"/>
                                  <a:cs typeface="Times New Roman"/>
                                </a:rPr>
                                <m:t>𝑧</m:t>
                              </m:r>
                            </m:sub>
                          </m:sSub>
                        </m:den>
                      </m:f>
                      <m:nary>
                        <m:naryPr>
                          <m:chr m:val="∑"/>
                          <m:subHide m:val="on"/>
                          <m:supHide m:val="on"/>
                          <m:ctrlPr>
                            <a:rPr lang="en-US" altLang="ja-JP" sz="2200" i="1" kern="100">
                              <a:latin typeface="Cambria Math" panose="02040503050406030204" pitchFamily="18" charset="0"/>
                              <a:ea typeface="ＭＳ 明朝"/>
                              <a:cs typeface="Times New Roman"/>
                            </a:rPr>
                          </m:ctrlPr>
                        </m:naryPr>
                        <m:sub/>
                        <m:sup/>
                        <m:e>
                          <m:d>
                            <m:dPr>
                              <m:begChr m:val="|"/>
                              <m:endChr m:val="|"/>
                              <m:ctrlPr>
                                <a:rPr lang="ja-JP" altLang="ja-JP" sz="2200" i="1" kern="100">
                                  <a:latin typeface="Cambria Math" panose="02040503050406030204" pitchFamily="18" charset="0"/>
                                  <a:ea typeface="Cambria Math"/>
                                  <a:cs typeface="Times New Roman"/>
                                </a:rPr>
                              </m:ctrlPr>
                            </m:dPr>
                            <m:e>
                              <m:sSubSup>
                                <m:sSubSupPr>
                                  <m:ctrlPr>
                                    <a:rPr lang="ja-JP" altLang="ja-JP" sz="2200" i="1" kern="100">
                                      <a:latin typeface="Cambria Math" panose="02040503050406030204" pitchFamily="18" charset="0"/>
                                      <a:ea typeface="Cambria Math"/>
                                      <a:cs typeface="Times New Roman"/>
                                    </a:rPr>
                                  </m:ctrlPr>
                                </m:sSubSupPr>
                                <m:e>
                                  <m:r>
                                    <a:rPr lang="en-US" altLang="ja-JP" sz="2200" i="1" kern="100">
                                      <a:latin typeface="Cambria Math"/>
                                      <a:ea typeface="ＭＳ 明朝"/>
                                      <a:cs typeface="Times New Roman"/>
                                    </a:rPr>
                                    <m:t>𝑈</m:t>
                                  </m:r>
                                </m:e>
                                <m:sub>
                                  <m:r>
                                    <a:rPr lang="en-US" altLang="ja-JP" sz="2200" i="1" kern="100">
                                      <a:latin typeface="Cambria Math"/>
                                      <a:ea typeface="ＭＳ 明朝"/>
                                      <a:cs typeface="Times New Roman"/>
                                    </a:rPr>
                                    <m:t>𝑖</m:t>
                                  </m:r>
                                  <m:r>
                                    <a:rPr lang="en-US" altLang="ja-JP" sz="2200" i="1" kern="100">
                                      <a:latin typeface="Cambria Math"/>
                                      <a:ea typeface="ＭＳ 明朝"/>
                                      <a:cs typeface="Times New Roman"/>
                                    </a:rPr>
                                    <m:t>,</m:t>
                                  </m:r>
                                  <m:r>
                                    <a:rPr lang="en-US" altLang="ja-JP" sz="2200" i="1" kern="100">
                                      <a:latin typeface="Cambria Math"/>
                                      <a:ea typeface="ＭＳ 明朝"/>
                                      <a:cs typeface="Times New Roman"/>
                                    </a:rPr>
                                    <m:t>𝑘</m:t>
                                  </m:r>
                                </m:sub>
                                <m:sup>
                                  <m:r>
                                    <a:rPr lang="en-US" altLang="ja-JP" sz="2200" b="0" i="1" kern="100" smtClean="0">
                                      <a:latin typeface="Cambria Math" panose="02040503050406030204" pitchFamily="18" charset="0"/>
                                      <a:ea typeface="ＭＳ 明朝"/>
                                      <a:cs typeface="Times New Roman"/>
                                    </a:rPr>
                                    <m:t>𝑎𝑛𝑎𝑙𝑦𝑠𝑖𝑠</m:t>
                                  </m:r>
                                </m:sup>
                              </m:sSubSup>
                              <m:r>
                                <a:rPr lang="en-US" altLang="ja-JP" sz="2200" i="1" kern="100">
                                  <a:latin typeface="Cambria Math"/>
                                  <a:ea typeface="ＭＳ 明朝"/>
                                  <a:cs typeface="Times New Roman"/>
                                </a:rPr>
                                <m:t>−</m:t>
                              </m:r>
                              <m:sSub>
                                <m:sSubPr>
                                  <m:ctrlPr>
                                    <a:rPr lang="ja-JP" altLang="ja-JP" sz="2200" i="1" kern="100">
                                      <a:latin typeface="Cambria Math" panose="02040503050406030204" pitchFamily="18" charset="0"/>
                                      <a:ea typeface="Cambria Math"/>
                                      <a:cs typeface="Times New Roman"/>
                                    </a:rPr>
                                  </m:ctrlPr>
                                </m:sSubPr>
                                <m:e>
                                  <m:r>
                                    <a:rPr lang="en-US" altLang="ja-JP" sz="2200" i="1" kern="100">
                                      <a:latin typeface="Cambria Math"/>
                                      <a:ea typeface="ＭＳ 明朝"/>
                                      <a:cs typeface="Times New Roman"/>
                                    </a:rPr>
                                    <m:t>𝑈</m:t>
                                  </m:r>
                                </m:e>
                                <m:sub>
                                  <m:r>
                                    <a:rPr lang="en-US" altLang="ja-JP" sz="2200" i="1" kern="100">
                                      <a:latin typeface="Cambria Math"/>
                                      <a:ea typeface="ＭＳ 明朝"/>
                                      <a:cs typeface="Times New Roman"/>
                                    </a:rPr>
                                    <m:t>𝑖</m:t>
                                  </m:r>
                                  <m:r>
                                    <a:rPr lang="en-US" altLang="ja-JP" sz="2200" i="1" kern="100">
                                      <a:latin typeface="Cambria Math"/>
                                      <a:ea typeface="ＭＳ 明朝"/>
                                      <a:cs typeface="Times New Roman"/>
                                    </a:rPr>
                                    <m:t>, </m:t>
                                  </m:r>
                                  <m:r>
                                    <a:rPr lang="en-US" altLang="ja-JP" sz="2200" i="1" kern="100">
                                      <a:latin typeface="Cambria Math"/>
                                      <a:ea typeface="ＭＳ 明朝"/>
                                      <a:cs typeface="Times New Roman"/>
                                    </a:rPr>
                                    <m:t>𝑘</m:t>
                                  </m:r>
                                </m:sub>
                              </m:sSub>
                            </m:e>
                          </m:d>
                        </m:e>
                      </m:nary>
                    </m:oMath>
                  </m:oMathPara>
                </a14:m>
                <a:br>
                  <a:rPr lang="en-US" altLang="ja-JP" sz="2200" i="1" kern="100" dirty="0">
                    <a:latin typeface="Cambria Math" panose="02040503050406030204" pitchFamily="18" charset="0"/>
                    <a:ea typeface="ＭＳ 明朝"/>
                    <a:cs typeface="Times New Roman"/>
                  </a:rPr>
                </a:br>
                <a:endParaRPr lang="en-US" altLang="ja-JP" sz="2200" i="1" kern="100" dirty="0">
                  <a:latin typeface="Cambria Math" panose="02040503050406030204" pitchFamily="18" charset="0"/>
                  <a:ea typeface="ＭＳ 明朝"/>
                  <a:cs typeface="Times New Roman"/>
                </a:endParaRPr>
              </a:p>
              <a:p>
                <a:pPr indent="1255713" algn="ctr"/>
                <a14:m>
                  <m:oMathPara xmlns:m="http://schemas.openxmlformats.org/officeDocument/2006/math">
                    <m:oMathParaPr>
                      <m:jc m:val="centerGroup"/>
                    </m:oMathParaPr>
                    <m:oMath xmlns:m="http://schemas.openxmlformats.org/officeDocument/2006/math">
                      <m:sSub>
                        <m:sSubPr>
                          <m:ctrlPr>
                            <a:rPr lang="ja-JP" altLang="ja-JP" sz="2200" i="1" kern="100">
                              <a:latin typeface="Cambria Math" panose="02040503050406030204" pitchFamily="18" charset="0"/>
                              <a:ea typeface="Cambria Math"/>
                              <a:cs typeface="Times New Roman"/>
                            </a:rPr>
                          </m:ctrlPr>
                        </m:sSubPr>
                        <m:e>
                          <m:r>
                            <a:rPr lang="en-US" altLang="ja-JP" sz="2200" i="1" kern="100">
                              <a:latin typeface="Cambria Math"/>
                              <a:ea typeface="ＭＳ 明朝"/>
                              <a:cs typeface="Times New Roman"/>
                            </a:rPr>
                            <m:t>𝜀</m:t>
                          </m:r>
                        </m:e>
                        <m:sub>
                          <m:r>
                            <a:rPr lang="en-US" altLang="ja-JP" sz="2200" i="1" kern="100">
                              <a:latin typeface="Cambria Math"/>
                              <a:ea typeface="ＭＳ 明朝"/>
                              <a:cs typeface="Times New Roman"/>
                            </a:rPr>
                            <m:t>𝑊</m:t>
                          </m:r>
                        </m:sub>
                      </m:sSub>
                      <m:r>
                        <a:rPr lang="en-US" altLang="ja-JP" sz="2200" i="1" kern="100">
                          <a:latin typeface="Cambria Math"/>
                          <a:ea typeface="ＭＳ 明朝"/>
                          <a:cs typeface="Times New Roman"/>
                        </a:rPr>
                        <m:t>=</m:t>
                      </m:r>
                      <m:f>
                        <m:fPr>
                          <m:ctrlPr>
                            <a:rPr lang="ja-JP" altLang="ja-JP" sz="2200" i="1" kern="100">
                              <a:latin typeface="Cambria Math" panose="02040503050406030204" pitchFamily="18" charset="0"/>
                              <a:ea typeface="Cambria Math"/>
                              <a:cs typeface="Times New Roman"/>
                            </a:rPr>
                          </m:ctrlPr>
                        </m:fPr>
                        <m:num>
                          <m:r>
                            <a:rPr lang="en-US" altLang="ja-JP" sz="2200" i="1" kern="100">
                              <a:latin typeface="Cambria Math"/>
                              <a:ea typeface="ＭＳ 明朝"/>
                              <a:cs typeface="Times New Roman"/>
                            </a:rPr>
                            <m:t>1</m:t>
                          </m:r>
                        </m:num>
                        <m:den>
                          <m:sSub>
                            <m:sSubPr>
                              <m:ctrlPr>
                                <a:rPr lang="ja-JP" altLang="ja-JP" sz="2200" i="1" kern="100">
                                  <a:latin typeface="Cambria Math" panose="02040503050406030204" pitchFamily="18" charset="0"/>
                                  <a:ea typeface="Cambria Math"/>
                                  <a:cs typeface="Times New Roman"/>
                                </a:rPr>
                              </m:ctrlPr>
                            </m:sSubPr>
                            <m:e>
                              <m:r>
                                <a:rPr lang="en-US" altLang="ja-JP" sz="2200" i="1" kern="100">
                                  <a:latin typeface="Cambria Math"/>
                                  <a:ea typeface="ＭＳ 明朝"/>
                                  <a:cs typeface="Times New Roman"/>
                                </a:rPr>
                                <m:t>𝑁</m:t>
                              </m:r>
                            </m:e>
                            <m:sub>
                              <m:r>
                                <a:rPr lang="en-US" altLang="ja-JP" sz="2200" i="1" kern="100">
                                  <a:latin typeface="Cambria Math"/>
                                  <a:ea typeface="ＭＳ 明朝"/>
                                  <a:cs typeface="Times New Roman"/>
                                </a:rPr>
                                <m:t>𝑥</m:t>
                              </m:r>
                            </m:sub>
                          </m:sSub>
                          <m:sSub>
                            <m:sSubPr>
                              <m:ctrlPr>
                                <a:rPr lang="ja-JP" altLang="ja-JP" sz="2200" i="1" kern="100">
                                  <a:latin typeface="Cambria Math" panose="02040503050406030204" pitchFamily="18" charset="0"/>
                                  <a:ea typeface="Cambria Math"/>
                                  <a:cs typeface="Times New Roman"/>
                                </a:rPr>
                              </m:ctrlPr>
                            </m:sSubPr>
                            <m:e>
                              <m:r>
                                <a:rPr lang="en-US" altLang="ja-JP" sz="2200" i="1" kern="100">
                                  <a:latin typeface="Cambria Math"/>
                                  <a:ea typeface="ＭＳ 明朝"/>
                                  <a:cs typeface="Times New Roman"/>
                                </a:rPr>
                                <m:t>𝑁</m:t>
                              </m:r>
                            </m:e>
                            <m:sub>
                              <m:r>
                                <a:rPr lang="en-US" altLang="ja-JP" sz="2200" i="1" kern="100">
                                  <a:latin typeface="Cambria Math"/>
                                  <a:ea typeface="ＭＳ 明朝"/>
                                  <a:cs typeface="Times New Roman"/>
                                </a:rPr>
                                <m:t>𝑧</m:t>
                              </m:r>
                            </m:sub>
                          </m:sSub>
                        </m:den>
                      </m:f>
                      <m:nary>
                        <m:naryPr>
                          <m:chr m:val="∑"/>
                          <m:subHide m:val="on"/>
                          <m:supHide m:val="on"/>
                          <m:ctrlPr>
                            <a:rPr lang="en-US" altLang="ja-JP" sz="2200" i="1" kern="100">
                              <a:latin typeface="Cambria Math" panose="02040503050406030204" pitchFamily="18" charset="0"/>
                              <a:ea typeface="ＭＳ 明朝"/>
                              <a:cs typeface="Times New Roman"/>
                            </a:rPr>
                          </m:ctrlPr>
                        </m:naryPr>
                        <m:sub/>
                        <m:sup/>
                        <m:e>
                          <m:d>
                            <m:dPr>
                              <m:begChr m:val="|"/>
                              <m:endChr m:val="|"/>
                              <m:ctrlPr>
                                <a:rPr lang="ja-JP" altLang="ja-JP" sz="2200" i="1" kern="100">
                                  <a:latin typeface="Cambria Math" panose="02040503050406030204" pitchFamily="18" charset="0"/>
                                  <a:ea typeface="Cambria Math"/>
                                  <a:cs typeface="Times New Roman"/>
                                </a:rPr>
                              </m:ctrlPr>
                            </m:dPr>
                            <m:e>
                              <m:sSubSup>
                                <m:sSubSupPr>
                                  <m:ctrlPr>
                                    <a:rPr lang="ja-JP" altLang="ja-JP" sz="2200" i="1" kern="100">
                                      <a:latin typeface="Cambria Math" panose="02040503050406030204" pitchFamily="18" charset="0"/>
                                      <a:ea typeface="Cambria Math"/>
                                      <a:cs typeface="Times New Roman"/>
                                    </a:rPr>
                                  </m:ctrlPr>
                                </m:sSubSupPr>
                                <m:e>
                                  <m:r>
                                    <a:rPr lang="en-US" altLang="ja-JP" sz="2200" i="1" kern="100">
                                      <a:latin typeface="Cambria Math"/>
                                      <a:ea typeface="Cambria Math"/>
                                      <a:cs typeface="Times New Roman"/>
                                    </a:rPr>
                                    <m:t>𝑊</m:t>
                                  </m:r>
                                </m:e>
                                <m:sub>
                                  <m:r>
                                    <a:rPr lang="en-US" altLang="ja-JP" sz="2200" i="1" kern="100">
                                      <a:latin typeface="Cambria Math"/>
                                      <a:ea typeface="ＭＳ 明朝"/>
                                      <a:cs typeface="Times New Roman"/>
                                    </a:rPr>
                                    <m:t>𝑖</m:t>
                                  </m:r>
                                  <m:r>
                                    <a:rPr lang="en-US" altLang="ja-JP" sz="2200" i="1" kern="100">
                                      <a:latin typeface="Cambria Math"/>
                                      <a:ea typeface="ＭＳ 明朝"/>
                                      <a:cs typeface="Times New Roman"/>
                                    </a:rPr>
                                    <m:t>,</m:t>
                                  </m:r>
                                  <m:r>
                                    <a:rPr lang="en-US" altLang="ja-JP" sz="2200" i="1" kern="100">
                                      <a:latin typeface="Cambria Math"/>
                                      <a:ea typeface="ＭＳ 明朝"/>
                                      <a:cs typeface="Times New Roman"/>
                                    </a:rPr>
                                    <m:t>𝑘</m:t>
                                  </m:r>
                                </m:sub>
                                <m:sup>
                                  <m:r>
                                    <a:rPr lang="en-US" altLang="ja-JP" sz="2200" b="0" i="1" kern="100" smtClean="0">
                                      <a:latin typeface="Cambria Math" panose="02040503050406030204" pitchFamily="18" charset="0"/>
                                      <a:ea typeface="ＭＳ 明朝"/>
                                      <a:cs typeface="Times New Roman"/>
                                    </a:rPr>
                                    <m:t>𝑎𝑛𝑎𝑙𝑦𝑠𝑖𝑠</m:t>
                                  </m:r>
                                </m:sup>
                              </m:sSubSup>
                              <m:r>
                                <a:rPr lang="en-US" altLang="ja-JP" sz="2200" i="1" kern="100">
                                  <a:latin typeface="Cambria Math"/>
                                  <a:ea typeface="ＭＳ 明朝"/>
                                  <a:cs typeface="Times New Roman"/>
                                </a:rPr>
                                <m:t>−</m:t>
                              </m:r>
                              <m:sSub>
                                <m:sSubPr>
                                  <m:ctrlPr>
                                    <a:rPr lang="ja-JP" altLang="ja-JP" sz="2200" i="1" kern="100">
                                      <a:latin typeface="Cambria Math" panose="02040503050406030204" pitchFamily="18" charset="0"/>
                                      <a:ea typeface="Cambria Math"/>
                                      <a:cs typeface="Times New Roman"/>
                                    </a:rPr>
                                  </m:ctrlPr>
                                </m:sSubPr>
                                <m:e>
                                  <m:r>
                                    <a:rPr lang="en-US" altLang="ja-JP" sz="2200" i="1" kern="100">
                                      <a:latin typeface="Cambria Math"/>
                                      <a:ea typeface="Cambria Math"/>
                                      <a:cs typeface="Times New Roman"/>
                                    </a:rPr>
                                    <m:t>𝑊</m:t>
                                  </m:r>
                                </m:e>
                                <m:sub>
                                  <m:r>
                                    <a:rPr lang="en-US" altLang="ja-JP" sz="2200" i="1" kern="100">
                                      <a:latin typeface="Cambria Math"/>
                                      <a:ea typeface="ＭＳ 明朝"/>
                                      <a:cs typeface="Times New Roman"/>
                                    </a:rPr>
                                    <m:t>𝑖</m:t>
                                  </m:r>
                                  <m:r>
                                    <a:rPr lang="en-US" altLang="ja-JP" sz="2200" i="1" kern="100">
                                      <a:latin typeface="Cambria Math"/>
                                      <a:ea typeface="ＭＳ 明朝"/>
                                      <a:cs typeface="Times New Roman"/>
                                    </a:rPr>
                                    <m:t>, </m:t>
                                  </m:r>
                                  <m:r>
                                    <a:rPr lang="en-US" altLang="ja-JP" sz="2200" i="1" kern="100">
                                      <a:latin typeface="Cambria Math"/>
                                      <a:ea typeface="ＭＳ 明朝"/>
                                      <a:cs typeface="Times New Roman"/>
                                    </a:rPr>
                                    <m:t>𝑘</m:t>
                                  </m:r>
                                </m:sub>
                              </m:sSub>
                            </m:e>
                          </m:d>
                        </m:e>
                      </m:nary>
                    </m:oMath>
                  </m:oMathPara>
                </a14:m>
                <a:endParaRPr lang="en-US" altLang="ja-JP" sz="22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414132" y="3077434"/>
                <a:ext cx="5734756" cy="2070567"/>
              </a:xfrm>
              <a:prstGeom prst="rect">
                <a:avLst/>
              </a:prstGeom>
              <a:blipFill>
                <a:blip r:embed="rId4"/>
                <a:stretch>
                  <a:fillRect t="-2065"/>
                </a:stretch>
              </a:blipFill>
            </p:spPr>
            <p:txBody>
              <a:bodyPr/>
              <a:lstStyle/>
              <a:p>
                <a:r>
                  <a:rPr lang="ja-JP" altLang="en-US">
                    <a:noFill/>
                  </a:rPr>
                  <a:t> </a:t>
                </a:r>
              </a:p>
            </p:txBody>
          </p:sp>
        </mc:Fallback>
      </mc:AlternateContent>
      <p:grpSp>
        <p:nvGrpSpPr>
          <p:cNvPr id="25" name="グループ化 24"/>
          <p:cNvGrpSpPr/>
          <p:nvPr/>
        </p:nvGrpSpPr>
        <p:grpSpPr>
          <a:xfrm>
            <a:off x="5900048" y="1360754"/>
            <a:ext cx="2889236" cy="2592642"/>
            <a:chOff x="5900048" y="2295608"/>
            <a:chExt cx="2889236" cy="2592642"/>
          </a:xfrm>
        </p:grpSpPr>
        <p:grpSp>
          <p:nvGrpSpPr>
            <p:cNvPr id="6" name="グループ化 5"/>
            <p:cNvGrpSpPr/>
            <p:nvPr/>
          </p:nvGrpSpPr>
          <p:grpSpPr>
            <a:xfrm>
              <a:off x="5900048" y="2295608"/>
              <a:ext cx="2889236" cy="2592642"/>
              <a:chOff x="3727306" y="3695570"/>
              <a:chExt cx="2889236" cy="2592642"/>
            </a:xfrm>
          </p:grpSpPr>
          <p:grpSp>
            <p:nvGrpSpPr>
              <p:cNvPr id="7" name="グループ化 6"/>
              <p:cNvGrpSpPr/>
              <p:nvPr/>
            </p:nvGrpSpPr>
            <p:grpSpPr>
              <a:xfrm>
                <a:off x="3727306" y="3695570"/>
                <a:ext cx="2889236" cy="2592642"/>
                <a:chOff x="879570" y="5837665"/>
                <a:chExt cx="2889236" cy="2592642"/>
              </a:xfrm>
            </p:grpSpPr>
            <p:grpSp>
              <p:nvGrpSpPr>
                <p:cNvPr id="11" name="グループ化 10"/>
                <p:cNvGrpSpPr/>
                <p:nvPr/>
              </p:nvGrpSpPr>
              <p:grpSpPr>
                <a:xfrm>
                  <a:off x="1302447" y="7830535"/>
                  <a:ext cx="2466359" cy="599772"/>
                  <a:chOff x="2310727" y="2485784"/>
                  <a:chExt cx="2466359" cy="599772"/>
                </a:xfrm>
              </p:grpSpPr>
              <p:grpSp>
                <p:nvGrpSpPr>
                  <p:cNvPr id="19" name="グループ化 18"/>
                  <p:cNvGrpSpPr/>
                  <p:nvPr/>
                </p:nvGrpSpPr>
                <p:grpSpPr>
                  <a:xfrm>
                    <a:off x="2387347" y="2485784"/>
                    <a:ext cx="2383211" cy="369332"/>
                    <a:chOff x="2446602" y="4030754"/>
                    <a:chExt cx="2383211" cy="369329"/>
                  </a:xfrm>
                </p:grpSpPr>
                <p:sp>
                  <p:nvSpPr>
                    <p:cNvPr id="21" name="テキスト ボックス 20"/>
                    <p:cNvSpPr txBox="1"/>
                    <p:nvPr/>
                  </p:nvSpPr>
                  <p:spPr>
                    <a:xfrm>
                      <a:off x="2446602" y="4030754"/>
                      <a:ext cx="384505" cy="369329"/>
                    </a:xfrm>
                    <a:prstGeom prst="rect">
                      <a:avLst/>
                    </a:prstGeom>
                    <a:noFill/>
                  </p:spPr>
                  <p:txBody>
                    <a:bodyPr wrap="square" rtlCol="0">
                      <a:spAutoFit/>
                    </a:bodyPr>
                    <a:lstStyle/>
                    <a:p>
                      <a:pPr algn="ctr"/>
                      <a:r>
                        <a:rPr lang="en-US" altLang="ja-JP" dirty="0"/>
                        <a:t>-5</a:t>
                      </a:r>
                      <a:endParaRPr lang="ja-JP" altLang="en-US" dirty="0"/>
                    </a:p>
                  </p:txBody>
                </p:sp>
                <p:sp>
                  <p:nvSpPr>
                    <p:cNvPr id="22" name="テキスト ボックス 21"/>
                    <p:cNvSpPr txBox="1"/>
                    <p:nvPr/>
                  </p:nvSpPr>
                  <p:spPr>
                    <a:xfrm>
                      <a:off x="3100815" y="4030754"/>
                      <a:ext cx="384505" cy="369329"/>
                    </a:xfrm>
                    <a:prstGeom prst="rect">
                      <a:avLst/>
                    </a:prstGeom>
                    <a:noFill/>
                  </p:spPr>
                  <p:txBody>
                    <a:bodyPr wrap="square" rtlCol="0">
                      <a:spAutoFit/>
                    </a:bodyPr>
                    <a:lstStyle/>
                    <a:p>
                      <a:pPr algn="ctr"/>
                      <a:r>
                        <a:rPr lang="en-US" altLang="ja-JP" dirty="0"/>
                        <a:t>0</a:t>
                      </a:r>
                      <a:endParaRPr lang="ja-JP" altLang="en-US" dirty="0"/>
                    </a:p>
                  </p:txBody>
                </p:sp>
                <p:sp>
                  <p:nvSpPr>
                    <p:cNvPr id="23" name="テキスト ボックス 22"/>
                    <p:cNvSpPr txBox="1"/>
                    <p:nvPr/>
                  </p:nvSpPr>
                  <p:spPr>
                    <a:xfrm>
                      <a:off x="3735977" y="4030754"/>
                      <a:ext cx="384505" cy="369329"/>
                    </a:xfrm>
                    <a:prstGeom prst="rect">
                      <a:avLst/>
                    </a:prstGeom>
                    <a:noFill/>
                  </p:spPr>
                  <p:txBody>
                    <a:bodyPr wrap="square" rtlCol="0">
                      <a:spAutoFit/>
                    </a:bodyPr>
                    <a:lstStyle/>
                    <a:p>
                      <a:pPr algn="ctr"/>
                      <a:r>
                        <a:rPr lang="en-US" altLang="ja-JP" dirty="0"/>
                        <a:t>5</a:t>
                      </a:r>
                      <a:endParaRPr lang="ja-JP" altLang="en-US" dirty="0"/>
                    </a:p>
                  </p:txBody>
                </p:sp>
                <p:sp>
                  <p:nvSpPr>
                    <p:cNvPr id="24" name="テキスト ボックス 23"/>
                    <p:cNvSpPr txBox="1"/>
                    <p:nvPr/>
                  </p:nvSpPr>
                  <p:spPr>
                    <a:xfrm>
                      <a:off x="4334425" y="4030754"/>
                      <a:ext cx="495388" cy="369329"/>
                    </a:xfrm>
                    <a:prstGeom prst="rect">
                      <a:avLst/>
                    </a:prstGeom>
                    <a:noFill/>
                  </p:spPr>
                  <p:txBody>
                    <a:bodyPr wrap="square" rtlCol="0">
                      <a:spAutoFit/>
                    </a:bodyPr>
                    <a:lstStyle/>
                    <a:p>
                      <a:pPr algn="ctr"/>
                      <a:r>
                        <a:rPr lang="en-US" altLang="ja-JP" dirty="0"/>
                        <a:t>10</a:t>
                      </a:r>
                      <a:endParaRPr lang="ja-JP" altLang="en-US" dirty="0"/>
                    </a:p>
                  </p:txBody>
                </p:sp>
              </p:grpSp>
              <p:sp>
                <p:nvSpPr>
                  <p:cNvPr id="20" name="テキスト ボックス 19"/>
                  <p:cNvSpPr txBox="1"/>
                  <p:nvPr/>
                </p:nvSpPr>
                <p:spPr>
                  <a:xfrm>
                    <a:off x="2310727" y="2716234"/>
                    <a:ext cx="2466359" cy="369322"/>
                  </a:xfrm>
                  <a:prstGeom prst="rect">
                    <a:avLst/>
                  </a:prstGeom>
                  <a:noFill/>
                </p:spPr>
                <p:txBody>
                  <a:bodyPr wrap="none" lIns="91429" tIns="45715" rIns="91429" bIns="45715" rtlCol="0">
                    <a:spAutoFit/>
                  </a:bodyPr>
                  <a:lstStyle/>
                  <a:p>
                    <a:pPr algn="ctr"/>
                    <a:r>
                      <a:rPr lang="en-US" altLang="ja-JP" dirty="0"/>
                      <a:t>Horizontal distance (km)</a:t>
                    </a:r>
                    <a:endParaRPr lang="ja-JP" altLang="en-US" dirty="0"/>
                  </a:p>
                </p:txBody>
              </p:sp>
            </p:grpSp>
            <p:grpSp>
              <p:nvGrpSpPr>
                <p:cNvPr id="12" name="グループ化 11"/>
                <p:cNvGrpSpPr/>
                <p:nvPr/>
              </p:nvGrpSpPr>
              <p:grpSpPr>
                <a:xfrm>
                  <a:off x="879570" y="5837665"/>
                  <a:ext cx="766581" cy="2281069"/>
                  <a:chOff x="102799" y="1905319"/>
                  <a:chExt cx="766582" cy="2281069"/>
                </a:xfrm>
              </p:grpSpPr>
              <p:sp>
                <p:nvSpPr>
                  <p:cNvPr id="13" name="テキスト ボックス 12"/>
                  <p:cNvSpPr txBox="1"/>
                  <p:nvPr/>
                </p:nvSpPr>
                <p:spPr>
                  <a:xfrm rot="16200000">
                    <a:off x="-504623" y="2770417"/>
                    <a:ext cx="1584176" cy="369332"/>
                  </a:xfrm>
                  <a:prstGeom prst="rect">
                    <a:avLst/>
                  </a:prstGeom>
                  <a:noFill/>
                </p:spPr>
                <p:txBody>
                  <a:bodyPr wrap="square" rtlCol="0">
                    <a:spAutoFit/>
                  </a:bodyPr>
                  <a:lstStyle/>
                  <a:p>
                    <a:pPr algn="ctr"/>
                    <a:r>
                      <a:rPr lang="en-US" altLang="ja-JP" dirty="0"/>
                      <a:t>Height (km)</a:t>
                    </a:r>
                    <a:endParaRPr lang="ja-JP" altLang="en-US" dirty="0"/>
                  </a:p>
                </p:txBody>
              </p:sp>
              <p:grpSp>
                <p:nvGrpSpPr>
                  <p:cNvPr id="14" name="グループ化 13"/>
                  <p:cNvGrpSpPr/>
                  <p:nvPr/>
                </p:nvGrpSpPr>
                <p:grpSpPr>
                  <a:xfrm>
                    <a:off x="378218" y="1905319"/>
                    <a:ext cx="491163" cy="2281069"/>
                    <a:chOff x="378218" y="1905319"/>
                    <a:chExt cx="491163" cy="2281069"/>
                  </a:xfrm>
                </p:grpSpPr>
                <p:sp>
                  <p:nvSpPr>
                    <p:cNvPr id="15" name="テキスト ボックス 14"/>
                    <p:cNvSpPr txBox="1"/>
                    <p:nvPr/>
                  </p:nvSpPr>
                  <p:spPr>
                    <a:xfrm>
                      <a:off x="378218" y="1905319"/>
                      <a:ext cx="491163" cy="369332"/>
                    </a:xfrm>
                    <a:prstGeom prst="rect">
                      <a:avLst/>
                    </a:prstGeom>
                    <a:noFill/>
                  </p:spPr>
                  <p:txBody>
                    <a:bodyPr wrap="square" rtlCol="0">
                      <a:spAutoFit/>
                    </a:bodyPr>
                    <a:lstStyle/>
                    <a:p>
                      <a:pPr algn="ctr"/>
                      <a:r>
                        <a:rPr lang="en-US" altLang="ja-JP" dirty="0"/>
                        <a:t>15</a:t>
                      </a:r>
                      <a:endParaRPr lang="ja-JP" altLang="en-US" dirty="0"/>
                    </a:p>
                  </p:txBody>
                </p:sp>
                <p:sp>
                  <p:nvSpPr>
                    <p:cNvPr id="16" name="テキスト ボックス 15"/>
                    <p:cNvSpPr txBox="1"/>
                    <p:nvPr/>
                  </p:nvSpPr>
                  <p:spPr>
                    <a:xfrm>
                      <a:off x="378218" y="3179811"/>
                      <a:ext cx="491163" cy="369332"/>
                    </a:xfrm>
                    <a:prstGeom prst="rect">
                      <a:avLst/>
                    </a:prstGeom>
                    <a:noFill/>
                  </p:spPr>
                  <p:txBody>
                    <a:bodyPr wrap="square" rtlCol="0">
                      <a:spAutoFit/>
                    </a:bodyPr>
                    <a:lstStyle/>
                    <a:p>
                      <a:pPr algn="ctr"/>
                      <a:r>
                        <a:rPr lang="en-US" altLang="ja-JP" dirty="0"/>
                        <a:t>5</a:t>
                      </a:r>
                      <a:endParaRPr lang="ja-JP" altLang="en-US" dirty="0"/>
                    </a:p>
                  </p:txBody>
                </p:sp>
                <p:sp>
                  <p:nvSpPr>
                    <p:cNvPr id="17" name="テキスト ボックス 16"/>
                    <p:cNvSpPr txBox="1"/>
                    <p:nvPr/>
                  </p:nvSpPr>
                  <p:spPr>
                    <a:xfrm>
                      <a:off x="378218" y="2542565"/>
                      <a:ext cx="491163" cy="369332"/>
                    </a:xfrm>
                    <a:prstGeom prst="rect">
                      <a:avLst/>
                    </a:prstGeom>
                    <a:noFill/>
                  </p:spPr>
                  <p:txBody>
                    <a:bodyPr wrap="square" rtlCol="0">
                      <a:spAutoFit/>
                    </a:bodyPr>
                    <a:lstStyle/>
                    <a:p>
                      <a:pPr algn="ctr"/>
                      <a:r>
                        <a:rPr lang="en-US" altLang="ja-JP" dirty="0"/>
                        <a:t>10</a:t>
                      </a:r>
                      <a:endParaRPr lang="ja-JP" altLang="en-US" dirty="0"/>
                    </a:p>
                  </p:txBody>
                </p:sp>
                <p:sp>
                  <p:nvSpPr>
                    <p:cNvPr id="18" name="テキスト ボックス 17"/>
                    <p:cNvSpPr txBox="1"/>
                    <p:nvPr/>
                  </p:nvSpPr>
                  <p:spPr>
                    <a:xfrm>
                      <a:off x="378218" y="3817056"/>
                      <a:ext cx="491163" cy="369332"/>
                    </a:xfrm>
                    <a:prstGeom prst="rect">
                      <a:avLst/>
                    </a:prstGeom>
                    <a:noFill/>
                  </p:spPr>
                  <p:txBody>
                    <a:bodyPr wrap="square" rtlCol="0">
                      <a:spAutoFit/>
                    </a:bodyPr>
                    <a:lstStyle/>
                    <a:p>
                      <a:pPr algn="ctr"/>
                      <a:r>
                        <a:rPr lang="en-US" altLang="ja-JP" dirty="0"/>
                        <a:t>0</a:t>
                      </a:r>
                      <a:endParaRPr lang="ja-JP" altLang="en-US" dirty="0"/>
                    </a:p>
                  </p:txBody>
                </p:sp>
              </p:grpSp>
            </p:grpSp>
          </p:grpSp>
          <p:grpSp>
            <p:nvGrpSpPr>
              <p:cNvPr id="8" name="グループ化 7"/>
              <p:cNvGrpSpPr/>
              <p:nvPr/>
            </p:nvGrpSpPr>
            <p:grpSpPr>
              <a:xfrm>
                <a:off x="4431731" y="3816907"/>
                <a:ext cx="1949780" cy="1942007"/>
                <a:chOff x="2177026" y="5977060"/>
                <a:chExt cx="1949780" cy="1942007"/>
              </a:xfrm>
            </p:grpSpPr>
            <p:pic>
              <p:nvPicPr>
                <p:cNvPr id="9" name="図 8"/>
                <p:cNvPicPr>
                  <a:picLocks noChangeAspect="1"/>
                </p:cNvPicPr>
                <p:nvPr/>
              </p:nvPicPr>
              <p:blipFill rotWithShape="1">
                <a:blip r:embed="rId5">
                  <a:lum bright="-40000" contrast="60000"/>
                </a:blip>
                <a:srcRect r="635"/>
                <a:stretch/>
              </p:blipFill>
              <p:spPr>
                <a:xfrm>
                  <a:off x="2177026" y="5977060"/>
                  <a:ext cx="1949780" cy="1942007"/>
                </a:xfrm>
                <a:prstGeom prst="rect">
                  <a:avLst/>
                </a:prstGeom>
              </p:spPr>
            </p:pic>
            <p:pic>
              <p:nvPicPr>
                <p:cNvPr id="1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0000"/>
                <a:stretch/>
              </p:blipFill>
              <p:spPr bwMode="auto">
                <a:xfrm>
                  <a:off x="2698283" y="7784957"/>
                  <a:ext cx="263784" cy="13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 name="正方形/長方形 4"/>
            <p:cNvSpPr/>
            <p:nvPr/>
          </p:nvSpPr>
          <p:spPr>
            <a:xfrm>
              <a:off x="6880572" y="3926814"/>
              <a:ext cx="746744" cy="415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26" name="正方形/長方形 25"/>
              <p:cNvSpPr/>
              <p:nvPr/>
            </p:nvSpPr>
            <p:spPr>
              <a:xfrm>
                <a:off x="822961" y="5446941"/>
                <a:ext cx="7464408" cy="769441"/>
              </a:xfrm>
              <a:prstGeom prst="rect">
                <a:avLst/>
              </a:prstGeom>
            </p:spPr>
            <p:txBody>
              <a:bodyPr wrap="square">
                <a:spAutoFit/>
              </a:bodyPr>
              <a:lstStyle/>
              <a:p>
                <a:r>
                  <a:rPr lang="en-US" altLang="ja-JP" sz="2200" dirty="0"/>
                  <a:t>Three values of the grid intervals </a:t>
                </a:r>
                <a14:m>
                  <m:oMath xmlns:m="http://schemas.openxmlformats.org/officeDocument/2006/math">
                    <m:r>
                      <a:rPr lang="en-US" altLang="ja-JP" sz="2200" b="0" i="0" smtClean="0">
                        <a:latin typeface="Cambria Math" panose="02040503050406030204" pitchFamily="18" charset="0"/>
                      </a:rPr>
                      <m:t>(</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𝑥</m:t>
                    </m:r>
                    <m:r>
                      <a:rPr lang="en-US" altLang="ja-JP" sz="2200" b="0" i="1" smtClean="0">
                        <a:latin typeface="Cambria Math" panose="02040503050406030204" pitchFamily="18" charset="0"/>
                      </a:rPr>
                      <m:t>, ∆</m:t>
                    </m:r>
                    <m:r>
                      <a:rPr lang="en-US" altLang="ja-JP" sz="2200" b="0" i="1" smtClean="0">
                        <a:latin typeface="Cambria Math" panose="02040503050406030204" pitchFamily="18" charset="0"/>
                      </a:rPr>
                      <m:t>𝑧</m:t>
                    </m:r>
                    <m:r>
                      <a:rPr lang="en-US" altLang="ja-JP" sz="2200" b="0" i="1" smtClean="0">
                        <a:latin typeface="Cambria Math" panose="02040503050406030204" pitchFamily="18" charset="0"/>
                      </a:rPr>
                      <m:t>)</m:t>
                    </m:r>
                  </m:oMath>
                </a14:m>
                <a:r>
                  <a:rPr lang="en-US" altLang="ja-JP" sz="2200" dirty="0"/>
                  <a:t> were tested,</a:t>
                </a:r>
                <a:br>
                  <a:rPr lang="en-US" altLang="ja-JP" sz="2200" dirty="0"/>
                </a:br>
                <a:r>
                  <a:rPr lang="en-US" altLang="ja-JP" sz="2200" dirty="0"/>
                  <a:t> 400m, 200m and 100m</a:t>
                </a:r>
              </a:p>
            </p:txBody>
          </p:sp>
        </mc:Choice>
        <mc:Fallback xmlns="">
          <p:sp>
            <p:nvSpPr>
              <p:cNvPr id="26" name="正方形/長方形 25"/>
              <p:cNvSpPr>
                <a:spLocks noRot="1" noChangeAspect="1" noMove="1" noResize="1" noEditPoints="1" noAdjustHandles="1" noChangeArrowheads="1" noChangeShapeType="1" noTextEdit="1"/>
              </p:cNvSpPr>
              <p:nvPr/>
            </p:nvSpPr>
            <p:spPr>
              <a:xfrm>
                <a:off x="822961" y="5446941"/>
                <a:ext cx="7464408" cy="769441"/>
              </a:xfrm>
              <a:prstGeom prst="rect">
                <a:avLst/>
              </a:prstGeom>
              <a:blipFill rotWithShape="0">
                <a:blip r:embed="rId7"/>
                <a:stretch>
                  <a:fillRect l="-1062" t="-5556" b="-1507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7127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Result: error of horizontal wind and vertical wind</a:t>
            </a:r>
            <a:endParaRPr kumimoji="1" lang="ja-JP" altLang="en-US" dirty="0"/>
          </a:p>
        </p:txBody>
      </p:sp>
      <p:sp>
        <p:nvSpPr>
          <p:cNvPr id="33" name="コンテンツ プレースホルダー 32"/>
          <p:cNvSpPr>
            <a:spLocks noGrp="1"/>
          </p:cNvSpPr>
          <p:nvPr>
            <p:ph sz="half" idx="1"/>
          </p:nvPr>
        </p:nvSpPr>
        <p:spPr>
          <a:xfrm>
            <a:off x="5435285" y="1373458"/>
            <a:ext cx="3302315" cy="4478177"/>
          </a:xfrm>
        </p:spPr>
        <p:txBody>
          <a:bodyPr>
            <a:noAutofit/>
          </a:bodyPr>
          <a:lstStyle/>
          <a:p>
            <a:r>
              <a:rPr lang="en-US" altLang="ja-JP" sz="2200" dirty="0"/>
              <a:t>The error for the Chimera grid method is</a:t>
            </a:r>
          </a:p>
          <a:p>
            <a:pPr lvl="1"/>
            <a:r>
              <a:rPr lang="en-US" altLang="ja-JP" sz="2200" dirty="0"/>
              <a:t>almost equal or smaller</a:t>
            </a:r>
          </a:p>
          <a:p>
            <a:r>
              <a:rPr lang="en-US" altLang="ja-JP" sz="2200" dirty="0"/>
              <a:t>than that for the numerically generated coordinates. </a:t>
            </a:r>
          </a:p>
          <a:p>
            <a:endParaRPr lang="en-US" altLang="ja-JP" sz="2200" dirty="0"/>
          </a:p>
          <a:p>
            <a:r>
              <a:rPr lang="en-US" altLang="ja-JP" sz="2200" dirty="0"/>
              <a:t>This is likely due to the fact that the Chimera grid method is less deformed at the foot of mountain.</a:t>
            </a:r>
          </a:p>
        </p:txBody>
      </p:sp>
      <p:sp>
        <p:nvSpPr>
          <p:cNvPr id="47" name="正方形/長方形 46"/>
          <p:cNvSpPr/>
          <p:nvPr/>
        </p:nvSpPr>
        <p:spPr>
          <a:xfrm>
            <a:off x="161224" y="1216040"/>
            <a:ext cx="5186280" cy="503735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249005" y="1315450"/>
            <a:ext cx="3000231" cy="4905517"/>
            <a:chOff x="-3292949" y="1462034"/>
            <a:chExt cx="2288104" cy="3741156"/>
          </a:xfrm>
        </p:grpSpPr>
        <p:grpSp>
          <p:nvGrpSpPr>
            <p:cNvPr id="3" name="グループ化 2"/>
            <p:cNvGrpSpPr/>
            <p:nvPr/>
          </p:nvGrpSpPr>
          <p:grpSpPr>
            <a:xfrm>
              <a:off x="-2902821" y="4725039"/>
              <a:ext cx="1897976" cy="478151"/>
              <a:chOff x="-2902821" y="4725039"/>
              <a:chExt cx="1897976" cy="478151"/>
            </a:xfrm>
          </p:grpSpPr>
          <mc:AlternateContent xmlns:mc="http://schemas.openxmlformats.org/markup-compatibility/2006" xmlns:a14="http://schemas.microsoft.com/office/drawing/2010/main">
            <mc:Choice Requires="a14">
              <p:sp>
                <p:nvSpPr>
                  <p:cNvPr id="97" name="テキスト ボックス 96"/>
                  <p:cNvSpPr txBox="1"/>
                  <p:nvPr/>
                </p:nvSpPr>
                <p:spPr>
                  <a:xfrm>
                    <a:off x="-2707292" y="4921522"/>
                    <a:ext cx="1649740" cy="281668"/>
                  </a:xfrm>
                  <a:prstGeom prst="rect">
                    <a:avLst/>
                  </a:prstGeom>
                  <a:noFill/>
                </p:spPr>
                <p:txBody>
                  <a:bodyPr wrap="square" rtlCol="0">
                    <a:spAutoFit/>
                  </a:bodyPr>
                  <a:lstStyle/>
                  <a:p>
                    <a:pPr algn="ctr"/>
                    <a:r>
                      <a:rPr lang="en-US" altLang="ja-JP" b="0" dirty="0"/>
                      <a:t>Grid interval </a:t>
                    </a:r>
                    <a14:m>
                      <m:oMath xmlns:m="http://schemas.openxmlformats.org/officeDocument/2006/math">
                        <m:r>
                          <a:rPr lang="en-US" altLang="ja-JP" b="0" i="1" smtClean="0">
                            <a:latin typeface="Cambria Math" panose="02040503050406030204" pitchFamily="18" charset="0"/>
                          </a:rPr>
                          <m:t>∆</m:t>
                        </m:r>
                        <m:r>
                          <a:rPr kumimoji="1" lang="en-US" altLang="ja-JP" b="0" i="1" smtClean="0">
                            <a:latin typeface="Cambria Math"/>
                          </a:rPr>
                          <m:t>𝑥</m:t>
                        </m:r>
                      </m:oMath>
                    </a14:m>
                    <a:r>
                      <a:rPr kumimoji="1" lang="en-US" altLang="ja-JP" dirty="0"/>
                      <a:t> (m)</a:t>
                    </a:r>
                    <a:endParaRPr kumimoji="1" lang="ja-JP" altLang="en-US" dirty="0"/>
                  </a:p>
                </p:txBody>
              </p:sp>
            </mc:Choice>
            <mc:Fallback xmlns="">
              <p:sp>
                <p:nvSpPr>
                  <p:cNvPr id="97" name="テキスト ボックス 96"/>
                  <p:cNvSpPr txBox="1">
                    <a:spLocks noRot="1" noChangeAspect="1" noMove="1" noResize="1" noEditPoints="1" noAdjustHandles="1" noChangeArrowheads="1" noChangeShapeType="1" noTextEdit="1"/>
                  </p:cNvSpPr>
                  <p:nvPr/>
                </p:nvSpPr>
                <p:spPr>
                  <a:xfrm>
                    <a:off x="-2707292" y="4921522"/>
                    <a:ext cx="1649740" cy="281668"/>
                  </a:xfrm>
                  <a:prstGeom prst="rect">
                    <a:avLst/>
                  </a:prstGeom>
                  <a:blipFill rotWithShape="0">
                    <a:blip r:embed="rId3"/>
                    <a:stretch>
                      <a:fillRect t="-10000" b="-26667"/>
                    </a:stretch>
                  </a:blipFill>
                </p:spPr>
                <p:txBody>
                  <a:bodyPr/>
                  <a:lstStyle/>
                  <a:p>
                    <a:r>
                      <a:rPr lang="ja-JP" altLang="en-US">
                        <a:noFill/>
                      </a:rPr>
                      <a:t> </a:t>
                    </a:r>
                  </a:p>
                </p:txBody>
              </p:sp>
            </mc:Fallback>
          </mc:AlternateContent>
          <p:grpSp>
            <p:nvGrpSpPr>
              <p:cNvPr id="98" name="グループ化 97"/>
              <p:cNvGrpSpPr/>
              <p:nvPr/>
            </p:nvGrpSpPr>
            <p:grpSpPr>
              <a:xfrm>
                <a:off x="-2902821" y="4725039"/>
                <a:ext cx="1897976" cy="281669"/>
                <a:chOff x="316897" y="3569037"/>
                <a:chExt cx="1897976" cy="281669"/>
              </a:xfrm>
            </p:grpSpPr>
            <mc:AlternateContent xmlns:mc="http://schemas.openxmlformats.org/markup-compatibility/2006" xmlns:a14="http://schemas.microsoft.com/office/drawing/2010/main">
              <mc:Choice Requires="a14">
                <p:sp>
                  <p:nvSpPr>
                    <p:cNvPr id="99" name="テキスト ボックス 98"/>
                    <p:cNvSpPr txBox="1"/>
                    <p:nvPr/>
                  </p:nvSpPr>
                  <p:spPr>
                    <a:xfrm>
                      <a:off x="316897" y="3569037"/>
                      <a:ext cx="342900" cy="2816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latin typeface="Cambria Math"/>
                              </a:rPr>
                              <m:t>50</m:t>
                            </m:r>
                          </m:oMath>
                        </m:oMathPara>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316897" y="3569037"/>
                      <a:ext cx="342900" cy="253916"/>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0" name="テキスト ボックス 99"/>
                    <p:cNvSpPr txBox="1"/>
                    <p:nvPr/>
                  </p:nvSpPr>
                  <p:spPr>
                    <a:xfrm>
                      <a:off x="744091" y="3569037"/>
                      <a:ext cx="428625" cy="2816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i="1" dirty="0" smtClean="0">
                                <a:latin typeface="Cambria Math"/>
                              </a:rPr>
                              <m:t>10</m:t>
                            </m:r>
                            <m:r>
                              <a:rPr kumimoji="1" lang="en-US" altLang="ja-JP" i="1" dirty="0" smtClean="0">
                                <a:latin typeface="Cambria Math"/>
                              </a:rPr>
                              <m:t>0</m:t>
                            </m:r>
                          </m:oMath>
                        </m:oMathPara>
                      </a14:m>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744091" y="3569037"/>
                      <a:ext cx="428625" cy="253916"/>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1" name="テキスト ボックス 100"/>
                    <p:cNvSpPr txBox="1"/>
                    <p:nvPr/>
                  </p:nvSpPr>
                  <p:spPr>
                    <a:xfrm>
                      <a:off x="1805298" y="3569037"/>
                      <a:ext cx="409575" cy="2816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latin typeface="Cambria Math"/>
                              </a:rPr>
                              <m:t>500</m:t>
                            </m:r>
                          </m:oMath>
                        </m:oMathPara>
                      </a14:m>
                      <a:endParaRPr kumimoji="1" lang="ja-JP" altLang="en-US" dirty="0"/>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1805298" y="3569037"/>
                      <a:ext cx="409575" cy="253916"/>
                    </a:xfrm>
                    <a:prstGeom prst="rect">
                      <a:avLst/>
                    </a:prstGeom>
                    <a:blipFill rotWithShape="1">
                      <a:blip r:embed="rId9"/>
                      <a:stretch>
                        <a:fillRect/>
                      </a:stretch>
                    </a:blipFill>
                  </p:spPr>
                  <p:txBody>
                    <a:bodyPr/>
                    <a:lstStyle/>
                    <a:p>
                      <a:r>
                        <a:rPr lang="ja-JP" altLang="en-US">
                          <a:noFill/>
                        </a:rPr>
                        <a:t> </a:t>
                      </a:r>
                    </a:p>
                  </p:txBody>
                </p:sp>
              </mc:Fallback>
            </mc:AlternateContent>
          </p:grpSp>
        </p:grpSp>
        <p:pic>
          <p:nvPicPr>
            <p:cNvPr id="120" name="図 119"/>
            <p:cNvPicPr>
              <a:picLocks noChangeAspect="1"/>
            </p:cNvPicPr>
            <p:nvPr/>
          </p:nvPicPr>
          <p:blipFill rotWithShape="1">
            <a:blip r:embed="rId10">
              <a:lum bright="-40000" contrast="60000"/>
            </a:blip>
            <a:srcRect l="-1" r="1386"/>
            <a:stretch/>
          </p:blipFill>
          <p:spPr>
            <a:xfrm>
              <a:off x="-2750217" y="1583347"/>
              <a:ext cx="1577196" cy="3132000"/>
            </a:xfrm>
            <a:prstGeom prst="rect">
              <a:avLst/>
            </a:prstGeom>
          </p:spPr>
        </p:pic>
        <p:grpSp>
          <p:nvGrpSpPr>
            <p:cNvPr id="121" name="グループ化 120"/>
            <p:cNvGrpSpPr/>
            <p:nvPr/>
          </p:nvGrpSpPr>
          <p:grpSpPr>
            <a:xfrm>
              <a:off x="-3292949" y="1462034"/>
              <a:ext cx="584722" cy="3391680"/>
              <a:chOff x="1118574" y="1048940"/>
              <a:chExt cx="584722" cy="3391680"/>
            </a:xfrm>
          </p:grpSpPr>
          <p:grpSp>
            <p:nvGrpSpPr>
              <p:cNvPr id="122" name="グループ化 121"/>
              <p:cNvGrpSpPr/>
              <p:nvPr/>
            </p:nvGrpSpPr>
            <p:grpSpPr>
              <a:xfrm>
                <a:off x="1118574" y="1048940"/>
                <a:ext cx="584722" cy="3391680"/>
                <a:chOff x="877274" y="1074340"/>
                <a:chExt cx="584722" cy="3391680"/>
              </a:xfrm>
            </p:grpSpPr>
            <mc:AlternateContent xmlns:mc="http://schemas.openxmlformats.org/markup-compatibility/2006" xmlns:a14="http://schemas.microsoft.com/office/drawing/2010/main">
              <mc:Choice Requires="a14">
                <p:sp>
                  <p:nvSpPr>
                    <p:cNvPr id="126" name="テキスト ボックス 125"/>
                    <p:cNvSpPr txBox="1"/>
                    <p:nvPr/>
                  </p:nvSpPr>
                  <p:spPr>
                    <a:xfrm rot="16200000">
                      <a:off x="694072" y="2676342"/>
                      <a:ext cx="648072" cy="281668"/>
                    </a:xfrm>
                    <a:prstGeom prst="rect">
                      <a:avLst/>
                    </a:prstGeom>
                    <a:noFill/>
                  </p:spPr>
                  <p:txBody>
                    <a:bodyPr wrap="square" rtlCol="0">
                      <a:spAutoFit/>
                    </a:bodyPr>
                    <a:lstStyle/>
                    <a:p>
                      <a:r>
                        <a:rPr lang="en-US" altLang="ja-JP" dirty="0"/>
                        <a:t>error </a:t>
                      </a:r>
                      <a14:m>
                        <m:oMath xmlns:m="http://schemas.openxmlformats.org/officeDocument/2006/math">
                          <m:r>
                            <a:rPr lang="ja-JP" altLang="en-US" i="1" smtClean="0">
                              <a:latin typeface="Cambria Math"/>
                            </a:rPr>
                            <m:t>𝜀</m:t>
                          </m:r>
                        </m:oMath>
                      </a14:m>
                      <a:endParaRPr kumimoji="1" lang="ja-JP" altLang="en-US" dirty="0"/>
                    </a:p>
                  </p:txBody>
                </p:sp>
              </mc:Choice>
              <mc:Fallback xmlns="">
                <p:sp>
                  <p:nvSpPr>
                    <p:cNvPr id="126" name="テキスト ボックス 125"/>
                    <p:cNvSpPr txBox="1">
                      <a:spLocks noRot="1" noChangeAspect="1" noMove="1" noResize="1" noEditPoints="1" noAdjustHandles="1" noChangeArrowheads="1" noChangeShapeType="1" noTextEdit="1"/>
                    </p:cNvSpPr>
                    <p:nvPr/>
                  </p:nvSpPr>
                  <p:spPr>
                    <a:xfrm rot="16200000">
                      <a:off x="694072" y="2676342"/>
                      <a:ext cx="648072" cy="281668"/>
                    </a:xfrm>
                    <a:prstGeom prst="rect">
                      <a:avLst/>
                    </a:prstGeom>
                    <a:blipFill rotWithShape="0">
                      <a:blip r:embed="rId36"/>
                      <a:stretch>
                        <a:fillRect l="-10000" r="-26667" b="-6475"/>
                      </a:stretch>
                    </a:blipFill>
                  </p:spPr>
                  <p:txBody>
                    <a:bodyPr/>
                    <a:lstStyle/>
                    <a:p>
                      <a:r>
                        <a:rPr lang="ja-JP" altLang="en-US">
                          <a:noFill/>
                        </a:rPr>
                        <a:t> </a:t>
                      </a:r>
                    </a:p>
                  </p:txBody>
                </p:sp>
              </mc:Fallback>
            </mc:AlternateContent>
            <p:grpSp>
              <p:nvGrpSpPr>
                <p:cNvPr id="127" name="グループ化 126"/>
                <p:cNvGrpSpPr/>
                <p:nvPr/>
              </p:nvGrpSpPr>
              <p:grpSpPr>
                <a:xfrm>
                  <a:off x="1119096" y="1074340"/>
                  <a:ext cx="342900" cy="3391680"/>
                  <a:chOff x="668470" y="316827"/>
                  <a:chExt cx="342900" cy="3391680"/>
                </a:xfrm>
              </p:grpSpPr>
              <mc:AlternateContent xmlns:mc="http://schemas.openxmlformats.org/markup-compatibility/2006" xmlns:a14="http://schemas.microsoft.com/office/drawing/2010/main">
                <mc:Choice Requires="a14">
                  <p:sp>
                    <p:nvSpPr>
                      <p:cNvPr id="128" name="テキスト ボックス 127"/>
                      <p:cNvSpPr txBox="1"/>
                      <p:nvPr/>
                    </p:nvSpPr>
                    <p:spPr>
                      <a:xfrm>
                        <a:off x="668470" y="3426839"/>
                        <a:ext cx="342900" cy="28166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5</m:t>
                              </m:r>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68470" y="3426839"/>
                        <a:ext cx="342900" cy="253916"/>
                      </a:xfrm>
                      <a:prstGeom prst="rect">
                        <a:avLst/>
                      </a:prstGeom>
                      <a:blipFill rotWithShape="0">
                        <a:blip r:embed="rId3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9" name="テキスト ボックス 128"/>
                      <p:cNvSpPr txBox="1"/>
                      <p:nvPr/>
                    </p:nvSpPr>
                    <p:spPr>
                      <a:xfrm>
                        <a:off x="668470" y="2953225"/>
                        <a:ext cx="342900" cy="28166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ja-JP" b="0" i="1" dirty="0" smtClean="0">
                                      <a:latin typeface="Cambria Math" panose="02040503050406030204" pitchFamily="18" charset="0"/>
                                    </a:rPr>
                                  </m:ctrlPr>
                                </m:sSupPr>
                                <m:e>
                                  <m:r>
                                    <a:rPr lang="en-US" altLang="ja-JP" i="1" dirty="0" smtClean="0">
                                      <a:latin typeface="Cambria Math"/>
                                    </a:rPr>
                                    <m:t>1</m:t>
                                  </m:r>
                                  <m:r>
                                    <a:rPr kumimoji="1" lang="en-US" altLang="ja-JP" i="1" dirty="0" smtClean="0">
                                      <a:latin typeface="Cambria Math"/>
                                    </a:rPr>
                                    <m:t>0</m:t>
                                  </m:r>
                                </m:e>
                                <m:sup>
                                  <m:r>
                                    <a:rPr kumimoji="1" lang="en-US" altLang="ja-JP" b="0" i="1" dirty="0" smtClean="0">
                                      <a:latin typeface="Cambria Math"/>
                                    </a:rPr>
                                    <m:t>−1</m:t>
                                  </m:r>
                                </m:sup>
                              </m:sSup>
                            </m:oMath>
                          </m:oMathPara>
                        </a14:m>
                        <a:endParaRPr kumimoji="1" lang="ja-JP" altLang="en-US"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668470" y="2953225"/>
                        <a:ext cx="342900" cy="253916"/>
                      </a:xfrm>
                      <a:prstGeom prst="rect">
                        <a:avLst/>
                      </a:prstGeom>
                      <a:blipFill rotWithShape="0">
                        <a:blip r:embed="rId30"/>
                        <a:stretch>
                          <a:fillRect l="-89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0" name="テキスト ボックス 129"/>
                      <p:cNvSpPr txBox="1"/>
                      <p:nvPr/>
                    </p:nvSpPr>
                    <p:spPr>
                      <a:xfrm>
                        <a:off x="668470" y="1379952"/>
                        <a:ext cx="342900" cy="28166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ja-JP" b="0" i="1" dirty="0" smtClean="0">
                                      <a:latin typeface="Cambria Math" panose="02040503050406030204" pitchFamily="18" charset="0"/>
                                    </a:rPr>
                                  </m:ctrlPr>
                                </m:sSupPr>
                                <m:e>
                                  <m:r>
                                    <a:rPr lang="en-US" altLang="ja-JP" i="1" dirty="0" smtClean="0">
                                      <a:latin typeface="Cambria Math"/>
                                    </a:rPr>
                                    <m:t>1</m:t>
                                  </m:r>
                                  <m:r>
                                    <a:rPr kumimoji="1" lang="en-US" altLang="ja-JP" i="1" dirty="0" smtClean="0">
                                      <a:latin typeface="Cambria Math"/>
                                    </a:rPr>
                                    <m:t>0</m:t>
                                  </m:r>
                                </m:e>
                                <m:sup>
                                  <m:r>
                                    <a:rPr kumimoji="1" lang="en-US" altLang="ja-JP" b="0" i="1" dirty="0" smtClean="0">
                                      <a:latin typeface="Cambria Math"/>
                                    </a:rPr>
                                    <m:t>0</m:t>
                                  </m:r>
                                </m:sup>
                              </m:sSup>
                            </m:oMath>
                          </m:oMathPara>
                        </a14:m>
                        <a:endParaRPr kumimoji="1" lang="ja-JP" altLang="en-US"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668470" y="1379952"/>
                        <a:ext cx="342900" cy="253916"/>
                      </a:xfrm>
                      <a:prstGeom prst="rect">
                        <a:avLst/>
                      </a:prstGeom>
                      <a:blipFill rotWithShape="0">
                        <a:blip r:embed="rId3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1" name="テキスト ボックス 130"/>
                      <p:cNvSpPr txBox="1"/>
                      <p:nvPr/>
                    </p:nvSpPr>
                    <p:spPr>
                      <a:xfrm>
                        <a:off x="668470" y="316827"/>
                        <a:ext cx="342900" cy="28166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5</m:t>
                              </m:r>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668470" y="316827"/>
                        <a:ext cx="342900" cy="253916"/>
                      </a:xfrm>
                      <a:prstGeom prst="rect">
                        <a:avLst/>
                      </a:prstGeom>
                      <a:blipFill rotWithShape="0">
                        <a:blip r:embed="rId38"/>
                        <a:stretch>
                          <a:fillRect/>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123" name="テキスト ボックス 122"/>
                  <p:cNvSpPr txBox="1"/>
                  <p:nvPr/>
                </p:nvSpPr>
                <p:spPr>
                  <a:xfrm>
                    <a:off x="1360396" y="2602287"/>
                    <a:ext cx="342900" cy="28166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5</m:t>
                          </m:r>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1360396" y="2602287"/>
                    <a:ext cx="342900" cy="253916"/>
                  </a:xfrm>
                  <a:prstGeom prst="rect">
                    <a:avLst/>
                  </a:prstGeom>
                  <a:blipFill rotWithShape="0">
                    <a:blip r:embed="rId3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4" name="テキスト ボックス 123"/>
                  <p:cNvSpPr txBox="1"/>
                  <p:nvPr/>
                </p:nvSpPr>
                <p:spPr>
                  <a:xfrm>
                    <a:off x="1360396" y="3244337"/>
                    <a:ext cx="342900" cy="28166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2</m:t>
                          </m:r>
                        </m:oMath>
                      </m:oMathPara>
                    </a14:m>
                    <a:endParaRPr kumimoji="1" lang="ja-JP" altLang="en-US"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1360396" y="3244337"/>
                    <a:ext cx="342900" cy="253916"/>
                  </a:xfrm>
                  <a:prstGeom prst="rect">
                    <a:avLst/>
                  </a:prstGeom>
                  <a:blipFill rotWithShape="0">
                    <a:blip r:embed="rId4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5" name="テキスト ボックス 124"/>
                  <p:cNvSpPr txBox="1"/>
                  <p:nvPr/>
                </p:nvSpPr>
                <p:spPr>
                  <a:xfrm>
                    <a:off x="1360396" y="1659195"/>
                    <a:ext cx="342900" cy="28166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2</m:t>
                          </m:r>
                        </m:oMath>
                      </m:oMathPara>
                    </a14:m>
                    <a:endParaRPr kumimoji="1" lang="ja-JP" altLang="en-US"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1360396" y="1659195"/>
                    <a:ext cx="342900" cy="253916"/>
                  </a:xfrm>
                  <a:prstGeom prst="rect">
                    <a:avLst/>
                  </a:prstGeom>
                  <a:blipFill rotWithShape="0">
                    <a:blip r:embed="rId40"/>
                    <a:stretch>
                      <a:fillRect/>
                    </a:stretch>
                  </a:blipFill>
                </p:spPr>
                <p:txBody>
                  <a:bodyPr/>
                  <a:lstStyle/>
                  <a:p>
                    <a:r>
                      <a:rPr lang="ja-JP" altLang="en-US">
                        <a:noFill/>
                      </a:rPr>
                      <a:t> </a:t>
                    </a:r>
                  </a:p>
                </p:txBody>
              </p:sp>
            </mc:Fallback>
          </mc:AlternateContent>
        </p:grpSp>
      </p:grpSp>
      <p:grpSp>
        <p:nvGrpSpPr>
          <p:cNvPr id="5" name="グループ化 4"/>
          <p:cNvGrpSpPr/>
          <p:nvPr/>
        </p:nvGrpSpPr>
        <p:grpSpPr>
          <a:xfrm>
            <a:off x="2965509" y="1298329"/>
            <a:ext cx="2319301" cy="1273296"/>
            <a:chOff x="2965509" y="1118710"/>
            <a:chExt cx="2319301" cy="1273296"/>
          </a:xfrm>
        </p:grpSpPr>
        <p:sp>
          <p:nvSpPr>
            <p:cNvPr id="160" name="テキスト ボックス 159"/>
            <p:cNvSpPr txBox="1"/>
            <p:nvPr/>
          </p:nvSpPr>
          <p:spPr>
            <a:xfrm>
              <a:off x="2965509" y="1118710"/>
              <a:ext cx="2319301" cy="707886"/>
            </a:xfrm>
            <a:prstGeom prst="rect">
              <a:avLst/>
            </a:prstGeom>
            <a:noFill/>
          </p:spPr>
          <p:txBody>
            <a:bodyPr wrap="square" rtlCol="0">
              <a:spAutoFit/>
            </a:bodyPr>
            <a:lstStyle/>
            <a:p>
              <a:pPr algn="ctr"/>
              <a:r>
                <a:rPr kumimoji="1" lang="en-US" altLang="ja-JP" sz="2000" dirty="0" err="1"/>
                <a:t>Numericaly</a:t>
              </a:r>
              <a:r>
                <a:rPr kumimoji="1" lang="en-US" altLang="ja-JP" sz="2000" dirty="0"/>
                <a:t> generated</a:t>
              </a:r>
              <a:endParaRPr kumimoji="1" lang="ja-JP" altLang="en-US" sz="2000" dirty="0"/>
            </a:p>
          </p:txBody>
        </p:sp>
        <p:grpSp>
          <p:nvGrpSpPr>
            <p:cNvPr id="169" name="グループ化 168"/>
            <p:cNvGrpSpPr/>
            <p:nvPr/>
          </p:nvGrpSpPr>
          <p:grpSpPr>
            <a:xfrm>
              <a:off x="3328972" y="1631677"/>
              <a:ext cx="1542773" cy="461665"/>
              <a:chOff x="3171129" y="1726048"/>
              <a:chExt cx="1542773" cy="461665"/>
            </a:xfrm>
          </p:grpSpPr>
          <mc:AlternateContent xmlns:mc="http://schemas.openxmlformats.org/markup-compatibility/2006" xmlns:a14="http://schemas.microsoft.com/office/drawing/2010/main">
            <mc:Choice Requires="a14">
              <p:sp>
                <p:nvSpPr>
                  <p:cNvPr id="170" name="テキスト ボックス 169"/>
                  <p:cNvSpPr txBox="1"/>
                  <p:nvPr/>
                </p:nvSpPr>
                <p:spPr>
                  <a:xfrm>
                    <a:off x="3995936" y="1726048"/>
                    <a:ext cx="71796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300" b="0" i="1" smtClean="0">
                                  <a:latin typeface="Cambria Math" panose="02040503050406030204" pitchFamily="18" charset="0"/>
                                </a:rPr>
                              </m:ctrlPr>
                            </m:sSubPr>
                            <m:e>
                              <m:r>
                                <a:rPr lang="ja-JP" altLang="en-US" sz="2300" i="1" smtClean="0">
                                  <a:latin typeface="Cambria Math"/>
                                </a:rPr>
                                <m:t>𝜀</m:t>
                              </m:r>
                            </m:e>
                            <m:sub>
                              <m:r>
                                <a:rPr lang="en-US" altLang="ja-JP" sz="2300" b="0" i="1" smtClean="0">
                                  <a:latin typeface="Cambria Math"/>
                                </a:rPr>
                                <m:t>𝑊</m:t>
                              </m:r>
                            </m:sub>
                          </m:sSub>
                        </m:oMath>
                      </m:oMathPara>
                    </a14:m>
                    <a:endParaRPr kumimoji="1" lang="ja-JP" altLang="en-US" sz="23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3995936" y="1726048"/>
                    <a:ext cx="717966" cy="461665"/>
                  </a:xfrm>
                  <a:prstGeom prst="rect">
                    <a:avLst/>
                  </a:prstGeom>
                  <a:blipFill rotWithShape="1">
                    <a:blip r:embed="rId2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1" name="テキスト ボックス 170"/>
                  <p:cNvSpPr txBox="1"/>
                  <p:nvPr/>
                </p:nvSpPr>
                <p:spPr>
                  <a:xfrm>
                    <a:off x="3171129" y="1726048"/>
                    <a:ext cx="69089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300" b="0" i="1" smtClean="0">
                                  <a:latin typeface="Cambria Math" panose="02040503050406030204" pitchFamily="18" charset="0"/>
                                </a:rPr>
                              </m:ctrlPr>
                            </m:sSubPr>
                            <m:e>
                              <m:r>
                                <a:rPr lang="ja-JP" altLang="en-US" sz="2300" i="1" smtClean="0">
                                  <a:latin typeface="Cambria Math"/>
                                </a:rPr>
                                <m:t>𝜀</m:t>
                              </m:r>
                            </m:e>
                            <m:sub>
                              <m:r>
                                <a:rPr lang="en-US" altLang="ja-JP" sz="2300" b="0" i="1" smtClean="0">
                                  <a:latin typeface="Cambria Math"/>
                                </a:rPr>
                                <m:t>𝑈</m:t>
                              </m:r>
                            </m:sub>
                          </m:sSub>
                        </m:oMath>
                      </m:oMathPara>
                    </a14:m>
                    <a:endParaRPr kumimoji="1" lang="ja-JP" altLang="en-US" sz="2300"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3171129" y="1726048"/>
                    <a:ext cx="690892" cy="461665"/>
                  </a:xfrm>
                  <a:prstGeom prst="rect">
                    <a:avLst/>
                  </a:prstGeom>
                  <a:blipFill rotWithShape="1">
                    <a:blip r:embed="rId29"/>
                    <a:stretch>
                      <a:fillRect/>
                    </a:stretch>
                  </a:blipFill>
                </p:spPr>
                <p:txBody>
                  <a:bodyPr/>
                  <a:lstStyle/>
                  <a:p>
                    <a:r>
                      <a:rPr lang="ja-JP" altLang="en-US">
                        <a:noFill/>
                      </a:rPr>
                      <a:t> </a:t>
                    </a:r>
                  </a:p>
                </p:txBody>
              </p:sp>
            </mc:Fallback>
          </mc:AlternateContent>
        </p:grpSp>
        <p:pic>
          <p:nvPicPr>
            <p:cNvPr id="135" name="Picture 5"/>
            <p:cNvPicPr>
              <a:picLocks noChangeAspect="1" noChangeArrowheads="1"/>
            </p:cNvPicPr>
            <p:nvPr/>
          </p:nvPicPr>
          <p:blipFill rotWithShape="1">
            <a:blip r:embed="rId41">
              <a:extLst>
                <a:ext uri="{BEBA8EAE-BF5A-486C-A8C5-ECC9F3942E4B}">
                  <a14:imgProps xmlns:a14="http://schemas.microsoft.com/office/drawing/2010/main">
                    <a14:imgLayer r:embed="rId42">
                      <a14:imgEffect>
                        <a14:sharpenSoften amount="100000"/>
                      </a14:imgEffect>
                      <a14:imgEffect>
                        <a14:brightnessContrast contrast="60000"/>
                      </a14:imgEffect>
                    </a14:imgLayer>
                  </a14:imgProps>
                </a:ext>
                <a:ext uri="{28A0092B-C50C-407E-A947-70E740481C1C}">
                  <a14:useLocalDpi xmlns:a14="http://schemas.microsoft.com/office/drawing/2010/main" val="0"/>
                </a:ext>
              </a:extLst>
            </a:blip>
            <a:srcRect l="48351" t="39523" r="46106" b="57604"/>
            <a:stretch/>
          </p:blipFill>
          <p:spPr bwMode="auto">
            <a:xfrm>
              <a:off x="3189499" y="2101494"/>
              <a:ext cx="793230" cy="2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 name="Picture 5"/>
            <p:cNvPicPr>
              <a:picLocks noChangeAspect="1" noChangeArrowheads="1"/>
            </p:cNvPicPr>
            <p:nvPr/>
          </p:nvPicPr>
          <p:blipFill rotWithShape="1">
            <a:blip r:embed="rId43">
              <a:extLst>
                <a:ext uri="{BEBA8EAE-BF5A-486C-A8C5-ECC9F3942E4B}">
                  <a14:imgProps xmlns:a14="http://schemas.microsoft.com/office/drawing/2010/main">
                    <a14:imgLayer r:embed="rId42">
                      <a14:imgEffect>
                        <a14:sharpenSoften amount="10000"/>
                      </a14:imgEffect>
                      <a14:imgEffect>
                        <a14:brightnessContrast bright="-36000" contrast="79000"/>
                      </a14:imgEffect>
                    </a14:imgLayer>
                  </a14:imgProps>
                </a:ext>
                <a:ext uri="{28A0092B-C50C-407E-A947-70E740481C1C}">
                  <a14:useLocalDpi xmlns:a14="http://schemas.microsoft.com/office/drawing/2010/main" val="0"/>
                </a:ext>
              </a:extLst>
            </a:blip>
            <a:srcRect l="48196" t="57582" r="46133" b="40063"/>
            <a:stretch/>
          </p:blipFill>
          <p:spPr bwMode="auto">
            <a:xfrm>
              <a:off x="4107732" y="2127687"/>
              <a:ext cx="811393" cy="23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グループ化 7"/>
          <p:cNvGrpSpPr/>
          <p:nvPr/>
        </p:nvGrpSpPr>
        <p:grpSpPr>
          <a:xfrm>
            <a:off x="3135466" y="2672316"/>
            <a:ext cx="1955962" cy="1627863"/>
            <a:chOff x="3135466" y="2574342"/>
            <a:chExt cx="1955962" cy="1627863"/>
          </a:xfrm>
        </p:grpSpPr>
        <p:sp>
          <p:nvSpPr>
            <p:cNvPr id="161" name="テキスト ボックス 160"/>
            <p:cNvSpPr txBox="1"/>
            <p:nvPr/>
          </p:nvSpPr>
          <p:spPr>
            <a:xfrm>
              <a:off x="3158892" y="2574342"/>
              <a:ext cx="1932536" cy="1015663"/>
            </a:xfrm>
            <a:prstGeom prst="rect">
              <a:avLst/>
            </a:prstGeom>
            <a:noFill/>
          </p:spPr>
          <p:txBody>
            <a:bodyPr wrap="square" rtlCol="0">
              <a:spAutoFit/>
            </a:bodyPr>
            <a:lstStyle/>
            <a:p>
              <a:pPr algn="ctr"/>
              <a:r>
                <a:rPr lang="en-US" altLang="ja-JP" sz="2000" dirty="0"/>
                <a:t>Chimera grid</a:t>
              </a:r>
            </a:p>
            <a:p>
              <a:pPr algn="ctr"/>
              <a:r>
                <a:rPr kumimoji="1" lang="en-US" altLang="ja-JP" sz="2000" dirty="0"/>
                <a:t>Bi-linear interpolation</a:t>
              </a:r>
              <a:endParaRPr kumimoji="1" lang="ja-JP" altLang="en-US" sz="2000" dirty="0"/>
            </a:p>
          </p:txBody>
        </p:sp>
        <p:grpSp>
          <p:nvGrpSpPr>
            <p:cNvPr id="7" name="グループ化 6"/>
            <p:cNvGrpSpPr/>
            <p:nvPr/>
          </p:nvGrpSpPr>
          <p:grpSpPr>
            <a:xfrm>
              <a:off x="3135466" y="3365410"/>
              <a:ext cx="1822078" cy="836795"/>
              <a:chOff x="3135466" y="3365410"/>
              <a:chExt cx="1822078" cy="836795"/>
            </a:xfrm>
          </p:grpSpPr>
          <p:grpSp>
            <p:nvGrpSpPr>
              <p:cNvPr id="165" name="グループ化 164"/>
              <p:cNvGrpSpPr/>
              <p:nvPr/>
            </p:nvGrpSpPr>
            <p:grpSpPr>
              <a:xfrm>
                <a:off x="3337195" y="3365410"/>
                <a:ext cx="1526326" cy="446276"/>
                <a:chOff x="3083800" y="3501008"/>
                <a:chExt cx="1526326" cy="446276"/>
              </a:xfrm>
            </p:grpSpPr>
            <mc:AlternateContent xmlns:mc="http://schemas.openxmlformats.org/markup-compatibility/2006" xmlns:a14="http://schemas.microsoft.com/office/drawing/2010/main">
              <mc:Choice Requires="a14">
                <p:sp>
                  <p:nvSpPr>
                    <p:cNvPr id="166" name="テキスト ボックス 165"/>
                    <p:cNvSpPr txBox="1"/>
                    <p:nvPr/>
                  </p:nvSpPr>
                  <p:spPr>
                    <a:xfrm>
                      <a:off x="4070877" y="3501008"/>
                      <a:ext cx="539249" cy="4462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300" b="0" i="1" smtClean="0">
                                    <a:latin typeface="Cambria Math" panose="02040503050406030204" pitchFamily="18" charset="0"/>
                                  </a:rPr>
                                </m:ctrlPr>
                              </m:sSubPr>
                              <m:e>
                                <m:r>
                                  <a:rPr lang="ja-JP" altLang="en-US" sz="2300" i="1" smtClean="0">
                                    <a:latin typeface="Cambria Math"/>
                                  </a:rPr>
                                  <m:t>𝜀</m:t>
                                </m:r>
                              </m:e>
                              <m:sub>
                                <m:r>
                                  <a:rPr lang="en-US" altLang="ja-JP" sz="2300" b="0" i="1" smtClean="0">
                                    <a:latin typeface="Cambria Math"/>
                                  </a:rPr>
                                  <m:t>𝑊</m:t>
                                </m:r>
                              </m:sub>
                            </m:sSub>
                          </m:oMath>
                        </m:oMathPara>
                      </a14:m>
                      <a:endParaRPr kumimoji="1" lang="ja-JP" altLang="en-US" sz="23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070877" y="3501008"/>
                      <a:ext cx="539249" cy="446276"/>
                    </a:xfrm>
                    <a:prstGeom prst="rect">
                      <a:avLst/>
                    </a:prstGeom>
                    <a:blipFill rotWithShape="1">
                      <a:blip r:embed="rId32"/>
                      <a:stretch>
                        <a:fillRect b="-13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7" name="テキスト ボックス 166"/>
                    <p:cNvSpPr txBox="1"/>
                    <p:nvPr/>
                  </p:nvSpPr>
                  <p:spPr>
                    <a:xfrm>
                      <a:off x="3083800" y="3501008"/>
                      <a:ext cx="799926" cy="4462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300" b="0" i="1" smtClean="0">
                                    <a:latin typeface="Cambria Math" panose="02040503050406030204" pitchFamily="18" charset="0"/>
                                  </a:rPr>
                                </m:ctrlPr>
                              </m:sSubPr>
                              <m:e>
                                <m:r>
                                  <a:rPr lang="ja-JP" altLang="en-US" sz="2300" i="1" smtClean="0">
                                    <a:latin typeface="Cambria Math"/>
                                  </a:rPr>
                                  <m:t>𝜀</m:t>
                                </m:r>
                              </m:e>
                              <m:sub>
                                <m:r>
                                  <a:rPr lang="en-US" altLang="ja-JP" sz="2300" b="0" i="1" smtClean="0">
                                    <a:latin typeface="Cambria Math"/>
                                  </a:rPr>
                                  <m:t>𝑈</m:t>
                                </m:r>
                              </m:sub>
                            </m:sSub>
                          </m:oMath>
                        </m:oMathPara>
                      </a14:m>
                      <a:endParaRPr kumimoji="1" lang="ja-JP" altLang="en-US" sz="2300"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3083800" y="3501008"/>
                      <a:ext cx="799926" cy="446276"/>
                    </a:xfrm>
                    <a:prstGeom prst="rect">
                      <a:avLst/>
                    </a:prstGeom>
                    <a:blipFill rotWithShape="1">
                      <a:blip r:embed="rId33"/>
                      <a:stretch>
                        <a:fillRect b="-1351"/>
                      </a:stretch>
                    </a:blipFill>
                  </p:spPr>
                  <p:txBody>
                    <a:bodyPr/>
                    <a:lstStyle/>
                    <a:p>
                      <a:r>
                        <a:rPr lang="ja-JP" altLang="en-US">
                          <a:noFill/>
                        </a:rPr>
                        <a:t> </a:t>
                      </a:r>
                    </a:p>
                  </p:txBody>
                </p:sp>
              </mc:Fallback>
            </mc:AlternateContent>
          </p:grpSp>
          <p:pic>
            <p:nvPicPr>
              <p:cNvPr id="139" name="Picture 3"/>
              <p:cNvPicPr>
                <a:picLocks noChangeAspect="1" noChangeArrowheads="1"/>
              </p:cNvPicPr>
              <p:nvPr/>
            </p:nvPicPr>
            <p:blipFill rotWithShape="1">
              <a:blip r:embed="rId44">
                <a:extLst>
                  <a:ext uri="{BEBA8EAE-BF5A-486C-A8C5-ECC9F3942E4B}">
                    <a14:imgProps xmlns:a14="http://schemas.microsoft.com/office/drawing/2010/main">
                      <a14:imgLayer r:embed="rId45">
                        <a14:imgEffect>
                          <a14:sharpenSoften amount="100000"/>
                        </a14:imgEffect>
                        <a14:imgEffect>
                          <a14:brightnessContrast contrast="60000"/>
                        </a14:imgEffect>
                      </a14:imgLayer>
                    </a14:imgProps>
                  </a:ext>
                  <a:ext uri="{28A0092B-C50C-407E-A947-70E740481C1C}">
                    <a14:useLocalDpi xmlns:a14="http://schemas.microsoft.com/office/drawing/2010/main" val="0"/>
                  </a:ext>
                </a:extLst>
              </a:blip>
              <a:srcRect l="48225" t="39386" r="46200" b="57464"/>
              <a:stretch/>
            </p:blipFill>
            <p:spPr bwMode="auto">
              <a:xfrm>
                <a:off x="3135466" y="3859305"/>
                <a:ext cx="859019"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 name="Picture 3"/>
              <p:cNvPicPr>
                <a:picLocks noChangeAspect="1" noChangeArrowheads="1"/>
              </p:cNvPicPr>
              <p:nvPr/>
            </p:nvPicPr>
            <p:blipFill rotWithShape="1">
              <a:blip r:embed="rId44">
                <a:extLst>
                  <a:ext uri="{BEBA8EAE-BF5A-486C-A8C5-ECC9F3942E4B}">
                    <a14:imgProps xmlns:a14="http://schemas.microsoft.com/office/drawing/2010/main">
                      <a14:imgLayer r:embed="rId45">
                        <a14:imgEffect>
                          <a14:sharpenSoften amount="100000"/>
                        </a14:imgEffect>
                        <a14:imgEffect>
                          <a14:brightnessContrast contrast="60000"/>
                        </a14:imgEffect>
                      </a14:imgLayer>
                    </a14:imgProps>
                  </a:ext>
                  <a:ext uri="{28A0092B-C50C-407E-A947-70E740481C1C}">
                    <a14:useLocalDpi xmlns:a14="http://schemas.microsoft.com/office/drawing/2010/main" val="0"/>
                  </a:ext>
                </a:extLst>
              </a:blip>
              <a:srcRect l="48226" t="57539" r="46137" b="39942"/>
              <a:stretch/>
            </p:blipFill>
            <p:spPr bwMode="auto">
              <a:xfrm>
                <a:off x="4088921" y="3897405"/>
                <a:ext cx="868623"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6" name="グループ化 5"/>
          <p:cNvGrpSpPr/>
          <p:nvPr/>
        </p:nvGrpSpPr>
        <p:grpSpPr>
          <a:xfrm>
            <a:off x="3106168" y="4497838"/>
            <a:ext cx="2103301" cy="1676388"/>
            <a:chOff x="3073510" y="4073286"/>
            <a:chExt cx="2103301" cy="1676388"/>
          </a:xfrm>
        </p:grpSpPr>
        <p:grpSp>
          <p:nvGrpSpPr>
            <p:cNvPr id="162" name="グループ化 161"/>
            <p:cNvGrpSpPr/>
            <p:nvPr/>
          </p:nvGrpSpPr>
          <p:grpSpPr>
            <a:xfrm>
              <a:off x="3316931" y="4941200"/>
              <a:ext cx="1566854" cy="446276"/>
              <a:chOff x="3115319" y="5408219"/>
              <a:chExt cx="1566854" cy="446276"/>
            </a:xfrm>
          </p:grpSpPr>
          <mc:AlternateContent xmlns:mc="http://schemas.openxmlformats.org/markup-compatibility/2006" xmlns:a14="http://schemas.microsoft.com/office/drawing/2010/main">
            <mc:Choice Requires="a14">
              <p:sp>
                <p:nvSpPr>
                  <p:cNvPr id="163" name="テキスト ボックス 162"/>
                  <p:cNvSpPr txBox="1"/>
                  <p:nvPr/>
                </p:nvSpPr>
                <p:spPr>
                  <a:xfrm>
                    <a:off x="3115319" y="5408219"/>
                    <a:ext cx="616949" cy="4462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300" b="0" i="1" smtClean="0">
                                  <a:latin typeface="Cambria Math" panose="02040503050406030204" pitchFamily="18" charset="0"/>
                                </a:rPr>
                              </m:ctrlPr>
                            </m:sSubPr>
                            <m:e>
                              <m:r>
                                <a:rPr lang="ja-JP" altLang="en-US" sz="2300" i="1" smtClean="0">
                                  <a:latin typeface="Cambria Math"/>
                                </a:rPr>
                                <m:t>𝜀</m:t>
                              </m:r>
                            </m:e>
                            <m:sub>
                              <m:r>
                                <a:rPr lang="en-US" altLang="ja-JP" sz="2300" b="0" i="1" smtClean="0">
                                  <a:latin typeface="Cambria Math"/>
                                </a:rPr>
                                <m:t>𝑈</m:t>
                              </m:r>
                            </m:sub>
                          </m:sSub>
                        </m:oMath>
                      </m:oMathPara>
                    </a14:m>
                    <a:endParaRPr kumimoji="1" lang="ja-JP" altLang="en-US" sz="23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115319" y="5408219"/>
                    <a:ext cx="616949" cy="446276"/>
                  </a:xfrm>
                  <a:prstGeom prst="rect">
                    <a:avLst/>
                  </a:prstGeom>
                  <a:blipFill rotWithShape="1">
                    <a:blip r:embed="rId7"/>
                    <a:stretch>
                      <a:fillRect b="-274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4" name="テキスト ボックス 163"/>
                  <p:cNvSpPr txBox="1"/>
                  <p:nvPr/>
                </p:nvSpPr>
                <p:spPr>
                  <a:xfrm>
                    <a:off x="3818351" y="5408219"/>
                    <a:ext cx="863822" cy="4462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300" b="0" i="1" smtClean="0">
                                  <a:latin typeface="Cambria Math" panose="02040503050406030204" pitchFamily="18" charset="0"/>
                                </a:rPr>
                              </m:ctrlPr>
                            </m:sSubPr>
                            <m:e>
                              <m:r>
                                <a:rPr lang="ja-JP" altLang="en-US" sz="2300" i="1" smtClean="0">
                                  <a:latin typeface="Cambria Math"/>
                                </a:rPr>
                                <m:t>𝜀</m:t>
                              </m:r>
                            </m:e>
                            <m:sub>
                              <m:r>
                                <a:rPr lang="en-US" altLang="ja-JP" sz="2300" b="0" i="1" smtClean="0">
                                  <a:latin typeface="Cambria Math"/>
                                </a:rPr>
                                <m:t>𝑊</m:t>
                              </m:r>
                            </m:sub>
                          </m:sSub>
                        </m:oMath>
                      </m:oMathPara>
                    </a14:m>
                    <a:endParaRPr kumimoji="1" lang="ja-JP" altLang="en-US" sz="23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818351" y="5408219"/>
                    <a:ext cx="863822" cy="446276"/>
                  </a:xfrm>
                  <a:prstGeom prst="rect">
                    <a:avLst/>
                  </a:prstGeom>
                  <a:blipFill rotWithShape="1">
                    <a:blip r:embed="rId8"/>
                    <a:stretch>
                      <a:fillRect b="-2740"/>
                    </a:stretch>
                  </a:blipFill>
                </p:spPr>
                <p:txBody>
                  <a:bodyPr/>
                  <a:lstStyle/>
                  <a:p>
                    <a:r>
                      <a:rPr lang="ja-JP" altLang="en-US">
                        <a:noFill/>
                      </a:rPr>
                      <a:t> </a:t>
                    </a:r>
                  </a:p>
                </p:txBody>
              </p:sp>
            </mc:Fallback>
          </mc:AlternateContent>
        </p:grpSp>
        <p:sp>
          <p:nvSpPr>
            <p:cNvPr id="168" name="正方形/長方形 167"/>
            <p:cNvSpPr/>
            <p:nvPr/>
          </p:nvSpPr>
          <p:spPr>
            <a:xfrm>
              <a:off x="3073510" y="4073286"/>
              <a:ext cx="2103301" cy="1015663"/>
            </a:xfrm>
            <a:prstGeom prst="rect">
              <a:avLst/>
            </a:prstGeom>
          </p:spPr>
          <p:txBody>
            <a:bodyPr wrap="square">
              <a:spAutoFit/>
            </a:bodyPr>
            <a:lstStyle/>
            <a:p>
              <a:pPr algn="ctr"/>
              <a:r>
                <a:rPr lang="en-US" altLang="ja-JP" sz="2000" dirty="0"/>
                <a:t>Chimera grid Lagrange interpolation </a:t>
              </a:r>
              <a:endParaRPr lang="ja-JP" altLang="en-US" sz="2000" dirty="0"/>
            </a:p>
          </p:txBody>
        </p:sp>
        <p:pic>
          <p:nvPicPr>
            <p:cNvPr id="141" name="Picture 4"/>
            <p:cNvPicPr>
              <a:picLocks noChangeAspect="1" noChangeArrowheads="1"/>
            </p:cNvPicPr>
            <p:nvPr/>
          </p:nvPicPr>
          <p:blipFill rotWithShape="1">
            <a:blip r:embed="rId46">
              <a:extLst>
                <a:ext uri="{BEBA8EAE-BF5A-486C-A8C5-ECC9F3942E4B}">
                  <a14:imgProps xmlns:a14="http://schemas.microsoft.com/office/drawing/2010/main">
                    <a14:imgLayer r:embed="rId47">
                      <a14:imgEffect>
                        <a14:sharpenSoften amount="100000"/>
                      </a14:imgEffect>
                      <a14:imgEffect>
                        <a14:brightnessContrast contrast="60000"/>
                      </a14:imgEffect>
                    </a14:imgLayer>
                  </a14:imgProps>
                </a:ext>
                <a:ext uri="{28A0092B-C50C-407E-A947-70E740481C1C}">
                  <a14:useLocalDpi xmlns:a14="http://schemas.microsoft.com/office/drawing/2010/main" val="0"/>
                </a:ext>
              </a:extLst>
            </a:blip>
            <a:srcRect l="48137" t="39863" r="46223" b="57598"/>
            <a:stretch/>
          </p:blipFill>
          <p:spPr bwMode="auto">
            <a:xfrm>
              <a:off x="3170713" y="5471785"/>
              <a:ext cx="811787" cy="258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4"/>
            <p:cNvPicPr>
              <a:picLocks noChangeAspect="1" noChangeArrowheads="1"/>
            </p:cNvPicPr>
            <p:nvPr/>
          </p:nvPicPr>
          <p:blipFill rotWithShape="1">
            <a:blip r:embed="rId48">
              <a:lum contrast="60000"/>
              <a:extLst>
                <a:ext uri="{BEBA8EAE-BF5A-486C-A8C5-ECC9F3942E4B}">
                  <a14:imgProps xmlns:a14="http://schemas.microsoft.com/office/drawing/2010/main">
                    <a14:imgLayer r:embed="rId47">
                      <a14:imgEffect>
                        <a14:sharpenSoften amount="100000"/>
                      </a14:imgEffect>
                    </a14:imgLayer>
                  </a14:imgProps>
                </a:ext>
                <a:ext uri="{28A0092B-C50C-407E-A947-70E740481C1C}">
                  <a14:useLocalDpi xmlns:a14="http://schemas.microsoft.com/office/drawing/2010/main" val="0"/>
                </a:ext>
              </a:extLst>
            </a:blip>
            <a:srcRect l="48221" t="57505" r="46011" b="39570"/>
            <a:stretch/>
          </p:blipFill>
          <p:spPr bwMode="auto">
            <a:xfrm>
              <a:off x="4136087" y="5452216"/>
              <a:ext cx="830199" cy="297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6822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コンテンツ プレースホルダー 9"/>
              <p:cNvSpPr>
                <a:spLocks noGrp="1"/>
              </p:cNvSpPr>
              <p:nvPr>
                <p:ph idx="1"/>
              </p:nvPr>
            </p:nvSpPr>
            <p:spPr>
              <a:xfrm>
                <a:off x="822960" y="1219201"/>
                <a:ext cx="3760136" cy="4985656"/>
              </a:xfrm>
            </p:spPr>
            <p:txBody>
              <a:bodyPr>
                <a:normAutofit/>
              </a:bodyPr>
              <a:lstStyle/>
              <a:p>
                <a:r>
                  <a:rPr lang="en-US" altLang="ja-JP" sz="2200" dirty="0"/>
                  <a:t>Tall semi-elliptical mountain</a:t>
                </a:r>
              </a:p>
              <a:p>
                <a:pPr lvl="1"/>
                <a:r>
                  <a:rPr lang="en-US" altLang="ja-JP" sz="2200" dirty="0"/>
                  <a:t>Height</a:t>
                </a:r>
                <a:r>
                  <a:rPr lang="ja-JP" altLang="en-US" sz="2200" dirty="0"/>
                  <a:t>：</a:t>
                </a:r>
                <a14:m>
                  <m:oMath xmlns:m="http://schemas.openxmlformats.org/officeDocument/2006/math">
                    <m:r>
                      <a:rPr lang="en-US" altLang="ja-JP" sz="2200" i="1" dirty="0">
                        <a:latin typeface="Cambria Math" panose="02040503050406030204" pitchFamily="18" charset="0"/>
                      </a:rPr>
                      <m:t>1500</m:t>
                    </m:r>
                    <m:r>
                      <a:rPr lang="en-US" altLang="ja-JP" sz="2200" i="1" dirty="0">
                        <a:latin typeface="Cambria Math" panose="02040503050406030204" pitchFamily="18" charset="0"/>
                      </a:rPr>
                      <m:t>𝑚</m:t>
                    </m:r>
                  </m:oMath>
                </a14:m>
                <a:r>
                  <a:rPr lang="ja-JP" altLang="en-US" sz="2200" dirty="0"/>
                  <a:t>　</a:t>
                </a:r>
                <a:endParaRPr lang="en-US" altLang="ja-JP" sz="2200" dirty="0"/>
              </a:p>
              <a:p>
                <a:pPr lvl="1"/>
                <a:r>
                  <a:rPr lang="en-US" altLang="ja-JP" sz="2200" dirty="0"/>
                  <a:t>Width</a:t>
                </a:r>
                <a:r>
                  <a:rPr lang="ja-JP" altLang="en-US" sz="2200" dirty="0"/>
                  <a:t>：</a:t>
                </a:r>
                <a14:m>
                  <m:oMath xmlns:m="http://schemas.openxmlformats.org/officeDocument/2006/math">
                    <m:r>
                      <a:rPr lang="en-US" altLang="ja-JP" sz="2200" i="1" dirty="0">
                        <a:latin typeface="Cambria Math" panose="02040503050406030204" pitchFamily="18" charset="0"/>
                      </a:rPr>
                      <m:t>300</m:t>
                    </m:r>
                    <m:r>
                      <a:rPr lang="en-US" altLang="ja-JP" sz="2200" i="1" dirty="0">
                        <a:latin typeface="Cambria Math" panose="02040503050406030204" pitchFamily="18" charset="0"/>
                      </a:rPr>
                      <m:t>𝑚</m:t>
                    </m:r>
                  </m:oMath>
                </a14:m>
                <a:endParaRPr lang="en-US" altLang="ja-JP" sz="2200" dirty="0"/>
              </a:p>
              <a:p>
                <a:r>
                  <a:rPr lang="en-US" altLang="ja-JP" sz="2200" dirty="0"/>
                  <a:t>Resolution: dx = </a:t>
                </a:r>
                <a:r>
                  <a:rPr lang="en-US" altLang="ja-JP" sz="2200" dirty="0" err="1"/>
                  <a:t>dz</a:t>
                </a:r>
                <a:r>
                  <a:rPr lang="en-US" altLang="ja-JP" sz="2200" dirty="0"/>
                  <a:t> = 150m</a:t>
                </a:r>
              </a:p>
              <a:p>
                <a:endParaRPr lang="en-US" altLang="ja-JP" sz="2200" dirty="0"/>
              </a:p>
              <a:p>
                <a:r>
                  <a:rPr lang="en-US" altLang="ja-JP" sz="2200" dirty="0"/>
                  <a:t>Very steep and complex</a:t>
                </a:r>
              </a:p>
              <a:p>
                <a:r>
                  <a:rPr lang="en-US" altLang="ja-JP" sz="2200" dirty="0"/>
                  <a:t>The numerically coordinate system cannot properly simulate. </a:t>
                </a:r>
              </a:p>
              <a:p>
                <a:endParaRPr kumimoji="1" lang="en-US" altLang="ja-JP" sz="2200" dirty="0"/>
              </a:p>
            </p:txBody>
          </p:sp>
        </mc:Choice>
        <mc:Fallback xmlns="">
          <p:sp>
            <p:nvSpPr>
              <p:cNvPr id="10" name="コンテンツ プレースホルダー 9"/>
              <p:cNvSpPr>
                <a:spLocks noGrp="1" noRot="1" noChangeAspect="1" noMove="1" noResize="1" noEditPoints="1" noAdjustHandles="1" noChangeArrowheads="1" noChangeShapeType="1" noTextEdit="1"/>
              </p:cNvSpPr>
              <p:nvPr>
                <p:ph idx="1"/>
              </p:nvPr>
            </p:nvSpPr>
            <p:spPr>
              <a:xfrm>
                <a:off x="822960" y="1219201"/>
                <a:ext cx="3760136" cy="4985656"/>
              </a:xfrm>
              <a:blipFill rotWithShape="0">
                <a:blip r:embed="rId2"/>
                <a:stretch>
                  <a:fillRect l="-2107" t="-1589"/>
                </a:stretch>
              </a:blipFill>
            </p:spPr>
            <p:txBody>
              <a:bodyPr/>
              <a:lstStyle/>
              <a:p>
                <a:r>
                  <a:rPr lang="ja-JP" altLang="en-US">
                    <a:noFill/>
                  </a:rPr>
                  <a:t> </a:t>
                </a:r>
              </a:p>
            </p:txBody>
          </p:sp>
        </mc:Fallback>
      </mc:AlternateContent>
      <p:sp>
        <p:nvSpPr>
          <p:cNvPr id="2" name="タイトル 1"/>
          <p:cNvSpPr>
            <a:spLocks noGrp="1"/>
          </p:cNvSpPr>
          <p:nvPr>
            <p:ph type="title"/>
          </p:nvPr>
        </p:nvSpPr>
        <p:spPr>
          <a:xfrm>
            <a:off x="648791" y="286605"/>
            <a:ext cx="8332137" cy="706448"/>
          </a:xfrm>
        </p:spPr>
        <p:txBody>
          <a:bodyPr>
            <a:normAutofit fontScale="90000"/>
          </a:bodyPr>
          <a:lstStyle/>
          <a:p>
            <a:r>
              <a:rPr lang="en-US" altLang="ja-JP" sz="2800" dirty="0"/>
              <a:t>Experiment: mountain wave over a tall semi-elliptical mountain</a:t>
            </a:r>
            <a:endParaRPr kumimoji="1" lang="ja-JP" altLang="en-US" sz="2800" dirty="0"/>
          </a:p>
        </p:txBody>
      </p:sp>
      <p:grpSp>
        <p:nvGrpSpPr>
          <p:cNvPr id="82" name="グループ化 81"/>
          <p:cNvGrpSpPr/>
          <p:nvPr/>
        </p:nvGrpSpPr>
        <p:grpSpPr>
          <a:xfrm>
            <a:off x="4381029" y="1215707"/>
            <a:ext cx="4762971" cy="3396214"/>
            <a:chOff x="5092634" y="1844600"/>
            <a:chExt cx="3883017" cy="2768765"/>
          </a:xfrm>
        </p:grpSpPr>
        <p:grpSp>
          <p:nvGrpSpPr>
            <p:cNvPr id="83" name="グループ化 82"/>
            <p:cNvGrpSpPr/>
            <p:nvPr/>
          </p:nvGrpSpPr>
          <p:grpSpPr>
            <a:xfrm>
              <a:off x="5273470" y="4074446"/>
              <a:ext cx="3702181" cy="301098"/>
              <a:chOff x="2224597" y="2490785"/>
              <a:chExt cx="2567279" cy="208796"/>
            </a:xfrm>
          </p:grpSpPr>
          <p:sp>
            <p:nvSpPr>
              <p:cNvPr id="90" name="テキスト ボックス 23"/>
              <p:cNvSpPr txBox="1"/>
              <p:nvPr/>
            </p:nvSpPr>
            <p:spPr>
              <a:xfrm>
                <a:off x="2224597" y="2490785"/>
                <a:ext cx="384121" cy="208796"/>
              </a:xfrm>
              <a:prstGeom prst="rect">
                <a:avLst/>
              </a:prstGeom>
              <a:noFill/>
            </p:spPr>
            <p:txBody>
              <a:bodyPr wrap="square" rtlCol="0">
                <a:spAutoFit/>
              </a:bodyPr>
              <a:lstStyle/>
              <a:p>
                <a:pPr algn="ctr"/>
                <a:r>
                  <a:rPr lang="en-US" dirty="0">
                    <a:solidFill>
                      <a:srgbClr val="000000"/>
                    </a:solidFill>
                    <a:ea typeface="ＭＳ 明朝"/>
                    <a:cs typeface="Times New Roman"/>
                  </a:rPr>
                  <a:t>-3</a:t>
                </a:r>
                <a:endParaRPr lang="ja-JP" altLang="en-US" dirty="0">
                  <a:solidFill>
                    <a:prstClr val="black"/>
                  </a:solidFill>
                  <a:cs typeface="ＭＳ Ｐゴシック"/>
                </a:endParaRPr>
              </a:p>
            </p:txBody>
          </p:sp>
          <p:sp>
            <p:nvSpPr>
              <p:cNvPr id="91" name="テキスト ボックス 24"/>
              <p:cNvSpPr txBox="1"/>
              <p:nvPr/>
            </p:nvSpPr>
            <p:spPr>
              <a:xfrm>
                <a:off x="3331552" y="2490785"/>
                <a:ext cx="384121" cy="208796"/>
              </a:xfrm>
              <a:prstGeom prst="rect">
                <a:avLst/>
              </a:prstGeom>
              <a:noFill/>
            </p:spPr>
            <p:txBody>
              <a:bodyPr wrap="square" rtlCol="0">
                <a:spAutoFit/>
              </a:bodyPr>
              <a:lstStyle/>
              <a:p>
                <a:pPr algn="ctr"/>
                <a:r>
                  <a:rPr lang="en-US" dirty="0">
                    <a:solidFill>
                      <a:srgbClr val="000000"/>
                    </a:solidFill>
                    <a:ea typeface="ＭＳ 明朝"/>
                    <a:cs typeface="Times New Roman"/>
                  </a:rPr>
                  <a:t>0</a:t>
                </a:r>
                <a:endParaRPr lang="ja-JP" altLang="en-US" dirty="0">
                  <a:solidFill>
                    <a:prstClr val="black"/>
                  </a:solidFill>
                  <a:cs typeface="ＭＳ Ｐゴシック"/>
                </a:endParaRPr>
              </a:p>
            </p:txBody>
          </p:sp>
          <p:sp>
            <p:nvSpPr>
              <p:cNvPr id="92" name="テキスト ボックス 25"/>
              <p:cNvSpPr txBox="1"/>
              <p:nvPr/>
            </p:nvSpPr>
            <p:spPr>
              <a:xfrm>
                <a:off x="4407755" y="2490785"/>
                <a:ext cx="384121" cy="208796"/>
              </a:xfrm>
              <a:prstGeom prst="rect">
                <a:avLst/>
              </a:prstGeom>
              <a:noFill/>
            </p:spPr>
            <p:txBody>
              <a:bodyPr wrap="square" rtlCol="0">
                <a:spAutoFit/>
              </a:bodyPr>
              <a:lstStyle/>
              <a:p>
                <a:pPr algn="ctr"/>
                <a:r>
                  <a:rPr lang="en-US" altLang="ja-JP" dirty="0">
                    <a:solidFill>
                      <a:srgbClr val="000000"/>
                    </a:solidFill>
                    <a:ea typeface="ＭＳ 明朝"/>
                    <a:cs typeface="Times New Roman"/>
                  </a:rPr>
                  <a:t>3</a:t>
                </a:r>
                <a:endParaRPr lang="ja-JP" altLang="en-US" dirty="0">
                  <a:solidFill>
                    <a:prstClr val="black"/>
                  </a:solidFill>
                  <a:cs typeface="ＭＳ Ｐゴシック"/>
                </a:endParaRPr>
              </a:p>
            </p:txBody>
          </p:sp>
        </p:grpSp>
        <p:pic>
          <p:nvPicPr>
            <p:cNvPr id="84" name="Picture 3"/>
            <p:cNvPicPr>
              <a:picLocks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0362" t="49090" r="30984" b="23261"/>
            <a:stretch/>
          </p:blipFill>
          <p:spPr bwMode="auto">
            <a:xfrm>
              <a:off x="5533607" y="1986083"/>
              <a:ext cx="3151620" cy="210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テキスト ボックス 59"/>
            <p:cNvSpPr txBox="1"/>
            <p:nvPr/>
          </p:nvSpPr>
          <p:spPr>
            <a:xfrm rot="16200000">
              <a:off x="4513868" y="2959523"/>
              <a:ext cx="1458630" cy="301098"/>
            </a:xfrm>
            <a:prstGeom prst="rect">
              <a:avLst/>
            </a:prstGeom>
            <a:noFill/>
          </p:spPr>
          <p:txBody>
            <a:bodyPr wrap="square" rtlCol="0">
              <a:spAutoFit/>
            </a:bodyPr>
            <a:lstStyle/>
            <a:p>
              <a:pPr algn="ctr"/>
              <a:r>
                <a:rPr lang="en-US" dirty="0">
                  <a:solidFill>
                    <a:srgbClr val="000000"/>
                  </a:solidFill>
                  <a:ea typeface="ＭＳ 明朝"/>
                  <a:cs typeface="Times New Roman"/>
                </a:rPr>
                <a:t>Height (km)</a:t>
              </a:r>
              <a:endParaRPr lang="ja-JP" altLang="en-US" dirty="0">
                <a:solidFill>
                  <a:prstClr val="black"/>
                </a:solidFill>
                <a:cs typeface="ＭＳ Ｐゴシック"/>
              </a:endParaRPr>
            </a:p>
          </p:txBody>
        </p:sp>
        <p:sp>
          <p:nvSpPr>
            <p:cNvPr id="86" name="テキスト ボックス 63"/>
            <p:cNvSpPr txBox="1"/>
            <p:nvPr/>
          </p:nvSpPr>
          <p:spPr>
            <a:xfrm>
              <a:off x="5258045" y="1844600"/>
              <a:ext cx="295508" cy="301098"/>
            </a:xfrm>
            <a:prstGeom prst="rect">
              <a:avLst/>
            </a:prstGeom>
            <a:noFill/>
          </p:spPr>
          <p:txBody>
            <a:bodyPr wrap="square" rtlCol="0">
              <a:spAutoFit/>
            </a:bodyPr>
            <a:lstStyle/>
            <a:p>
              <a:pPr algn="ctr"/>
              <a:r>
                <a:rPr lang="en-US" altLang="ja-JP" dirty="0">
                  <a:solidFill>
                    <a:prstClr val="black"/>
                  </a:solidFill>
                  <a:cs typeface="ＭＳ Ｐゴシック"/>
                </a:rPr>
                <a:t>4</a:t>
              </a:r>
              <a:endParaRPr lang="ja-JP" altLang="en-US" dirty="0">
                <a:solidFill>
                  <a:prstClr val="black"/>
                </a:solidFill>
                <a:cs typeface="ＭＳ Ｐゴシック"/>
              </a:endParaRPr>
            </a:p>
          </p:txBody>
        </p:sp>
        <p:sp>
          <p:nvSpPr>
            <p:cNvPr id="87" name="テキスト ボックス 64"/>
            <p:cNvSpPr txBox="1"/>
            <p:nvPr/>
          </p:nvSpPr>
          <p:spPr>
            <a:xfrm>
              <a:off x="5290398" y="3868139"/>
              <a:ext cx="295508" cy="301098"/>
            </a:xfrm>
            <a:prstGeom prst="rect">
              <a:avLst/>
            </a:prstGeom>
            <a:noFill/>
          </p:spPr>
          <p:txBody>
            <a:bodyPr wrap="square" rtlCol="0">
              <a:spAutoFit/>
            </a:bodyPr>
            <a:lstStyle/>
            <a:p>
              <a:pPr algn="ctr"/>
              <a:r>
                <a:rPr lang="en-US" dirty="0">
                  <a:solidFill>
                    <a:srgbClr val="000000"/>
                  </a:solidFill>
                  <a:ea typeface="ＭＳ 明朝"/>
                  <a:cs typeface="Times New Roman"/>
                </a:rPr>
                <a:t>0</a:t>
              </a:r>
              <a:endParaRPr lang="ja-JP" altLang="en-US" dirty="0">
                <a:solidFill>
                  <a:prstClr val="black"/>
                </a:solidFill>
                <a:cs typeface="ＭＳ Ｐゴシック"/>
              </a:endParaRPr>
            </a:p>
          </p:txBody>
        </p:sp>
        <p:sp>
          <p:nvSpPr>
            <p:cNvPr id="88" name="テキスト ボックス 87"/>
            <p:cNvSpPr txBox="1"/>
            <p:nvPr/>
          </p:nvSpPr>
          <p:spPr>
            <a:xfrm>
              <a:off x="5964543" y="4312275"/>
              <a:ext cx="2457181" cy="301090"/>
            </a:xfrm>
            <a:prstGeom prst="rect">
              <a:avLst/>
            </a:prstGeom>
            <a:noFill/>
          </p:spPr>
          <p:txBody>
            <a:bodyPr wrap="square" lIns="91429" tIns="45715" rIns="91429" bIns="45715" rtlCol="0">
              <a:spAutoFit/>
            </a:bodyPr>
            <a:lstStyle/>
            <a:p>
              <a:pPr algn="ctr"/>
              <a:r>
                <a:rPr lang="en-US" altLang="ja-JP" dirty="0">
                  <a:solidFill>
                    <a:prstClr val="black"/>
                  </a:solidFill>
                </a:rPr>
                <a:t>Horizontal distance(km)</a:t>
              </a:r>
              <a:endParaRPr lang="ja-JP" altLang="en-US" dirty="0">
                <a:solidFill>
                  <a:prstClr val="black"/>
                </a:solidFill>
              </a:endParaRPr>
            </a:p>
          </p:txBody>
        </p:sp>
        <p:sp>
          <p:nvSpPr>
            <p:cNvPr id="89" name="フリーフォーム 88"/>
            <p:cNvSpPr/>
            <p:nvPr/>
          </p:nvSpPr>
          <p:spPr>
            <a:xfrm>
              <a:off x="6960896" y="3356992"/>
              <a:ext cx="297042" cy="704873"/>
            </a:xfrm>
            <a:custGeom>
              <a:avLst/>
              <a:gdLst>
                <a:gd name="connsiteX0" fmla="*/ 41994 w 83988"/>
                <a:gd name="connsiteY0" fmla="*/ 0 h 494646"/>
                <a:gd name="connsiteX1" fmla="*/ 83988 w 83988"/>
                <a:gd name="connsiteY1" fmla="*/ 469811 h 494646"/>
                <a:gd name="connsiteX2" fmla="*/ 83765 w 83988"/>
                <a:gd name="connsiteY2" fmla="*/ 494646 h 494646"/>
                <a:gd name="connsiteX3" fmla="*/ 224 w 83988"/>
                <a:gd name="connsiteY3" fmla="*/ 494646 h 494646"/>
                <a:gd name="connsiteX4" fmla="*/ 0 w 83988"/>
                <a:gd name="connsiteY4" fmla="*/ 469811 h 494646"/>
                <a:gd name="connsiteX5" fmla="*/ 41994 w 83988"/>
                <a:gd name="connsiteY5" fmla="*/ 0 h 49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988" h="494646">
                  <a:moveTo>
                    <a:pt x="41994" y="0"/>
                  </a:moveTo>
                  <a:cubicBezTo>
                    <a:pt x="65187" y="0"/>
                    <a:pt x="83988" y="210342"/>
                    <a:pt x="83988" y="469811"/>
                  </a:cubicBezTo>
                  <a:lnTo>
                    <a:pt x="83765" y="494646"/>
                  </a:lnTo>
                  <a:lnTo>
                    <a:pt x="224" y="494646"/>
                  </a:lnTo>
                  <a:lnTo>
                    <a:pt x="0" y="469811"/>
                  </a:lnTo>
                  <a:cubicBezTo>
                    <a:pt x="0" y="210342"/>
                    <a:pt x="18801" y="0"/>
                    <a:pt x="41994"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mc:AlternateContent xmlns:mc="http://schemas.openxmlformats.org/markup-compatibility/2006" xmlns:a14="http://schemas.microsoft.com/office/drawing/2010/main">
        <mc:Choice Requires="a14">
          <p:sp>
            <p:nvSpPr>
              <p:cNvPr id="12" name="正方形/長方形 11"/>
              <p:cNvSpPr/>
              <p:nvPr/>
            </p:nvSpPr>
            <p:spPr>
              <a:xfrm>
                <a:off x="4583096" y="4757301"/>
                <a:ext cx="4572000" cy="1173655"/>
              </a:xfrm>
              <a:prstGeom prst="rect">
                <a:avLst/>
              </a:prstGeom>
            </p:spPr>
            <p:txBody>
              <a:bodyPr>
                <a:spAutoFit/>
              </a:bodyPr>
              <a:lstStyle/>
              <a:p>
                <a:r>
                  <a:rPr lang="en-US" altLang="ja-JP" sz="2400" dirty="0"/>
                  <a:t>Initial condition</a:t>
                </a:r>
              </a:p>
              <a:p>
                <a:pPr marL="384048" lvl="1" indent="-182880">
                  <a:lnSpc>
                    <a:spcPct val="90000"/>
                  </a:lnSpc>
                  <a:spcBef>
                    <a:spcPts val="200"/>
                  </a:spcBef>
                  <a:spcAft>
                    <a:spcPts val="400"/>
                  </a:spcAft>
                  <a:buClr>
                    <a:srgbClr val="4A66AC"/>
                  </a:buClr>
                  <a:buFont typeface="Calibri" pitchFamily="34" charset="0"/>
                  <a:buChar char="◦"/>
                </a:pPr>
                <a:r>
                  <a:rPr lang="en-US" altLang="ja-JP" sz="2200" dirty="0">
                    <a:solidFill>
                      <a:prstClr val="black"/>
                    </a:solidFill>
                  </a:rPr>
                  <a:t> </a:t>
                </a:r>
                <a:r>
                  <a:rPr lang="en-US" altLang="ja-JP" sz="2200" dirty="0"/>
                  <a:t>Buoyant frequency: N=0.01</a:t>
                </a:r>
                <a14:m>
                  <m:oMath xmlns:m="http://schemas.openxmlformats.org/officeDocument/2006/math">
                    <m:sSup>
                      <m:sSupPr>
                        <m:ctrlPr>
                          <a:rPr lang="en-US" altLang="ja-JP" sz="2200" b="0" i="1" dirty="0" smtClean="0">
                            <a:latin typeface="Cambria Math" panose="02040503050406030204" pitchFamily="18" charset="0"/>
                          </a:rPr>
                        </m:ctrlPr>
                      </m:sSupPr>
                      <m:e>
                        <m:r>
                          <a:rPr lang="en-US" altLang="ja-JP" sz="2200" i="1" dirty="0" smtClean="0">
                            <a:latin typeface="Cambria Math" panose="02040503050406030204" pitchFamily="18" charset="0"/>
                          </a:rPr>
                          <m:t>𝑠</m:t>
                        </m:r>
                      </m:e>
                      <m:sup>
                        <m:r>
                          <a:rPr lang="en-US" altLang="ja-JP" sz="2200" b="0" i="1" dirty="0" smtClean="0">
                            <a:latin typeface="Cambria Math" panose="02040503050406030204" pitchFamily="18" charset="0"/>
                          </a:rPr>
                          <m:t>−</m:t>
                        </m:r>
                        <m:r>
                          <a:rPr lang="en-US" altLang="ja-JP" sz="2200" i="1" dirty="0" smtClean="0">
                            <a:latin typeface="Cambria Math" panose="02040503050406030204" pitchFamily="18" charset="0"/>
                          </a:rPr>
                          <m:t>1</m:t>
                        </m:r>
                      </m:sup>
                    </m:sSup>
                    <m:r>
                      <a:rPr lang="en-US" altLang="ja-JP" sz="2200" b="0" i="1" dirty="0" smtClean="0">
                        <a:latin typeface="Cambria Math" panose="02040503050406030204" pitchFamily="18" charset="0"/>
                      </a:rPr>
                      <m:t> </m:t>
                    </m:r>
                  </m:oMath>
                </a14:m>
                <a:endParaRPr lang="en-US" altLang="ja-JP" sz="2200" dirty="0"/>
              </a:p>
              <a:p>
                <a:pPr marL="384048" lvl="1" indent="-182880">
                  <a:lnSpc>
                    <a:spcPct val="90000"/>
                  </a:lnSpc>
                  <a:spcBef>
                    <a:spcPts val="200"/>
                  </a:spcBef>
                  <a:spcAft>
                    <a:spcPts val="400"/>
                  </a:spcAft>
                  <a:buClr>
                    <a:srgbClr val="4A66AC"/>
                  </a:buClr>
                  <a:buFont typeface="Calibri" pitchFamily="34" charset="0"/>
                  <a:buChar char="◦"/>
                </a:pPr>
                <a:r>
                  <a:rPr lang="en-US" altLang="ja-JP" sz="2200" dirty="0"/>
                  <a:t>Horizontal velocity : U=10 m/s</a:t>
                </a:r>
              </a:p>
            </p:txBody>
          </p:sp>
        </mc:Choice>
        <mc:Fallback xmlns="">
          <p:sp>
            <p:nvSpPr>
              <p:cNvPr id="12" name="正方形/長方形 11"/>
              <p:cNvSpPr>
                <a:spLocks noRot="1" noChangeAspect="1" noMove="1" noResize="1" noEditPoints="1" noAdjustHandles="1" noChangeArrowheads="1" noChangeShapeType="1" noTextEdit="1"/>
              </p:cNvSpPr>
              <p:nvPr/>
            </p:nvSpPr>
            <p:spPr>
              <a:xfrm>
                <a:off x="4583096" y="4757301"/>
                <a:ext cx="4572000" cy="1173655"/>
              </a:xfrm>
              <a:prstGeom prst="rect">
                <a:avLst/>
              </a:prstGeom>
              <a:blipFill rotWithShape="0">
                <a:blip r:embed="rId5"/>
                <a:stretch>
                  <a:fillRect l="-2133" t="-4145" b="-9845"/>
                </a:stretch>
              </a:blipFill>
            </p:spPr>
            <p:txBody>
              <a:bodyPr/>
              <a:lstStyle/>
              <a:p>
                <a:r>
                  <a:rPr lang="ja-JP" altLang="en-US">
                    <a:noFill/>
                  </a:rPr>
                  <a:t> </a:t>
                </a:r>
              </a:p>
            </p:txBody>
          </p:sp>
        </mc:Fallback>
      </mc:AlternateContent>
      <p:sp>
        <p:nvSpPr>
          <p:cNvPr id="3" name="角丸四角形 2"/>
          <p:cNvSpPr/>
          <p:nvPr/>
        </p:nvSpPr>
        <p:spPr>
          <a:xfrm>
            <a:off x="822961" y="3314700"/>
            <a:ext cx="3261852" cy="16328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355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22959" y="286605"/>
            <a:ext cx="8059783" cy="706448"/>
          </a:xfrm>
        </p:spPr>
        <p:txBody>
          <a:bodyPr>
            <a:normAutofit fontScale="90000"/>
          </a:bodyPr>
          <a:lstStyle/>
          <a:p>
            <a:r>
              <a:rPr kumimoji="1" lang="en-US" altLang="ja-JP" dirty="0"/>
              <a:t>Result: mountain wave over tall semi-elliptic mountain</a:t>
            </a:r>
            <a:endParaRPr kumimoji="1" lang="ja-JP" altLang="en-US" dirty="0"/>
          </a:p>
        </p:txBody>
      </p:sp>
      <p:sp>
        <p:nvSpPr>
          <p:cNvPr id="4" name="テキスト ボックス 3"/>
          <p:cNvSpPr txBox="1"/>
          <p:nvPr/>
        </p:nvSpPr>
        <p:spPr>
          <a:xfrm>
            <a:off x="476759" y="1224799"/>
            <a:ext cx="4227634" cy="800219"/>
          </a:xfrm>
          <a:prstGeom prst="rect">
            <a:avLst/>
          </a:prstGeom>
          <a:noFill/>
        </p:spPr>
        <p:txBody>
          <a:bodyPr wrap="square" rtlCol="0">
            <a:spAutoFit/>
          </a:bodyPr>
          <a:lstStyle/>
          <a:p>
            <a:pPr algn="ctr"/>
            <a:r>
              <a:rPr lang="en-US" altLang="ja-JP" sz="2300" dirty="0">
                <a:solidFill>
                  <a:prstClr val="black"/>
                </a:solidFill>
              </a:rPr>
              <a:t>Stream line of analytical solution</a:t>
            </a:r>
            <a:br>
              <a:rPr lang="en-US" altLang="ja-JP" sz="2300" dirty="0">
                <a:solidFill>
                  <a:prstClr val="black"/>
                </a:solidFill>
              </a:rPr>
            </a:br>
            <a:r>
              <a:rPr lang="en-US" altLang="ja-JP" sz="2300" dirty="0">
                <a:solidFill>
                  <a:prstClr val="black"/>
                </a:solidFill>
              </a:rPr>
              <a:t>(Huppert and Miles 1969)</a:t>
            </a:r>
            <a:endParaRPr lang="ja-JP" altLang="en-US" sz="2300" dirty="0">
              <a:solidFill>
                <a:prstClr val="black"/>
              </a:solidFill>
            </a:endParaRPr>
          </a:p>
        </p:txBody>
      </p:sp>
      <p:grpSp>
        <p:nvGrpSpPr>
          <p:cNvPr id="5" name="グループ化 4"/>
          <p:cNvGrpSpPr/>
          <p:nvPr/>
        </p:nvGrpSpPr>
        <p:grpSpPr>
          <a:xfrm>
            <a:off x="661301" y="2041615"/>
            <a:ext cx="3311798" cy="3293809"/>
            <a:chOff x="395536" y="1916832"/>
            <a:chExt cx="4086034" cy="4063839"/>
          </a:xfrm>
        </p:grpSpPr>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10" t="15396" r="18762" b="70353"/>
            <a:stretch/>
          </p:blipFill>
          <p:spPr bwMode="auto">
            <a:xfrm>
              <a:off x="1130548" y="2230186"/>
              <a:ext cx="3242023" cy="323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グループ化 6"/>
            <p:cNvGrpSpPr/>
            <p:nvPr/>
          </p:nvGrpSpPr>
          <p:grpSpPr>
            <a:xfrm>
              <a:off x="395536" y="1916832"/>
              <a:ext cx="1132480" cy="3691161"/>
              <a:chOff x="395536" y="1916832"/>
              <a:chExt cx="1132480" cy="3691161"/>
            </a:xfrm>
          </p:grpSpPr>
          <p:sp>
            <p:nvSpPr>
              <p:cNvPr id="9" name="テキスト ボックス 59"/>
              <p:cNvSpPr txBox="1"/>
              <p:nvPr/>
            </p:nvSpPr>
            <p:spPr>
              <a:xfrm rot="16200000">
                <a:off x="-1102360" y="3482178"/>
                <a:ext cx="3504459" cy="455675"/>
              </a:xfrm>
              <a:prstGeom prst="rect">
                <a:avLst/>
              </a:prstGeom>
              <a:noFill/>
            </p:spPr>
            <p:txBody>
              <a:bodyPr wrap="square" rtlCol="0">
                <a:spAutoFit/>
              </a:bodyPr>
              <a:lstStyle/>
              <a:p>
                <a:pPr algn="ctr"/>
                <a:r>
                  <a:rPr lang="en-US" dirty="0">
                    <a:solidFill>
                      <a:srgbClr val="000000"/>
                    </a:solidFill>
                    <a:cs typeface="Times New Roman"/>
                  </a:rPr>
                  <a:t>Height (km)</a:t>
                </a:r>
                <a:endParaRPr lang="ja-JP" altLang="en-US" dirty="0">
                  <a:solidFill>
                    <a:prstClr val="black"/>
                  </a:solidFill>
                  <a:latin typeface="ＭＳ Ｐゴシック" panose="020B0600070205080204" pitchFamily="50" charset="-128"/>
                  <a:cs typeface="ＭＳ Ｐゴシック"/>
                </a:endParaRPr>
              </a:p>
            </p:txBody>
          </p:sp>
          <p:grpSp>
            <p:nvGrpSpPr>
              <p:cNvPr id="10" name="グループ化 9"/>
              <p:cNvGrpSpPr/>
              <p:nvPr/>
            </p:nvGrpSpPr>
            <p:grpSpPr>
              <a:xfrm>
                <a:off x="395536" y="1916832"/>
                <a:ext cx="1132480" cy="3691161"/>
                <a:chOff x="261449" y="1916832"/>
                <a:chExt cx="1132480" cy="3691161"/>
              </a:xfrm>
            </p:grpSpPr>
            <p:sp>
              <p:nvSpPr>
                <p:cNvPr id="11" name="テキスト ボックス 62"/>
                <p:cNvSpPr txBox="1"/>
                <p:nvPr/>
              </p:nvSpPr>
              <p:spPr>
                <a:xfrm>
                  <a:off x="396151" y="3507586"/>
                  <a:ext cx="863077" cy="455675"/>
                </a:xfrm>
                <a:prstGeom prst="rect">
                  <a:avLst/>
                </a:prstGeom>
                <a:noFill/>
              </p:spPr>
              <p:txBody>
                <a:bodyPr wrap="square" rtlCol="0">
                  <a:spAutoFit/>
                </a:bodyPr>
                <a:lstStyle/>
                <a:p>
                  <a:pPr algn="ctr"/>
                  <a:r>
                    <a:rPr lang="en-US" dirty="0">
                      <a:solidFill>
                        <a:srgbClr val="000000"/>
                      </a:solidFill>
                      <a:ea typeface="ＭＳ 明朝"/>
                      <a:cs typeface="Times New Roman"/>
                    </a:rPr>
                    <a:t>5</a:t>
                  </a:r>
                  <a:endParaRPr lang="ja-JP" altLang="en-US" dirty="0">
                    <a:solidFill>
                      <a:prstClr val="black"/>
                    </a:solidFill>
                    <a:cs typeface="ＭＳ Ｐゴシック"/>
                  </a:endParaRPr>
                </a:p>
              </p:txBody>
            </p:sp>
            <p:sp>
              <p:nvSpPr>
                <p:cNvPr id="12" name="テキスト ボックス 63"/>
                <p:cNvSpPr txBox="1"/>
                <p:nvPr/>
              </p:nvSpPr>
              <p:spPr>
                <a:xfrm>
                  <a:off x="261449" y="1916832"/>
                  <a:ext cx="1132480" cy="455675"/>
                </a:xfrm>
                <a:prstGeom prst="rect">
                  <a:avLst/>
                </a:prstGeom>
                <a:noFill/>
              </p:spPr>
              <p:txBody>
                <a:bodyPr wrap="square" rtlCol="0">
                  <a:spAutoFit/>
                </a:bodyPr>
                <a:lstStyle/>
                <a:p>
                  <a:pPr algn="ctr"/>
                  <a:r>
                    <a:rPr lang="en-US" dirty="0">
                      <a:solidFill>
                        <a:srgbClr val="000000"/>
                      </a:solidFill>
                      <a:ea typeface="ＭＳ 明朝"/>
                      <a:cs typeface="Times New Roman"/>
                    </a:rPr>
                    <a:t>10</a:t>
                  </a:r>
                  <a:endParaRPr lang="ja-JP" altLang="en-US" dirty="0">
                    <a:solidFill>
                      <a:prstClr val="black"/>
                    </a:solidFill>
                    <a:cs typeface="ＭＳ Ｐゴシック"/>
                  </a:endParaRPr>
                </a:p>
              </p:txBody>
            </p:sp>
            <p:sp>
              <p:nvSpPr>
                <p:cNvPr id="13" name="テキスト ボックス 64"/>
                <p:cNvSpPr txBox="1"/>
                <p:nvPr/>
              </p:nvSpPr>
              <p:spPr>
                <a:xfrm>
                  <a:off x="396151" y="5152318"/>
                  <a:ext cx="863077" cy="455675"/>
                </a:xfrm>
                <a:prstGeom prst="rect">
                  <a:avLst/>
                </a:prstGeom>
                <a:noFill/>
              </p:spPr>
              <p:txBody>
                <a:bodyPr wrap="square" rtlCol="0">
                  <a:spAutoFit/>
                </a:bodyPr>
                <a:lstStyle/>
                <a:p>
                  <a:pPr algn="ctr"/>
                  <a:r>
                    <a:rPr lang="en-US" dirty="0">
                      <a:solidFill>
                        <a:srgbClr val="000000"/>
                      </a:solidFill>
                      <a:ea typeface="ＭＳ 明朝"/>
                      <a:cs typeface="Times New Roman"/>
                    </a:rPr>
                    <a:t>0</a:t>
                  </a:r>
                  <a:endParaRPr lang="ja-JP" altLang="en-US" dirty="0">
                    <a:solidFill>
                      <a:prstClr val="black"/>
                    </a:solidFill>
                    <a:cs typeface="ＭＳ Ｐゴシック"/>
                  </a:endParaRPr>
                </a:p>
              </p:txBody>
            </p:sp>
          </p:grpSp>
        </p:grpSp>
        <p:sp>
          <p:nvSpPr>
            <p:cNvPr id="8" name="テキスト ボックス 48"/>
            <p:cNvSpPr txBox="1"/>
            <p:nvPr/>
          </p:nvSpPr>
          <p:spPr>
            <a:xfrm>
              <a:off x="949294" y="5524996"/>
              <a:ext cx="3532276" cy="455675"/>
            </a:xfrm>
            <a:prstGeom prst="rect">
              <a:avLst/>
            </a:prstGeom>
            <a:noFill/>
          </p:spPr>
          <p:txBody>
            <a:bodyPr wrap="square" rtlCol="0">
              <a:spAutoFit/>
            </a:bodyPr>
            <a:lstStyle/>
            <a:p>
              <a:pPr algn="ctr"/>
              <a:r>
                <a:rPr lang="en-US" altLang="ja-JP" dirty="0">
                  <a:solidFill>
                    <a:srgbClr val="000000"/>
                  </a:solidFill>
                  <a:ea typeface="ＭＳ 明朝"/>
                  <a:cs typeface="Times New Roman"/>
                </a:rPr>
                <a:t>Horizontal Distance(km)</a:t>
              </a:r>
              <a:endParaRPr lang="ja-JP" altLang="en-US" dirty="0">
                <a:solidFill>
                  <a:prstClr val="black"/>
                </a:solidFill>
                <a:cs typeface="ＭＳ Ｐゴシック"/>
              </a:endParaRPr>
            </a:p>
          </p:txBody>
        </p:sp>
      </p:grpSp>
      <p:sp>
        <p:nvSpPr>
          <p:cNvPr id="14" name="テキスト ボックス 13"/>
          <p:cNvSpPr txBox="1"/>
          <p:nvPr/>
        </p:nvSpPr>
        <p:spPr>
          <a:xfrm>
            <a:off x="4817121" y="1054833"/>
            <a:ext cx="3663895" cy="1154162"/>
          </a:xfrm>
          <a:prstGeom prst="rect">
            <a:avLst/>
          </a:prstGeom>
          <a:noFill/>
        </p:spPr>
        <p:txBody>
          <a:bodyPr wrap="square" rtlCol="0">
            <a:spAutoFit/>
          </a:bodyPr>
          <a:lstStyle/>
          <a:p>
            <a:pPr algn="ctr"/>
            <a:r>
              <a:rPr lang="en-US" altLang="ja-JP" sz="2300" dirty="0">
                <a:solidFill>
                  <a:prstClr val="black"/>
                </a:solidFill>
              </a:rPr>
              <a:t>Potential temperature field of numerical solution (Takemura et al. 2016)</a:t>
            </a:r>
            <a:endParaRPr lang="ja-JP" altLang="en-US" sz="2300" dirty="0">
              <a:solidFill>
                <a:prstClr val="black"/>
              </a:solidFill>
            </a:endParaRPr>
          </a:p>
        </p:txBody>
      </p:sp>
      <p:grpSp>
        <p:nvGrpSpPr>
          <p:cNvPr id="15" name="グループ化 14"/>
          <p:cNvGrpSpPr/>
          <p:nvPr/>
        </p:nvGrpSpPr>
        <p:grpSpPr>
          <a:xfrm>
            <a:off x="4704393" y="2074808"/>
            <a:ext cx="3683935" cy="3411651"/>
            <a:chOff x="6335001" y="3688846"/>
            <a:chExt cx="2821096" cy="2612586"/>
          </a:xfrm>
        </p:grpSpPr>
        <p:grpSp>
          <p:nvGrpSpPr>
            <p:cNvPr id="16" name="グループ化 15"/>
            <p:cNvGrpSpPr/>
            <p:nvPr/>
          </p:nvGrpSpPr>
          <p:grpSpPr>
            <a:xfrm>
              <a:off x="6860510" y="3794495"/>
              <a:ext cx="2295587" cy="2506937"/>
              <a:chOff x="7089017" y="3051897"/>
              <a:chExt cx="1720448" cy="1878846"/>
            </a:xfrm>
          </p:grpSpPr>
          <p:grpSp>
            <p:nvGrpSpPr>
              <p:cNvPr id="22" name="グループ化 21"/>
              <p:cNvGrpSpPr/>
              <p:nvPr/>
            </p:nvGrpSpPr>
            <p:grpSpPr>
              <a:xfrm>
                <a:off x="7089017" y="3051897"/>
                <a:ext cx="1720448" cy="1878846"/>
                <a:chOff x="7089017" y="3051897"/>
                <a:chExt cx="1720448" cy="1878846"/>
              </a:xfrm>
            </p:grpSpPr>
            <p:pic>
              <p:nvPicPr>
                <p:cNvPr id="24" name="図 23"/>
                <p:cNvPicPr>
                  <a:picLocks noChangeAspect="1"/>
                </p:cNvPicPr>
                <p:nvPr/>
              </p:nvPicPr>
              <p:blipFill rotWithShape="1">
                <a:blip r:embed="rId3">
                  <a:lum bright="-40000" contrast="60000"/>
                </a:blip>
                <a:srcRect l="32561" t="22618" r="27450" b="25458"/>
                <a:stretch/>
              </p:blipFill>
              <p:spPr>
                <a:xfrm>
                  <a:off x="7089017" y="3051897"/>
                  <a:ext cx="1550280" cy="1544377"/>
                </a:xfrm>
                <a:prstGeom prst="rect">
                  <a:avLst/>
                </a:prstGeom>
              </p:spPr>
            </p:pic>
            <p:grpSp>
              <p:nvGrpSpPr>
                <p:cNvPr id="25" name="グループ化 24"/>
                <p:cNvGrpSpPr/>
                <p:nvPr/>
              </p:nvGrpSpPr>
              <p:grpSpPr>
                <a:xfrm>
                  <a:off x="7110558" y="4546346"/>
                  <a:ext cx="1698907" cy="384397"/>
                  <a:chOff x="2201279" y="8419715"/>
                  <a:chExt cx="1698907" cy="384397"/>
                </a:xfrm>
              </p:grpSpPr>
              <p:grpSp>
                <p:nvGrpSpPr>
                  <p:cNvPr id="26" name="グループ化 25"/>
                  <p:cNvGrpSpPr/>
                  <p:nvPr/>
                </p:nvGrpSpPr>
                <p:grpSpPr>
                  <a:xfrm>
                    <a:off x="2201279" y="8419715"/>
                    <a:ext cx="1698907" cy="384397"/>
                    <a:chOff x="2201279" y="8419715"/>
                    <a:chExt cx="1698907" cy="384397"/>
                  </a:xfrm>
                </p:grpSpPr>
                <p:grpSp>
                  <p:nvGrpSpPr>
                    <p:cNvPr id="28" name="グループ化 27"/>
                    <p:cNvGrpSpPr/>
                    <p:nvPr/>
                  </p:nvGrpSpPr>
                  <p:grpSpPr>
                    <a:xfrm>
                      <a:off x="2201279" y="8419715"/>
                      <a:ext cx="1698907" cy="384397"/>
                      <a:chOff x="2505442" y="2474587"/>
                      <a:chExt cx="1698907" cy="384397"/>
                    </a:xfrm>
                  </p:grpSpPr>
                  <p:sp>
                    <p:nvSpPr>
                      <p:cNvPr id="30" name="テキスト ボックス 25"/>
                      <p:cNvSpPr txBox="1"/>
                      <p:nvPr/>
                    </p:nvSpPr>
                    <p:spPr>
                      <a:xfrm>
                        <a:off x="3820228" y="2474587"/>
                        <a:ext cx="384121" cy="211968"/>
                      </a:xfrm>
                      <a:prstGeom prst="rect">
                        <a:avLst/>
                      </a:prstGeom>
                      <a:noFill/>
                    </p:spPr>
                    <p:txBody>
                      <a:bodyPr wrap="square" rtlCol="0">
                        <a:spAutoFit/>
                      </a:bodyPr>
                      <a:lstStyle/>
                      <a:p>
                        <a:pPr algn="ctr"/>
                        <a:r>
                          <a:rPr lang="en-US" altLang="ja-JP" dirty="0">
                            <a:solidFill>
                              <a:srgbClr val="000000"/>
                            </a:solidFill>
                            <a:ea typeface="ＭＳ 明朝"/>
                            <a:cs typeface="Times New Roman"/>
                          </a:rPr>
                          <a:t>20</a:t>
                        </a:r>
                        <a:endParaRPr lang="ja-JP" altLang="en-US" dirty="0">
                          <a:solidFill>
                            <a:prstClr val="black"/>
                          </a:solidFill>
                          <a:cs typeface="ＭＳ Ｐゴシック"/>
                        </a:endParaRPr>
                      </a:p>
                    </p:txBody>
                  </p:sp>
                  <p:sp>
                    <p:nvSpPr>
                      <p:cNvPr id="31" name="テキスト ボックス 48"/>
                      <p:cNvSpPr txBox="1"/>
                      <p:nvPr/>
                    </p:nvSpPr>
                    <p:spPr>
                      <a:xfrm>
                        <a:off x="2505442" y="2647016"/>
                        <a:ext cx="1612730" cy="211968"/>
                      </a:xfrm>
                      <a:prstGeom prst="rect">
                        <a:avLst/>
                      </a:prstGeom>
                      <a:noFill/>
                    </p:spPr>
                    <p:txBody>
                      <a:bodyPr wrap="square" rtlCol="0">
                        <a:spAutoFit/>
                      </a:bodyPr>
                      <a:lstStyle/>
                      <a:p>
                        <a:pPr algn="ctr"/>
                        <a:r>
                          <a:rPr lang="en-US" altLang="ja-JP" dirty="0">
                            <a:solidFill>
                              <a:srgbClr val="000000"/>
                            </a:solidFill>
                            <a:ea typeface="ＭＳ 明朝"/>
                            <a:cs typeface="Times New Roman"/>
                          </a:rPr>
                          <a:t>Horizontal Distance (km)</a:t>
                        </a:r>
                        <a:endParaRPr lang="ja-JP" altLang="en-US" dirty="0">
                          <a:solidFill>
                            <a:prstClr val="black"/>
                          </a:solidFill>
                          <a:cs typeface="ＭＳ Ｐゴシック"/>
                        </a:endParaRPr>
                      </a:p>
                    </p:txBody>
                  </p:sp>
                </p:grpSp>
                <p:sp>
                  <p:nvSpPr>
                    <p:cNvPr id="29" name="テキスト ボックス 24"/>
                    <p:cNvSpPr txBox="1"/>
                    <p:nvPr/>
                  </p:nvSpPr>
                  <p:spPr>
                    <a:xfrm>
                      <a:off x="2909855" y="8419715"/>
                      <a:ext cx="384121" cy="211968"/>
                    </a:xfrm>
                    <a:prstGeom prst="rect">
                      <a:avLst/>
                    </a:prstGeom>
                    <a:noFill/>
                  </p:spPr>
                  <p:txBody>
                    <a:bodyPr wrap="square" rtlCol="0">
                      <a:spAutoFit/>
                    </a:bodyPr>
                    <a:lstStyle/>
                    <a:p>
                      <a:pPr algn="ctr"/>
                      <a:r>
                        <a:rPr lang="en-US" dirty="0">
                          <a:solidFill>
                            <a:srgbClr val="000000"/>
                          </a:solidFill>
                          <a:ea typeface="ＭＳ 明朝"/>
                          <a:cs typeface="Times New Roman"/>
                        </a:rPr>
                        <a:t>10</a:t>
                      </a:r>
                      <a:endParaRPr lang="ja-JP" altLang="en-US" dirty="0">
                        <a:solidFill>
                          <a:prstClr val="black"/>
                        </a:solidFill>
                        <a:cs typeface="ＭＳ Ｐゴシック"/>
                      </a:endParaRPr>
                    </a:p>
                  </p:txBody>
                </p:sp>
              </p:grpSp>
              <p:sp>
                <p:nvSpPr>
                  <p:cNvPr id="27" name="テキスト ボックス 23"/>
                  <p:cNvSpPr txBox="1"/>
                  <p:nvPr/>
                </p:nvSpPr>
                <p:spPr>
                  <a:xfrm>
                    <a:off x="2300409" y="8419715"/>
                    <a:ext cx="384121" cy="211968"/>
                  </a:xfrm>
                  <a:prstGeom prst="rect">
                    <a:avLst/>
                  </a:prstGeom>
                  <a:noFill/>
                </p:spPr>
                <p:txBody>
                  <a:bodyPr wrap="square" rtlCol="0">
                    <a:spAutoFit/>
                  </a:bodyPr>
                  <a:lstStyle/>
                  <a:p>
                    <a:pPr algn="ctr"/>
                    <a:r>
                      <a:rPr lang="en-US" altLang="ja-JP" dirty="0">
                        <a:solidFill>
                          <a:srgbClr val="000000"/>
                        </a:solidFill>
                        <a:ea typeface="ＭＳ 明朝"/>
                        <a:cs typeface="Times New Roman"/>
                      </a:rPr>
                      <a:t>0</a:t>
                    </a:r>
                    <a:endParaRPr lang="ja-JP" altLang="en-US" dirty="0">
                      <a:solidFill>
                        <a:prstClr val="black"/>
                      </a:solidFill>
                      <a:cs typeface="ＭＳ Ｐゴシック"/>
                    </a:endParaRPr>
                  </a:p>
                </p:txBody>
              </p:sp>
            </p:grpSp>
          </p:grpSp>
          <p:sp>
            <p:nvSpPr>
              <p:cNvPr id="23" name="フリーフォーム 22"/>
              <p:cNvSpPr/>
              <p:nvPr/>
            </p:nvSpPr>
            <p:spPr>
              <a:xfrm>
                <a:off x="7376655" y="4366908"/>
                <a:ext cx="36000" cy="226800"/>
              </a:xfrm>
              <a:custGeom>
                <a:avLst/>
                <a:gdLst>
                  <a:gd name="connsiteX0" fmla="*/ 92647 w 185294"/>
                  <a:gd name="connsiteY0" fmla="*/ 0 h 243364"/>
                  <a:gd name="connsiteX1" fmla="*/ 185294 w 185294"/>
                  <a:gd name="connsiteY1" fmla="*/ 232410 h 243364"/>
                  <a:gd name="connsiteX2" fmla="*/ 184412 w 185294"/>
                  <a:gd name="connsiteY2" fmla="*/ 243364 h 243364"/>
                  <a:gd name="connsiteX3" fmla="*/ 882 w 185294"/>
                  <a:gd name="connsiteY3" fmla="*/ 243364 h 243364"/>
                  <a:gd name="connsiteX4" fmla="*/ 0 w 185294"/>
                  <a:gd name="connsiteY4" fmla="*/ 232410 h 243364"/>
                  <a:gd name="connsiteX5" fmla="*/ 92647 w 185294"/>
                  <a:gd name="connsiteY5" fmla="*/ 0 h 24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94" h="243364">
                    <a:moveTo>
                      <a:pt x="92647" y="0"/>
                    </a:moveTo>
                    <a:cubicBezTo>
                      <a:pt x="143815" y="0"/>
                      <a:pt x="185294" y="104054"/>
                      <a:pt x="185294" y="232410"/>
                    </a:cubicBezTo>
                    <a:lnTo>
                      <a:pt x="184412" y="243364"/>
                    </a:lnTo>
                    <a:lnTo>
                      <a:pt x="882" y="243364"/>
                    </a:lnTo>
                    <a:lnTo>
                      <a:pt x="0" y="232410"/>
                    </a:lnTo>
                    <a:cubicBezTo>
                      <a:pt x="0" y="104054"/>
                      <a:pt x="41479" y="0"/>
                      <a:pt x="9264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7" name="グループ化 16"/>
            <p:cNvGrpSpPr/>
            <p:nvPr/>
          </p:nvGrpSpPr>
          <p:grpSpPr>
            <a:xfrm>
              <a:off x="6335001" y="3688846"/>
              <a:ext cx="665209" cy="2321714"/>
              <a:chOff x="-274661" y="3575037"/>
              <a:chExt cx="665209" cy="2321714"/>
            </a:xfrm>
          </p:grpSpPr>
          <p:sp>
            <p:nvSpPr>
              <p:cNvPr id="18" name="テキスト ボックス 59"/>
              <p:cNvSpPr txBox="1"/>
              <p:nvPr/>
            </p:nvSpPr>
            <p:spPr>
              <a:xfrm rot="16200000">
                <a:off x="-1189696" y="4595721"/>
                <a:ext cx="2112898" cy="282828"/>
              </a:xfrm>
              <a:prstGeom prst="rect">
                <a:avLst/>
              </a:prstGeom>
              <a:noFill/>
            </p:spPr>
            <p:txBody>
              <a:bodyPr wrap="square" rtlCol="0">
                <a:spAutoFit/>
              </a:bodyPr>
              <a:lstStyle/>
              <a:p>
                <a:pPr algn="ctr"/>
                <a:r>
                  <a:rPr lang="en-US" dirty="0">
                    <a:solidFill>
                      <a:srgbClr val="000000"/>
                    </a:solidFill>
                    <a:ea typeface="ＭＳ 明朝"/>
                    <a:cs typeface="Times New Roman"/>
                  </a:rPr>
                  <a:t>Height (km)</a:t>
                </a:r>
                <a:endParaRPr lang="ja-JP" altLang="en-US" dirty="0">
                  <a:solidFill>
                    <a:prstClr val="black"/>
                  </a:solidFill>
                  <a:cs typeface="ＭＳ Ｐゴシック"/>
                </a:endParaRPr>
              </a:p>
            </p:txBody>
          </p:sp>
          <p:sp>
            <p:nvSpPr>
              <p:cNvPr id="19" name="テキスト ボックス 62"/>
              <p:cNvSpPr txBox="1"/>
              <p:nvPr/>
            </p:nvSpPr>
            <p:spPr>
              <a:xfrm>
                <a:off x="-158647" y="4545916"/>
                <a:ext cx="537099" cy="282828"/>
              </a:xfrm>
              <a:prstGeom prst="rect">
                <a:avLst/>
              </a:prstGeom>
              <a:noFill/>
            </p:spPr>
            <p:txBody>
              <a:bodyPr wrap="square" rtlCol="0">
                <a:spAutoFit/>
              </a:bodyPr>
              <a:lstStyle/>
              <a:p>
                <a:pPr algn="ctr"/>
                <a:r>
                  <a:rPr lang="en-US" dirty="0">
                    <a:solidFill>
                      <a:srgbClr val="000000"/>
                    </a:solidFill>
                    <a:ea typeface="ＭＳ 明朝"/>
                    <a:cs typeface="Times New Roman"/>
                  </a:rPr>
                  <a:t>5</a:t>
                </a:r>
                <a:endParaRPr lang="ja-JP" altLang="en-US" dirty="0">
                  <a:solidFill>
                    <a:prstClr val="black"/>
                  </a:solidFill>
                  <a:cs typeface="ＭＳ Ｐゴシック"/>
                </a:endParaRPr>
              </a:p>
            </p:txBody>
          </p:sp>
          <p:sp>
            <p:nvSpPr>
              <p:cNvPr id="20" name="テキスト ボックス 63"/>
              <p:cNvSpPr txBox="1"/>
              <p:nvPr/>
            </p:nvSpPr>
            <p:spPr>
              <a:xfrm>
                <a:off x="-158647" y="3575037"/>
                <a:ext cx="537099" cy="282828"/>
              </a:xfrm>
              <a:prstGeom prst="rect">
                <a:avLst/>
              </a:prstGeom>
              <a:noFill/>
            </p:spPr>
            <p:txBody>
              <a:bodyPr wrap="square" rtlCol="0">
                <a:spAutoFit/>
              </a:bodyPr>
              <a:lstStyle/>
              <a:p>
                <a:pPr algn="ctr"/>
                <a:r>
                  <a:rPr lang="en-US" dirty="0">
                    <a:solidFill>
                      <a:srgbClr val="000000"/>
                    </a:solidFill>
                    <a:ea typeface="ＭＳ 明朝"/>
                    <a:cs typeface="Times New Roman"/>
                  </a:rPr>
                  <a:t>10</a:t>
                </a:r>
                <a:endParaRPr lang="ja-JP" altLang="en-US" dirty="0">
                  <a:solidFill>
                    <a:prstClr val="black"/>
                  </a:solidFill>
                  <a:cs typeface="ＭＳ Ｐゴシック"/>
                </a:endParaRPr>
              </a:p>
            </p:txBody>
          </p:sp>
          <p:sp>
            <p:nvSpPr>
              <p:cNvPr id="21" name="テキスト ボックス 64"/>
              <p:cNvSpPr txBox="1"/>
              <p:nvPr/>
            </p:nvSpPr>
            <p:spPr>
              <a:xfrm>
                <a:off x="-146551" y="5613923"/>
                <a:ext cx="537099" cy="282828"/>
              </a:xfrm>
              <a:prstGeom prst="rect">
                <a:avLst/>
              </a:prstGeom>
              <a:noFill/>
            </p:spPr>
            <p:txBody>
              <a:bodyPr wrap="square" rtlCol="0">
                <a:spAutoFit/>
              </a:bodyPr>
              <a:lstStyle/>
              <a:p>
                <a:pPr algn="ctr"/>
                <a:r>
                  <a:rPr lang="en-US" dirty="0">
                    <a:solidFill>
                      <a:srgbClr val="000000"/>
                    </a:solidFill>
                    <a:ea typeface="ＭＳ 明朝"/>
                    <a:cs typeface="Times New Roman"/>
                  </a:rPr>
                  <a:t>0</a:t>
                </a:r>
                <a:endParaRPr lang="ja-JP" altLang="en-US" dirty="0">
                  <a:solidFill>
                    <a:prstClr val="black"/>
                  </a:solidFill>
                  <a:cs typeface="ＭＳ Ｐゴシック"/>
                </a:endParaRPr>
              </a:p>
            </p:txBody>
          </p:sp>
        </p:grpSp>
      </p:grpSp>
      <p:sp>
        <p:nvSpPr>
          <p:cNvPr id="32" name="テキスト ボックス 31"/>
          <p:cNvSpPr txBox="1"/>
          <p:nvPr/>
        </p:nvSpPr>
        <p:spPr>
          <a:xfrm>
            <a:off x="323370" y="5519040"/>
            <a:ext cx="7914803" cy="800219"/>
          </a:xfrm>
          <a:prstGeom prst="rect">
            <a:avLst/>
          </a:prstGeom>
          <a:noFill/>
        </p:spPr>
        <p:txBody>
          <a:bodyPr wrap="square" rtlCol="0">
            <a:spAutoFit/>
          </a:bodyPr>
          <a:lstStyle/>
          <a:p>
            <a:pPr algn="ctr"/>
            <a:r>
              <a:rPr lang="en-US" altLang="ja-JP" sz="2300" dirty="0">
                <a:solidFill>
                  <a:prstClr val="black"/>
                </a:solidFill>
              </a:rPr>
              <a:t>The Chimera grid method succeeded in simulating mountain wave over complex terrain qualitatively.</a:t>
            </a:r>
            <a:endParaRPr lang="ja-JP" altLang="en-US" sz="2300" dirty="0">
              <a:solidFill>
                <a:prstClr val="black"/>
              </a:solidFill>
            </a:endParaRPr>
          </a:p>
        </p:txBody>
      </p:sp>
    </p:spTree>
    <p:extLst>
      <p:ext uri="{BB962C8B-B14F-4D97-AF65-F5344CB8AC3E}">
        <p14:creationId xmlns:p14="http://schemas.microsoft.com/office/powerpoint/2010/main" val="5515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Interpolation and Conservation</a:t>
            </a:r>
            <a:endParaRPr kumimoji="1" lang="ja-JP" altLang="en-US" dirty="0"/>
          </a:p>
        </p:txBody>
      </p:sp>
      <p:sp>
        <p:nvSpPr>
          <p:cNvPr id="3" name="コンテンツ プレースホルダー 2"/>
          <p:cNvSpPr>
            <a:spLocks noGrp="1"/>
          </p:cNvSpPr>
          <p:nvPr>
            <p:ph sz="half" idx="1"/>
          </p:nvPr>
        </p:nvSpPr>
        <p:spPr>
          <a:xfrm>
            <a:off x="820716" y="3005809"/>
            <a:ext cx="3723975" cy="1182605"/>
          </a:xfrm>
        </p:spPr>
        <p:txBody>
          <a:bodyPr>
            <a:noAutofit/>
          </a:bodyPr>
          <a:lstStyle/>
          <a:p>
            <a:r>
              <a:rPr lang="en-US" altLang="ja-JP" sz="2200" dirty="0"/>
              <a:t>Non-conservative interpolation</a:t>
            </a:r>
          </a:p>
          <a:p>
            <a:pPr lvl="1"/>
            <a:r>
              <a:rPr lang="en-US" altLang="ja-JP" sz="2000" dirty="0"/>
              <a:t>Interpolating boundary values</a:t>
            </a:r>
          </a:p>
          <a:p>
            <a:pPr marL="0" indent="0">
              <a:buNone/>
            </a:pPr>
            <a:endParaRPr kumimoji="1" lang="ja-JP" altLang="en-US" sz="2200" dirty="0"/>
          </a:p>
        </p:txBody>
      </p:sp>
      <p:grpSp>
        <p:nvGrpSpPr>
          <p:cNvPr id="185" name="グループ化 184"/>
          <p:cNvGrpSpPr/>
          <p:nvPr/>
        </p:nvGrpSpPr>
        <p:grpSpPr>
          <a:xfrm>
            <a:off x="1408939" y="5460383"/>
            <a:ext cx="2835422" cy="744571"/>
            <a:chOff x="4371073" y="5169956"/>
            <a:chExt cx="1711774" cy="707886"/>
          </a:xfrm>
        </p:grpSpPr>
        <p:sp>
          <p:nvSpPr>
            <p:cNvPr id="180" name="テキスト ボックス 179"/>
            <p:cNvSpPr txBox="1"/>
            <p:nvPr/>
          </p:nvSpPr>
          <p:spPr>
            <a:xfrm>
              <a:off x="4371073" y="5169956"/>
              <a:ext cx="1711774" cy="707886"/>
            </a:xfrm>
            <a:prstGeom prst="rect">
              <a:avLst/>
            </a:prstGeom>
            <a:noFill/>
          </p:spPr>
          <p:txBody>
            <a:bodyPr wrap="square" rtlCol="0">
              <a:spAutoFit/>
            </a:bodyPr>
            <a:lstStyle/>
            <a:p>
              <a:r>
                <a:rPr kumimoji="1" lang="en-US" altLang="ja-JP" sz="2000" dirty="0"/>
                <a:t>Boundary point</a:t>
              </a:r>
              <a:r>
                <a:rPr kumimoji="1" lang="ja-JP" altLang="en-US" sz="2000" dirty="0"/>
                <a:t> ：　　</a:t>
              </a:r>
              <a:endParaRPr lang="en-US" altLang="ja-JP" sz="2000" dirty="0"/>
            </a:p>
            <a:p>
              <a:r>
                <a:rPr kumimoji="1" lang="en-US" altLang="ja-JP" sz="2000" dirty="0"/>
                <a:t>Surrounding point</a:t>
              </a:r>
              <a:r>
                <a:rPr kumimoji="1" lang="ja-JP" altLang="en-US" sz="2000" dirty="0"/>
                <a:t>：</a:t>
              </a:r>
              <a:endParaRPr kumimoji="1" lang="en-US" altLang="ja-JP" sz="2000" dirty="0"/>
            </a:p>
          </p:txBody>
        </p:sp>
        <p:sp>
          <p:nvSpPr>
            <p:cNvPr id="181" name="円/楕円 180"/>
            <p:cNvSpPr/>
            <p:nvPr/>
          </p:nvSpPr>
          <p:spPr>
            <a:xfrm>
              <a:off x="5639200" y="5307384"/>
              <a:ext cx="99636" cy="155206"/>
            </a:xfrm>
            <a:prstGeom prst="ellipse">
              <a:avLst/>
            </a:prstGeom>
            <a:solidFill>
              <a:srgbClr val="FF0000"/>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657927" y="5605216"/>
              <a:ext cx="91132" cy="154993"/>
            </a:xfrm>
            <a:prstGeom prst="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a:off x="5434673" y="5541503"/>
            <a:ext cx="2313228" cy="707886"/>
            <a:chOff x="5416280" y="5231572"/>
            <a:chExt cx="2313228" cy="707886"/>
          </a:xfrm>
        </p:grpSpPr>
        <p:sp>
          <p:nvSpPr>
            <p:cNvPr id="187" name="テキスト ボックス 186"/>
            <p:cNvSpPr txBox="1"/>
            <p:nvPr/>
          </p:nvSpPr>
          <p:spPr>
            <a:xfrm>
              <a:off x="5416280" y="5231572"/>
              <a:ext cx="2313228" cy="707886"/>
            </a:xfrm>
            <a:prstGeom prst="rect">
              <a:avLst/>
            </a:prstGeom>
            <a:noFill/>
          </p:spPr>
          <p:txBody>
            <a:bodyPr wrap="square" rtlCol="0">
              <a:spAutoFit/>
            </a:bodyPr>
            <a:lstStyle/>
            <a:p>
              <a:r>
                <a:rPr lang="en-US" altLang="ja-JP" sz="2000" dirty="0"/>
                <a:t>Boundary flux</a:t>
              </a:r>
              <a:r>
                <a:rPr kumimoji="1" lang="ja-JP" altLang="en-US" sz="2000" dirty="0"/>
                <a:t>：　　</a:t>
              </a:r>
              <a:endParaRPr kumimoji="1" lang="en-US" altLang="ja-JP" sz="2000" dirty="0"/>
            </a:p>
            <a:p>
              <a:r>
                <a:rPr lang="en-US" altLang="ja-JP" sz="2000" dirty="0"/>
                <a:t>Surrounding flux</a:t>
              </a:r>
              <a:r>
                <a:rPr kumimoji="1" lang="ja-JP" altLang="en-US" sz="2000" dirty="0"/>
                <a:t>：</a:t>
              </a:r>
              <a:endParaRPr kumimoji="1" lang="en-US" altLang="ja-JP" sz="2000" dirty="0"/>
            </a:p>
          </p:txBody>
        </p:sp>
        <p:sp>
          <p:nvSpPr>
            <p:cNvPr id="190" name="右矢印 189"/>
            <p:cNvSpPr/>
            <p:nvPr/>
          </p:nvSpPr>
          <p:spPr>
            <a:xfrm>
              <a:off x="7429022" y="5632227"/>
              <a:ext cx="254238" cy="238761"/>
            </a:xfrm>
            <a:prstGeom prst="righ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右矢印 190"/>
            <p:cNvSpPr/>
            <p:nvPr/>
          </p:nvSpPr>
          <p:spPr>
            <a:xfrm rot="2220000">
              <a:off x="7429022" y="5341003"/>
              <a:ext cx="254238" cy="238761"/>
            </a:xfrm>
            <a:prstGeom prst="right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a:xfrm>
            <a:off x="5713536" y="3701454"/>
            <a:ext cx="1550670" cy="1752600"/>
            <a:chOff x="5849303" y="3044371"/>
            <a:chExt cx="1550670" cy="1752600"/>
          </a:xfrm>
        </p:grpSpPr>
        <p:pic>
          <p:nvPicPr>
            <p:cNvPr id="184" name="図 183"/>
            <p:cNvPicPr>
              <a:picLocks noChangeAspect="1"/>
            </p:cNvPicPr>
            <p:nvPr/>
          </p:nvPicPr>
          <p:blipFill rotWithShape="1">
            <a:blip r:embed="rId2"/>
            <a:srcRect l="21334" t="37165" r="41200" b="13664"/>
            <a:stretch/>
          </p:blipFill>
          <p:spPr>
            <a:xfrm>
              <a:off x="5849303" y="3044371"/>
              <a:ext cx="1550670" cy="1752600"/>
            </a:xfrm>
            <a:prstGeom prst="rect">
              <a:avLst/>
            </a:prstGeom>
          </p:spPr>
        </p:pic>
        <p:sp>
          <p:nvSpPr>
            <p:cNvPr id="70" name="右矢印 69"/>
            <p:cNvSpPr/>
            <p:nvPr/>
          </p:nvSpPr>
          <p:spPr>
            <a:xfrm rot="2220000">
              <a:off x="6599935" y="3949300"/>
              <a:ext cx="254238" cy="238761"/>
            </a:xfrm>
            <a:prstGeom prst="right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p:cNvGrpSpPr/>
          <p:nvPr/>
        </p:nvGrpSpPr>
        <p:grpSpPr>
          <a:xfrm>
            <a:off x="1808087" y="3867093"/>
            <a:ext cx="1790700" cy="1625600"/>
            <a:chOff x="5366944" y="1410956"/>
            <a:chExt cx="1790700" cy="1625600"/>
          </a:xfrm>
        </p:grpSpPr>
        <p:pic>
          <p:nvPicPr>
            <p:cNvPr id="179" name="図 178"/>
            <p:cNvPicPr>
              <a:picLocks noChangeAspect="1"/>
            </p:cNvPicPr>
            <p:nvPr/>
          </p:nvPicPr>
          <p:blipFill rotWithShape="1">
            <a:blip r:embed="rId3"/>
            <a:srcRect l="23700" t="48612" r="33818" b="6721"/>
            <a:stretch/>
          </p:blipFill>
          <p:spPr>
            <a:xfrm>
              <a:off x="5366944" y="1410956"/>
              <a:ext cx="1790700" cy="1625600"/>
            </a:xfrm>
            <a:prstGeom prst="rect">
              <a:avLst/>
            </a:prstGeom>
          </p:spPr>
        </p:pic>
        <p:sp>
          <p:nvSpPr>
            <p:cNvPr id="69" name="円/楕円 68"/>
            <p:cNvSpPr/>
            <p:nvPr/>
          </p:nvSpPr>
          <p:spPr>
            <a:xfrm>
              <a:off x="6295961" y="2169049"/>
              <a:ext cx="198990" cy="198990"/>
            </a:xfrm>
            <a:prstGeom prst="ellipse">
              <a:avLst/>
            </a:prstGeom>
            <a:solidFill>
              <a:srgbClr val="FF0000"/>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グループ化 70"/>
          <p:cNvGrpSpPr/>
          <p:nvPr/>
        </p:nvGrpSpPr>
        <p:grpSpPr>
          <a:xfrm>
            <a:off x="1569572" y="1188744"/>
            <a:ext cx="2143400" cy="1756435"/>
            <a:chOff x="5559710" y="1557338"/>
            <a:chExt cx="2825814" cy="2315647"/>
          </a:xfrm>
        </p:grpSpPr>
        <p:grpSp>
          <p:nvGrpSpPr>
            <p:cNvPr id="72" name="グループ化 71"/>
            <p:cNvGrpSpPr/>
            <p:nvPr/>
          </p:nvGrpSpPr>
          <p:grpSpPr>
            <a:xfrm>
              <a:off x="5559710" y="1557338"/>
              <a:ext cx="2436351" cy="2315647"/>
              <a:chOff x="998124" y="4285638"/>
              <a:chExt cx="2359937" cy="2243018"/>
            </a:xfrm>
          </p:grpSpPr>
          <p:grpSp>
            <p:nvGrpSpPr>
              <p:cNvPr id="74" name="グループ化 73"/>
              <p:cNvGrpSpPr/>
              <p:nvPr/>
            </p:nvGrpSpPr>
            <p:grpSpPr>
              <a:xfrm>
                <a:off x="998124" y="4285638"/>
                <a:ext cx="2359937" cy="2035821"/>
                <a:chOff x="998124" y="4285638"/>
                <a:chExt cx="2359937" cy="2035821"/>
              </a:xfrm>
            </p:grpSpPr>
            <p:grpSp>
              <p:nvGrpSpPr>
                <p:cNvPr id="82" name="グループ化 81"/>
                <p:cNvGrpSpPr/>
                <p:nvPr/>
              </p:nvGrpSpPr>
              <p:grpSpPr>
                <a:xfrm>
                  <a:off x="998124" y="4285638"/>
                  <a:ext cx="2350990" cy="2030428"/>
                  <a:chOff x="998124" y="4285638"/>
                  <a:chExt cx="2350990" cy="2030428"/>
                </a:xfrm>
              </p:grpSpPr>
              <p:cxnSp>
                <p:nvCxnSpPr>
                  <p:cNvPr id="94" name="直線コネクタ 93"/>
                  <p:cNvCxnSpPr/>
                  <p:nvPr/>
                </p:nvCxnSpPr>
                <p:spPr>
                  <a:xfrm>
                    <a:off x="1338876" y="4285638"/>
                    <a:ext cx="0" cy="2030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462028" y="4285638"/>
                    <a:ext cx="0" cy="2030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836412" y="4285638"/>
                    <a:ext cx="0" cy="18521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2087644" y="4285638"/>
                    <a:ext cx="0" cy="2030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1713260" y="4285638"/>
                    <a:ext cx="0" cy="2030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3210796" y="4285638"/>
                    <a:ext cx="0" cy="1457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998124" y="4586286"/>
                    <a:ext cx="23509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998124" y="4972049"/>
                    <a:ext cx="23509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998124" y="5357812"/>
                    <a:ext cx="23509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998124" y="5743574"/>
                    <a:ext cx="22246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998124" y="6129336"/>
                    <a:ext cx="1838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a:off x="1631950" y="4619659"/>
                  <a:ext cx="1726111" cy="1701800"/>
                  <a:chOff x="1631950" y="4619659"/>
                  <a:chExt cx="1726111" cy="1701800"/>
                </a:xfrm>
              </p:grpSpPr>
              <p:grpSp>
                <p:nvGrpSpPr>
                  <p:cNvPr id="84" name="グループ化 83"/>
                  <p:cNvGrpSpPr/>
                  <p:nvPr/>
                </p:nvGrpSpPr>
                <p:grpSpPr>
                  <a:xfrm>
                    <a:off x="1631950" y="4619659"/>
                    <a:ext cx="1726111" cy="1701800"/>
                    <a:chOff x="1631950" y="4619659"/>
                    <a:chExt cx="1726111" cy="1701800"/>
                  </a:xfrm>
                </p:grpSpPr>
                <p:sp>
                  <p:nvSpPr>
                    <p:cNvPr id="86" name="フリーフォーム 85"/>
                    <p:cNvSpPr/>
                    <p:nvPr/>
                  </p:nvSpPr>
                  <p:spPr>
                    <a:xfrm>
                      <a:off x="1631950" y="4619659"/>
                      <a:ext cx="1714500" cy="1701800"/>
                    </a:xfrm>
                    <a:custGeom>
                      <a:avLst/>
                      <a:gdLst>
                        <a:gd name="connsiteX0" fmla="*/ 0 w 1714500"/>
                        <a:gd name="connsiteY0" fmla="*/ 1701800 h 1701800"/>
                        <a:gd name="connsiteX1" fmla="*/ 450850 w 1714500"/>
                        <a:gd name="connsiteY1" fmla="*/ 889000 h 1701800"/>
                        <a:gd name="connsiteX2" fmla="*/ 1714500 w 1714500"/>
                        <a:gd name="connsiteY2" fmla="*/ 0 h 1701800"/>
                      </a:gdLst>
                      <a:ahLst/>
                      <a:cxnLst>
                        <a:cxn ang="0">
                          <a:pos x="connsiteX0" y="connsiteY0"/>
                        </a:cxn>
                        <a:cxn ang="0">
                          <a:pos x="connsiteX1" y="connsiteY1"/>
                        </a:cxn>
                        <a:cxn ang="0">
                          <a:pos x="connsiteX2" y="connsiteY2"/>
                        </a:cxn>
                      </a:cxnLst>
                      <a:rect l="l" t="t" r="r" b="b"/>
                      <a:pathLst>
                        <a:path w="1714500" h="1701800">
                          <a:moveTo>
                            <a:pt x="0" y="1701800"/>
                          </a:moveTo>
                          <a:cubicBezTo>
                            <a:pt x="82550" y="1437216"/>
                            <a:pt x="165100" y="1172633"/>
                            <a:pt x="450850" y="889000"/>
                          </a:cubicBezTo>
                          <a:cubicBezTo>
                            <a:pt x="736600" y="605367"/>
                            <a:pt x="1225550" y="302683"/>
                            <a:pt x="171450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7" name="フリーフォーム 86"/>
                    <p:cNvSpPr/>
                    <p:nvPr/>
                  </p:nvSpPr>
                  <p:spPr>
                    <a:xfrm>
                      <a:off x="2071459" y="5071466"/>
                      <a:ext cx="1270000" cy="1244600"/>
                    </a:xfrm>
                    <a:custGeom>
                      <a:avLst/>
                      <a:gdLst>
                        <a:gd name="connsiteX0" fmla="*/ 0 w 1270000"/>
                        <a:gd name="connsiteY0" fmla="*/ 1244600 h 1244600"/>
                        <a:gd name="connsiteX1" fmla="*/ 400050 w 1270000"/>
                        <a:gd name="connsiteY1" fmla="*/ 609600 h 1244600"/>
                        <a:gd name="connsiteX2" fmla="*/ 1270000 w 1270000"/>
                        <a:gd name="connsiteY2" fmla="*/ 0 h 1244600"/>
                      </a:gdLst>
                      <a:ahLst/>
                      <a:cxnLst>
                        <a:cxn ang="0">
                          <a:pos x="connsiteX0" y="connsiteY0"/>
                        </a:cxn>
                        <a:cxn ang="0">
                          <a:pos x="connsiteX1" y="connsiteY1"/>
                        </a:cxn>
                        <a:cxn ang="0">
                          <a:pos x="connsiteX2" y="connsiteY2"/>
                        </a:cxn>
                      </a:cxnLst>
                      <a:rect l="l" t="t" r="r" b="b"/>
                      <a:pathLst>
                        <a:path w="1270000" h="1244600">
                          <a:moveTo>
                            <a:pt x="0" y="1244600"/>
                          </a:moveTo>
                          <a:cubicBezTo>
                            <a:pt x="94191" y="1030816"/>
                            <a:pt x="188383" y="817033"/>
                            <a:pt x="400050" y="609600"/>
                          </a:cubicBezTo>
                          <a:cubicBezTo>
                            <a:pt x="611717" y="402167"/>
                            <a:pt x="940858" y="201083"/>
                            <a:pt x="1270000" y="0"/>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8" name="フリーフォーム 87"/>
                    <p:cNvSpPr/>
                    <p:nvPr/>
                  </p:nvSpPr>
                  <p:spPr>
                    <a:xfrm>
                      <a:off x="2536314" y="5477866"/>
                      <a:ext cx="812800" cy="838200"/>
                    </a:xfrm>
                    <a:custGeom>
                      <a:avLst/>
                      <a:gdLst>
                        <a:gd name="connsiteX0" fmla="*/ 0 w 812800"/>
                        <a:gd name="connsiteY0" fmla="*/ 838200 h 838200"/>
                        <a:gd name="connsiteX1" fmla="*/ 266700 w 812800"/>
                        <a:gd name="connsiteY1" fmla="*/ 482600 h 838200"/>
                        <a:gd name="connsiteX2" fmla="*/ 812800 w 812800"/>
                        <a:gd name="connsiteY2" fmla="*/ 0 h 838200"/>
                      </a:gdLst>
                      <a:ahLst/>
                      <a:cxnLst>
                        <a:cxn ang="0">
                          <a:pos x="connsiteX0" y="connsiteY0"/>
                        </a:cxn>
                        <a:cxn ang="0">
                          <a:pos x="connsiteX1" y="connsiteY1"/>
                        </a:cxn>
                        <a:cxn ang="0">
                          <a:pos x="connsiteX2" y="connsiteY2"/>
                        </a:cxn>
                      </a:cxnLst>
                      <a:rect l="l" t="t" r="r" b="b"/>
                      <a:pathLst>
                        <a:path w="812800" h="838200">
                          <a:moveTo>
                            <a:pt x="0" y="838200"/>
                          </a:moveTo>
                          <a:cubicBezTo>
                            <a:pt x="65616" y="730250"/>
                            <a:pt x="131233" y="622300"/>
                            <a:pt x="266700" y="482600"/>
                          </a:cubicBezTo>
                          <a:cubicBezTo>
                            <a:pt x="402167" y="342900"/>
                            <a:pt x="607483" y="171450"/>
                            <a:pt x="812800" y="0"/>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89" name="直線コネクタ 88"/>
                    <p:cNvCxnSpPr/>
                    <p:nvPr/>
                  </p:nvCxnSpPr>
                  <p:spPr>
                    <a:xfrm>
                      <a:off x="1663966" y="6201608"/>
                      <a:ext cx="246431" cy="1144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847850" y="5813950"/>
                      <a:ext cx="988562" cy="5021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86" idx="1"/>
                    </p:cNvCxnSpPr>
                    <p:nvPr/>
                  </p:nvCxnSpPr>
                  <p:spPr>
                    <a:xfrm>
                      <a:off x="2082800" y="5508659"/>
                      <a:ext cx="1266314" cy="7606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361617" y="5268665"/>
                      <a:ext cx="973223" cy="6720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750410" y="5005422"/>
                      <a:ext cx="607651" cy="56411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5" name="直線コネクタ 84"/>
                  <p:cNvCxnSpPr/>
                  <p:nvPr/>
                </p:nvCxnSpPr>
                <p:spPr>
                  <a:xfrm>
                    <a:off x="3110385" y="4770188"/>
                    <a:ext cx="247676" cy="3012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75" name="テキスト ボックス 74"/>
                  <p:cNvSpPr txBox="1"/>
                  <p:nvPr/>
                </p:nvSpPr>
                <p:spPr>
                  <a:xfrm>
                    <a:off x="1313152" y="6159324"/>
                    <a:ext cx="3446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i="1" smtClean="0">
                                  <a:latin typeface="Cambria Math"/>
                                </a:rPr>
                                <m:t>𝜉</m:t>
                              </m:r>
                            </m:e>
                            <m:sub>
                              <m:r>
                                <a:rPr lang="en-US" altLang="ja-JP" b="0" i="1" smtClean="0">
                                  <a:latin typeface="Cambria Math"/>
                                </a:rPr>
                                <m:t>𝐺</m:t>
                              </m:r>
                            </m:sub>
                          </m:sSub>
                        </m:oMath>
                      </m:oMathPara>
                    </a14:m>
                    <a:endParaRPr kumimoji="1" lang="ja-JP" altLang="en-US" i="1" dirty="0"/>
                  </a:p>
                </p:txBody>
              </p:sp>
            </mc:Choice>
            <mc:Fallback xmlns="">
              <p:sp>
                <p:nvSpPr>
                  <p:cNvPr id="149" name="テキスト ボックス 148"/>
                  <p:cNvSpPr txBox="1">
                    <a:spLocks noRot="1" noChangeAspect="1" noMove="1" noResize="1" noEditPoints="1" noAdjustHandles="1" noChangeArrowheads="1" noChangeShapeType="1" noTextEdit="1"/>
                  </p:cNvSpPr>
                  <p:nvPr/>
                </p:nvSpPr>
                <p:spPr>
                  <a:xfrm>
                    <a:off x="1313152" y="6159324"/>
                    <a:ext cx="344648" cy="369332"/>
                  </a:xfrm>
                  <a:prstGeom prst="rect">
                    <a:avLst/>
                  </a:prstGeom>
                  <a:blipFill rotWithShape="0">
                    <a:blip r:embed="rId27"/>
                    <a:stretch>
                      <a:fillRect l="-5263" r="-5263"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テキスト ボックス 75"/>
                  <p:cNvSpPr txBox="1"/>
                  <p:nvPr/>
                </p:nvSpPr>
                <p:spPr>
                  <a:xfrm>
                    <a:off x="1032703" y="5802101"/>
                    <a:ext cx="3287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a:rPr>
                                <m:t>𝜂</m:t>
                              </m:r>
                            </m:e>
                            <m:sub>
                              <m:r>
                                <a:rPr lang="en-US" altLang="ja-JP" b="0" i="1" smtClean="0">
                                  <a:latin typeface="Cambria Math"/>
                                </a:rPr>
                                <m:t>𝐺</m:t>
                              </m:r>
                            </m:sub>
                          </m:sSub>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1032703" y="5802101"/>
                    <a:ext cx="328769" cy="369332"/>
                  </a:xfrm>
                  <a:prstGeom prst="rect">
                    <a:avLst/>
                  </a:prstGeom>
                  <a:blipFill rotWithShape="0">
                    <a:blip r:embed="rId28"/>
                    <a:stretch>
                      <a:fillRect r="-16667" b="-6667"/>
                    </a:stretch>
                  </a:blipFill>
                </p:spPr>
                <p:txBody>
                  <a:bodyPr/>
                  <a:lstStyle/>
                  <a:p>
                    <a:r>
                      <a:rPr lang="ja-JP" altLang="en-US">
                        <a:noFill/>
                      </a:rPr>
                      <a:t> </a:t>
                    </a:r>
                  </a:p>
                </p:txBody>
              </p:sp>
            </mc:Fallback>
          </mc:AlternateContent>
          <p:cxnSp>
            <p:nvCxnSpPr>
              <p:cNvPr id="77" name="直線矢印コネクタ 76"/>
              <p:cNvCxnSpPr/>
              <p:nvPr/>
            </p:nvCxnSpPr>
            <p:spPr>
              <a:xfrm flipV="1">
                <a:off x="1339225" y="5921789"/>
                <a:ext cx="1" cy="216000"/>
              </a:xfrm>
              <a:prstGeom prst="straightConnector1">
                <a:avLst/>
              </a:prstGeom>
              <a:ln w="22225">
                <a:solidFill>
                  <a:schemeClr val="tx1">
                    <a:alpha val="98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1336050" y="6134874"/>
                <a:ext cx="216000" cy="0"/>
              </a:xfrm>
              <a:prstGeom prst="straightConnector1">
                <a:avLst/>
              </a:prstGeom>
              <a:ln w="22225" cap="flat">
                <a:solidFill>
                  <a:schemeClr val="tx1">
                    <a:alpha val="98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テキスト ボックス 78"/>
                  <p:cNvSpPr txBox="1"/>
                  <p:nvPr/>
                </p:nvSpPr>
                <p:spPr>
                  <a:xfrm>
                    <a:off x="2667032" y="5965503"/>
                    <a:ext cx="3827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i="1" smtClean="0">
                                  <a:latin typeface="Cambria Math"/>
                                </a:rPr>
                                <m:t>𝜉</m:t>
                              </m:r>
                            </m:e>
                            <m:sub>
                              <m:r>
                                <a:rPr lang="en-US" altLang="ja-JP" b="0" i="1" smtClean="0">
                                  <a:latin typeface="Cambria Math"/>
                                </a:rPr>
                                <m:t>𝐿</m:t>
                              </m:r>
                            </m:sub>
                          </m:sSub>
                        </m:oMath>
                      </m:oMathPara>
                    </a14:m>
                    <a:endParaRPr kumimoji="1" lang="ja-JP" altLang="en-US" i="1" dirty="0"/>
                  </a:p>
                </p:txBody>
              </p:sp>
            </mc:Choice>
            <mc:Fallback xmlns="">
              <p:sp>
                <p:nvSpPr>
                  <p:cNvPr id="153" name="テキスト ボックス 152"/>
                  <p:cNvSpPr txBox="1">
                    <a:spLocks noRot="1" noChangeAspect="1" noMove="1" noResize="1" noEditPoints="1" noAdjustHandles="1" noChangeArrowheads="1" noChangeShapeType="1" noTextEdit="1"/>
                  </p:cNvSpPr>
                  <p:nvPr/>
                </p:nvSpPr>
                <p:spPr>
                  <a:xfrm>
                    <a:off x="2667032" y="5965503"/>
                    <a:ext cx="382707" cy="369332"/>
                  </a:xfrm>
                  <a:prstGeom prst="rect">
                    <a:avLst/>
                  </a:prstGeom>
                  <a:blipFill rotWithShape="0">
                    <a:blip r:embed="rId29"/>
                    <a:stretch>
                      <a:fillRect l="-4839"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テキスト ボックス 79"/>
                  <p:cNvSpPr txBox="1"/>
                  <p:nvPr/>
                </p:nvSpPr>
                <p:spPr>
                  <a:xfrm>
                    <a:off x="2279244" y="6152586"/>
                    <a:ext cx="3043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a:rPr>
                                <m:t>𝜂</m:t>
                              </m:r>
                            </m:e>
                            <m:sub>
                              <m:r>
                                <a:rPr lang="en-US" altLang="ja-JP" b="0" i="1" smtClean="0">
                                  <a:latin typeface="Cambria Math"/>
                                </a:rPr>
                                <m:t>𝐿</m:t>
                              </m:r>
                            </m:sub>
                          </m:sSub>
                        </m:oMath>
                      </m:oMathPara>
                    </a14:m>
                    <a:endParaRPr kumimoji="1" lang="ja-JP" altLang="en-US" dirty="0"/>
                  </a:p>
                </p:txBody>
              </p:sp>
            </mc:Choice>
            <mc:Fallback xmlns="">
              <p:sp>
                <p:nvSpPr>
                  <p:cNvPr id="154" name="テキスト ボックス 153"/>
                  <p:cNvSpPr txBox="1">
                    <a:spLocks noRot="1" noChangeAspect="1" noMove="1" noResize="1" noEditPoints="1" noAdjustHandles="1" noChangeArrowheads="1" noChangeShapeType="1" noTextEdit="1"/>
                  </p:cNvSpPr>
                  <p:nvPr/>
                </p:nvSpPr>
                <p:spPr>
                  <a:xfrm>
                    <a:off x="2279244" y="6152586"/>
                    <a:ext cx="304334" cy="369332"/>
                  </a:xfrm>
                  <a:prstGeom prst="rect">
                    <a:avLst/>
                  </a:prstGeom>
                  <a:blipFill rotWithShape="0">
                    <a:blip r:embed="rId30"/>
                    <a:stretch>
                      <a:fillRect r="-18000" b="-6557"/>
                    </a:stretch>
                  </a:blipFill>
                </p:spPr>
                <p:txBody>
                  <a:bodyPr/>
                  <a:lstStyle/>
                  <a:p>
                    <a:r>
                      <a:rPr lang="ja-JP" altLang="en-US">
                        <a:noFill/>
                      </a:rPr>
                      <a:t> </a:t>
                    </a:r>
                  </a:p>
                </p:txBody>
              </p:sp>
            </mc:Fallback>
          </mc:AlternateContent>
          <p:sp>
            <p:nvSpPr>
              <p:cNvPr id="81" name="フリーフォーム 80"/>
              <p:cNvSpPr/>
              <p:nvPr/>
            </p:nvSpPr>
            <p:spPr>
              <a:xfrm rot="18096136">
                <a:off x="2478988" y="6009637"/>
                <a:ext cx="224307" cy="221478"/>
              </a:xfrm>
              <a:custGeom>
                <a:avLst/>
                <a:gdLst>
                  <a:gd name="connsiteX0" fmla="*/ 224307 w 224307"/>
                  <a:gd name="connsiteY0" fmla="*/ 181960 h 221478"/>
                  <a:gd name="connsiteX1" fmla="*/ 147747 w 224307"/>
                  <a:gd name="connsiteY1" fmla="*/ 221478 h 221478"/>
                  <a:gd name="connsiteX2" fmla="*/ 147747 w 224307"/>
                  <a:gd name="connsiteY2" fmla="*/ 196744 h 221478"/>
                  <a:gd name="connsiteX3" fmla="*/ 32759 w 224307"/>
                  <a:gd name="connsiteY3" fmla="*/ 196744 h 221478"/>
                  <a:gd name="connsiteX4" fmla="*/ 32759 w 224307"/>
                  <a:gd name="connsiteY4" fmla="*/ 191936 h 221478"/>
                  <a:gd name="connsiteX5" fmla="*/ 30506 w 224307"/>
                  <a:gd name="connsiteY5" fmla="*/ 192050 h 221478"/>
                  <a:gd name="connsiteX6" fmla="*/ 24703 w 224307"/>
                  <a:gd name="connsiteY6" fmla="*/ 77209 h 221478"/>
                  <a:gd name="connsiteX7" fmla="*/ 0 w 224307"/>
                  <a:gd name="connsiteY7" fmla="*/ 78457 h 221478"/>
                  <a:gd name="connsiteX8" fmla="*/ 35605 w 224307"/>
                  <a:gd name="connsiteY8" fmla="*/ 0 h 221478"/>
                  <a:gd name="connsiteX9" fmla="*/ 78937 w 224307"/>
                  <a:gd name="connsiteY9" fmla="*/ 74468 h 221478"/>
                  <a:gd name="connsiteX10" fmla="*/ 54234 w 224307"/>
                  <a:gd name="connsiteY10" fmla="*/ 75716 h 221478"/>
                  <a:gd name="connsiteX11" fmla="*/ 58856 w 224307"/>
                  <a:gd name="connsiteY11" fmla="*/ 167175 h 221478"/>
                  <a:gd name="connsiteX12" fmla="*/ 147747 w 224307"/>
                  <a:gd name="connsiteY12" fmla="*/ 167175 h 221478"/>
                  <a:gd name="connsiteX13" fmla="*/ 147747 w 224307"/>
                  <a:gd name="connsiteY13" fmla="*/ 142441 h 2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307" h="221478">
                    <a:moveTo>
                      <a:pt x="224307" y="181960"/>
                    </a:moveTo>
                    <a:lnTo>
                      <a:pt x="147747" y="221478"/>
                    </a:lnTo>
                    <a:lnTo>
                      <a:pt x="147747" y="196744"/>
                    </a:lnTo>
                    <a:lnTo>
                      <a:pt x="32759" y="196744"/>
                    </a:lnTo>
                    <a:lnTo>
                      <a:pt x="32759" y="191936"/>
                    </a:lnTo>
                    <a:lnTo>
                      <a:pt x="30506" y="192050"/>
                    </a:lnTo>
                    <a:lnTo>
                      <a:pt x="24703" y="77209"/>
                    </a:lnTo>
                    <a:lnTo>
                      <a:pt x="0" y="78457"/>
                    </a:lnTo>
                    <a:lnTo>
                      <a:pt x="35605" y="0"/>
                    </a:lnTo>
                    <a:lnTo>
                      <a:pt x="78937" y="74468"/>
                    </a:lnTo>
                    <a:lnTo>
                      <a:pt x="54234" y="75716"/>
                    </a:lnTo>
                    <a:lnTo>
                      <a:pt x="58856" y="167175"/>
                    </a:lnTo>
                    <a:lnTo>
                      <a:pt x="147747" y="167175"/>
                    </a:lnTo>
                    <a:lnTo>
                      <a:pt x="147747" y="142441"/>
                    </a:lnTo>
                    <a:close/>
                  </a:path>
                </a:pathLst>
              </a:custGeom>
              <a:solidFill>
                <a:schemeClr val="bg1"/>
              </a:solidFill>
              <a:ln w="63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mc:AlternateContent xmlns:mc="http://schemas.openxmlformats.org/markup-compatibility/2006" xmlns:a14="http://schemas.microsoft.com/office/drawing/2010/main">
          <mc:Choice Requires="a14">
            <p:sp>
              <p:nvSpPr>
                <p:cNvPr id="73" name="正方形/長方形 72"/>
                <p:cNvSpPr/>
                <p:nvPr/>
              </p:nvSpPr>
              <p:spPr>
                <a:xfrm>
                  <a:off x="7944378" y="1711979"/>
                  <a:ext cx="4411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m:rPr>
                                <m:sty m:val="p"/>
                              </m:rPr>
                              <a:rPr lang="en-US" altLang="ja-JP" i="1">
                                <a:latin typeface="Cambria Math" panose="02040503050406030204" pitchFamily="18" charset="0"/>
                              </a:rPr>
                              <m:t>Γ</m:t>
                            </m:r>
                          </m:e>
                          <m:sub>
                            <m:r>
                              <a:rPr lang="en-US" altLang="ja-JP" i="1">
                                <a:latin typeface="Cambria Math" panose="02040503050406030204" pitchFamily="18" charset="0"/>
                              </a:rPr>
                              <m:t>𝐿</m:t>
                            </m:r>
                          </m:sub>
                        </m:sSub>
                      </m:oMath>
                    </m:oMathPara>
                  </a14:m>
                  <a:endParaRPr lang="ja-JP" altLang="en-US"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7944378" y="1711979"/>
                  <a:ext cx="441146" cy="369332"/>
                </a:xfrm>
                <a:prstGeom prst="rect">
                  <a:avLst/>
                </a:prstGeom>
                <a:blipFill rotWithShape="0">
                  <a:blip r:embed="rId31"/>
                  <a:stretch>
                    <a:fillRect/>
                  </a:stretch>
                </a:blipFill>
              </p:spPr>
              <p:txBody>
                <a:bodyPr/>
                <a:lstStyle/>
                <a:p>
                  <a:r>
                    <a:rPr lang="ja-JP" altLang="en-US">
                      <a:noFill/>
                    </a:rPr>
                    <a:t> </a:t>
                  </a:r>
                </a:p>
              </p:txBody>
            </p:sp>
          </mc:Fallback>
        </mc:AlternateContent>
      </p:grpSp>
      <p:sp>
        <p:nvSpPr>
          <p:cNvPr id="10" name="正方形/長方形 9"/>
          <p:cNvSpPr/>
          <p:nvPr/>
        </p:nvSpPr>
        <p:spPr>
          <a:xfrm>
            <a:off x="4707673" y="2974640"/>
            <a:ext cx="4572000" cy="725327"/>
          </a:xfrm>
          <a:prstGeom prst="rect">
            <a:avLst/>
          </a:prstGeom>
        </p:spPr>
        <p:txBody>
          <a:bodyPr>
            <a:spAutoFit/>
          </a:bodyPr>
          <a:lstStyle/>
          <a:p>
            <a:pPr marL="91440" lvl="0" indent="-91440">
              <a:lnSpc>
                <a:spcPct val="90000"/>
              </a:lnSpc>
              <a:spcBef>
                <a:spcPts val="1200"/>
              </a:spcBef>
              <a:spcAft>
                <a:spcPts val="200"/>
              </a:spcAft>
              <a:buClr>
                <a:srgbClr val="4A66AC"/>
              </a:buClr>
              <a:buSzPct val="100000"/>
              <a:buFont typeface="Calibri" panose="020F0502020204030204" pitchFamily="34" charset="0"/>
              <a:buChar char=" "/>
            </a:pPr>
            <a:r>
              <a:rPr lang="en-US" altLang="ja-JP" sz="2200" dirty="0">
                <a:solidFill>
                  <a:prstClr val="black"/>
                </a:solidFill>
              </a:rPr>
              <a:t>Conservative interpolation</a:t>
            </a:r>
          </a:p>
          <a:p>
            <a:pPr marL="384048" lvl="1" indent="-182880">
              <a:lnSpc>
                <a:spcPct val="90000"/>
              </a:lnSpc>
              <a:spcBef>
                <a:spcPts val="200"/>
              </a:spcBef>
              <a:spcAft>
                <a:spcPts val="400"/>
              </a:spcAft>
              <a:buClr>
                <a:srgbClr val="4A66AC"/>
              </a:buClr>
              <a:buFont typeface="Calibri" pitchFamily="34" charset="0"/>
              <a:buChar char="◦"/>
            </a:pPr>
            <a:r>
              <a:rPr lang="en-US" altLang="ja-JP" sz="2000" dirty="0">
                <a:solidFill>
                  <a:prstClr val="black"/>
                </a:solidFill>
              </a:rPr>
              <a:t>Interpolating boundary fluxes</a:t>
            </a:r>
          </a:p>
        </p:txBody>
      </p:sp>
      <p:sp>
        <p:nvSpPr>
          <p:cNvPr id="11" name="角丸四角形 10"/>
          <p:cNvSpPr/>
          <p:nvPr/>
        </p:nvSpPr>
        <p:spPr>
          <a:xfrm>
            <a:off x="503708" y="3005809"/>
            <a:ext cx="8182304" cy="3196282"/>
          </a:xfrm>
          <a:prstGeom prst="roundRect">
            <a:avLst>
              <a:gd name="adj" fmla="val 6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コンテンツ プレースホルダー 2"/>
          <p:cNvSpPr>
            <a:spLocks noGrp="1"/>
          </p:cNvSpPr>
          <p:nvPr>
            <p:ph sz="half" idx="1"/>
          </p:nvPr>
        </p:nvSpPr>
        <p:spPr>
          <a:xfrm>
            <a:off x="4571492" y="1559458"/>
            <a:ext cx="3723975" cy="1182605"/>
          </a:xfrm>
        </p:spPr>
        <p:txBody>
          <a:bodyPr>
            <a:noAutofit/>
          </a:bodyPr>
          <a:lstStyle/>
          <a:p>
            <a:pPr marL="0" indent="0">
              <a:buNone/>
            </a:pPr>
            <a:r>
              <a:rPr kumimoji="1" lang="en-US" altLang="ja-JP" sz="2200" dirty="0"/>
              <a:t>In the Chimera grid method, interpolation method is divided into two </a:t>
            </a:r>
            <a:r>
              <a:rPr lang="en-US" altLang="ja-JP" sz="2200" dirty="0"/>
              <a:t>types in terms of conservation</a:t>
            </a:r>
            <a:r>
              <a:rPr kumimoji="1" lang="en-US" altLang="ja-JP" sz="2200" dirty="0"/>
              <a:t>.</a:t>
            </a:r>
            <a:endParaRPr kumimoji="1" lang="ja-JP" altLang="en-US" sz="2200" dirty="0"/>
          </a:p>
        </p:txBody>
      </p:sp>
    </p:spTree>
    <p:extLst>
      <p:ext uri="{BB962C8B-B14F-4D97-AF65-F5344CB8AC3E}">
        <p14:creationId xmlns:p14="http://schemas.microsoft.com/office/powerpoint/2010/main" val="171806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Background</a:t>
            </a:r>
            <a:endParaRPr kumimoji="1" lang="ja-JP" altLang="en-US" dirty="0"/>
          </a:p>
        </p:txBody>
      </p:sp>
      <p:sp>
        <p:nvSpPr>
          <p:cNvPr id="4" name="コンテンツ プレースホルダー 3"/>
          <p:cNvSpPr>
            <a:spLocks noGrp="1"/>
          </p:cNvSpPr>
          <p:nvPr>
            <p:ph sz="half" idx="1"/>
          </p:nvPr>
        </p:nvSpPr>
        <p:spPr>
          <a:xfrm>
            <a:off x="615321" y="1220559"/>
            <a:ext cx="8065040" cy="4896544"/>
          </a:xfrm>
        </p:spPr>
        <p:txBody>
          <a:bodyPr>
            <a:normAutofit/>
          </a:bodyPr>
          <a:lstStyle/>
          <a:p>
            <a:r>
              <a:rPr lang="en-US" altLang="ja-JP" sz="2200" dirty="0"/>
              <a:t>Following the rapid growth of computers,</a:t>
            </a:r>
          </a:p>
          <a:p>
            <a:r>
              <a:rPr lang="en-US" altLang="ja-JP" sz="2200" dirty="0"/>
              <a:t> atmospheric model’s resolution has been increasing.</a:t>
            </a:r>
          </a:p>
          <a:p>
            <a:endParaRPr lang="en-US" altLang="ja-JP" sz="2200" dirty="0">
              <a:solidFill>
                <a:schemeClr val="tx1"/>
              </a:solidFill>
            </a:endParaRPr>
          </a:p>
          <a:p>
            <a:r>
              <a:rPr lang="en-US" altLang="ja-JP" sz="2200" dirty="0"/>
              <a:t>In high-resolution models</a:t>
            </a:r>
          </a:p>
          <a:p>
            <a:pPr lvl="1"/>
            <a:r>
              <a:rPr lang="en-US" altLang="ja-JP" sz="2200" dirty="0"/>
              <a:t>the terrain is resolved in more detail</a:t>
            </a:r>
          </a:p>
          <a:p>
            <a:pPr lvl="1"/>
            <a:r>
              <a:rPr lang="en-US" altLang="ja-JP" sz="2200" dirty="0"/>
              <a:t>steeper and more complex terrain</a:t>
            </a:r>
            <a:br>
              <a:rPr lang="en-US" altLang="ja-JP" sz="2200" dirty="0"/>
            </a:br>
            <a:r>
              <a:rPr lang="en-US" altLang="ja-JP" sz="2200" dirty="0"/>
              <a:t> can be resolved.</a:t>
            </a:r>
          </a:p>
          <a:p>
            <a:endParaRPr lang="en-US" altLang="ja-JP" sz="2200" dirty="0"/>
          </a:p>
          <a:p>
            <a:r>
              <a:rPr lang="en-US" altLang="ja-JP" sz="2200" dirty="0"/>
              <a:t>However…</a:t>
            </a:r>
          </a:p>
          <a:p>
            <a:r>
              <a:rPr lang="en-US" altLang="ja-JP" sz="2200" dirty="0"/>
              <a:t> the conventional representation method of terrains causes a serious error on such steeper and more complex terrain.</a:t>
            </a:r>
          </a:p>
        </p:txBody>
      </p:sp>
      <p:grpSp>
        <p:nvGrpSpPr>
          <p:cNvPr id="5" name="グループ化 4"/>
          <p:cNvGrpSpPr/>
          <p:nvPr/>
        </p:nvGrpSpPr>
        <p:grpSpPr>
          <a:xfrm>
            <a:off x="4791787" y="3447203"/>
            <a:ext cx="4352213" cy="1629978"/>
            <a:chOff x="3503900" y="4166674"/>
            <a:chExt cx="4352213" cy="1629978"/>
          </a:xfrm>
        </p:grpSpPr>
        <p:pic>
          <p:nvPicPr>
            <p:cNvPr id="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529" y="4195071"/>
              <a:ext cx="1648821" cy="109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913" y="4166674"/>
              <a:ext cx="1616100" cy="109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テキスト ボックス 56"/>
            <p:cNvSpPr txBox="1"/>
            <p:nvPr/>
          </p:nvSpPr>
          <p:spPr>
            <a:xfrm>
              <a:off x="3503900" y="5365765"/>
              <a:ext cx="1976966" cy="430887"/>
            </a:xfrm>
            <a:prstGeom prst="rect">
              <a:avLst/>
            </a:prstGeom>
            <a:noFill/>
          </p:spPr>
          <p:txBody>
            <a:bodyPr wrap="square" rtlCol="0">
              <a:spAutoFit/>
            </a:bodyPr>
            <a:lstStyle/>
            <a:p>
              <a:r>
                <a:rPr lang="en-US" altLang="ja-JP" sz="2200" dirty="0">
                  <a:solidFill>
                    <a:prstClr val="black"/>
                  </a:solidFill>
                </a:rPr>
                <a:t>Low-resolution</a:t>
              </a:r>
            </a:p>
          </p:txBody>
        </p:sp>
        <p:sp>
          <p:nvSpPr>
            <p:cNvPr id="58" name="テキスト ボックス 57"/>
            <p:cNvSpPr txBox="1"/>
            <p:nvPr/>
          </p:nvSpPr>
          <p:spPr>
            <a:xfrm>
              <a:off x="5835444" y="5354451"/>
              <a:ext cx="2020669" cy="430887"/>
            </a:xfrm>
            <a:prstGeom prst="rect">
              <a:avLst/>
            </a:prstGeom>
            <a:noFill/>
          </p:spPr>
          <p:txBody>
            <a:bodyPr wrap="square" rtlCol="0">
              <a:spAutoFit/>
            </a:bodyPr>
            <a:lstStyle/>
            <a:p>
              <a:r>
                <a:rPr lang="en-US" altLang="ja-JP" sz="2200" dirty="0">
                  <a:solidFill>
                    <a:prstClr val="black"/>
                  </a:solidFill>
                </a:rPr>
                <a:t>High-resolution</a:t>
              </a:r>
            </a:p>
          </p:txBody>
        </p:sp>
        <p:sp>
          <p:nvSpPr>
            <p:cNvPr id="62" name="右矢印 61"/>
            <p:cNvSpPr/>
            <p:nvPr/>
          </p:nvSpPr>
          <p:spPr>
            <a:xfrm>
              <a:off x="5441655" y="4564846"/>
              <a:ext cx="393789" cy="35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222009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Conservative interpolation</a:t>
            </a:r>
            <a:r>
              <a:rPr kumimoji="1" lang="ja-JP" altLang="en-US" dirty="0"/>
              <a:t>（</a:t>
            </a:r>
            <a:r>
              <a:rPr lang="en-US" altLang="ja-JP" dirty="0"/>
              <a:t> Peng et al. 2006</a:t>
            </a:r>
            <a:r>
              <a:rPr lang="ja-JP" altLang="en-US" dirty="0"/>
              <a:t>）</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sz="half" idx="1"/>
              </p:nvPr>
            </p:nvSpPr>
            <p:spPr>
              <a:xfrm>
                <a:off x="822960" y="1389888"/>
                <a:ext cx="3927184" cy="4479206"/>
              </a:xfrm>
            </p:spPr>
            <p:txBody>
              <a:bodyPr>
                <a:normAutofit fontScale="92500" lnSpcReduction="10000"/>
              </a:bodyPr>
              <a:lstStyle/>
              <a:p>
                <a:r>
                  <a:rPr lang="en-US" altLang="ja-JP" sz="2200" dirty="0"/>
                  <a:t>Divergence at Global</a:t>
                </a:r>
                <a:r>
                  <a:rPr lang="ja-JP" altLang="en-US" sz="2200" dirty="0"/>
                  <a:t> </a:t>
                </a:r>
                <a:r>
                  <a:rPr lang="en-US" altLang="ja-JP" sz="2200" dirty="0"/>
                  <a:t>grid cell</a:t>
                </a:r>
                <a:r>
                  <a:rPr lang="ja-JP" altLang="en-US" sz="2200" dirty="0"/>
                  <a:t> </a:t>
                </a:r>
                <a:r>
                  <a:rPr lang="en-US" altLang="ja-JP" sz="2200" dirty="0"/>
                  <a:t>ABCD</a:t>
                </a:r>
                <a:r>
                  <a:rPr lang="ja-JP" altLang="en-US" sz="2200" dirty="0"/>
                  <a:t>：</a:t>
                </a:r>
                <a14:m>
                  <m:oMath xmlns:m="http://schemas.openxmlformats.org/officeDocument/2006/math">
                    <m:r>
                      <a:rPr lang="en-US" altLang="ja-JP" sz="2200" i="1">
                        <a:latin typeface="Cambria Math" panose="02040503050406030204" pitchFamily="18" charset="0"/>
                      </a:rPr>
                      <m:t>𝐷𝑖</m:t>
                    </m:r>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𝑣</m:t>
                        </m:r>
                      </m:e>
                      <m:sub>
                        <m:r>
                          <a:rPr lang="en-US" altLang="ja-JP" sz="2200" i="1">
                            <a:latin typeface="Cambria Math" panose="02040503050406030204" pitchFamily="18" charset="0"/>
                          </a:rPr>
                          <m:t>𝑜𝑟𝑖𝑔</m:t>
                        </m:r>
                      </m:sub>
                    </m:sSub>
                  </m:oMath>
                </a14:m>
                <a:endParaRPr kumimoji="1" lang="en-US" altLang="ja-JP" sz="2200" dirty="0"/>
              </a:p>
              <a:p>
                <a14:m>
                  <m:oMath xmlns:m="http://schemas.openxmlformats.org/officeDocument/2006/math">
                    <m:d>
                      <m:dPr>
                        <m:ctrlPr>
                          <a:rPr kumimoji="1" lang="en-US" altLang="ja-JP" sz="2200" b="0" i="1" smtClean="0">
                            <a:latin typeface="Cambria Math" panose="02040503050406030204" pitchFamily="18" charset="0"/>
                          </a:rPr>
                        </m:ctrlPr>
                      </m:dPr>
                      <m:e>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𝑓</m:t>
                            </m:r>
                          </m:e>
                          <m:sub>
                            <m:r>
                              <a:rPr kumimoji="1" lang="en-US" altLang="ja-JP" sz="2200" b="0" i="1" smtClean="0">
                                <a:latin typeface="Cambria Math" panose="02040503050406030204" pitchFamily="18" charset="0"/>
                              </a:rPr>
                              <m:t>𝐴𝐵</m:t>
                            </m:r>
                          </m:sub>
                        </m:sSub>
                        <m:r>
                          <a:rPr kumimoji="1" lang="en-US" altLang="ja-JP" sz="2200" b="0" i="1" smtClean="0">
                            <a:latin typeface="Cambria Math" panose="02040503050406030204" pitchFamily="18" charset="0"/>
                          </a:rPr>
                          <m:t>−</m:t>
                        </m:r>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𝑓</m:t>
                            </m:r>
                          </m:e>
                          <m:sub>
                            <m:r>
                              <a:rPr kumimoji="1" lang="en-US" altLang="ja-JP" sz="2200" b="0" i="1" smtClean="0">
                                <a:latin typeface="Cambria Math" panose="02040503050406030204" pitchFamily="18" charset="0"/>
                              </a:rPr>
                              <m:t>𝐶𝐷</m:t>
                            </m:r>
                          </m:sub>
                        </m:sSub>
                        <m:r>
                          <a:rPr kumimoji="1" lang="en-US" altLang="ja-JP" sz="2200" b="0" i="1" smtClean="0">
                            <a:latin typeface="Cambria Math" panose="02040503050406030204" pitchFamily="18" charset="0"/>
                          </a:rPr>
                          <m:t>+</m:t>
                        </m:r>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𝑓</m:t>
                            </m:r>
                          </m:e>
                          <m:sub>
                            <m:r>
                              <a:rPr lang="en-US" altLang="ja-JP" sz="2200" i="1">
                                <a:latin typeface="Cambria Math" panose="02040503050406030204" pitchFamily="18" charset="0"/>
                              </a:rPr>
                              <m:t>𝐵𝐶</m:t>
                            </m:r>
                          </m:sub>
                        </m:sSub>
                        <m:r>
                          <a:rPr kumimoji="1" lang="en-US" altLang="ja-JP" sz="2200" b="0" i="1" smtClean="0">
                            <a:latin typeface="Cambria Math" panose="02040503050406030204" pitchFamily="18" charset="0"/>
                          </a:rPr>
                          <m:t>−</m:t>
                        </m:r>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𝑓</m:t>
                            </m:r>
                          </m:e>
                          <m:sub>
                            <m:r>
                              <a:rPr kumimoji="1" lang="en-US" altLang="ja-JP" sz="2200" b="0" i="1" smtClean="0">
                                <a:latin typeface="Cambria Math" panose="02040503050406030204" pitchFamily="18" charset="0"/>
                              </a:rPr>
                              <m:t>𝐷𝐴</m:t>
                            </m:r>
                          </m:sub>
                        </m:sSub>
                      </m:e>
                    </m:d>
                    <m:r>
                      <a:rPr kumimoji="1" lang="en-US" altLang="ja-JP" sz="2200" b="0" i="1" smtClean="0">
                        <a:latin typeface="Cambria Math" panose="02040503050406030204" pitchFamily="18" charset="0"/>
                      </a:rPr>
                      <m:t>×</m:t>
                    </m:r>
                    <m:f>
                      <m:fPr>
                        <m:ctrlPr>
                          <a:rPr kumimoji="1" lang="en-US" altLang="ja-JP" sz="2200" b="0" i="1" smtClean="0">
                            <a:latin typeface="Cambria Math" panose="02040503050406030204" pitchFamily="18" charset="0"/>
                          </a:rPr>
                        </m:ctrlPr>
                      </m:fPr>
                      <m:num>
                        <m:r>
                          <a:rPr kumimoji="1" lang="en-US" altLang="ja-JP" sz="2200" b="0" i="1" smtClean="0">
                            <a:latin typeface="Cambria Math" panose="02040503050406030204" pitchFamily="18" charset="0"/>
                          </a:rPr>
                          <m:t>1</m:t>
                        </m:r>
                      </m:num>
                      <m:den>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𝑆</m:t>
                            </m:r>
                          </m:e>
                          <m:sub>
                            <m:r>
                              <a:rPr kumimoji="1" lang="en-US" altLang="ja-JP" sz="2200" b="0" i="1" smtClean="0">
                                <a:latin typeface="Cambria Math" panose="02040503050406030204" pitchFamily="18" charset="0"/>
                              </a:rPr>
                              <m:t>𝐴𝐵𝐶𝐷</m:t>
                            </m:r>
                          </m:sub>
                        </m:sSub>
                      </m:den>
                    </m:f>
                  </m:oMath>
                </a14:m>
                <a:endParaRPr kumimoji="1" lang="en-US" altLang="ja-JP" sz="2200" dirty="0"/>
              </a:p>
              <a:p>
                <a:endParaRPr lang="en-US" altLang="ja-JP" sz="2200" dirty="0"/>
              </a:p>
              <a:p>
                <a:r>
                  <a:rPr lang="en-US" altLang="ja-JP" sz="2200" dirty="0"/>
                  <a:t>Divergence at overlapping area COP</a:t>
                </a:r>
                <a:r>
                  <a:rPr lang="ja-JP" altLang="en-US" sz="2200" dirty="0"/>
                  <a:t>：</a:t>
                </a:r>
                <a14:m>
                  <m:oMath xmlns:m="http://schemas.openxmlformats.org/officeDocument/2006/math">
                    <m:r>
                      <a:rPr lang="en-US" altLang="ja-JP" sz="2200" i="1">
                        <a:latin typeface="Cambria Math" panose="02040503050406030204" pitchFamily="18" charset="0"/>
                      </a:rPr>
                      <m:t>𝐷𝑖</m:t>
                    </m:r>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𝑣</m:t>
                        </m:r>
                      </m:e>
                      <m:sub>
                        <m:r>
                          <a:rPr lang="en-US" altLang="ja-JP" sz="2200" b="0" i="1" smtClean="0">
                            <a:latin typeface="Cambria Math" panose="02040503050406030204" pitchFamily="18" charset="0"/>
                          </a:rPr>
                          <m:t>𝑙𝑎𝑝</m:t>
                        </m:r>
                      </m:sub>
                    </m:sSub>
                  </m:oMath>
                </a14:m>
                <a:endParaRPr lang="en-US" altLang="ja-JP" sz="2200" dirty="0"/>
              </a:p>
              <a:p>
                <a14:m>
                  <m:oMath xmlns:m="http://schemas.openxmlformats.org/officeDocument/2006/math">
                    <m:d>
                      <m:dPr>
                        <m:ctrlPr>
                          <a:rPr kumimoji="1" lang="en-US" altLang="ja-JP" sz="2200" b="0" i="1" smtClean="0">
                            <a:latin typeface="Cambria Math" panose="02040503050406030204" pitchFamily="18" charset="0"/>
                          </a:rPr>
                        </m:ctrlPr>
                      </m:dPr>
                      <m:e>
                        <m:f>
                          <m:fPr>
                            <m:ctrlPr>
                              <a:rPr kumimoji="1" lang="en-US" altLang="ja-JP" sz="2200" b="0" i="1" smtClean="0">
                                <a:latin typeface="Cambria Math" panose="02040503050406030204" pitchFamily="18" charset="0"/>
                              </a:rPr>
                            </m:ctrlPr>
                          </m:fPr>
                          <m:num>
                            <m:acc>
                              <m:accPr>
                                <m:chr m:val="̅"/>
                                <m:ctrlPr>
                                  <a:rPr kumimoji="1" lang="en-US" altLang="ja-JP" sz="2200" b="0" i="1" smtClean="0">
                                    <a:latin typeface="Cambria Math" panose="02040503050406030204" pitchFamily="18" charset="0"/>
                                  </a:rPr>
                                </m:ctrlPr>
                              </m:accPr>
                              <m:e>
                                <m:r>
                                  <a:rPr lang="en-US" altLang="ja-JP" sz="2200" i="1">
                                    <a:latin typeface="Cambria Math" panose="02040503050406030204" pitchFamily="18" charset="0"/>
                                  </a:rPr>
                                  <m:t>𝐶</m:t>
                                </m:r>
                                <m:r>
                                  <a:rPr lang="en-US" altLang="ja-JP" sz="2200" b="0" i="1" smtClean="0">
                                    <a:latin typeface="Cambria Math" panose="02040503050406030204" pitchFamily="18" charset="0"/>
                                  </a:rPr>
                                  <m:t>𝑂</m:t>
                                </m:r>
                              </m:e>
                            </m:acc>
                          </m:num>
                          <m:den>
                            <m:acc>
                              <m:accPr>
                                <m:chr m:val="̅"/>
                                <m:ctrlPr>
                                  <a:rPr kumimoji="1" lang="en-US" altLang="ja-JP" sz="2200" b="0" i="1" smtClean="0">
                                    <a:latin typeface="Cambria Math" panose="02040503050406030204" pitchFamily="18" charset="0"/>
                                  </a:rPr>
                                </m:ctrlPr>
                              </m:accPr>
                              <m:e>
                                <m:r>
                                  <a:rPr lang="en-US" altLang="ja-JP" sz="2200" i="1">
                                    <a:latin typeface="Cambria Math" panose="02040503050406030204" pitchFamily="18" charset="0"/>
                                  </a:rPr>
                                  <m:t>𝐵𝐶</m:t>
                                </m:r>
                              </m:e>
                            </m:acc>
                          </m:den>
                        </m:f>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𝑓</m:t>
                            </m:r>
                          </m:e>
                          <m:sub>
                            <m:r>
                              <a:rPr kumimoji="1" lang="en-US" altLang="ja-JP" sz="2200" b="0" i="1" smtClean="0">
                                <a:latin typeface="Cambria Math" panose="02040503050406030204" pitchFamily="18" charset="0"/>
                              </a:rPr>
                              <m:t>𝐵𝐶</m:t>
                            </m:r>
                          </m:sub>
                        </m:sSub>
                        <m:r>
                          <a:rPr kumimoji="1" lang="en-US" altLang="ja-JP" sz="2200" b="0" i="1" smtClean="0">
                            <a:latin typeface="Cambria Math" panose="02040503050406030204" pitchFamily="18" charset="0"/>
                          </a:rPr>
                          <m:t>−</m:t>
                        </m:r>
                        <m:f>
                          <m:fPr>
                            <m:ctrlPr>
                              <a:rPr lang="en-US" altLang="ja-JP" sz="2200" i="1">
                                <a:latin typeface="Cambria Math" panose="02040503050406030204" pitchFamily="18" charset="0"/>
                              </a:rPr>
                            </m:ctrlPr>
                          </m:fPr>
                          <m:num>
                            <m:acc>
                              <m:accPr>
                                <m:chr m:val="̅"/>
                                <m:ctrlPr>
                                  <a:rPr lang="en-US" altLang="ja-JP" sz="2200" i="1">
                                    <a:latin typeface="Cambria Math" panose="02040503050406030204" pitchFamily="18" charset="0"/>
                                  </a:rPr>
                                </m:ctrlPr>
                              </m:accPr>
                              <m:e>
                                <m:r>
                                  <a:rPr lang="en-US" altLang="ja-JP" sz="2200" i="1">
                                    <a:latin typeface="Cambria Math" panose="02040503050406030204" pitchFamily="18" charset="0"/>
                                  </a:rPr>
                                  <m:t>𝐶</m:t>
                                </m:r>
                                <m:r>
                                  <a:rPr lang="en-US" altLang="ja-JP" sz="2200" b="0" i="1" smtClean="0">
                                    <a:latin typeface="Cambria Math" panose="02040503050406030204" pitchFamily="18" charset="0"/>
                                  </a:rPr>
                                  <m:t>𝑃</m:t>
                                </m:r>
                              </m:e>
                            </m:acc>
                          </m:num>
                          <m:den>
                            <m:acc>
                              <m:accPr>
                                <m:chr m:val="̅"/>
                                <m:ctrlPr>
                                  <a:rPr lang="en-US" altLang="ja-JP" sz="2200" i="1">
                                    <a:latin typeface="Cambria Math" panose="02040503050406030204" pitchFamily="18" charset="0"/>
                                  </a:rPr>
                                </m:ctrlPr>
                              </m:accPr>
                              <m:e>
                                <m:r>
                                  <a:rPr lang="en-US" altLang="ja-JP" sz="2200" i="1">
                                    <a:latin typeface="Cambria Math" panose="02040503050406030204" pitchFamily="18" charset="0"/>
                                  </a:rPr>
                                  <m:t>𝐶</m:t>
                                </m:r>
                                <m:r>
                                  <a:rPr lang="en-US" altLang="ja-JP" sz="2200" b="0" i="1" smtClean="0">
                                    <a:latin typeface="Cambria Math" panose="02040503050406030204" pitchFamily="18" charset="0"/>
                                  </a:rPr>
                                  <m:t>𝐷</m:t>
                                </m:r>
                              </m:e>
                            </m:acc>
                          </m:den>
                        </m:f>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𝑓</m:t>
                            </m:r>
                          </m:e>
                          <m:sub>
                            <m:r>
                              <a:rPr kumimoji="1" lang="en-US" altLang="ja-JP" sz="2200" b="0" i="1" smtClean="0">
                                <a:latin typeface="Cambria Math" panose="02040503050406030204" pitchFamily="18" charset="0"/>
                              </a:rPr>
                              <m:t>𝐶𝐷</m:t>
                            </m:r>
                          </m:sub>
                        </m:sSub>
                        <m:r>
                          <a:rPr kumimoji="1" lang="en-US" altLang="ja-JP" sz="2200" b="0" i="1" smtClean="0">
                            <a:latin typeface="Cambria Math" panose="02040503050406030204" pitchFamily="18" charset="0"/>
                          </a:rPr>
                          <m:t>+</m:t>
                        </m:r>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𝑓</m:t>
                            </m:r>
                          </m:e>
                          <m:sub>
                            <m:r>
                              <a:rPr kumimoji="1" lang="en-US" altLang="ja-JP" sz="2200" b="0" i="1" smtClean="0">
                                <a:latin typeface="Cambria Math" panose="02040503050406030204" pitchFamily="18" charset="0"/>
                              </a:rPr>
                              <m:t>𝑂𝑃</m:t>
                            </m:r>
                          </m:sub>
                        </m:sSub>
                      </m:e>
                    </m:d>
                    <m:r>
                      <a:rPr kumimoji="1" lang="en-US" altLang="ja-JP" sz="2200" b="0" i="1" smtClean="0">
                        <a:latin typeface="Cambria Math" panose="02040503050406030204" pitchFamily="18" charset="0"/>
                      </a:rPr>
                      <m:t>×</m:t>
                    </m:r>
                    <m:f>
                      <m:fPr>
                        <m:ctrlPr>
                          <a:rPr kumimoji="1" lang="en-US" altLang="ja-JP" sz="2200" b="0" i="1" smtClean="0">
                            <a:latin typeface="Cambria Math" panose="02040503050406030204" pitchFamily="18" charset="0"/>
                          </a:rPr>
                        </m:ctrlPr>
                      </m:fPr>
                      <m:num>
                        <m:r>
                          <a:rPr kumimoji="1" lang="en-US" altLang="ja-JP" sz="2200" b="0" i="1" smtClean="0">
                            <a:latin typeface="Cambria Math" panose="02040503050406030204" pitchFamily="18" charset="0"/>
                          </a:rPr>
                          <m:t>1</m:t>
                        </m:r>
                      </m:num>
                      <m:den>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𝑆</m:t>
                            </m:r>
                          </m:e>
                          <m:sub>
                            <m:r>
                              <a:rPr kumimoji="1" lang="en-US" altLang="ja-JP" sz="2200" b="0" i="1" smtClean="0">
                                <a:latin typeface="Cambria Math" panose="02040503050406030204" pitchFamily="18" charset="0"/>
                              </a:rPr>
                              <m:t>𝐶𝑂𝑃</m:t>
                            </m:r>
                          </m:sub>
                        </m:sSub>
                      </m:den>
                    </m:f>
                  </m:oMath>
                </a14:m>
                <a:endParaRPr kumimoji="1" lang="en-US" altLang="ja-JP" sz="2200" dirty="0"/>
              </a:p>
              <a:p>
                <a:endParaRPr lang="en-US" altLang="ja-JP" sz="2200" dirty="0"/>
              </a:p>
              <a:p>
                <a:r>
                  <a:rPr lang="en-US" altLang="ja-JP" sz="2200" dirty="0">
                    <a:latin typeface="Cambria Math" panose="02040503050406030204" pitchFamily="18" charset="0"/>
                  </a:rPr>
                  <a:t>Interpolating boundary flux </a:t>
                </a:r>
                <a14:m>
                  <m:oMath xmlns:m="http://schemas.openxmlformats.org/officeDocument/2006/math">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𝑓</m:t>
                        </m:r>
                      </m:e>
                      <m:sub>
                        <m:r>
                          <a:rPr lang="en-US" altLang="ja-JP" sz="2200" i="1">
                            <a:latin typeface="Cambria Math" panose="02040503050406030204" pitchFamily="18" charset="0"/>
                          </a:rPr>
                          <m:t>𝑂𝑃</m:t>
                        </m:r>
                      </m:sub>
                    </m:sSub>
                  </m:oMath>
                </a14:m>
                <a:endParaRPr lang="en-US" altLang="ja-JP" sz="2200" b="0" dirty="0">
                  <a:latin typeface="Cambria Math" panose="02040503050406030204" pitchFamily="18" charset="0"/>
                </a:endParaRPr>
              </a:p>
              <a:p>
                <a14:m>
                  <m:oMath xmlns:m="http://schemas.openxmlformats.org/officeDocument/2006/math">
                    <m:r>
                      <a:rPr lang="en-US" altLang="ja-JP" sz="2200" b="0" i="1" smtClean="0">
                        <a:latin typeface="Cambria Math" panose="02040503050406030204" pitchFamily="18" charset="0"/>
                      </a:rPr>
                      <m:t>𝐷𝑖</m:t>
                    </m:r>
                    <m:sSub>
                      <m:sSubPr>
                        <m:ctrlPr>
                          <a:rPr lang="en-US" altLang="ja-JP" sz="2200" b="0" i="1" smtClean="0">
                            <a:latin typeface="Cambria Math" panose="02040503050406030204" pitchFamily="18" charset="0"/>
                          </a:rPr>
                        </m:ctrlPr>
                      </m:sSubPr>
                      <m:e>
                        <m:r>
                          <a:rPr lang="en-US" altLang="ja-JP" sz="2200" b="0" i="1" smtClean="0">
                            <a:latin typeface="Cambria Math" panose="02040503050406030204" pitchFamily="18" charset="0"/>
                          </a:rPr>
                          <m:t>𝑣</m:t>
                        </m:r>
                      </m:e>
                      <m:sub>
                        <m:r>
                          <a:rPr lang="en-US" altLang="ja-JP" sz="2200" b="0" i="1" smtClean="0">
                            <a:latin typeface="Cambria Math" panose="02040503050406030204" pitchFamily="18" charset="0"/>
                          </a:rPr>
                          <m:t>𝑜𝑟𝑖𝑔</m:t>
                        </m:r>
                      </m:sub>
                    </m:sSub>
                    <m:r>
                      <a:rPr lang="en-US" altLang="ja-JP" sz="2200" b="0" i="1" smtClean="0">
                        <a:latin typeface="Cambria Math" panose="02040503050406030204" pitchFamily="18" charset="0"/>
                      </a:rPr>
                      <m:t>=</m:t>
                    </m:r>
                    <m:r>
                      <a:rPr lang="en-US" altLang="ja-JP" sz="2200" i="1">
                        <a:latin typeface="Cambria Math" panose="02040503050406030204" pitchFamily="18" charset="0"/>
                      </a:rPr>
                      <m:t>𝐷𝑖</m:t>
                    </m:r>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𝑣</m:t>
                        </m:r>
                      </m:e>
                      <m:sub>
                        <m:r>
                          <a:rPr lang="en-US" altLang="ja-JP" sz="2200" b="0" i="1" smtClean="0">
                            <a:latin typeface="Cambria Math" panose="02040503050406030204" pitchFamily="18" charset="0"/>
                          </a:rPr>
                          <m:t>𝑙𝑎𝑝</m:t>
                        </m:r>
                      </m:sub>
                    </m:sSub>
                  </m:oMath>
                </a14:m>
                <a:r>
                  <a:rPr kumimoji="1" lang="ja-JP" altLang="en-US" sz="2200" dirty="0"/>
                  <a:t>　</a:t>
                </a:r>
                <a:endParaRPr kumimoji="1" lang="en-US" altLang="ja-JP" sz="2200" dirty="0"/>
              </a:p>
              <a:p>
                <a:endParaRPr kumimoji="1" lang="en-US" altLang="ja-JP" sz="22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sz="half" idx="1"/>
              </p:nvPr>
            </p:nvSpPr>
            <p:spPr>
              <a:xfrm>
                <a:off x="822960" y="1389888"/>
                <a:ext cx="3927184" cy="4479206"/>
              </a:xfrm>
              <a:blipFill>
                <a:blip r:embed="rId2"/>
                <a:stretch>
                  <a:fillRect l="-3882" t="-2449" r="-3727"/>
                </a:stretch>
              </a:blipFill>
            </p:spPr>
            <p:txBody>
              <a:bodyPr/>
              <a:lstStyle/>
              <a:p>
                <a:r>
                  <a:rPr lang="ja-JP" altLang="en-US">
                    <a:noFill/>
                  </a:rPr>
                  <a:t> </a:t>
                </a:r>
              </a:p>
            </p:txBody>
          </p:sp>
        </mc:Fallback>
      </mc:AlternateContent>
      <p:grpSp>
        <p:nvGrpSpPr>
          <p:cNvPr id="25" name="グループ化 24"/>
          <p:cNvGrpSpPr/>
          <p:nvPr/>
        </p:nvGrpSpPr>
        <p:grpSpPr>
          <a:xfrm>
            <a:off x="5064709" y="1389888"/>
            <a:ext cx="3654165" cy="3390458"/>
            <a:chOff x="5064709" y="1389888"/>
            <a:chExt cx="3654165" cy="3390458"/>
          </a:xfrm>
        </p:grpSpPr>
        <p:grpSp>
          <p:nvGrpSpPr>
            <p:cNvPr id="18" name="グループ化 17"/>
            <p:cNvGrpSpPr/>
            <p:nvPr/>
          </p:nvGrpSpPr>
          <p:grpSpPr>
            <a:xfrm>
              <a:off x="5064709" y="1389888"/>
              <a:ext cx="3654165" cy="3390458"/>
              <a:chOff x="4832480" y="2201030"/>
              <a:chExt cx="3654165" cy="3390458"/>
            </a:xfrm>
          </p:grpSpPr>
          <p:grpSp>
            <p:nvGrpSpPr>
              <p:cNvPr id="5" name="グループ化 4"/>
              <p:cNvGrpSpPr/>
              <p:nvPr/>
            </p:nvGrpSpPr>
            <p:grpSpPr>
              <a:xfrm>
                <a:off x="4832480" y="2201030"/>
                <a:ext cx="3654165" cy="3390458"/>
                <a:chOff x="4317479" y="2333263"/>
                <a:chExt cx="2654821" cy="2463233"/>
              </a:xfrm>
            </p:grpSpPr>
            <p:pic>
              <p:nvPicPr>
                <p:cNvPr id="6" name="図 5"/>
                <p:cNvPicPr>
                  <a:picLocks noChangeAspect="1"/>
                </p:cNvPicPr>
                <p:nvPr/>
              </p:nvPicPr>
              <p:blipFill rotWithShape="1">
                <a:blip r:embed="rId3"/>
                <a:srcRect l="17590" t="38916" r="50838" b="24561"/>
                <a:stretch/>
              </p:blipFill>
              <p:spPr>
                <a:xfrm>
                  <a:off x="4317479" y="2333263"/>
                  <a:ext cx="2654821" cy="2463233"/>
                </a:xfrm>
                <a:prstGeom prst="rect">
                  <a:avLst/>
                </a:prstGeom>
              </p:spPr>
            </p:pic>
            <p:sp>
              <p:nvSpPr>
                <p:cNvPr id="7" name="テキスト ボックス 6"/>
                <p:cNvSpPr txBox="1"/>
                <p:nvPr/>
              </p:nvSpPr>
              <p:spPr>
                <a:xfrm>
                  <a:off x="4594860" y="2482596"/>
                  <a:ext cx="342900" cy="313048"/>
                </a:xfrm>
                <a:prstGeom prst="rect">
                  <a:avLst/>
                </a:prstGeom>
                <a:noFill/>
              </p:spPr>
              <p:txBody>
                <a:bodyPr wrap="square" rtlCol="0">
                  <a:spAutoFit/>
                </a:bodyPr>
                <a:lstStyle/>
                <a:p>
                  <a:r>
                    <a:rPr kumimoji="1" lang="en-US" altLang="ja-JP" sz="2200" dirty="0"/>
                    <a:t>A</a:t>
                  </a:r>
                </a:p>
              </p:txBody>
            </p:sp>
            <p:sp>
              <p:nvSpPr>
                <p:cNvPr id="8" name="テキスト ボックス 7"/>
                <p:cNvSpPr txBox="1"/>
                <p:nvPr/>
              </p:nvSpPr>
              <p:spPr>
                <a:xfrm>
                  <a:off x="4594860" y="4130880"/>
                  <a:ext cx="342900" cy="313048"/>
                </a:xfrm>
                <a:prstGeom prst="rect">
                  <a:avLst/>
                </a:prstGeom>
                <a:noFill/>
              </p:spPr>
              <p:txBody>
                <a:bodyPr wrap="square" rtlCol="0">
                  <a:spAutoFit/>
                </a:bodyPr>
                <a:lstStyle/>
                <a:p>
                  <a:r>
                    <a:rPr lang="en-US" altLang="ja-JP" sz="2200" dirty="0"/>
                    <a:t>B</a:t>
                  </a:r>
                  <a:endParaRPr kumimoji="1" lang="en-US" altLang="ja-JP" sz="2200" dirty="0"/>
                </a:p>
              </p:txBody>
            </p:sp>
            <p:sp>
              <p:nvSpPr>
                <p:cNvPr id="9" name="テキスト ボックス 8"/>
                <p:cNvSpPr txBox="1"/>
                <p:nvPr/>
              </p:nvSpPr>
              <p:spPr>
                <a:xfrm>
                  <a:off x="6167628" y="4130880"/>
                  <a:ext cx="342900" cy="313048"/>
                </a:xfrm>
                <a:prstGeom prst="rect">
                  <a:avLst/>
                </a:prstGeom>
                <a:noFill/>
              </p:spPr>
              <p:txBody>
                <a:bodyPr wrap="square" rtlCol="0">
                  <a:spAutoFit/>
                </a:bodyPr>
                <a:lstStyle/>
                <a:p>
                  <a:r>
                    <a:rPr kumimoji="1" lang="en-US" altLang="ja-JP" sz="2200" dirty="0"/>
                    <a:t>C</a:t>
                  </a:r>
                </a:p>
              </p:txBody>
            </p:sp>
            <p:sp>
              <p:nvSpPr>
                <p:cNvPr id="10" name="テキスト ボックス 9"/>
                <p:cNvSpPr txBox="1"/>
                <p:nvPr/>
              </p:nvSpPr>
              <p:spPr>
                <a:xfrm>
                  <a:off x="6167628" y="2457450"/>
                  <a:ext cx="342900" cy="313048"/>
                </a:xfrm>
                <a:prstGeom prst="rect">
                  <a:avLst/>
                </a:prstGeom>
                <a:noFill/>
              </p:spPr>
              <p:txBody>
                <a:bodyPr wrap="square" rtlCol="0">
                  <a:spAutoFit/>
                </a:bodyPr>
                <a:lstStyle/>
                <a:p>
                  <a:r>
                    <a:rPr kumimoji="1" lang="en-US" altLang="ja-JP" sz="2200" dirty="0"/>
                    <a:t>D</a:t>
                  </a:r>
                </a:p>
              </p:txBody>
            </p:sp>
            <p:sp>
              <p:nvSpPr>
                <p:cNvPr id="11" name="テキスト ボックス 10"/>
                <p:cNvSpPr txBox="1"/>
                <p:nvPr/>
              </p:nvSpPr>
              <p:spPr>
                <a:xfrm>
                  <a:off x="5196715" y="3772336"/>
                  <a:ext cx="342900" cy="313048"/>
                </a:xfrm>
                <a:prstGeom prst="rect">
                  <a:avLst/>
                </a:prstGeom>
                <a:noFill/>
              </p:spPr>
              <p:txBody>
                <a:bodyPr wrap="square" rtlCol="0">
                  <a:spAutoFit/>
                </a:bodyPr>
                <a:lstStyle/>
                <a:p>
                  <a:r>
                    <a:rPr kumimoji="1" lang="en-US" altLang="ja-JP" sz="2200" dirty="0"/>
                    <a:t>O</a:t>
                  </a:r>
                </a:p>
              </p:txBody>
            </p:sp>
            <p:sp>
              <p:nvSpPr>
                <p:cNvPr id="12" name="テキスト ボックス 11"/>
                <p:cNvSpPr txBox="1"/>
                <p:nvPr/>
              </p:nvSpPr>
              <p:spPr>
                <a:xfrm>
                  <a:off x="6167628" y="3106683"/>
                  <a:ext cx="342900" cy="313048"/>
                </a:xfrm>
                <a:prstGeom prst="rect">
                  <a:avLst/>
                </a:prstGeom>
                <a:noFill/>
              </p:spPr>
              <p:txBody>
                <a:bodyPr wrap="square" rtlCol="0">
                  <a:spAutoFit/>
                </a:bodyPr>
                <a:lstStyle/>
                <a:p>
                  <a:r>
                    <a:rPr lang="en-US" altLang="ja-JP" sz="2200" dirty="0"/>
                    <a:t>P</a:t>
                  </a:r>
                  <a:endParaRPr kumimoji="1" lang="en-US" altLang="ja-JP" sz="2200" dirty="0"/>
                </a:p>
              </p:txBody>
            </p:sp>
          </p:grpSp>
          <p:sp>
            <p:nvSpPr>
              <p:cNvPr id="13" name="右矢印 12"/>
              <p:cNvSpPr/>
              <p:nvPr/>
            </p:nvSpPr>
            <p:spPr>
              <a:xfrm>
                <a:off x="5420687" y="3623255"/>
                <a:ext cx="531127" cy="3657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6200000">
                <a:off x="6319309" y="2802851"/>
                <a:ext cx="531127" cy="3657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6432190" y="3550439"/>
                <a:ext cx="813159" cy="982524"/>
              </a:xfrm>
              <a:prstGeom prst="triangle">
                <a:avLst>
                  <a:gd name="adj" fmla="val 100000"/>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2067365">
                <a:off x="6559272" y="3913327"/>
                <a:ext cx="531127" cy="3657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7092148" y="3623255"/>
                <a:ext cx="531127" cy="3657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16200000">
                <a:off x="6386353" y="4388083"/>
                <a:ext cx="531127" cy="3657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9" name="正方形/長方形 18"/>
                <p:cNvSpPr/>
                <p:nvPr/>
              </p:nvSpPr>
              <p:spPr>
                <a:xfrm>
                  <a:off x="5306458" y="2524705"/>
                  <a:ext cx="5990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𝑓</m:t>
                            </m:r>
                          </m:e>
                          <m:sub>
                            <m:r>
                              <a:rPr lang="en-US" altLang="ja-JP" sz="2000" i="1">
                                <a:latin typeface="Cambria Math" panose="02040503050406030204" pitchFamily="18" charset="0"/>
                              </a:rPr>
                              <m:t>𝐴𝐵</m:t>
                            </m:r>
                          </m:sub>
                        </m:sSub>
                      </m:oMath>
                    </m:oMathPara>
                  </a14:m>
                  <a:endParaRPr lang="ja-JP" altLang="en-US" sz="20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5306458" y="2524705"/>
                  <a:ext cx="599074" cy="400110"/>
                </a:xfrm>
                <a:prstGeom prst="rect">
                  <a:avLst/>
                </a:prstGeom>
                <a:blipFill rotWithShape="0">
                  <a:blip r:embed="rId4"/>
                  <a:stretch>
                    <a:fillRect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7626942" y="3113298"/>
                  <a:ext cx="60702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𝑓</m:t>
                            </m:r>
                          </m:e>
                          <m:sub>
                            <m:r>
                              <a:rPr lang="en-US" altLang="ja-JP" sz="2000" i="1">
                                <a:latin typeface="Cambria Math" panose="02040503050406030204" pitchFamily="18" charset="0"/>
                              </a:rPr>
                              <m:t>𝐶𝐷</m:t>
                            </m:r>
                          </m:sub>
                        </m:sSub>
                      </m:oMath>
                    </m:oMathPara>
                  </a14:m>
                  <a:endParaRPr lang="ja-JP" altLang="en-US" sz="2000"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7626942" y="3113298"/>
                  <a:ext cx="607026" cy="400110"/>
                </a:xfrm>
                <a:prstGeom prst="rect">
                  <a:avLst/>
                </a:prstGeom>
                <a:blipFill rotWithShape="0">
                  <a:blip r:embed="rId5"/>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6946863" y="3830833"/>
                  <a:ext cx="60266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𝑓</m:t>
                            </m:r>
                          </m:e>
                          <m:sub>
                            <m:r>
                              <a:rPr lang="en-US" altLang="ja-JP" sz="2000" i="1">
                                <a:latin typeface="Cambria Math" panose="02040503050406030204" pitchFamily="18" charset="0"/>
                              </a:rPr>
                              <m:t>𝐵𝐶</m:t>
                            </m:r>
                          </m:sub>
                        </m:sSub>
                      </m:oMath>
                    </m:oMathPara>
                  </a14:m>
                  <a:endParaRPr lang="ja-JP" altLang="en-US" sz="2000"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6946863" y="3830833"/>
                  <a:ext cx="602664" cy="400110"/>
                </a:xfrm>
                <a:prstGeom prst="rect">
                  <a:avLst/>
                </a:prstGeom>
                <a:blipFill rotWithShape="0">
                  <a:blip r:embed="rId6"/>
                  <a:stretch>
                    <a:fillRect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p:cNvSpPr/>
                <p:nvPr/>
              </p:nvSpPr>
              <p:spPr>
                <a:xfrm>
                  <a:off x="6266738" y="1531792"/>
                  <a:ext cx="61395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𝑓</m:t>
                            </m:r>
                          </m:e>
                          <m:sub>
                            <m:r>
                              <a:rPr lang="en-US" altLang="ja-JP" sz="2000" b="0" i="1" smtClean="0">
                                <a:latin typeface="Cambria Math" panose="02040503050406030204" pitchFamily="18" charset="0"/>
                              </a:rPr>
                              <m:t>𝐷𝐴</m:t>
                            </m:r>
                          </m:sub>
                        </m:sSub>
                      </m:oMath>
                    </m:oMathPara>
                  </a14:m>
                  <a:endParaRPr lang="ja-JP" altLang="en-US" sz="2000"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6266738" y="1531792"/>
                  <a:ext cx="613950" cy="400110"/>
                </a:xfrm>
                <a:prstGeom prst="rect">
                  <a:avLst/>
                </a:prstGeom>
                <a:blipFill rotWithShape="0">
                  <a:blip r:embed="rId7"/>
                  <a:stretch>
                    <a:fillRect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p:cNvSpPr/>
                <p:nvPr/>
              </p:nvSpPr>
              <p:spPr>
                <a:xfrm>
                  <a:off x="6552516" y="2695692"/>
                  <a:ext cx="61003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𝑓</m:t>
                            </m:r>
                          </m:e>
                          <m:sub>
                            <m:r>
                              <a:rPr lang="en-US" altLang="ja-JP" sz="2000" i="1">
                                <a:latin typeface="Cambria Math" panose="02040503050406030204" pitchFamily="18" charset="0"/>
                              </a:rPr>
                              <m:t>𝑂𝑃</m:t>
                            </m:r>
                          </m:sub>
                        </m:sSub>
                      </m:oMath>
                    </m:oMathPara>
                  </a14:m>
                  <a:endParaRPr lang="ja-JP" altLang="en-US" sz="20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6552516" y="2695692"/>
                  <a:ext cx="610039" cy="400110"/>
                </a:xfrm>
                <a:prstGeom prst="rect">
                  <a:avLst/>
                </a:prstGeom>
                <a:blipFill rotWithShape="0">
                  <a:blip r:embed="rId8"/>
                  <a:stretch>
                    <a:fillRect b="-13636"/>
                  </a:stretch>
                </a:blipFill>
              </p:spPr>
              <p:txBody>
                <a:bodyPr/>
                <a:lstStyle/>
                <a:p>
                  <a:r>
                    <a:rPr lang="ja-JP" altLang="en-US">
                      <a:noFill/>
                    </a:rPr>
                    <a:t> </a:t>
                  </a:r>
                </a:p>
              </p:txBody>
            </p:sp>
          </mc:Fallback>
        </mc:AlternateContent>
      </p:grpSp>
      <p:sp>
        <p:nvSpPr>
          <p:cNvPr id="24" name="右矢印 23"/>
          <p:cNvSpPr/>
          <p:nvPr/>
        </p:nvSpPr>
        <p:spPr>
          <a:xfrm>
            <a:off x="4112708" y="5098897"/>
            <a:ext cx="531127" cy="3657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6" name="正方形/長方形 25"/>
              <p:cNvSpPr/>
              <p:nvPr/>
            </p:nvSpPr>
            <p:spPr>
              <a:xfrm>
                <a:off x="4761548" y="5078675"/>
                <a:ext cx="4205638" cy="400110"/>
              </a:xfrm>
              <a:prstGeom prst="rect">
                <a:avLst/>
              </a:prstGeom>
            </p:spPr>
            <p:txBody>
              <a:bodyPr wrap="none">
                <a:spAutoFit/>
              </a:bodyPr>
              <a:lstStyle/>
              <a:p>
                <a14:m>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𝑓</m:t>
                        </m:r>
                      </m:e>
                      <m:sub>
                        <m:r>
                          <a:rPr lang="en-US" altLang="ja-JP" sz="2000" i="1">
                            <a:latin typeface="Cambria Math" panose="02040503050406030204" pitchFamily="18" charset="0"/>
                          </a:rPr>
                          <m:t>𝐴𝐵</m:t>
                        </m:r>
                      </m:sub>
                    </m:sSub>
                    <m:r>
                      <a:rPr lang="en-US" altLang="ja-JP" sz="2000" b="0" i="1" smtClean="0">
                        <a:latin typeface="Cambria Math" panose="02040503050406030204" pitchFamily="18" charset="0"/>
                      </a:rPr>
                      <m:t>, </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𝑓</m:t>
                        </m:r>
                      </m:e>
                      <m:sub>
                        <m:r>
                          <a:rPr lang="en-US" altLang="ja-JP" sz="2000" b="0" i="1" smtClean="0">
                            <a:latin typeface="Cambria Math" panose="02040503050406030204" pitchFamily="18" charset="0"/>
                          </a:rPr>
                          <m:t>𝐵𝐶</m:t>
                        </m:r>
                      </m:sub>
                    </m:sSub>
                    <m:r>
                      <a:rPr lang="en-US" altLang="ja-JP" sz="2000" b="0" i="1" smtClean="0">
                        <a:latin typeface="Cambria Math" panose="02040503050406030204" pitchFamily="18" charset="0"/>
                      </a:rPr>
                      <m:t>, </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𝑓</m:t>
                        </m:r>
                      </m:e>
                      <m:sub>
                        <m:r>
                          <a:rPr lang="en-US" altLang="ja-JP" sz="2000" b="0" i="1" smtClean="0">
                            <a:latin typeface="Cambria Math" panose="02040503050406030204" pitchFamily="18" charset="0"/>
                          </a:rPr>
                          <m:t>𝐶𝐷</m:t>
                        </m:r>
                      </m:sub>
                    </m:sSub>
                    <m:r>
                      <a:rPr lang="en-US" altLang="ja-JP" sz="2000" b="0" i="1" smtClean="0">
                        <a:latin typeface="Cambria Math" panose="02040503050406030204" pitchFamily="18" charset="0"/>
                      </a:rPr>
                      <m:t>, </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𝑓</m:t>
                        </m:r>
                      </m:e>
                      <m:sub>
                        <m:r>
                          <a:rPr lang="en-US" altLang="ja-JP" sz="2000" b="0" i="1" smtClean="0">
                            <a:latin typeface="Cambria Math" panose="02040503050406030204" pitchFamily="18" charset="0"/>
                          </a:rPr>
                          <m:t>𝐷𝐴</m:t>
                        </m:r>
                      </m:sub>
                    </m:sSub>
                  </m:oMath>
                </a14:m>
                <a:r>
                  <a:rPr lang="en-US" altLang="ja-JP" sz="2000" dirty="0"/>
                  <a:t>:Global</a:t>
                </a:r>
                <a:r>
                  <a:rPr lang="ja-JP" altLang="en-US" sz="2000" dirty="0"/>
                  <a:t> </a:t>
                </a:r>
                <a:r>
                  <a:rPr lang="en-US" altLang="ja-JP" sz="2000" dirty="0"/>
                  <a:t>grid cell fluxes</a:t>
                </a:r>
                <a:endParaRPr lang="ja-JP" altLang="en-US" sz="20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4761548" y="5078675"/>
                <a:ext cx="4205638" cy="400110"/>
              </a:xfrm>
              <a:prstGeom prst="rect">
                <a:avLst/>
              </a:prstGeom>
              <a:blipFill>
                <a:blip r:embed="rId9"/>
                <a:stretch>
                  <a:fillRect l="-580" t="-7576" r="-725" b="-25758"/>
                </a:stretch>
              </a:blipFill>
            </p:spPr>
            <p:txBody>
              <a:bodyPr/>
              <a:lstStyle/>
              <a:p>
                <a:r>
                  <a:rPr lang="ja-JP" altLang="en-US">
                    <a:noFill/>
                  </a:rPr>
                  <a:t> </a:t>
                </a:r>
              </a:p>
            </p:txBody>
          </p:sp>
        </mc:Fallback>
      </mc:AlternateContent>
      <p:sp>
        <p:nvSpPr>
          <p:cNvPr id="27" name="右矢印 26"/>
          <p:cNvSpPr/>
          <p:nvPr/>
        </p:nvSpPr>
        <p:spPr>
          <a:xfrm rot="2067365">
            <a:off x="4112708" y="5689969"/>
            <a:ext cx="531127" cy="3657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 name="正方形/長方形 27"/>
              <p:cNvSpPr/>
              <p:nvPr/>
            </p:nvSpPr>
            <p:spPr>
              <a:xfrm>
                <a:off x="4781676" y="5669039"/>
                <a:ext cx="2284664" cy="400110"/>
              </a:xfrm>
              <a:prstGeom prst="rect">
                <a:avLst/>
              </a:prstGeom>
            </p:spPr>
            <p:txBody>
              <a:bodyPr wrap="none">
                <a:spAutoFit/>
              </a:bodyPr>
              <a:lstStyle/>
              <a:p>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𝑓</m:t>
                        </m:r>
                      </m:e>
                      <m:sub>
                        <m:r>
                          <a:rPr lang="en-US" altLang="ja-JP" sz="2000" i="1">
                            <a:latin typeface="Cambria Math" panose="02040503050406030204" pitchFamily="18" charset="0"/>
                          </a:rPr>
                          <m:t>𝑂𝑃</m:t>
                        </m:r>
                      </m:sub>
                    </m:sSub>
                  </m:oMath>
                </a14:m>
                <a:r>
                  <a:rPr lang="ja-JP" altLang="en-US" sz="2000" dirty="0"/>
                  <a:t>　：</a:t>
                </a:r>
                <a:r>
                  <a:rPr lang="en-US" altLang="ja-JP" sz="2000" dirty="0"/>
                  <a:t>Local</a:t>
                </a:r>
                <a:r>
                  <a:rPr lang="ja-JP" altLang="en-US" sz="2000" dirty="0"/>
                  <a:t> </a:t>
                </a:r>
                <a:r>
                  <a:rPr lang="en-US" altLang="ja-JP" sz="2000" dirty="0"/>
                  <a:t>grid flux</a:t>
                </a:r>
                <a:endParaRPr lang="ja-JP" altLang="en-US" sz="2000" dirty="0"/>
              </a:p>
            </p:txBody>
          </p:sp>
        </mc:Choice>
        <mc:Fallback xmlns="">
          <p:sp>
            <p:nvSpPr>
              <p:cNvPr id="28" name="正方形/長方形 27"/>
              <p:cNvSpPr>
                <a:spLocks noRot="1" noChangeAspect="1" noMove="1" noResize="1" noEditPoints="1" noAdjustHandles="1" noChangeArrowheads="1" noChangeShapeType="1" noTextEdit="1"/>
              </p:cNvSpPr>
              <p:nvPr/>
            </p:nvSpPr>
            <p:spPr>
              <a:xfrm>
                <a:off x="4781676" y="5669039"/>
                <a:ext cx="2284664" cy="400110"/>
              </a:xfrm>
              <a:prstGeom prst="rect">
                <a:avLst/>
              </a:prstGeom>
              <a:blipFill>
                <a:blip r:embed="rId10"/>
                <a:stretch>
                  <a:fillRect l="-1067" t="-13636" r="-2133" b="-272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3547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lum bright="-20000" contrast="40000"/>
          </a:blip>
          <a:stretch>
            <a:fillRect/>
          </a:stretch>
        </p:blipFill>
        <p:spPr>
          <a:xfrm>
            <a:off x="5791672" y="1389888"/>
            <a:ext cx="3352328" cy="3269197"/>
          </a:xfrm>
          <a:prstGeom prst="rect">
            <a:avLst/>
          </a:prstGeom>
        </p:spPr>
      </p:pic>
      <p:sp>
        <p:nvSpPr>
          <p:cNvPr id="2" name="タイトル 1"/>
          <p:cNvSpPr>
            <a:spLocks noGrp="1"/>
          </p:cNvSpPr>
          <p:nvPr>
            <p:ph type="title"/>
          </p:nvPr>
        </p:nvSpPr>
        <p:spPr/>
        <p:txBody>
          <a:bodyPr/>
          <a:lstStyle/>
          <a:p>
            <a:r>
              <a:rPr lang="en-US" altLang="ja-JP" dirty="0"/>
              <a:t>Advection test</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sz="half" idx="1"/>
              </p:nvPr>
            </p:nvSpPr>
            <p:spPr>
              <a:xfrm>
                <a:off x="822958" y="1389888"/>
                <a:ext cx="5392141" cy="4479206"/>
              </a:xfrm>
            </p:spPr>
            <p:txBody>
              <a:bodyPr>
                <a:normAutofit fontScale="92500"/>
              </a:bodyPr>
              <a:lstStyle/>
              <a:p>
                <a:pPr algn="ctr"/>
                <a14:m>
                  <m:oMath xmlns:m="http://schemas.openxmlformats.org/officeDocument/2006/math">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𝜕𝜙</m:t>
                        </m:r>
                      </m:num>
                      <m:den>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𝑡</m:t>
                        </m:r>
                      </m:den>
                    </m:f>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𝑐</m:t>
                            </m:r>
                          </m:e>
                          <m:sub>
                            <m:r>
                              <a:rPr kumimoji="1" lang="en-US" altLang="ja-JP" sz="2800" b="0" i="1" smtClean="0">
                                <a:latin typeface="Cambria Math" panose="02040503050406030204" pitchFamily="18" charset="0"/>
                              </a:rPr>
                              <m:t>𝑥</m:t>
                            </m:r>
                          </m:sub>
                        </m:sSub>
                        <m:r>
                          <a:rPr kumimoji="1" lang="en-US" altLang="ja-JP" sz="2800" b="0" i="1" smtClean="0">
                            <a:latin typeface="Cambria Math" panose="02040503050406030204" pitchFamily="18" charset="0"/>
                          </a:rPr>
                          <m:t>𝜙</m:t>
                        </m:r>
                      </m:num>
                      <m:den>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𝑥</m:t>
                        </m:r>
                      </m:den>
                    </m:f>
                    <m:r>
                      <a:rPr kumimoji="1" lang="en-US" altLang="ja-JP" sz="2800" b="0" i="0"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𝑐</m:t>
                            </m:r>
                          </m:e>
                          <m:sub>
                            <m:r>
                              <a:rPr kumimoji="1" lang="en-US" altLang="ja-JP" sz="2800" b="0" i="1" smtClean="0">
                                <a:latin typeface="Cambria Math" panose="02040503050406030204" pitchFamily="18" charset="0"/>
                              </a:rPr>
                              <m:t>𝑧</m:t>
                            </m:r>
                          </m:sub>
                        </m:sSub>
                        <m:r>
                          <a:rPr kumimoji="1" lang="en-US" altLang="ja-JP" sz="2800" b="0" i="1" smtClean="0">
                            <a:latin typeface="Cambria Math" panose="02040503050406030204" pitchFamily="18" charset="0"/>
                          </a:rPr>
                          <m:t>𝜙</m:t>
                        </m:r>
                      </m:num>
                      <m:den>
                        <m:r>
                          <a:rPr lang="en-US" altLang="ja-JP" sz="2800" i="1">
                            <a:latin typeface="Cambria Math" panose="02040503050406030204" pitchFamily="18" charset="0"/>
                          </a:rPr>
                          <m:t>𝜕</m:t>
                        </m:r>
                        <m:r>
                          <a:rPr lang="en-US" altLang="ja-JP" sz="2800" b="0" i="1" smtClean="0">
                            <a:latin typeface="Cambria Math" panose="02040503050406030204" pitchFamily="18" charset="0"/>
                          </a:rPr>
                          <m:t>𝑧</m:t>
                        </m:r>
                      </m:den>
                    </m:f>
                  </m:oMath>
                </a14:m>
                <a:endParaRPr kumimoji="1" lang="en-US" altLang="ja-JP" dirty="0"/>
              </a:p>
              <a:p>
                <a:r>
                  <a:rPr lang="en-US" altLang="ja-JP" dirty="0"/>
                  <a:t>Initial condition</a:t>
                </a:r>
                <a:r>
                  <a:rPr lang="ja-JP" altLang="en-US" dirty="0"/>
                  <a:t>：</a:t>
                </a:r>
                <a:endParaRPr lang="en-US" altLang="ja-JP" dirty="0"/>
              </a:p>
              <a:p>
                <a14:m>
                  <m:oMath xmlns:m="http://schemas.openxmlformats.org/officeDocument/2006/math">
                    <m:r>
                      <a:rPr lang="en-US" altLang="ja-JP" b="0" i="1" smtClean="0">
                        <a:latin typeface="Cambria Math" panose="02040503050406030204" pitchFamily="18" charset="0"/>
                      </a:rPr>
                      <m:t>𝜙</m:t>
                    </m:r>
                    <m:d>
                      <m:dPr>
                        <m:ctrlPr>
                          <a:rPr lang="en-US" altLang="ja-JP" i="1">
                            <a:latin typeface="Cambria Math" panose="02040503050406030204" pitchFamily="18" charset="0"/>
                          </a:rPr>
                        </m:ctrlPr>
                      </m:dPr>
                      <m:e>
                        <m:r>
                          <a:rPr lang="en-US" altLang="ja-JP" i="1">
                            <a:latin typeface="Cambria Math" panose="02040503050406030204" pitchFamily="18" charset="0"/>
                          </a:rPr>
                          <m:t>𝑥</m:t>
                        </m:r>
                        <m:r>
                          <a:rPr lang="en-US" altLang="ja-JP" i="1">
                            <a:latin typeface="Cambria Math" panose="02040503050406030204" pitchFamily="18" charset="0"/>
                          </a:rPr>
                          <m:t>,</m:t>
                        </m:r>
                        <m:r>
                          <a:rPr lang="en-US" altLang="ja-JP" i="1">
                            <a:latin typeface="Cambria Math" panose="02040503050406030204" pitchFamily="18" charset="0"/>
                          </a:rPr>
                          <m:t>𝑧</m:t>
                        </m:r>
                        <m:r>
                          <a:rPr lang="en-US" altLang="ja-JP" i="1">
                            <a:latin typeface="Cambria Math" panose="02040503050406030204" pitchFamily="18" charset="0"/>
                          </a:rPr>
                          <m:t>,0</m:t>
                        </m:r>
                      </m:e>
                    </m:d>
                    <m:r>
                      <a:rPr lang="en-US" altLang="ja-JP" i="1">
                        <a:latin typeface="Cambria Math" panose="02040503050406030204" pitchFamily="18" charset="0"/>
                      </a:rPr>
                      <m:t>=</m:t>
                    </m:r>
                    <m:d>
                      <m:dPr>
                        <m:begChr m:val="{"/>
                        <m:endChr m:val=""/>
                        <m:ctrlPr>
                          <a:rPr lang="en-US" altLang="ja-JP" i="1" smtClean="0">
                            <a:latin typeface="Cambria Math" panose="02040503050406030204" pitchFamily="18" charset="0"/>
                          </a:rPr>
                        </m:ctrlPr>
                      </m:dPr>
                      <m:e>
                        <m:m>
                          <m:mPr>
                            <m:mcs>
                              <m:mc>
                                <m:mcPr>
                                  <m:count m:val="2"/>
                                  <m:mcJc m:val="center"/>
                                </m:mcPr>
                              </m:mc>
                            </m:mcs>
                            <m:ctrlPr>
                              <a:rPr lang="en-US" altLang="ja-JP" i="1">
                                <a:latin typeface="Cambria Math" panose="02040503050406030204" pitchFamily="18" charset="0"/>
                              </a:rPr>
                            </m:ctrlPr>
                          </m:mPr>
                          <m:mr>
                            <m:e>
                              <m:f>
                                <m:fPr>
                                  <m:ctrlPr>
                                    <a:rPr lang="en-US" altLang="ja-JP" b="0" i="1" smtClean="0">
                                      <a:latin typeface="Cambria Math" panose="02040503050406030204" pitchFamily="18" charset="0"/>
                                    </a:rPr>
                                  </m:ctrlPr>
                                </m:fPr>
                                <m:num>
                                  <m:r>
                                    <m:rPr>
                                      <m:brk m:alnAt="7"/>
                                    </m:rPr>
                                    <a:rPr lang="en-US" altLang="ja-JP" b="0" i="1" smtClean="0">
                                      <a:latin typeface="Cambria Math" panose="02040503050406030204" pitchFamily="18" charset="0"/>
                                    </a:rPr>
                                    <m:t>1</m:t>
                                  </m:r>
                                  <m:r>
                                    <a:rPr lang="en-US" altLang="ja-JP" b="0" i="1" smtClean="0">
                                      <a:latin typeface="Cambria Math" panose="02040503050406030204" pitchFamily="18" charset="0"/>
                                    </a:rPr>
                                    <m:t>+</m:t>
                                  </m:r>
                                  <m:func>
                                    <m:funcPr>
                                      <m:ctrlPr>
                                        <a:rPr lang="en-US" altLang="ja-JP" b="0" i="1" smtClean="0">
                                          <a:latin typeface="Cambria Math" panose="02040503050406030204" pitchFamily="18" charset="0"/>
                                        </a:rPr>
                                      </m:ctrlPr>
                                    </m:funcPr>
                                    <m:fName>
                                      <m:r>
                                        <m:rPr>
                                          <m:sty m:val="p"/>
                                          <m:brk m:alnAt="7"/>
                                        </m:rPr>
                                        <a:rPr lang="en-US" altLang="ja-JP" b="0" i="0" smtClean="0">
                                          <a:latin typeface="Cambria Math" panose="02040503050406030204" pitchFamily="18" charset="0"/>
                                        </a:rPr>
                                        <m:t>c</m:t>
                                      </m:r>
                                      <m:r>
                                        <m:rPr>
                                          <m:sty m:val="p"/>
                                        </m:rPr>
                                        <a:rPr lang="en-US" altLang="ja-JP" b="0" i="0" smtClean="0">
                                          <a:latin typeface="Cambria Math" panose="02040503050406030204" pitchFamily="18" charset="0"/>
                                        </a:rPr>
                                        <m:t>os</m:t>
                                      </m:r>
                                    </m:fName>
                                    <m:e>
                                      <m:d>
                                        <m:dPr>
                                          <m:ctrlPr>
                                            <a:rPr lang="en-US" altLang="ja-JP" b="0" i="1" smtClean="0">
                                              <a:latin typeface="Cambria Math" panose="02040503050406030204" pitchFamily="18" charset="0"/>
                                            </a:rPr>
                                          </m:ctrlPr>
                                        </m:dPr>
                                        <m:e>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𝜋</m:t>
                                              </m:r>
                                              <m:r>
                                                <a:rPr lang="en-US" altLang="ja-JP" b="0" i="1" smtClean="0">
                                                  <a:latin typeface="Cambria Math" panose="02040503050406030204" pitchFamily="18" charset="0"/>
                                                </a:rPr>
                                                <m:t>𝑟</m:t>
                                              </m:r>
                                            </m:num>
                                            <m:den>
                                              <m:r>
                                                <a:rPr lang="en-US" altLang="ja-JP" b="0" i="1" smtClean="0">
                                                  <a:latin typeface="Cambria Math" panose="02040503050406030204" pitchFamily="18" charset="0"/>
                                                </a:rPr>
                                                <m:t>𝑅</m:t>
                                              </m:r>
                                            </m:den>
                                          </m:f>
                                        </m:e>
                                      </m:d>
                                    </m:e>
                                  </m:func>
                                </m:num>
                                <m:den>
                                  <m:r>
                                    <a:rPr lang="en-US" altLang="ja-JP" b="0" i="1" smtClean="0">
                                      <a:latin typeface="Cambria Math" panose="02040503050406030204" pitchFamily="18" charset="0"/>
                                    </a:rPr>
                                    <m:t>2</m:t>
                                  </m:r>
                                </m:den>
                              </m:f>
                            </m:e>
                            <m:e>
                              <m:r>
                                <m:rPr>
                                  <m:brk m:alnAt="7"/>
                                </m:rPr>
                                <a:rPr lang="en-US" altLang="ja-JP" i="1">
                                  <a:latin typeface="Cambria Math" panose="02040503050406030204" pitchFamily="18" charset="0"/>
                                </a:rPr>
                                <m:t>𝑖</m:t>
                              </m:r>
                              <m:r>
                                <a:rPr lang="en-US" altLang="ja-JP" i="1">
                                  <a:latin typeface="Cambria Math" panose="02040503050406030204" pitchFamily="18" charset="0"/>
                                </a:rPr>
                                <m:t>𝑓</m:t>
                              </m:r>
                              <m:r>
                                <a:rPr lang="en-US" altLang="ja-JP" i="1">
                                  <a:latin typeface="Cambria Math" panose="02040503050406030204" pitchFamily="18" charset="0"/>
                                </a:rPr>
                                <m:t>  </m:t>
                              </m:r>
                              <m:r>
                                <a:rPr lang="en-US" altLang="ja-JP" b="0" i="1" smtClean="0">
                                  <a:latin typeface="Cambria Math" panose="02040503050406030204" pitchFamily="18" charset="0"/>
                                </a:rPr>
                                <m:t>𝑟</m:t>
                              </m:r>
                              <m:r>
                                <a:rPr lang="en-US" altLang="ja-JP" b="0" i="1" smtClean="0">
                                  <a:latin typeface="Cambria Math" panose="02040503050406030204" pitchFamily="18" charset="0"/>
                                </a:rPr>
                                <m:t>≤</m:t>
                              </m:r>
                              <m:r>
                                <a:rPr lang="en-US" altLang="ja-JP" b="0" i="1" smtClean="0">
                                  <a:latin typeface="Cambria Math" panose="02040503050406030204" pitchFamily="18" charset="0"/>
                                </a:rPr>
                                <m:t>𝑅</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𝐿</m:t>
                                  </m:r>
                                </m:num>
                                <m:den>
                                  <m:r>
                                    <a:rPr lang="en-US" altLang="ja-JP" b="0" i="1" smtClean="0">
                                      <a:latin typeface="Cambria Math" panose="02040503050406030204" pitchFamily="18" charset="0"/>
                                    </a:rPr>
                                    <m:t>5</m:t>
                                  </m:r>
                                </m:den>
                              </m:f>
                              <m:r>
                                <a:rPr lang="en-US" altLang="ja-JP" b="0" i="1" smtClean="0">
                                  <a:latin typeface="Cambria Math" panose="02040503050406030204" pitchFamily="18" charset="0"/>
                                </a:rPr>
                                <m:t>  </m:t>
                              </m:r>
                            </m:e>
                          </m:mr>
                          <m:mr>
                            <m:e>
                              <m:r>
                                <a:rPr lang="en-US" altLang="ja-JP" i="1">
                                  <a:latin typeface="Cambria Math" panose="02040503050406030204" pitchFamily="18" charset="0"/>
                                </a:rPr>
                                <m:t>0</m:t>
                              </m:r>
                            </m:e>
                            <m:e>
                              <m:r>
                                <a:rPr lang="en-US" altLang="ja-JP" i="1">
                                  <a:latin typeface="Cambria Math" panose="02040503050406030204" pitchFamily="18" charset="0"/>
                                </a:rPr>
                                <m:t>𝑒𝑙𝑠𝑒</m:t>
                              </m:r>
                            </m:e>
                          </m:mr>
                        </m:m>
                      </m:e>
                    </m:d>
                  </m:oMath>
                </a14:m>
                <a:endParaRPr lang="en-US" altLang="ja-JP" dirty="0"/>
              </a:p>
              <a:p>
                <a14:m>
                  <m:oMath xmlns:m="http://schemas.openxmlformats.org/officeDocument/2006/math">
                    <m:r>
                      <a:rPr lang="en-US" altLang="ja-JP" b="0" i="1" smtClean="0">
                        <a:latin typeface="Cambria Math" panose="02040503050406030204" pitchFamily="18" charset="0"/>
                      </a:rPr>
                      <m:t>𝑟</m:t>
                    </m:r>
                    <m:r>
                      <a:rPr lang="en-US" altLang="ja-JP" b="0" i="1" smtClean="0">
                        <a:latin typeface="Cambria Math" panose="02040503050406030204" pitchFamily="18" charset="0"/>
                      </a:rPr>
                      <m:t>=</m:t>
                    </m:r>
                    <m:rad>
                      <m:radPr>
                        <m:degHide m:val="on"/>
                        <m:ctrlPr>
                          <a:rPr lang="en-US" altLang="ja-JP" b="0" i="1" smtClean="0">
                            <a:latin typeface="Cambria Math" panose="02040503050406030204" pitchFamily="18" charset="0"/>
                          </a:rPr>
                        </m:ctrlPr>
                      </m:radPr>
                      <m:deg/>
                      <m:e>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𝑐</m:t>
                                    </m:r>
                                  </m:sub>
                                </m:sSub>
                              </m:e>
                            </m:d>
                          </m:e>
                          <m:sup>
                            <m:r>
                              <a:rPr lang="en-US" altLang="ja-JP" b="0" i="1" smtClean="0">
                                <a:latin typeface="Cambria Math" panose="02040503050406030204" pitchFamily="18" charset="0"/>
                              </a:rPr>
                              <m:t>2</m:t>
                            </m:r>
                          </m:sup>
                        </m:sSup>
                        <m:r>
                          <a:rPr lang="en-US" altLang="ja-JP" b="0" i="1" smtClean="0">
                            <a:latin typeface="Cambria Math" panose="02040503050406030204" pitchFamily="18" charset="0"/>
                          </a:rPr>
                          <m:t>+</m:t>
                        </m:r>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𝑧</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𝑧</m:t>
                                    </m:r>
                                  </m:e>
                                  <m:sub>
                                    <m:r>
                                      <a:rPr lang="en-US" altLang="ja-JP" b="0" i="1" smtClean="0">
                                        <a:latin typeface="Cambria Math" panose="02040503050406030204" pitchFamily="18" charset="0"/>
                                      </a:rPr>
                                      <m:t>𝑐</m:t>
                                    </m:r>
                                  </m:sub>
                                </m:sSub>
                              </m:e>
                            </m:d>
                          </m:e>
                          <m:sup>
                            <m:r>
                              <a:rPr lang="en-US" altLang="ja-JP" b="0" i="1" smtClean="0">
                                <a:latin typeface="Cambria Math" panose="02040503050406030204" pitchFamily="18" charset="0"/>
                              </a:rPr>
                              <m:t>2</m:t>
                            </m:r>
                          </m:sup>
                        </m:sSup>
                      </m:e>
                    </m:rad>
                  </m:oMath>
                </a14:m>
                <a:r>
                  <a:rPr lang="ja-JP" altLang="en-US" dirty="0"/>
                  <a:t>　：</a:t>
                </a:r>
                <a:r>
                  <a:rPr lang="en-US" altLang="ja-JP" dirty="0"/>
                  <a:t>distance from center</a:t>
                </a:r>
              </a:p>
              <a:p>
                <a:r>
                  <a:rPr lang="en-US" altLang="ja-JP" dirty="0"/>
                  <a:t>Boundary Condition    </a:t>
                </a:r>
                <a:r>
                  <a:rPr lang="ja-JP" altLang="en-US" dirty="0"/>
                  <a:t>： </a:t>
                </a:r>
                <a:r>
                  <a:rPr lang="en-US" altLang="ja-JP" dirty="0"/>
                  <a:t>Cyclic</a:t>
                </a:r>
              </a:p>
              <a:p>
                <a:r>
                  <a:rPr lang="en-US" altLang="ja-JP" dirty="0"/>
                  <a:t>Computational region : </a:t>
                </a:r>
                <a14:m>
                  <m:oMath xmlns:m="http://schemas.openxmlformats.org/officeDocument/2006/math">
                    <m:r>
                      <a:rPr lang="en-US" altLang="ja-JP" i="1">
                        <a:latin typeface="Cambria Math" panose="02040503050406030204" pitchFamily="18" charset="0"/>
                      </a:rPr>
                      <m:t>𝐿</m:t>
                    </m:r>
                    <m:r>
                      <a:rPr lang="en-US" altLang="ja-JP" i="1">
                        <a:latin typeface="Cambria Math" panose="02040503050406030204" pitchFamily="18" charset="0"/>
                      </a:rPr>
                      <m:t>=100</m:t>
                    </m:r>
                    <m:r>
                      <a:rPr lang="en-US" altLang="ja-JP" i="1">
                        <a:latin typeface="Cambria Math" panose="02040503050406030204" pitchFamily="18" charset="0"/>
                      </a:rPr>
                      <m:t>𝑚</m:t>
                    </m:r>
                    <m:r>
                      <a:rPr lang="en-US" altLang="ja-JP">
                        <a:latin typeface="Cambria Math" panose="02040503050406030204" pitchFamily="18" charset="0"/>
                      </a:rPr>
                      <m:t>, </m:t>
                    </m:r>
                    <m:r>
                      <m:rPr>
                        <m:sty m:val="p"/>
                      </m:rPr>
                      <a:rPr lang="en-US" altLang="ja-JP">
                        <a:latin typeface="Cambria Math" panose="02040503050406030204" pitchFamily="18" charset="0"/>
                      </a:rPr>
                      <m:t>dx</m:t>
                    </m:r>
                    <m:r>
                      <a:rPr lang="en-US" altLang="ja-JP">
                        <a:latin typeface="Cambria Math" panose="02040503050406030204" pitchFamily="18" charset="0"/>
                      </a:rPr>
                      <m:t>=</m:t>
                    </m:r>
                    <m:r>
                      <m:rPr>
                        <m:sty m:val="p"/>
                      </m:rPr>
                      <a:rPr lang="en-US" altLang="ja-JP">
                        <a:latin typeface="Cambria Math" panose="02040503050406030204" pitchFamily="18" charset="0"/>
                      </a:rPr>
                      <m:t>dz</m:t>
                    </m:r>
                    <m:r>
                      <a:rPr lang="en-US" altLang="ja-JP">
                        <a:latin typeface="Cambria Math" panose="02040503050406030204" pitchFamily="18" charset="0"/>
                      </a:rPr>
                      <m:t>=1</m:t>
                    </m:r>
                    <m:r>
                      <m:rPr>
                        <m:sty m:val="p"/>
                      </m:rPr>
                      <a:rPr lang="en-US" altLang="ja-JP">
                        <a:latin typeface="Cambria Math" panose="02040503050406030204" pitchFamily="18" charset="0"/>
                      </a:rPr>
                      <m:t>m</m:t>
                    </m:r>
                  </m:oMath>
                </a14:m>
                <a:endParaRPr lang="en-US" altLang="ja-JP" dirty="0"/>
              </a:p>
              <a:p>
                <a:r>
                  <a:rPr lang="en-US" altLang="ja-JP" dirty="0"/>
                  <a:t>Integral Time                 : 5 cycle</a:t>
                </a:r>
              </a:p>
              <a:p>
                <a:r>
                  <a:rPr lang="en-US" altLang="ja-JP" dirty="0"/>
                  <a:t>Advection Scheme       </a:t>
                </a:r>
                <a:r>
                  <a:rPr lang="ja-JP" altLang="en-US" dirty="0"/>
                  <a:t>：</a:t>
                </a:r>
                <a:r>
                  <a:rPr lang="en-US" altLang="ja-JP" dirty="0"/>
                  <a:t>CIP-CSLR method</a:t>
                </a:r>
                <a:endParaRPr lang="ja-JP" altLang="en-US"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sz="half" idx="1"/>
              </p:nvPr>
            </p:nvSpPr>
            <p:spPr>
              <a:xfrm>
                <a:off x="822958" y="1389888"/>
                <a:ext cx="5392141" cy="4479206"/>
              </a:xfrm>
              <a:blipFill>
                <a:blip r:embed="rId4"/>
                <a:stretch>
                  <a:fillRect l="-2712"/>
                </a:stretch>
              </a:blipFill>
            </p:spPr>
            <p:txBody>
              <a:bodyPr/>
              <a:lstStyle/>
              <a:p>
                <a:r>
                  <a:rPr lang="ja-JP" altLang="en-US">
                    <a:noFill/>
                  </a:rPr>
                  <a:t> </a:t>
                </a:r>
              </a:p>
            </p:txBody>
          </p:sp>
        </mc:Fallback>
      </mc:AlternateContent>
      <p:sp>
        <p:nvSpPr>
          <p:cNvPr id="7" name="正方形/長方形 6"/>
          <p:cNvSpPr/>
          <p:nvPr/>
        </p:nvSpPr>
        <p:spPr>
          <a:xfrm>
            <a:off x="6929141" y="2324099"/>
            <a:ext cx="1292522" cy="12954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124839" y="5916810"/>
            <a:ext cx="3006509" cy="369332"/>
          </a:xfrm>
          <a:prstGeom prst="rect">
            <a:avLst/>
          </a:prstGeom>
        </p:spPr>
        <p:txBody>
          <a:bodyPr wrap="square">
            <a:spAutoFit/>
          </a:bodyPr>
          <a:lstStyle/>
          <a:p>
            <a:r>
              <a:rPr lang="en-US" altLang="ja-JP" dirty="0"/>
              <a:t>Grids are staggered at center.</a:t>
            </a:r>
          </a:p>
        </p:txBody>
      </p:sp>
      <mc:AlternateContent xmlns:mc="http://schemas.openxmlformats.org/markup-compatibility/2006" xmlns:a14="http://schemas.microsoft.com/office/drawing/2010/main">
        <mc:Choice Requires="a14">
          <p:sp>
            <p:nvSpPr>
              <p:cNvPr id="4" name="正方形/長方形 3"/>
              <p:cNvSpPr/>
              <p:nvPr/>
            </p:nvSpPr>
            <p:spPr>
              <a:xfrm>
                <a:off x="6280963" y="1656939"/>
                <a:ext cx="269426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𝑐</m:t>
                          </m:r>
                        </m:e>
                        <m:sub>
                          <m:r>
                            <a:rPr lang="en-US" altLang="ja-JP" sz="2000" i="1">
                              <a:latin typeface="Cambria Math" panose="02040503050406030204" pitchFamily="18" charset="0"/>
                            </a:rPr>
                            <m:t>𝑥</m:t>
                          </m:r>
                        </m:sub>
                      </m:sSub>
                      <m:r>
                        <a:rPr lang="en-US" altLang="ja-JP" sz="2000" b="0" i="1" smtClean="0">
                          <a:latin typeface="Cambria Math" panose="02040503050406030204" pitchFamily="18" charset="0"/>
                        </a:rPr>
                        <m:t>=1</m:t>
                      </m:r>
                      <m:r>
                        <a:rPr lang="en-US" altLang="ja-JP" sz="2000" b="0" i="1" smtClean="0">
                          <a:latin typeface="Cambria Math" panose="02040503050406030204" pitchFamily="18" charset="0"/>
                        </a:rPr>
                        <m:t>𝑚</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𝑠</m:t>
                      </m:r>
                      <m:r>
                        <a:rPr lang="en-US" altLang="ja-JP" sz="2000" b="0" i="1" smtClean="0">
                          <a:latin typeface="Cambria Math" panose="02040503050406030204" pitchFamily="18" charset="0"/>
                        </a:rPr>
                        <m:t>,</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𝑐</m:t>
                          </m:r>
                        </m:e>
                        <m:sub>
                          <m:r>
                            <a:rPr lang="en-US" altLang="ja-JP" sz="2000" b="0" i="1" smtClean="0">
                              <a:latin typeface="Cambria Math" panose="02040503050406030204" pitchFamily="18" charset="0"/>
                            </a:rPr>
                            <m:t>𝑧</m:t>
                          </m:r>
                        </m:sub>
                      </m:sSub>
                      <m:r>
                        <a:rPr lang="en-US" altLang="ja-JP" sz="2000" b="0" i="1" smtClean="0">
                          <a:latin typeface="Cambria Math" panose="02040503050406030204" pitchFamily="18" charset="0"/>
                        </a:rPr>
                        <m:t>=0</m:t>
                      </m:r>
                      <m:r>
                        <a:rPr lang="en-US" altLang="ja-JP" sz="2000" b="0" i="1" smtClean="0">
                          <a:latin typeface="Cambria Math" panose="02040503050406030204" pitchFamily="18" charset="0"/>
                        </a:rPr>
                        <m:t>𝑚</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𝑠</m:t>
                      </m:r>
                    </m:oMath>
                  </m:oMathPara>
                </a14:m>
                <a:endParaRPr lang="ja-JP" altLang="en-US" sz="2000" i="1" dirty="0"/>
              </a:p>
            </p:txBody>
          </p:sp>
        </mc:Choice>
        <mc:Fallback xmlns="">
          <p:sp>
            <p:nvSpPr>
              <p:cNvPr id="4" name="正方形/長方形 3"/>
              <p:cNvSpPr>
                <a:spLocks noRot="1" noChangeAspect="1" noMove="1" noResize="1" noEditPoints="1" noAdjustHandles="1" noChangeArrowheads="1" noChangeShapeType="1" noTextEdit="1"/>
              </p:cNvSpPr>
              <p:nvPr/>
            </p:nvSpPr>
            <p:spPr>
              <a:xfrm>
                <a:off x="6280963" y="1656939"/>
                <a:ext cx="2694263" cy="400110"/>
              </a:xfrm>
              <a:prstGeom prst="rect">
                <a:avLst/>
              </a:prstGeom>
              <a:blipFill rotWithShape="0">
                <a:blip r:embed="rId5"/>
                <a:stretch>
                  <a:fillRect b="-15385"/>
                </a:stretch>
              </a:blipFill>
            </p:spPr>
            <p:txBody>
              <a:bodyPr/>
              <a:lstStyle/>
              <a:p>
                <a:r>
                  <a:rPr lang="ja-JP" altLang="en-US">
                    <a:noFill/>
                  </a:rPr>
                  <a:t> </a:t>
                </a:r>
              </a:p>
            </p:txBody>
          </p:sp>
        </mc:Fallback>
      </mc:AlternateContent>
      <p:sp>
        <p:nvSpPr>
          <p:cNvPr id="5" name="右矢印 4"/>
          <p:cNvSpPr/>
          <p:nvPr/>
        </p:nvSpPr>
        <p:spPr>
          <a:xfrm>
            <a:off x="7467836" y="2124044"/>
            <a:ext cx="647464" cy="173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rotWithShape="1">
          <a:blip r:embed="rId6"/>
          <a:srcRect t="26768" r="26849"/>
          <a:stretch/>
        </p:blipFill>
        <p:spPr>
          <a:xfrm flipH="1">
            <a:off x="7142483" y="4682782"/>
            <a:ext cx="1224277" cy="1219809"/>
          </a:xfrm>
          <a:prstGeom prst="rect">
            <a:avLst/>
          </a:prstGeom>
        </p:spPr>
      </p:pic>
      <p:sp>
        <p:nvSpPr>
          <p:cNvPr id="13" name="楕円 12"/>
          <p:cNvSpPr/>
          <p:nvPr/>
        </p:nvSpPr>
        <p:spPr>
          <a:xfrm>
            <a:off x="7800640" y="3396831"/>
            <a:ext cx="629319" cy="44533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8217256" y="3842168"/>
            <a:ext cx="4407" cy="74424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22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2"/>
          <a:stretch>
            <a:fillRect/>
          </a:stretch>
        </p:blipFill>
        <p:spPr>
          <a:xfrm>
            <a:off x="232775" y="1773190"/>
            <a:ext cx="4010016" cy="4157938"/>
          </a:xfrm>
          <a:prstGeom prst="rect">
            <a:avLst/>
          </a:prstGeom>
        </p:spPr>
      </p:pic>
      <p:sp>
        <p:nvSpPr>
          <p:cNvPr id="2" name="タイトル 1"/>
          <p:cNvSpPr>
            <a:spLocks noGrp="1"/>
          </p:cNvSpPr>
          <p:nvPr>
            <p:ph type="title"/>
          </p:nvPr>
        </p:nvSpPr>
        <p:spPr/>
        <p:txBody>
          <a:bodyPr>
            <a:normAutofit/>
          </a:bodyPr>
          <a:lstStyle/>
          <a:p>
            <a:r>
              <a:rPr lang="en-US" altLang="ja-JP" dirty="0"/>
              <a:t>Result </a:t>
            </a:r>
            <a:endParaRPr kumimoji="1" lang="ja-JP" altLang="en-US" dirty="0"/>
          </a:p>
        </p:txBody>
      </p:sp>
      <mc:AlternateContent xmlns:mc="http://schemas.openxmlformats.org/markup-compatibility/2006" xmlns:a14="http://schemas.microsoft.com/office/drawing/2010/main">
        <mc:Choice Requires="a14">
          <p:sp>
            <p:nvSpPr>
              <p:cNvPr id="12" name="テキスト ボックス 11"/>
              <p:cNvSpPr txBox="1"/>
              <p:nvPr/>
            </p:nvSpPr>
            <p:spPr>
              <a:xfrm>
                <a:off x="1055938" y="1261488"/>
                <a:ext cx="2842804" cy="430887"/>
              </a:xfrm>
              <a:prstGeom prst="rect">
                <a:avLst/>
              </a:prstGeom>
              <a:noFill/>
            </p:spPr>
            <p:txBody>
              <a:bodyPr wrap="square" rtlCol="0">
                <a:spAutoFit/>
              </a:bodyPr>
              <a:lstStyle/>
              <a:p>
                <a:pPr algn="ctr"/>
                <a14:m>
                  <m:oMath xmlns:m="http://schemas.openxmlformats.org/officeDocument/2006/math">
                    <m:r>
                      <a:rPr lang="en-US" altLang="ja-JP" sz="2200" b="0" i="1" smtClean="0">
                        <a:latin typeface="Cambria Math" panose="02040503050406030204" pitchFamily="18" charset="0"/>
                      </a:rPr>
                      <m:t>𝜙</m:t>
                    </m:r>
                  </m:oMath>
                </a14:m>
                <a:r>
                  <a:rPr kumimoji="1" lang="ja-JP" altLang="en-US" sz="2200" dirty="0"/>
                  <a:t> </a:t>
                </a:r>
                <a:r>
                  <a:rPr kumimoji="1" lang="en-US" altLang="ja-JP" sz="2200" dirty="0"/>
                  <a:t>after 5 cycles</a:t>
                </a:r>
                <a:endParaRPr kumimoji="1" lang="ja-JP" altLang="en-US" sz="22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055938" y="1261488"/>
                <a:ext cx="2842804" cy="430887"/>
              </a:xfrm>
              <a:prstGeom prst="rect">
                <a:avLst/>
              </a:prstGeom>
              <a:blipFill rotWithShape="0">
                <a:blip r:embed="rId3"/>
                <a:stretch>
                  <a:fillRect t="-9859" b="-26761"/>
                </a:stretch>
              </a:blipFill>
            </p:spPr>
            <p:txBody>
              <a:bodyPr/>
              <a:lstStyle/>
              <a:p>
                <a:r>
                  <a:rPr lang="ja-JP" altLang="en-US">
                    <a:noFill/>
                  </a:rPr>
                  <a:t> </a:t>
                </a:r>
              </a:p>
            </p:txBody>
          </p:sp>
        </mc:Fallback>
      </mc:AlternateContent>
      <p:pic>
        <p:nvPicPr>
          <p:cNvPr id="13" name="図 12"/>
          <p:cNvPicPr>
            <a:picLocks noChangeAspect="1"/>
          </p:cNvPicPr>
          <p:nvPr/>
        </p:nvPicPr>
        <p:blipFill>
          <a:blip r:embed="rId4"/>
          <a:stretch>
            <a:fillRect/>
          </a:stretch>
        </p:blipFill>
        <p:spPr>
          <a:xfrm>
            <a:off x="8227291" y="2227891"/>
            <a:ext cx="468900" cy="263700"/>
          </a:xfrm>
          <a:prstGeom prst="rect">
            <a:avLst/>
          </a:prstGeom>
        </p:spPr>
      </p:pic>
      <p:pic>
        <p:nvPicPr>
          <p:cNvPr id="14" name="図 13"/>
          <p:cNvPicPr>
            <a:picLocks noChangeAspect="1"/>
          </p:cNvPicPr>
          <p:nvPr/>
        </p:nvPicPr>
        <p:blipFill rotWithShape="1">
          <a:blip r:embed="rId5"/>
          <a:srcRect r="7924" b="9667"/>
          <a:stretch/>
        </p:blipFill>
        <p:spPr>
          <a:xfrm>
            <a:off x="8227881" y="1414139"/>
            <a:ext cx="467721" cy="308786"/>
          </a:xfrm>
          <a:prstGeom prst="rect">
            <a:avLst/>
          </a:prstGeom>
        </p:spPr>
      </p:pic>
      <p:sp>
        <p:nvSpPr>
          <p:cNvPr id="15" name="テキスト ボックス 14"/>
          <p:cNvSpPr txBox="1"/>
          <p:nvPr/>
        </p:nvSpPr>
        <p:spPr>
          <a:xfrm>
            <a:off x="7768260" y="1682643"/>
            <a:ext cx="1483024" cy="369332"/>
          </a:xfrm>
          <a:prstGeom prst="rect">
            <a:avLst/>
          </a:prstGeom>
          <a:noFill/>
        </p:spPr>
        <p:txBody>
          <a:bodyPr wrap="square" rtlCol="0">
            <a:spAutoFit/>
          </a:bodyPr>
          <a:lstStyle/>
          <a:p>
            <a:pPr algn="ctr"/>
            <a:r>
              <a:rPr kumimoji="1" lang="en-US" altLang="ja-JP" dirty="0"/>
              <a:t>Conservative</a:t>
            </a:r>
            <a:endParaRPr kumimoji="1" lang="ja-JP" altLang="en-US" dirty="0"/>
          </a:p>
        </p:txBody>
      </p:sp>
      <p:sp>
        <p:nvSpPr>
          <p:cNvPr id="16" name="テキスト ボックス 15"/>
          <p:cNvSpPr txBox="1"/>
          <p:nvPr/>
        </p:nvSpPr>
        <p:spPr>
          <a:xfrm>
            <a:off x="7830342" y="2584923"/>
            <a:ext cx="1427246" cy="646331"/>
          </a:xfrm>
          <a:prstGeom prst="rect">
            <a:avLst/>
          </a:prstGeom>
          <a:noFill/>
        </p:spPr>
        <p:txBody>
          <a:bodyPr wrap="square" rtlCol="0">
            <a:spAutoFit/>
          </a:bodyPr>
          <a:lstStyle/>
          <a:p>
            <a:r>
              <a:rPr lang="en-US" altLang="ja-JP" dirty="0"/>
              <a:t>Non-conservative</a:t>
            </a:r>
            <a:endParaRPr kumimoji="1" lang="ja-JP" altLang="en-US" dirty="0"/>
          </a:p>
        </p:txBody>
      </p:sp>
      <p:sp>
        <p:nvSpPr>
          <p:cNvPr id="35" name="正方形/長方形 34"/>
          <p:cNvSpPr/>
          <p:nvPr/>
        </p:nvSpPr>
        <p:spPr>
          <a:xfrm>
            <a:off x="1584325" y="2636837"/>
            <a:ext cx="1583238" cy="15843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4017355" y="1192650"/>
            <a:ext cx="3904820" cy="5207819"/>
            <a:chOff x="4174524" y="1176320"/>
            <a:chExt cx="3904820" cy="5207819"/>
          </a:xfrm>
        </p:grpSpPr>
        <p:pic>
          <p:nvPicPr>
            <p:cNvPr id="25" name="図 24"/>
            <p:cNvPicPr>
              <a:picLocks noChangeAspect="1"/>
            </p:cNvPicPr>
            <p:nvPr/>
          </p:nvPicPr>
          <p:blipFill rotWithShape="1">
            <a:blip r:embed="rId6"/>
            <a:srcRect l="12442" t="15376" r="8187" b="26624"/>
            <a:stretch/>
          </p:blipFill>
          <p:spPr>
            <a:xfrm>
              <a:off x="4943475" y="4689475"/>
              <a:ext cx="3045545" cy="1083267"/>
            </a:xfrm>
            <a:prstGeom prst="rect">
              <a:avLst/>
            </a:prstGeom>
          </p:spPr>
        </p:pic>
        <p:pic>
          <p:nvPicPr>
            <p:cNvPr id="4" name="図 3"/>
            <p:cNvPicPr>
              <a:picLocks noChangeAspect="1"/>
            </p:cNvPicPr>
            <p:nvPr/>
          </p:nvPicPr>
          <p:blipFill rotWithShape="1">
            <a:blip r:embed="rId7"/>
            <a:srcRect l="11413" t="16054" r="4237" b="28320"/>
            <a:stretch/>
          </p:blipFill>
          <p:spPr>
            <a:xfrm>
              <a:off x="4921260" y="3169085"/>
              <a:ext cx="3066251" cy="1038924"/>
            </a:xfrm>
            <a:prstGeom prst="rect">
              <a:avLst/>
            </a:prstGeom>
          </p:spPr>
        </p:pic>
        <p:pic>
          <p:nvPicPr>
            <p:cNvPr id="3" name="図 2"/>
            <p:cNvPicPr>
              <a:picLocks noChangeAspect="1"/>
            </p:cNvPicPr>
            <p:nvPr/>
          </p:nvPicPr>
          <p:blipFill rotWithShape="1">
            <a:blip r:embed="rId8"/>
            <a:srcRect l="12032" t="15413" r="6838" b="28749"/>
            <a:stretch/>
          </p:blipFill>
          <p:spPr>
            <a:xfrm>
              <a:off x="4885818" y="1566002"/>
              <a:ext cx="3066248" cy="1026771"/>
            </a:xfrm>
            <a:prstGeom prst="rect">
              <a:avLst/>
            </a:prstGeom>
          </p:spPr>
        </p:pic>
        <p:sp>
          <p:nvSpPr>
            <p:cNvPr id="9" name="テキスト ボックス 8"/>
            <p:cNvSpPr txBox="1"/>
            <p:nvPr/>
          </p:nvSpPr>
          <p:spPr>
            <a:xfrm>
              <a:off x="5105421" y="1204315"/>
              <a:ext cx="2965258" cy="369332"/>
            </a:xfrm>
            <a:prstGeom prst="rect">
              <a:avLst/>
            </a:prstGeom>
            <a:noFill/>
          </p:spPr>
          <p:txBody>
            <a:bodyPr wrap="square" rtlCol="0">
              <a:spAutoFit/>
            </a:bodyPr>
            <a:lstStyle/>
            <a:p>
              <a:r>
                <a:rPr lang="en-US" altLang="ja-JP" dirty="0"/>
                <a:t>Relative error of conservation</a:t>
              </a:r>
              <a:endParaRPr kumimoji="1" lang="ja-JP" altLang="en-US" dirty="0"/>
            </a:p>
          </p:txBody>
        </p:sp>
        <mc:AlternateContent xmlns:mc="http://schemas.openxmlformats.org/markup-compatibility/2006" xmlns:a14="http://schemas.microsoft.com/office/drawing/2010/main">
          <mc:Choice Requires="a14">
            <p:sp>
              <p:nvSpPr>
                <p:cNvPr id="10" name="テキスト ボックス 9"/>
                <p:cNvSpPr txBox="1"/>
                <p:nvPr/>
              </p:nvSpPr>
              <p:spPr>
                <a:xfrm>
                  <a:off x="5820535" y="4296474"/>
                  <a:ext cx="1046708" cy="400110"/>
                </a:xfrm>
                <a:prstGeom prst="rect">
                  <a:avLst/>
                </a:prstGeom>
                <a:noFill/>
              </p:spPr>
              <p:txBody>
                <a:bodyPr wrap="square" rtlCol="0">
                  <a:spAutoFit/>
                </a:bodyPr>
                <a:lstStyle/>
                <a:p>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𝑙</m:t>
                          </m:r>
                        </m:e>
                        <m:sub>
                          <m:r>
                            <a:rPr lang="en-US" altLang="ja-JP" sz="2000" i="1">
                              <a:latin typeface="Cambria Math" panose="02040503050406030204" pitchFamily="18" charset="0"/>
                              <a:ea typeface="Cambria Math" panose="02040503050406030204" pitchFamily="18" charset="0"/>
                            </a:rPr>
                            <m:t>∞</m:t>
                          </m:r>
                        </m:sub>
                      </m:sSub>
                    </m:oMath>
                  </a14:m>
                  <a:r>
                    <a:rPr kumimoji="1" lang="ja-JP" altLang="en-US" dirty="0"/>
                    <a:t> </a:t>
                  </a:r>
                  <a:r>
                    <a:rPr kumimoji="1" lang="en-US" altLang="ja-JP" dirty="0"/>
                    <a:t>norm</a:t>
                  </a:r>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5820535" y="4296474"/>
                  <a:ext cx="1046708" cy="400110"/>
                </a:xfrm>
                <a:prstGeom prst="rect">
                  <a:avLst/>
                </a:prstGeom>
                <a:blipFill rotWithShape="0">
                  <a:blip r:embed="rId9"/>
                  <a:stretch>
                    <a:fillRect t="-1515" r="-1163" b="-212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5820535" y="2684426"/>
                  <a:ext cx="1046708" cy="400110"/>
                </a:xfrm>
                <a:prstGeom prst="rect">
                  <a:avLst/>
                </a:prstGeom>
                <a:noFill/>
              </p:spPr>
              <p:txBody>
                <a:bodyPr wrap="square" rtlCol="0">
                  <a:spAutoFit/>
                </a:bodyPr>
                <a:lstStyle/>
                <a:p>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𝑙</m:t>
                          </m:r>
                        </m:e>
                        <m:sub>
                          <m:r>
                            <a:rPr kumimoji="1" lang="en-US" altLang="ja-JP" sz="2000" b="0" i="1" smtClean="0">
                              <a:latin typeface="Cambria Math" panose="02040503050406030204" pitchFamily="18" charset="0"/>
                            </a:rPr>
                            <m:t>2</m:t>
                          </m:r>
                        </m:sub>
                      </m:sSub>
                    </m:oMath>
                  </a14:m>
                  <a:r>
                    <a:rPr kumimoji="1" lang="ja-JP" altLang="en-US" dirty="0"/>
                    <a:t> </a:t>
                  </a:r>
                  <a:r>
                    <a:rPr kumimoji="1" lang="en-US" altLang="ja-JP" dirty="0"/>
                    <a:t>norm</a:t>
                  </a:r>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5820535" y="2684426"/>
                  <a:ext cx="1046708" cy="400110"/>
                </a:xfrm>
                <a:prstGeom prst="rect">
                  <a:avLst/>
                </a:prstGeom>
                <a:blipFill rotWithShape="0">
                  <a:blip r:embed="rId10"/>
                  <a:stretch>
                    <a:fillRect t="-1515" b="-21212"/>
                  </a:stretch>
                </a:blipFill>
              </p:spPr>
              <p:txBody>
                <a:bodyPr/>
                <a:lstStyle/>
                <a:p>
                  <a:r>
                    <a:rPr lang="ja-JP" altLang="en-US">
                      <a:noFill/>
                    </a:rPr>
                    <a:t> </a:t>
                  </a:r>
                </a:p>
              </p:txBody>
            </p:sp>
          </mc:Fallback>
        </mc:AlternateContent>
        <p:sp>
          <p:nvSpPr>
            <p:cNvPr id="17" name="テキスト ボックス 16"/>
            <p:cNvSpPr txBox="1"/>
            <p:nvPr/>
          </p:nvSpPr>
          <p:spPr>
            <a:xfrm>
              <a:off x="5422264" y="5704958"/>
              <a:ext cx="346711" cy="369332"/>
            </a:xfrm>
            <a:prstGeom prst="rect">
              <a:avLst/>
            </a:prstGeom>
            <a:noFill/>
          </p:spPr>
          <p:txBody>
            <a:bodyPr wrap="square" rtlCol="0">
              <a:spAutoFit/>
            </a:bodyPr>
            <a:lstStyle/>
            <a:p>
              <a:r>
                <a:rPr kumimoji="1" lang="en-US" altLang="ja-JP" dirty="0"/>
                <a:t>1</a:t>
              </a:r>
              <a:endParaRPr kumimoji="1" lang="ja-JP" altLang="en-US" dirty="0"/>
            </a:p>
          </p:txBody>
        </p:sp>
        <p:sp>
          <p:nvSpPr>
            <p:cNvPr id="18" name="テキスト ボックス 17"/>
            <p:cNvSpPr txBox="1"/>
            <p:nvPr/>
          </p:nvSpPr>
          <p:spPr>
            <a:xfrm>
              <a:off x="5997178" y="5704958"/>
              <a:ext cx="346711" cy="369332"/>
            </a:xfrm>
            <a:prstGeom prst="rect">
              <a:avLst/>
            </a:prstGeom>
            <a:noFill/>
          </p:spPr>
          <p:txBody>
            <a:bodyPr wrap="square" rtlCol="0">
              <a:spAutoFit/>
            </a:bodyPr>
            <a:lstStyle/>
            <a:p>
              <a:r>
                <a:rPr lang="en-US" altLang="ja-JP" dirty="0"/>
                <a:t>2</a:t>
              </a:r>
              <a:endParaRPr kumimoji="1" lang="ja-JP" altLang="en-US" dirty="0"/>
            </a:p>
          </p:txBody>
        </p:sp>
        <p:sp>
          <p:nvSpPr>
            <p:cNvPr id="19" name="テキスト ボックス 18"/>
            <p:cNvSpPr txBox="1"/>
            <p:nvPr/>
          </p:nvSpPr>
          <p:spPr>
            <a:xfrm>
              <a:off x="6585031" y="5704958"/>
              <a:ext cx="346711" cy="369332"/>
            </a:xfrm>
            <a:prstGeom prst="rect">
              <a:avLst/>
            </a:prstGeom>
            <a:noFill/>
          </p:spPr>
          <p:txBody>
            <a:bodyPr wrap="square" rtlCol="0">
              <a:spAutoFit/>
            </a:bodyPr>
            <a:lstStyle/>
            <a:p>
              <a:r>
                <a:rPr lang="en-US" altLang="ja-JP" dirty="0"/>
                <a:t>3</a:t>
              </a:r>
              <a:endParaRPr kumimoji="1" lang="ja-JP" altLang="en-US" dirty="0"/>
            </a:p>
          </p:txBody>
        </p:sp>
        <p:sp>
          <p:nvSpPr>
            <p:cNvPr id="20" name="テキスト ボックス 19"/>
            <p:cNvSpPr txBox="1"/>
            <p:nvPr/>
          </p:nvSpPr>
          <p:spPr>
            <a:xfrm>
              <a:off x="7172884" y="5704958"/>
              <a:ext cx="346711" cy="369332"/>
            </a:xfrm>
            <a:prstGeom prst="rect">
              <a:avLst/>
            </a:prstGeom>
            <a:noFill/>
          </p:spPr>
          <p:txBody>
            <a:bodyPr wrap="square" rtlCol="0">
              <a:spAutoFit/>
            </a:bodyPr>
            <a:lstStyle/>
            <a:p>
              <a:r>
                <a:rPr lang="en-US" altLang="ja-JP" dirty="0"/>
                <a:t>4</a:t>
              </a:r>
              <a:endParaRPr kumimoji="1" lang="ja-JP" altLang="en-US" dirty="0"/>
            </a:p>
          </p:txBody>
        </p:sp>
        <p:sp>
          <p:nvSpPr>
            <p:cNvPr id="21" name="テキスト ボックス 20"/>
            <p:cNvSpPr txBox="1"/>
            <p:nvPr/>
          </p:nvSpPr>
          <p:spPr>
            <a:xfrm>
              <a:off x="7732633" y="5704958"/>
              <a:ext cx="346711" cy="369332"/>
            </a:xfrm>
            <a:prstGeom prst="rect">
              <a:avLst/>
            </a:prstGeom>
            <a:noFill/>
          </p:spPr>
          <p:txBody>
            <a:bodyPr wrap="square" rtlCol="0">
              <a:spAutoFit/>
            </a:bodyPr>
            <a:lstStyle/>
            <a:p>
              <a:r>
                <a:rPr lang="en-US" altLang="ja-JP" dirty="0"/>
                <a:t>5</a:t>
              </a:r>
              <a:endParaRPr kumimoji="1" lang="ja-JP" altLang="en-US" dirty="0"/>
            </a:p>
          </p:txBody>
        </p:sp>
        <p:sp>
          <p:nvSpPr>
            <p:cNvPr id="22" name="テキスト ボックス 21"/>
            <p:cNvSpPr txBox="1"/>
            <p:nvPr/>
          </p:nvSpPr>
          <p:spPr>
            <a:xfrm>
              <a:off x="4847350" y="5704958"/>
              <a:ext cx="346711" cy="369332"/>
            </a:xfrm>
            <a:prstGeom prst="rect">
              <a:avLst/>
            </a:prstGeom>
            <a:noFill/>
          </p:spPr>
          <p:txBody>
            <a:bodyPr wrap="square" rtlCol="0">
              <a:spAutoFit/>
            </a:bodyPr>
            <a:lstStyle/>
            <a:p>
              <a:r>
                <a:rPr lang="en-US" altLang="ja-JP" dirty="0"/>
                <a:t>0</a:t>
              </a:r>
              <a:endParaRPr kumimoji="1" lang="ja-JP" altLang="en-US" dirty="0"/>
            </a:p>
          </p:txBody>
        </p:sp>
        <p:sp>
          <p:nvSpPr>
            <p:cNvPr id="23" name="テキスト ボックス 22"/>
            <p:cNvSpPr txBox="1"/>
            <p:nvPr/>
          </p:nvSpPr>
          <p:spPr>
            <a:xfrm>
              <a:off x="4689314" y="5520292"/>
              <a:ext cx="346711" cy="369332"/>
            </a:xfrm>
            <a:prstGeom prst="rect">
              <a:avLst/>
            </a:prstGeom>
            <a:noFill/>
          </p:spPr>
          <p:txBody>
            <a:bodyPr wrap="square" rtlCol="0">
              <a:spAutoFit/>
            </a:bodyPr>
            <a:lstStyle/>
            <a:p>
              <a:r>
                <a:rPr lang="en-US" altLang="ja-JP" dirty="0"/>
                <a:t>0</a:t>
              </a:r>
              <a:endParaRPr kumimoji="1" lang="ja-JP" altLang="en-US" dirty="0"/>
            </a:p>
          </p:txBody>
        </p:sp>
        <p:sp>
          <p:nvSpPr>
            <p:cNvPr id="24" name="テキスト ボックス 23"/>
            <p:cNvSpPr txBox="1"/>
            <p:nvPr/>
          </p:nvSpPr>
          <p:spPr>
            <a:xfrm>
              <a:off x="4603130" y="4560819"/>
              <a:ext cx="484412" cy="369332"/>
            </a:xfrm>
            <a:prstGeom prst="rect">
              <a:avLst/>
            </a:prstGeom>
            <a:noFill/>
          </p:spPr>
          <p:txBody>
            <a:bodyPr wrap="square" rtlCol="0">
              <a:spAutoFit/>
            </a:bodyPr>
            <a:lstStyle/>
            <a:p>
              <a:pPr algn="ctr"/>
              <a:r>
                <a:rPr lang="en-US" altLang="ja-JP" dirty="0"/>
                <a:t>7</a:t>
              </a:r>
              <a:endParaRPr kumimoji="1" lang="ja-JP" altLang="en-US" dirty="0"/>
            </a:p>
          </p:txBody>
        </p:sp>
        <p:sp>
          <p:nvSpPr>
            <p:cNvPr id="28" name="テキスト ボックス 27"/>
            <p:cNvSpPr txBox="1"/>
            <p:nvPr/>
          </p:nvSpPr>
          <p:spPr>
            <a:xfrm>
              <a:off x="4689314" y="3943891"/>
              <a:ext cx="346711" cy="369332"/>
            </a:xfrm>
            <a:prstGeom prst="rect">
              <a:avLst/>
            </a:prstGeom>
            <a:noFill/>
          </p:spPr>
          <p:txBody>
            <a:bodyPr wrap="square" rtlCol="0">
              <a:spAutoFit/>
            </a:bodyPr>
            <a:lstStyle/>
            <a:p>
              <a:r>
                <a:rPr lang="en-US" altLang="ja-JP" dirty="0"/>
                <a:t>0</a:t>
              </a:r>
              <a:endParaRPr kumimoji="1" lang="ja-JP" altLang="en-US" dirty="0"/>
            </a:p>
          </p:txBody>
        </p:sp>
        <p:sp>
          <p:nvSpPr>
            <p:cNvPr id="29" name="テキスト ボックス 28"/>
            <p:cNvSpPr txBox="1"/>
            <p:nvPr/>
          </p:nvSpPr>
          <p:spPr>
            <a:xfrm>
              <a:off x="4445000" y="2984418"/>
              <a:ext cx="591026" cy="369332"/>
            </a:xfrm>
            <a:prstGeom prst="rect">
              <a:avLst/>
            </a:prstGeom>
            <a:noFill/>
          </p:spPr>
          <p:txBody>
            <a:bodyPr wrap="square" rtlCol="0">
              <a:spAutoFit/>
            </a:bodyPr>
            <a:lstStyle/>
            <a:p>
              <a:r>
                <a:rPr lang="en-US" altLang="ja-JP" dirty="0"/>
                <a:t>0.05</a:t>
              </a:r>
              <a:endParaRPr kumimoji="1" lang="ja-JP" altLang="en-US" dirty="0"/>
            </a:p>
          </p:txBody>
        </p:sp>
        <p:sp>
          <p:nvSpPr>
            <p:cNvPr id="30" name="テキスト ボックス 29"/>
            <p:cNvSpPr txBox="1"/>
            <p:nvPr/>
          </p:nvSpPr>
          <p:spPr>
            <a:xfrm>
              <a:off x="4619767" y="1908797"/>
              <a:ext cx="346711" cy="369332"/>
            </a:xfrm>
            <a:prstGeom prst="rect">
              <a:avLst/>
            </a:prstGeom>
            <a:noFill/>
          </p:spPr>
          <p:txBody>
            <a:bodyPr wrap="square" rtlCol="0">
              <a:spAutoFit/>
            </a:bodyPr>
            <a:lstStyle/>
            <a:p>
              <a:pPr algn="ctr"/>
              <a:r>
                <a:rPr lang="en-US" altLang="ja-JP" dirty="0"/>
                <a:t>0</a:t>
              </a:r>
              <a:endParaRPr kumimoji="1" lang="ja-JP" altLang="en-US" dirty="0"/>
            </a:p>
          </p:txBody>
        </p:sp>
        <p:sp>
          <p:nvSpPr>
            <p:cNvPr id="31" name="テキスト ボックス 30"/>
            <p:cNvSpPr txBox="1"/>
            <p:nvPr/>
          </p:nvSpPr>
          <p:spPr>
            <a:xfrm>
              <a:off x="4576996" y="2359741"/>
              <a:ext cx="432252" cy="369332"/>
            </a:xfrm>
            <a:prstGeom prst="rect">
              <a:avLst/>
            </a:prstGeom>
            <a:noFill/>
          </p:spPr>
          <p:txBody>
            <a:bodyPr wrap="square" rtlCol="0">
              <a:spAutoFit/>
            </a:bodyPr>
            <a:lstStyle/>
            <a:p>
              <a:pPr algn="ctr"/>
              <a:r>
                <a:rPr kumimoji="1" lang="en-US" altLang="ja-JP" dirty="0"/>
                <a:t>-2</a:t>
              </a:r>
              <a:endParaRPr kumimoji="1" lang="ja-JP" altLang="en-US" dirty="0"/>
            </a:p>
          </p:txBody>
        </p:sp>
        <p:sp>
          <p:nvSpPr>
            <p:cNvPr id="32" name="テキスト ボックス 31"/>
            <p:cNvSpPr txBox="1"/>
            <p:nvPr/>
          </p:nvSpPr>
          <p:spPr>
            <a:xfrm>
              <a:off x="4576996" y="1419427"/>
              <a:ext cx="432252" cy="369332"/>
            </a:xfrm>
            <a:prstGeom prst="rect">
              <a:avLst/>
            </a:prstGeom>
            <a:noFill/>
          </p:spPr>
          <p:txBody>
            <a:bodyPr wrap="square" rtlCol="0">
              <a:spAutoFit/>
            </a:bodyPr>
            <a:lstStyle/>
            <a:p>
              <a:pPr algn="ctr"/>
              <a:r>
                <a:rPr lang="en-US" altLang="ja-JP" dirty="0"/>
                <a:t>2</a:t>
              </a:r>
              <a:endParaRPr kumimoji="1" lang="ja-JP" altLang="en-US" dirty="0"/>
            </a:p>
          </p:txBody>
        </p:sp>
        <mc:AlternateContent xmlns:mc="http://schemas.openxmlformats.org/markup-compatibility/2006" xmlns:a14="http://schemas.microsoft.com/office/drawing/2010/main">
          <mc:Choice Requires="a14">
            <p:sp>
              <p:nvSpPr>
                <p:cNvPr id="33" name="正方形/長方形 32"/>
                <p:cNvSpPr/>
                <p:nvPr/>
              </p:nvSpPr>
              <p:spPr>
                <a:xfrm>
                  <a:off x="4174524" y="1176320"/>
                  <a:ext cx="11319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m:t>
                        </m:r>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−4</m:t>
                            </m:r>
                          </m:sup>
                        </m:sSup>
                        <m:r>
                          <a:rPr lang="en-US" altLang="ja-JP" b="0" i="1" smtClean="0">
                            <a:latin typeface="Cambria Math" panose="02040503050406030204" pitchFamily="18" charset="0"/>
                          </a:rPr>
                          <m:t>)</m:t>
                        </m:r>
                      </m:oMath>
                    </m:oMathPara>
                  </a14:m>
                  <a:endParaRPr lang="ja-JP" altLang="en-US" dirty="0"/>
                </a:p>
              </p:txBody>
            </p:sp>
          </mc:Choice>
          <mc:Fallback xmlns="">
            <p:sp>
              <p:nvSpPr>
                <p:cNvPr id="33" name="正方形/長方形 32"/>
                <p:cNvSpPr>
                  <a:spLocks noRot="1" noChangeAspect="1" noMove="1" noResize="1" noEditPoints="1" noAdjustHandles="1" noChangeArrowheads="1" noChangeShapeType="1" noTextEdit="1"/>
                </p:cNvSpPr>
                <p:nvPr/>
              </p:nvSpPr>
              <p:spPr>
                <a:xfrm>
                  <a:off x="4174524" y="1176320"/>
                  <a:ext cx="1131977" cy="369332"/>
                </a:xfrm>
                <a:prstGeom prst="rect">
                  <a:avLst/>
                </a:prstGeom>
                <a:blipFill rotWithShape="0">
                  <a:blip r:embed="rId11"/>
                  <a:stretch>
                    <a:fillRect b="-11475"/>
                  </a:stretch>
                </a:blipFill>
              </p:spPr>
              <p:txBody>
                <a:bodyPr/>
                <a:lstStyle/>
                <a:p>
                  <a:r>
                    <a:rPr lang="ja-JP" altLang="en-US">
                      <a:noFill/>
                    </a:rPr>
                    <a:t> </a:t>
                  </a:r>
                </a:p>
              </p:txBody>
            </p:sp>
          </mc:Fallback>
        </mc:AlternateContent>
        <p:sp>
          <p:nvSpPr>
            <p:cNvPr id="34" name="テキスト ボックス 33"/>
            <p:cNvSpPr txBox="1"/>
            <p:nvPr/>
          </p:nvSpPr>
          <p:spPr>
            <a:xfrm>
              <a:off x="6160726" y="6014807"/>
              <a:ext cx="1046708" cy="369332"/>
            </a:xfrm>
            <a:prstGeom prst="rect">
              <a:avLst/>
            </a:prstGeom>
            <a:noFill/>
          </p:spPr>
          <p:txBody>
            <a:bodyPr wrap="square" rtlCol="0">
              <a:spAutoFit/>
            </a:bodyPr>
            <a:lstStyle/>
            <a:p>
              <a:r>
                <a:rPr kumimoji="1" lang="en-US" altLang="ja-JP" dirty="0"/>
                <a:t>Cycle</a:t>
              </a:r>
              <a:endParaRPr kumimoji="1" lang="ja-JP" altLang="en-US" dirty="0"/>
            </a:p>
          </p:txBody>
        </p:sp>
        <mc:AlternateContent xmlns:mc="http://schemas.openxmlformats.org/markup-compatibility/2006" xmlns:a14="http://schemas.microsoft.com/office/drawing/2010/main">
          <mc:Choice Requires="a14">
            <p:sp>
              <p:nvSpPr>
                <p:cNvPr id="37" name="正方形/長方形 36"/>
                <p:cNvSpPr/>
                <p:nvPr/>
              </p:nvSpPr>
              <p:spPr>
                <a:xfrm>
                  <a:off x="4174524" y="4327252"/>
                  <a:ext cx="1131977" cy="372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m:t>
                        </m:r>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m:t>
                            </m:r>
                            <m:r>
                              <a:rPr lang="en-US" altLang="ja-JP" b="0" i="1" smtClean="0">
                                <a:latin typeface="Cambria Math" panose="02040503050406030204" pitchFamily="18" charset="0"/>
                              </a:rPr>
                              <m:t>5</m:t>
                            </m:r>
                          </m:sup>
                        </m:sSup>
                        <m:r>
                          <a:rPr lang="en-US" altLang="ja-JP" b="0" i="1" smtClean="0">
                            <a:latin typeface="Cambria Math" panose="02040503050406030204" pitchFamily="18" charset="0"/>
                          </a:rPr>
                          <m:t>)</m:t>
                        </m:r>
                      </m:oMath>
                    </m:oMathPara>
                  </a14:m>
                  <a:endParaRPr lang="ja-JP" altLang="en-US"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4174524" y="4327252"/>
                  <a:ext cx="1131977" cy="372410"/>
                </a:xfrm>
                <a:prstGeom prst="rect">
                  <a:avLst/>
                </a:prstGeom>
                <a:blipFill rotWithShape="0">
                  <a:blip r:embed="rId12"/>
                  <a:stretch>
                    <a:fillRect b="-13115"/>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7026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59" y="471660"/>
            <a:ext cx="7543800" cy="606025"/>
          </a:xfrm>
        </p:spPr>
        <p:txBody>
          <a:bodyPr/>
          <a:lstStyle/>
          <a:p>
            <a:r>
              <a:rPr lang="en-US" altLang="ja-JP" sz="2800" dirty="0"/>
              <a:t>Summary</a:t>
            </a:r>
            <a:endParaRPr kumimoji="1" lang="ja-JP" altLang="en-US" dirty="0"/>
          </a:p>
        </p:txBody>
      </p:sp>
      <p:sp>
        <p:nvSpPr>
          <p:cNvPr id="3" name="コンテンツ プレースホルダー 2"/>
          <p:cNvSpPr>
            <a:spLocks noGrp="1"/>
          </p:cNvSpPr>
          <p:nvPr>
            <p:ph idx="1"/>
          </p:nvPr>
        </p:nvSpPr>
        <p:spPr>
          <a:xfrm>
            <a:off x="457200" y="1219200"/>
            <a:ext cx="8147248" cy="4572000"/>
          </a:xfrm>
        </p:spPr>
        <p:txBody>
          <a:bodyPr>
            <a:noAutofit/>
          </a:bodyPr>
          <a:lstStyle/>
          <a:p>
            <a:r>
              <a:rPr kumimoji="1" lang="en-US" altLang="ja-JP" sz="2200" dirty="0"/>
              <a:t>We have developed a non-hydrostatic model adopting the Chimera grid method for steep terrain.</a:t>
            </a:r>
          </a:p>
          <a:p>
            <a:endParaRPr lang="en-US" altLang="ja-JP" sz="2200" dirty="0"/>
          </a:p>
          <a:p>
            <a:pPr lvl="1"/>
            <a:r>
              <a:rPr lang="en-US" altLang="ja-JP" sz="2200" dirty="0"/>
              <a:t>Succeeded in reducing the error that are produced by using terrain-following coordinate and numerically generated coordinate over the semi-circular mountain.</a:t>
            </a:r>
          </a:p>
          <a:p>
            <a:pPr lvl="1"/>
            <a:endParaRPr lang="en-US" altLang="ja-JP" sz="2200" dirty="0"/>
          </a:p>
          <a:p>
            <a:pPr lvl="1"/>
            <a:r>
              <a:rPr kumimoji="1" lang="en-US" altLang="ja-JP" sz="2200" dirty="0"/>
              <a:t>Succeeded in simulating a mountain wave qualitatively over the tall semi-elliptical mountain which </a:t>
            </a:r>
            <a:r>
              <a:rPr lang="en-US" altLang="ja-JP" sz="2200" dirty="0"/>
              <a:t>cannot be  represented appropriately by using the numerically generated coordinate.</a:t>
            </a:r>
          </a:p>
          <a:p>
            <a:pPr lvl="1"/>
            <a:endParaRPr kumimoji="1" lang="en-US" altLang="ja-JP" sz="2200" dirty="0"/>
          </a:p>
          <a:p>
            <a:r>
              <a:rPr lang="en-US" altLang="ja-JP" sz="2200" dirty="0"/>
              <a:t>Now we are trying to introduce conservative interpolation method to ensure global conservation.</a:t>
            </a:r>
            <a:endParaRPr kumimoji="1" lang="en-US" altLang="ja-JP" sz="2200" dirty="0"/>
          </a:p>
        </p:txBody>
      </p:sp>
    </p:spTree>
    <p:extLst>
      <p:ext uri="{BB962C8B-B14F-4D97-AF65-F5344CB8AC3E}">
        <p14:creationId xmlns:p14="http://schemas.microsoft.com/office/powerpoint/2010/main" val="232232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Background: topography </a:t>
            </a:r>
            <a:r>
              <a:rPr lang="en-US" altLang="ja-JP" dirty="0"/>
              <a:t>Hakone</a:t>
            </a:r>
            <a:endParaRPr kumimoji="1" lang="ja-JP" altLang="en-US" dirty="0"/>
          </a:p>
        </p:txBody>
      </p:sp>
      <p:sp>
        <p:nvSpPr>
          <p:cNvPr id="18" name="テキスト ボックス 17"/>
          <p:cNvSpPr txBox="1"/>
          <p:nvPr/>
        </p:nvSpPr>
        <p:spPr>
          <a:xfrm>
            <a:off x="4071006" y="2189540"/>
            <a:ext cx="2166351" cy="861774"/>
          </a:xfrm>
          <a:prstGeom prst="rect">
            <a:avLst/>
          </a:prstGeom>
          <a:noFill/>
        </p:spPr>
        <p:txBody>
          <a:bodyPr wrap="square" rtlCol="0">
            <a:spAutoFit/>
          </a:bodyPr>
          <a:lstStyle/>
          <a:p>
            <a:pPr algn="ctr">
              <a:lnSpc>
                <a:spcPts val="2000"/>
              </a:lnSpc>
            </a:pPr>
            <a:r>
              <a:rPr kumimoji="1" lang="en-US" altLang="ja-JP" sz="2000" dirty="0"/>
              <a:t>SRTM30 </a:t>
            </a:r>
            <a:br>
              <a:rPr kumimoji="1" lang="en-US" altLang="ja-JP" sz="2000" dirty="0"/>
            </a:br>
            <a:r>
              <a:rPr kumimoji="1" lang="en-US" altLang="ja-JP" sz="2000" dirty="0"/>
              <a:t>( </a:t>
            </a:r>
            <a:r>
              <a:rPr kumimoji="1" lang="en-US" altLang="ja-JP" sz="1600" dirty="0"/>
              <a:t>approx. </a:t>
            </a:r>
            <a:r>
              <a:rPr kumimoji="1" lang="en-US" altLang="ja-JP" sz="2000" dirty="0"/>
              <a:t>900m resolution)</a:t>
            </a:r>
            <a:endParaRPr kumimoji="1" lang="ja-JP" altLang="en-US" sz="2000" dirty="0"/>
          </a:p>
        </p:txBody>
      </p:sp>
      <p:sp>
        <p:nvSpPr>
          <p:cNvPr id="19" name="テキスト ボックス 18"/>
          <p:cNvSpPr txBox="1"/>
          <p:nvPr/>
        </p:nvSpPr>
        <p:spPr>
          <a:xfrm>
            <a:off x="4092537" y="4669159"/>
            <a:ext cx="1988451" cy="861774"/>
          </a:xfrm>
          <a:prstGeom prst="rect">
            <a:avLst/>
          </a:prstGeom>
          <a:noFill/>
        </p:spPr>
        <p:txBody>
          <a:bodyPr wrap="square" rtlCol="0">
            <a:spAutoFit/>
          </a:bodyPr>
          <a:lstStyle/>
          <a:p>
            <a:pPr algn="ctr">
              <a:lnSpc>
                <a:spcPts val="2000"/>
              </a:lnSpc>
            </a:pPr>
            <a:r>
              <a:rPr kumimoji="1" lang="en-US" altLang="ja-JP" sz="2000" dirty="0"/>
              <a:t>SRTM3 </a:t>
            </a:r>
            <a:br>
              <a:rPr kumimoji="1" lang="en-US" altLang="ja-JP" sz="2000" dirty="0"/>
            </a:br>
            <a:r>
              <a:rPr kumimoji="1" lang="en-US" altLang="ja-JP" sz="2000" dirty="0"/>
              <a:t>( </a:t>
            </a:r>
            <a:r>
              <a:rPr kumimoji="1" lang="en-US" altLang="ja-JP" sz="1600" dirty="0"/>
              <a:t>approx.</a:t>
            </a:r>
            <a:r>
              <a:rPr kumimoji="1" lang="en-US" altLang="ja-JP" sz="2000" dirty="0"/>
              <a:t> 90m resolution)</a:t>
            </a:r>
            <a:endParaRPr kumimoji="1" lang="ja-JP" altLang="en-US" sz="2000" dirty="0"/>
          </a:p>
        </p:txBody>
      </p:sp>
      <p:sp>
        <p:nvSpPr>
          <p:cNvPr id="13" name="テキスト ボックス 12"/>
          <p:cNvSpPr txBox="1"/>
          <p:nvPr/>
        </p:nvSpPr>
        <p:spPr>
          <a:xfrm>
            <a:off x="6759111" y="5902714"/>
            <a:ext cx="2099896" cy="369332"/>
          </a:xfrm>
          <a:prstGeom prst="rect">
            <a:avLst/>
          </a:prstGeom>
          <a:noFill/>
        </p:spPr>
        <p:txBody>
          <a:bodyPr wrap="square" rtlCol="0">
            <a:spAutoFit/>
          </a:bodyPr>
          <a:lstStyle/>
          <a:p>
            <a:pPr algn="ctr"/>
            <a:r>
              <a:rPr kumimoji="1" lang="en-US" altLang="ja-JP" dirty="0"/>
              <a:t>Cross section</a:t>
            </a:r>
          </a:p>
        </p:txBody>
      </p:sp>
      <p:pic>
        <p:nvPicPr>
          <p:cNvPr id="43" name="図 42"/>
          <p:cNvPicPr>
            <a:picLocks noChangeAspect="1"/>
          </p:cNvPicPr>
          <p:nvPr/>
        </p:nvPicPr>
        <p:blipFill rotWithShape="1">
          <a:blip r:embed="rId3">
            <a:lum bright="-20000" contrast="40000"/>
          </a:blip>
          <a:srcRect l="4697" r="1981" b="3180"/>
          <a:stretch/>
        </p:blipFill>
        <p:spPr>
          <a:xfrm>
            <a:off x="6458503" y="3692790"/>
            <a:ext cx="2619183" cy="2150782"/>
          </a:xfrm>
          <a:prstGeom prst="rect">
            <a:avLst/>
          </a:prstGeom>
        </p:spPr>
      </p:pic>
      <p:pic>
        <p:nvPicPr>
          <p:cNvPr id="54" name="図 53"/>
          <p:cNvPicPr>
            <a:picLocks noChangeAspect="1"/>
          </p:cNvPicPr>
          <p:nvPr/>
        </p:nvPicPr>
        <p:blipFill rotWithShape="1">
          <a:blip r:embed="rId4">
            <a:lum bright="-20000" contrast="40000"/>
          </a:blip>
          <a:srcRect l="4707" b="3106"/>
          <a:stretch/>
        </p:blipFill>
        <p:spPr>
          <a:xfrm>
            <a:off x="6464265" y="1345830"/>
            <a:ext cx="2689587" cy="2154415"/>
          </a:xfrm>
          <a:prstGeom prst="rect">
            <a:avLst/>
          </a:prstGeom>
        </p:spPr>
      </p:pic>
      <p:grpSp>
        <p:nvGrpSpPr>
          <p:cNvPr id="60" name="グループ化 59"/>
          <p:cNvGrpSpPr/>
          <p:nvPr/>
        </p:nvGrpSpPr>
        <p:grpSpPr>
          <a:xfrm>
            <a:off x="731852" y="1290803"/>
            <a:ext cx="3746663" cy="3903426"/>
            <a:chOff x="558284" y="1329343"/>
            <a:chExt cx="3746663" cy="3903426"/>
          </a:xfrm>
        </p:grpSpPr>
        <p:pic>
          <p:nvPicPr>
            <p:cNvPr id="32" name="図 31"/>
            <p:cNvPicPr>
              <a:picLocks noChangeAspect="1"/>
            </p:cNvPicPr>
            <p:nvPr/>
          </p:nvPicPr>
          <p:blipFill rotWithShape="1">
            <a:blip r:embed="rId5"/>
            <a:srcRect l="9966" r="7167" b="3077"/>
            <a:stretch/>
          </p:blipFill>
          <p:spPr>
            <a:xfrm>
              <a:off x="578907" y="1329343"/>
              <a:ext cx="2836546" cy="3829838"/>
            </a:xfrm>
            <a:prstGeom prst="rect">
              <a:avLst/>
            </a:prstGeom>
          </p:spPr>
        </p:pic>
        <p:pic>
          <p:nvPicPr>
            <p:cNvPr id="34" name="図 33"/>
            <p:cNvPicPr>
              <a:picLocks noChangeAspect="1"/>
            </p:cNvPicPr>
            <p:nvPr/>
          </p:nvPicPr>
          <p:blipFill>
            <a:blip r:embed="rId6"/>
            <a:stretch>
              <a:fillRect/>
            </a:stretch>
          </p:blipFill>
          <p:spPr>
            <a:xfrm>
              <a:off x="3610127" y="1377341"/>
              <a:ext cx="694820" cy="3855428"/>
            </a:xfrm>
            <a:prstGeom prst="rect">
              <a:avLst/>
            </a:prstGeom>
          </p:spPr>
        </p:pic>
        <p:cxnSp>
          <p:nvCxnSpPr>
            <p:cNvPr id="56" name="直線コネクタ 55"/>
            <p:cNvCxnSpPr/>
            <p:nvPr/>
          </p:nvCxnSpPr>
          <p:spPr>
            <a:xfrm>
              <a:off x="558284" y="4034159"/>
              <a:ext cx="2782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582590" y="3667791"/>
              <a:ext cx="317716" cy="369332"/>
            </a:xfrm>
            <a:prstGeom prst="rect">
              <a:avLst/>
            </a:prstGeom>
          </p:spPr>
          <p:txBody>
            <a:bodyPr wrap="none">
              <a:spAutoFit/>
            </a:bodyPr>
            <a:lstStyle/>
            <a:p>
              <a:r>
                <a:rPr lang="en-US" altLang="ja-JP" dirty="0"/>
                <a:t>A</a:t>
              </a:r>
              <a:endParaRPr lang="ja-JP" altLang="en-US" dirty="0"/>
            </a:p>
          </p:txBody>
        </p:sp>
        <p:sp>
          <p:nvSpPr>
            <p:cNvPr id="59" name="正方形/長方形 58"/>
            <p:cNvSpPr/>
            <p:nvPr/>
          </p:nvSpPr>
          <p:spPr>
            <a:xfrm>
              <a:off x="3100827" y="3667791"/>
              <a:ext cx="309700" cy="369332"/>
            </a:xfrm>
            <a:prstGeom prst="rect">
              <a:avLst/>
            </a:prstGeom>
          </p:spPr>
          <p:txBody>
            <a:bodyPr wrap="none">
              <a:spAutoFit/>
            </a:bodyPr>
            <a:lstStyle/>
            <a:p>
              <a:r>
                <a:rPr lang="en-US" altLang="ja-JP" dirty="0"/>
                <a:t>B</a:t>
              </a:r>
              <a:endParaRPr lang="ja-JP" altLang="en-US" dirty="0"/>
            </a:p>
          </p:txBody>
        </p:sp>
      </p:grpSp>
      <p:sp>
        <p:nvSpPr>
          <p:cNvPr id="65" name="正方形/長方形 64"/>
          <p:cNvSpPr/>
          <p:nvPr/>
        </p:nvSpPr>
        <p:spPr>
          <a:xfrm>
            <a:off x="271607" y="5155690"/>
            <a:ext cx="939681" cy="369332"/>
          </a:xfrm>
          <a:prstGeom prst="rect">
            <a:avLst/>
          </a:prstGeom>
        </p:spPr>
        <p:txBody>
          <a:bodyPr wrap="none">
            <a:spAutoFit/>
          </a:bodyPr>
          <a:lstStyle/>
          <a:p>
            <a:r>
              <a:rPr lang="en-US" altLang="ja-JP" dirty="0"/>
              <a:t>138.98E</a:t>
            </a:r>
            <a:endParaRPr lang="ja-JP" altLang="en-US" dirty="0"/>
          </a:p>
        </p:txBody>
      </p:sp>
      <p:sp>
        <p:nvSpPr>
          <p:cNvPr id="66" name="正方形/長方形 65"/>
          <p:cNvSpPr/>
          <p:nvPr/>
        </p:nvSpPr>
        <p:spPr>
          <a:xfrm>
            <a:off x="2827084" y="5155690"/>
            <a:ext cx="939681" cy="369332"/>
          </a:xfrm>
          <a:prstGeom prst="rect">
            <a:avLst/>
          </a:prstGeom>
        </p:spPr>
        <p:txBody>
          <a:bodyPr wrap="none">
            <a:spAutoFit/>
          </a:bodyPr>
          <a:lstStyle/>
          <a:p>
            <a:r>
              <a:rPr lang="en-US" altLang="ja-JP" dirty="0"/>
              <a:t>139.05E</a:t>
            </a:r>
            <a:endParaRPr lang="ja-JP" altLang="en-US" dirty="0"/>
          </a:p>
        </p:txBody>
      </p:sp>
      <p:sp>
        <p:nvSpPr>
          <p:cNvPr id="67" name="正方形/長方形 66"/>
          <p:cNvSpPr/>
          <p:nvPr/>
        </p:nvSpPr>
        <p:spPr>
          <a:xfrm>
            <a:off x="0" y="1181429"/>
            <a:ext cx="859531" cy="369332"/>
          </a:xfrm>
          <a:prstGeom prst="rect">
            <a:avLst/>
          </a:prstGeom>
        </p:spPr>
        <p:txBody>
          <a:bodyPr wrap="none">
            <a:spAutoFit/>
          </a:bodyPr>
          <a:lstStyle/>
          <a:p>
            <a:r>
              <a:rPr lang="en-US" altLang="ja-JP" dirty="0"/>
              <a:t>35.28N</a:t>
            </a:r>
            <a:endParaRPr lang="ja-JP" altLang="en-US" dirty="0"/>
          </a:p>
        </p:txBody>
      </p:sp>
      <p:sp>
        <p:nvSpPr>
          <p:cNvPr id="68" name="正方形/長方形 67"/>
          <p:cNvSpPr/>
          <p:nvPr/>
        </p:nvSpPr>
        <p:spPr>
          <a:xfrm>
            <a:off x="0" y="4915380"/>
            <a:ext cx="742511" cy="369332"/>
          </a:xfrm>
          <a:prstGeom prst="rect">
            <a:avLst/>
          </a:prstGeom>
        </p:spPr>
        <p:txBody>
          <a:bodyPr wrap="none">
            <a:spAutoFit/>
          </a:bodyPr>
          <a:lstStyle/>
          <a:p>
            <a:r>
              <a:rPr lang="en-US" altLang="ja-JP" dirty="0"/>
              <a:t>35.2N</a:t>
            </a:r>
            <a:endParaRPr lang="ja-JP" altLang="en-US" dirty="0"/>
          </a:p>
        </p:txBody>
      </p:sp>
      <p:sp>
        <p:nvSpPr>
          <p:cNvPr id="69" name="円/楕円 68"/>
          <p:cNvSpPr/>
          <p:nvPr/>
        </p:nvSpPr>
        <p:spPr>
          <a:xfrm>
            <a:off x="1842220" y="4218467"/>
            <a:ext cx="238125" cy="238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コネクタ 70"/>
          <p:cNvCxnSpPr>
            <a:stCxn id="69" idx="3"/>
          </p:cNvCxnSpPr>
          <p:nvPr/>
        </p:nvCxnSpPr>
        <p:spPr>
          <a:xfrm flipH="1">
            <a:off x="1234460" y="4421719"/>
            <a:ext cx="642633" cy="1159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625724" y="5580666"/>
            <a:ext cx="1335558" cy="369332"/>
          </a:xfrm>
          <a:prstGeom prst="rect">
            <a:avLst/>
          </a:prstGeom>
        </p:spPr>
        <p:txBody>
          <a:bodyPr wrap="none">
            <a:spAutoFit/>
          </a:bodyPr>
          <a:lstStyle/>
          <a:p>
            <a:r>
              <a:rPr lang="en-US" altLang="ja-JP" dirty="0"/>
              <a:t>We are here</a:t>
            </a:r>
            <a:endParaRPr lang="ja-JP" altLang="en-US" dirty="0"/>
          </a:p>
        </p:txBody>
      </p:sp>
      <p:grpSp>
        <p:nvGrpSpPr>
          <p:cNvPr id="75" name="グループ化 74"/>
          <p:cNvGrpSpPr/>
          <p:nvPr/>
        </p:nvGrpSpPr>
        <p:grpSpPr>
          <a:xfrm>
            <a:off x="6340770" y="5784430"/>
            <a:ext cx="2827937" cy="369332"/>
            <a:chOff x="6071633" y="5958139"/>
            <a:chExt cx="2827937" cy="369332"/>
          </a:xfrm>
        </p:grpSpPr>
        <p:sp>
          <p:nvSpPr>
            <p:cNvPr id="73" name="正方形/長方形 72"/>
            <p:cNvSpPr/>
            <p:nvPr/>
          </p:nvSpPr>
          <p:spPr>
            <a:xfrm>
              <a:off x="6071633" y="5958139"/>
              <a:ext cx="317716" cy="369332"/>
            </a:xfrm>
            <a:prstGeom prst="rect">
              <a:avLst/>
            </a:prstGeom>
          </p:spPr>
          <p:txBody>
            <a:bodyPr wrap="none">
              <a:spAutoFit/>
            </a:bodyPr>
            <a:lstStyle/>
            <a:p>
              <a:r>
                <a:rPr lang="en-US" altLang="ja-JP" dirty="0"/>
                <a:t>A</a:t>
              </a:r>
              <a:endParaRPr lang="ja-JP" altLang="en-US" dirty="0"/>
            </a:p>
          </p:txBody>
        </p:sp>
        <p:sp>
          <p:nvSpPr>
            <p:cNvPr id="74" name="正方形/長方形 73"/>
            <p:cNvSpPr/>
            <p:nvPr/>
          </p:nvSpPr>
          <p:spPr>
            <a:xfrm>
              <a:off x="8589870" y="5958139"/>
              <a:ext cx="309700" cy="369332"/>
            </a:xfrm>
            <a:prstGeom prst="rect">
              <a:avLst/>
            </a:prstGeom>
          </p:spPr>
          <p:txBody>
            <a:bodyPr wrap="none">
              <a:spAutoFit/>
            </a:bodyPr>
            <a:lstStyle/>
            <a:p>
              <a:r>
                <a:rPr lang="en-US" altLang="ja-JP" dirty="0"/>
                <a:t>B</a:t>
              </a:r>
              <a:endParaRPr lang="ja-JP" altLang="en-US" dirty="0"/>
            </a:p>
          </p:txBody>
        </p:sp>
      </p:grpSp>
      <p:grpSp>
        <p:nvGrpSpPr>
          <p:cNvPr id="80" name="グループ化 79"/>
          <p:cNvGrpSpPr/>
          <p:nvPr/>
        </p:nvGrpSpPr>
        <p:grpSpPr>
          <a:xfrm>
            <a:off x="5814094" y="1232645"/>
            <a:ext cx="652743" cy="2467874"/>
            <a:chOff x="5822178" y="1618845"/>
            <a:chExt cx="652743" cy="2467874"/>
          </a:xfrm>
        </p:grpSpPr>
        <p:sp>
          <p:nvSpPr>
            <p:cNvPr id="76" name="正方形/長方形 75"/>
            <p:cNvSpPr/>
            <p:nvPr/>
          </p:nvSpPr>
          <p:spPr>
            <a:xfrm>
              <a:off x="5822178" y="1618845"/>
              <a:ext cx="652743" cy="369332"/>
            </a:xfrm>
            <a:prstGeom prst="rect">
              <a:avLst/>
            </a:prstGeom>
          </p:spPr>
          <p:txBody>
            <a:bodyPr wrap="none">
              <a:spAutoFit/>
            </a:bodyPr>
            <a:lstStyle/>
            <a:p>
              <a:r>
                <a:rPr lang="en-US" altLang="ja-JP" dirty="0"/>
                <a:t>1400</a:t>
              </a:r>
              <a:endParaRPr lang="ja-JP" altLang="en-US" dirty="0"/>
            </a:p>
          </p:txBody>
        </p:sp>
        <p:sp>
          <p:nvSpPr>
            <p:cNvPr id="77" name="正方形/長方形 76"/>
            <p:cNvSpPr/>
            <p:nvPr/>
          </p:nvSpPr>
          <p:spPr>
            <a:xfrm>
              <a:off x="5880687" y="3717387"/>
              <a:ext cx="535724" cy="369332"/>
            </a:xfrm>
            <a:prstGeom prst="rect">
              <a:avLst/>
            </a:prstGeom>
          </p:spPr>
          <p:txBody>
            <a:bodyPr wrap="none">
              <a:spAutoFit/>
            </a:bodyPr>
            <a:lstStyle/>
            <a:p>
              <a:r>
                <a:rPr lang="en-US" altLang="ja-JP" dirty="0"/>
                <a:t>650</a:t>
              </a:r>
              <a:endParaRPr lang="ja-JP" altLang="en-US" dirty="0"/>
            </a:p>
          </p:txBody>
        </p:sp>
      </p:grpSp>
      <p:grpSp>
        <p:nvGrpSpPr>
          <p:cNvPr id="81" name="グループ化 80"/>
          <p:cNvGrpSpPr/>
          <p:nvPr/>
        </p:nvGrpSpPr>
        <p:grpSpPr>
          <a:xfrm>
            <a:off x="5814094" y="3619506"/>
            <a:ext cx="652743" cy="2467874"/>
            <a:chOff x="5822178" y="1618845"/>
            <a:chExt cx="652743" cy="2467874"/>
          </a:xfrm>
        </p:grpSpPr>
        <p:sp>
          <p:nvSpPr>
            <p:cNvPr id="82" name="正方形/長方形 81"/>
            <p:cNvSpPr/>
            <p:nvPr/>
          </p:nvSpPr>
          <p:spPr>
            <a:xfrm>
              <a:off x="5822178" y="1618845"/>
              <a:ext cx="652743" cy="369332"/>
            </a:xfrm>
            <a:prstGeom prst="rect">
              <a:avLst/>
            </a:prstGeom>
          </p:spPr>
          <p:txBody>
            <a:bodyPr wrap="none">
              <a:spAutoFit/>
            </a:bodyPr>
            <a:lstStyle/>
            <a:p>
              <a:r>
                <a:rPr lang="en-US" altLang="ja-JP" dirty="0"/>
                <a:t>1400</a:t>
              </a:r>
              <a:endParaRPr lang="ja-JP" altLang="en-US" dirty="0"/>
            </a:p>
          </p:txBody>
        </p:sp>
        <p:sp>
          <p:nvSpPr>
            <p:cNvPr id="83" name="正方形/長方形 82"/>
            <p:cNvSpPr/>
            <p:nvPr/>
          </p:nvSpPr>
          <p:spPr>
            <a:xfrm>
              <a:off x="5880687" y="3717387"/>
              <a:ext cx="535724" cy="369332"/>
            </a:xfrm>
            <a:prstGeom prst="rect">
              <a:avLst/>
            </a:prstGeom>
          </p:spPr>
          <p:txBody>
            <a:bodyPr wrap="none">
              <a:spAutoFit/>
            </a:bodyPr>
            <a:lstStyle/>
            <a:p>
              <a:r>
                <a:rPr lang="en-US" altLang="ja-JP" dirty="0"/>
                <a:t>650</a:t>
              </a:r>
              <a:endParaRPr lang="ja-JP" altLang="en-US" dirty="0"/>
            </a:p>
          </p:txBody>
        </p:sp>
      </p:grpSp>
      <p:sp>
        <p:nvSpPr>
          <p:cNvPr id="84" name="正方形/長方形 83"/>
          <p:cNvSpPr/>
          <p:nvPr/>
        </p:nvSpPr>
        <p:spPr>
          <a:xfrm rot="16200000">
            <a:off x="5618655" y="4672229"/>
            <a:ext cx="1128322" cy="369332"/>
          </a:xfrm>
          <a:prstGeom prst="rect">
            <a:avLst/>
          </a:prstGeom>
        </p:spPr>
        <p:txBody>
          <a:bodyPr wrap="none">
            <a:spAutoFit/>
          </a:bodyPr>
          <a:lstStyle/>
          <a:p>
            <a:r>
              <a:rPr lang="en-US" altLang="ja-JP" dirty="0"/>
              <a:t>Height(m)</a:t>
            </a:r>
            <a:endParaRPr lang="ja-JP" altLang="en-US" dirty="0"/>
          </a:p>
        </p:txBody>
      </p:sp>
      <p:sp>
        <p:nvSpPr>
          <p:cNvPr id="85" name="正方形/長方形 84"/>
          <p:cNvSpPr/>
          <p:nvPr/>
        </p:nvSpPr>
        <p:spPr>
          <a:xfrm rot="16200000">
            <a:off x="5618655" y="2212961"/>
            <a:ext cx="1128322" cy="369332"/>
          </a:xfrm>
          <a:prstGeom prst="rect">
            <a:avLst/>
          </a:prstGeom>
        </p:spPr>
        <p:txBody>
          <a:bodyPr wrap="none">
            <a:spAutoFit/>
          </a:bodyPr>
          <a:lstStyle/>
          <a:p>
            <a:r>
              <a:rPr lang="en-US" altLang="ja-JP" dirty="0"/>
              <a:t>Height(m)</a:t>
            </a:r>
            <a:endParaRPr lang="ja-JP" altLang="en-US" dirty="0"/>
          </a:p>
        </p:txBody>
      </p:sp>
    </p:spTree>
    <p:extLst>
      <p:ext uri="{BB962C8B-B14F-4D97-AF65-F5344CB8AC3E}">
        <p14:creationId xmlns:p14="http://schemas.microsoft.com/office/powerpoint/2010/main" val="213013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Previous research</a:t>
            </a:r>
            <a:endParaRPr kumimoji="1" lang="ja-JP" altLang="en-US" dirty="0"/>
          </a:p>
        </p:txBody>
      </p:sp>
      <p:sp>
        <p:nvSpPr>
          <p:cNvPr id="4" name="コンテンツ プレースホルダー 3"/>
          <p:cNvSpPr>
            <a:spLocks noGrp="1"/>
          </p:cNvSpPr>
          <p:nvPr>
            <p:ph sz="half" idx="1"/>
          </p:nvPr>
        </p:nvSpPr>
        <p:spPr>
          <a:xfrm>
            <a:off x="556818" y="3876064"/>
            <a:ext cx="5563318" cy="2501900"/>
          </a:xfrm>
        </p:spPr>
        <p:txBody>
          <a:bodyPr>
            <a:noAutofit/>
          </a:bodyPr>
          <a:lstStyle/>
          <a:p>
            <a:pPr algn="ctr"/>
            <a:r>
              <a:rPr lang="en-US" altLang="ja-JP" sz="2200" dirty="0"/>
              <a:t>Numerically generated coordinates</a:t>
            </a:r>
            <a:br>
              <a:rPr lang="en-US" altLang="ja-JP" sz="2200" dirty="0"/>
            </a:br>
            <a:r>
              <a:rPr kumimoji="1" lang="ja-JP" altLang="en-US" sz="2200" dirty="0"/>
              <a:t> </a:t>
            </a:r>
            <a:r>
              <a:rPr kumimoji="1" lang="en-US" altLang="ja-JP" sz="2200" dirty="0"/>
              <a:t>(Satomura 1989)</a:t>
            </a:r>
          </a:p>
          <a:p>
            <a:pPr lvl="1"/>
            <a:r>
              <a:rPr lang="en-US" altLang="ja-JP" sz="2200" dirty="0"/>
              <a:t>Transforming vertical and horizontal coordinates numerically.</a:t>
            </a:r>
          </a:p>
          <a:p>
            <a:pPr lvl="1"/>
            <a:r>
              <a:rPr lang="en-US" altLang="ja-JP" sz="2200" dirty="0"/>
              <a:t>High orthogonality , less deformation</a:t>
            </a:r>
          </a:p>
          <a:p>
            <a:pPr lvl="1"/>
            <a:endParaRPr kumimoji="1" lang="en-US" altLang="ja-JP" sz="2200" dirty="0"/>
          </a:p>
        </p:txBody>
      </p:sp>
      <p:sp>
        <p:nvSpPr>
          <p:cNvPr id="7" name="コンテンツ プレースホルダー 3"/>
          <p:cNvSpPr txBox="1">
            <a:spLocks/>
          </p:cNvSpPr>
          <p:nvPr/>
        </p:nvSpPr>
        <p:spPr>
          <a:xfrm>
            <a:off x="561769" y="1186189"/>
            <a:ext cx="5563318" cy="25019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gn="ctr"/>
            <a:r>
              <a:rPr lang="en-US" altLang="ja-JP" sz="2200" dirty="0">
                <a:solidFill>
                  <a:prstClr val="black"/>
                </a:solidFill>
              </a:rPr>
              <a:t>Terrain-following coordinates</a:t>
            </a:r>
            <a:br>
              <a:rPr lang="en-US" altLang="ja-JP" sz="2200" dirty="0">
                <a:solidFill>
                  <a:prstClr val="black"/>
                </a:solidFill>
              </a:rPr>
            </a:br>
            <a:r>
              <a:rPr lang="en-US" altLang="ja-JP" sz="2200" dirty="0">
                <a:solidFill>
                  <a:prstClr val="black"/>
                </a:solidFill>
              </a:rPr>
              <a:t>(Gal-</a:t>
            </a:r>
            <a:r>
              <a:rPr lang="en-US" altLang="ja-JP" sz="2200" dirty="0" err="1">
                <a:solidFill>
                  <a:prstClr val="black"/>
                </a:solidFill>
              </a:rPr>
              <a:t>chen</a:t>
            </a:r>
            <a:r>
              <a:rPr lang="en-US" altLang="ja-JP" sz="2200" dirty="0">
                <a:solidFill>
                  <a:prstClr val="black"/>
                </a:solidFill>
              </a:rPr>
              <a:t> and Somerville 1975)</a:t>
            </a:r>
            <a:endParaRPr lang="en-US" altLang="ja-JP" sz="2200" i="1" dirty="0">
              <a:solidFill>
                <a:prstClr val="black"/>
              </a:solidFill>
            </a:endParaRPr>
          </a:p>
          <a:p>
            <a:pPr lvl="1"/>
            <a:r>
              <a:rPr lang="en-US" altLang="ja-JP" sz="2200" dirty="0"/>
              <a:t>Commonly used to represent terrain</a:t>
            </a:r>
          </a:p>
          <a:p>
            <a:pPr lvl="1"/>
            <a:r>
              <a:rPr lang="en-US" altLang="ja-JP" sz="2200" dirty="0"/>
              <a:t>Transforming vertical coordinate along terrain </a:t>
            </a:r>
          </a:p>
          <a:p>
            <a:pPr lvl="1"/>
            <a:r>
              <a:rPr lang="en-US" altLang="ja-JP" sz="2200" dirty="0"/>
              <a:t>Deformed on steep terrain and inducing a serious error</a:t>
            </a:r>
          </a:p>
        </p:txBody>
      </p:sp>
      <p:grpSp>
        <p:nvGrpSpPr>
          <p:cNvPr id="8" name="グループ化 7"/>
          <p:cNvGrpSpPr/>
          <p:nvPr/>
        </p:nvGrpSpPr>
        <p:grpSpPr>
          <a:xfrm>
            <a:off x="6624638" y="1380699"/>
            <a:ext cx="2215744" cy="1789872"/>
            <a:chOff x="939800" y="2708920"/>
            <a:chExt cx="3632200" cy="3615680"/>
          </a:xfrm>
        </p:grpSpPr>
        <p:sp>
          <p:nvSpPr>
            <p:cNvPr id="9" name="フリーフォーム 8"/>
            <p:cNvSpPr/>
            <p:nvPr/>
          </p:nvSpPr>
          <p:spPr>
            <a:xfrm>
              <a:off x="952500" y="4889500"/>
              <a:ext cx="3606800" cy="1435100"/>
            </a:xfrm>
            <a:custGeom>
              <a:avLst/>
              <a:gdLst>
                <a:gd name="connsiteX0" fmla="*/ 0 w 3606800"/>
                <a:gd name="connsiteY0" fmla="*/ 1435100 h 1435100"/>
                <a:gd name="connsiteX1" fmla="*/ 1460500 w 3606800"/>
                <a:gd name="connsiteY1" fmla="*/ 1117600 h 1435100"/>
                <a:gd name="connsiteX2" fmla="*/ 2159000 w 3606800"/>
                <a:gd name="connsiteY2" fmla="*/ 698500 h 1435100"/>
                <a:gd name="connsiteX3" fmla="*/ 2857500 w 3606800"/>
                <a:gd name="connsiteY3" fmla="*/ 0 h 1435100"/>
                <a:gd name="connsiteX4" fmla="*/ 3606800 w 3606800"/>
                <a:gd name="connsiteY4" fmla="*/ 0 h 1435100"/>
                <a:gd name="connsiteX5" fmla="*/ 3606800 w 3606800"/>
                <a:gd name="connsiteY5" fmla="*/ 1422400 h 1435100"/>
                <a:gd name="connsiteX6" fmla="*/ 0 w 3606800"/>
                <a:gd name="connsiteY6" fmla="*/ 1435100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6800" h="1435100">
                  <a:moveTo>
                    <a:pt x="0" y="1435100"/>
                  </a:moveTo>
                  <a:lnTo>
                    <a:pt x="1460500" y="1117600"/>
                  </a:lnTo>
                  <a:lnTo>
                    <a:pt x="2159000" y="698500"/>
                  </a:lnTo>
                  <a:lnTo>
                    <a:pt x="2857500" y="0"/>
                  </a:lnTo>
                  <a:lnTo>
                    <a:pt x="3606800" y="0"/>
                  </a:lnTo>
                  <a:lnTo>
                    <a:pt x="3606800" y="1422400"/>
                  </a:lnTo>
                  <a:lnTo>
                    <a:pt x="0" y="14351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952500" y="2708920"/>
              <a:ext cx="36195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endCxn id="9" idx="4"/>
            </p:cNvCxnSpPr>
            <p:nvPr/>
          </p:nvCxnSpPr>
          <p:spPr>
            <a:xfrm>
              <a:off x="4559300" y="2708920"/>
              <a:ext cx="0" cy="21805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9" idx="3"/>
            </p:cNvCxnSpPr>
            <p:nvPr/>
          </p:nvCxnSpPr>
          <p:spPr>
            <a:xfrm>
              <a:off x="3810000" y="2708920"/>
              <a:ext cx="0" cy="21805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9" idx="2"/>
            </p:cNvCxnSpPr>
            <p:nvPr/>
          </p:nvCxnSpPr>
          <p:spPr>
            <a:xfrm flipV="1">
              <a:off x="3111500" y="2708920"/>
              <a:ext cx="20340" cy="28790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9" idx="1"/>
            </p:cNvCxnSpPr>
            <p:nvPr/>
          </p:nvCxnSpPr>
          <p:spPr>
            <a:xfrm flipH="1" flipV="1">
              <a:off x="2411760" y="2708920"/>
              <a:ext cx="1240" cy="32981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1691680" y="2708920"/>
              <a:ext cx="0" cy="34563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9" idx="0"/>
            </p:cNvCxnSpPr>
            <p:nvPr/>
          </p:nvCxnSpPr>
          <p:spPr>
            <a:xfrm flipV="1">
              <a:off x="952500" y="2708920"/>
              <a:ext cx="0" cy="36156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フリーフォーム 17"/>
            <p:cNvSpPr/>
            <p:nvPr/>
          </p:nvSpPr>
          <p:spPr>
            <a:xfrm>
              <a:off x="952500" y="4419600"/>
              <a:ext cx="3594100" cy="1193800"/>
            </a:xfrm>
            <a:custGeom>
              <a:avLst/>
              <a:gdLst>
                <a:gd name="connsiteX0" fmla="*/ 0 w 3594100"/>
                <a:gd name="connsiteY0" fmla="*/ 1193800 h 1193800"/>
                <a:gd name="connsiteX1" fmla="*/ 736600 w 3594100"/>
                <a:gd name="connsiteY1" fmla="*/ 965200 h 1193800"/>
                <a:gd name="connsiteX2" fmla="*/ 1485900 w 3594100"/>
                <a:gd name="connsiteY2" fmla="*/ 863600 h 1193800"/>
                <a:gd name="connsiteX3" fmla="*/ 2171700 w 3594100"/>
                <a:gd name="connsiteY3" fmla="*/ 584200 h 1193800"/>
                <a:gd name="connsiteX4" fmla="*/ 2844800 w 3594100"/>
                <a:gd name="connsiteY4" fmla="*/ 0 h 1193800"/>
                <a:gd name="connsiteX5" fmla="*/ 3594100 w 3594100"/>
                <a:gd name="connsiteY5"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100" h="1193800">
                  <a:moveTo>
                    <a:pt x="0" y="1193800"/>
                  </a:moveTo>
                  <a:lnTo>
                    <a:pt x="736600" y="965200"/>
                  </a:lnTo>
                  <a:lnTo>
                    <a:pt x="1485900" y="863600"/>
                  </a:lnTo>
                  <a:lnTo>
                    <a:pt x="2171700" y="584200"/>
                  </a:lnTo>
                  <a:lnTo>
                    <a:pt x="2844800" y="0"/>
                  </a:lnTo>
                  <a:lnTo>
                    <a:pt x="35941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952500" y="3987800"/>
              <a:ext cx="3619500" cy="863600"/>
            </a:xfrm>
            <a:custGeom>
              <a:avLst/>
              <a:gdLst>
                <a:gd name="connsiteX0" fmla="*/ 0 w 3619500"/>
                <a:gd name="connsiteY0" fmla="*/ 863600 h 863600"/>
                <a:gd name="connsiteX1" fmla="*/ 762000 w 3619500"/>
                <a:gd name="connsiteY1" fmla="*/ 647700 h 863600"/>
                <a:gd name="connsiteX2" fmla="*/ 1473200 w 3619500"/>
                <a:gd name="connsiteY2" fmla="*/ 584200 h 863600"/>
                <a:gd name="connsiteX3" fmla="*/ 2197100 w 3619500"/>
                <a:gd name="connsiteY3" fmla="*/ 444500 h 863600"/>
                <a:gd name="connsiteX4" fmla="*/ 2870200 w 3619500"/>
                <a:gd name="connsiteY4" fmla="*/ 0 h 863600"/>
                <a:gd name="connsiteX5" fmla="*/ 3619500 w 3619500"/>
                <a:gd name="connsiteY5"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0" h="863600">
                  <a:moveTo>
                    <a:pt x="0" y="863600"/>
                  </a:moveTo>
                  <a:lnTo>
                    <a:pt x="762000" y="647700"/>
                  </a:lnTo>
                  <a:lnTo>
                    <a:pt x="1473200" y="584200"/>
                  </a:lnTo>
                  <a:lnTo>
                    <a:pt x="2197100" y="444500"/>
                  </a:lnTo>
                  <a:lnTo>
                    <a:pt x="2870200" y="0"/>
                  </a:lnTo>
                  <a:lnTo>
                    <a:pt x="36195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939800" y="3556000"/>
              <a:ext cx="3632200" cy="584200"/>
            </a:xfrm>
            <a:custGeom>
              <a:avLst/>
              <a:gdLst>
                <a:gd name="connsiteX0" fmla="*/ 0 w 3632200"/>
                <a:gd name="connsiteY0" fmla="*/ 584200 h 584200"/>
                <a:gd name="connsiteX1" fmla="*/ 749300 w 3632200"/>
                <a:gd name="connsiteY1" fmla="*/ 342900 h 584200"/>
                <a:gd name="connsiteX2" fmla="*/ 1473200 w 3632200"/>
                <a:gd name="connsiteY2" fmla="*/ 304800 h 584200"/>
                <a:gd name="connsiteX3" fmla="*/ 2184400 w 3632200"/>
                <a:gd name="connsiteY3" fmla="*/ 292100 h 584200"/>
                <a:gd name="connsiteX4" fmla="*/ 2882900 w 3632200"/>
                <a:gd name="connsiteY4" fmla="*/ 0 h 584200"/>
                <a:gd name="connsiteX5" fmla="*/ 3632200 w 3632200"/>
                <a:gd name="connsiteY5" fmla="*/ 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2200" h="584200">
                  <a:moveTo>
                    <a:pt x="0" y="584200"/>
                  </a:moveTo>
                  <a:lnTo>
                    <a:pt x="749300" y="342900"/>
                  </a:lnTo>
                  <a:lnTo>
                    <a:pt x="1473200" y="304800"/>
                  </a:lnTo>
                  <a:lnTo>
                    <a:pt x="2184400" y="292100"/>
                  </a:lnTo>
                  <a:lnTo>
                    <a:pt x="2882900" y="0"/>
                  </a:lnTo>
                  <a:lnTo>
                    <a:pt x="36322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952500" y="3149600"/>
              <a:ext cx="3619500" cy="266700"/>
            </a:xfrm>
            <a:custGeom>
              <a:avLst/>
              <a:gdLst>
                <a:gd name="connsiteX0" fmla="*/ 0 w 3619500"/>
                <a:gd name="connsiteY0" fmla="*/ 266700 h 266700"/>
                <a:gd name="connsiteX1" fmla="*/ 736600 w 3619500"/>
                <a:gd name="connsiteY1" fmla="*/ 215900 h 266700"/>
                <a:gd name="connsiteX2" fmla="*/ 1460500 w 3619500"/>
                <a:gd name="connsiteY2" fmla="*/ 203200 h 266700"/>
                <a:gd name="connsiteX3" fmla="*/ 2171700 w 3619500"/>
                <a:gd name="connsiteY3" fmla="*/ 152400 h 266700"/>
                <a:gd name="connsiteX4" fmla="*/ 2870200 w 3619500"/>
                <a:gd name="connsiteY4" fmla="*/ 0 h 266700"/>
                <a:gd name="connsiteX5" fmla="*/ 3568700 w 3619500"/>
                <a:gd name="connsiteY5" fmla="*/ 0 h 266700"/>
                <a:gd name="connsiteX6" fmla="*/ 3619500 w 3619500"/>
                <a:gd name="connsiteY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0" h="266700">
                  <a:moveTo>
                    <a:pt x="0" y="266700"/>
                  </a:moveTo>
                  <a:lnTo>
                    <a:pt x="736600" y="215900"/>
                  </a:lnTo>
                  <a:lnTo>
                    <a:pt x="1460500" y="203200"/>
                  </a:lnTo>
                  <a:lnTo>
                    <a:pt x="2171700" y="152400"/>
                  </a:lnTo>
                  <a:lnTo>
                    <a:pt x="2870200" y="0"/>
                  </a:lnTo>
                  <a:lnTo>
                    <a:pt x="3568700" y="0"/>
                  </a:lnTo>
                  <a:lnTo>
                    <a:pt x="36195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6592267" y="3925223"/>
            <a:ext cx="2248115" cy="1789634"/>
            <a:chOff x="5283200" y="2692400"/>
            <a:chExt cx="3632200" cy="3613150"/>
          </a:xfrm>
        </p:grpSpPr>
        <p:sp>
          <p:nvSpPr>
            <p:cNvPr id="23" name="フリーフォーム 22"/>
            <p:cNvSpPr/>
            <p:nvPr/>
          </p:nvSpPr>
          <p:spPr>
            <a:xfrm>
              <a:off x="5292080" y="4870450"/>
              <a:ext cx="3606800" cy="1435100"/>
            </a:xfrm>
            <a:custGeom>
              <a:avLst/>
              <a:gdLst>
                <a:gd name="connsiteX0" fmla="*/ 0 w 3606800"/>
                <a:gd name="connsiteY0" fmla="*/ 1435100 h 1435100"/>
                <a:gd name="connsiteX1" fmla="*/ 1460500 w 3606800"/>
                <a:gd name="connsiteY1" fmla="*/ 1117600 h 1435100"/>
                <a:gd name="connsiteX2" fmla="*/ 2159000 w 3606800"/>
                <a:gd name="connsiteY2" fmla="*/ 698500 h 1435100"/>
                <a:gd name="connsiteX3" fmla="*/ 2857500 w 3606800"/>
                <a:gd name="connsiteY3" fmla="*/ 0 h 1435100"/>
                <a:gd name="connsiteX4" fmla="*/ 3606800 w 3606800"/>
                <a:gd name="connsiteY4" fmla="*/ 0 h 1435100"/>
                <a:gd name="connsiteX5" fmla="*/ 3606800 w 3606800"/>
                <a:gd name="connsiteY5" fmla="*/ 1422400 h 1435100"/>
                <a:gd name="connsiteX6" fmla="*/ 0 w 3606800"/>
                <a:gd name="connsiteY6" fmla="*/ 1435100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6800" h="1435100">
                  <a:moveTo>
                    <a:pt x="0" y="1435100"/>
                  </a:moveTo>
                  <a:lnTo>
                    <a:pt x="1460500" y="1117600"/>
                  </a:lnTo>
                  <a:lnTo>
                    <a:pt x="2159000" y="698500"/>
                  </a:lnTo>
                  <a:lnTo>
                    <a:pt x="2857500" y="0"/>
                  </a:lnTo>
                  <a:lnTo>
                    <a:pt x="3606800" y="0"/>
                  </a:lnTo>
                  <a:lnTo>
                    <a:pt x="3606800" y="1422400"/>
                  </a:lnTo>
                  <a:lnTo>
                    <a:pt x="0" y="1435100"/>
                  </a:lnTo>
                  <a:close/>
                </a:path>
              </a:pathLst>
            </a:custGeom>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5292080" y="2708920"/>
              <a:ext cx="3606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endCxn id="23" idx="4"/>
            </p:cNvCxnSpPr>
            <p:nvPr/>
          </p:nvCxnSpPr>
          <p:spPr>
            <a:xfrm>
              <a:off x="8898880" y="2708920"/>
              <a:ext cx="0" cy="21615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endCxn id="23" idx="0"/>
            </p:cNvCxnSpPr>
            <p:nvPr/>
          </p:nvCxnSpPr>
          <p:spPr>
            <a:xfrm>
              <a:off x="5292080" y="2708920"/>
              <a:ext cx="0" cy="35966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8026400" y="2692400"/>
              <a:ext cx="114300" cy="2197100"/>
            </a:xfrm>
            <a:custGeom>
              <a:avLst/>
              <a:gdLst>
                <a:gd name="connsiteX0" fmla="*/ 88900 w 114300"/>
                <a:gd name="connsiteY0" fmla="*/ 2197100 h 2197100"/>
                <a:gd name="connsiteX1" fmla="*/ 76200 w 114300"/>
                <a:gd name="connsiteY1" fmla="*/ 2146300 h 2197100"/>
                <a:gd name="connsiteX2" fmla="*/ 25400 w 114300"/>
                <a:gd name="connsiteY2" fmla="*/ 1841500 h 2197100"/>
                <a:gd name="connsiteX3" fmla="*/ 0 w 114300"/>
                <a:gd name="connsiteY3" fmla="*/ 1409700 h 2197100"/>
                <a:gd name="connsiteX4" fmla="*/ 12700 w 114300"/>
                <a:gd name="connsiteY4" fmla="*/ 914400 h 2197100"/>
                <a:gd name="connsiteX5" fmla="*/ 50800 w 114300"/>
                <a:gd name="connsiteY5" fmla="*/ 457200 h 2197100"/>
                <a:gd name="connsiteX6" fmla="*/ 114300 w 114300"/>
                <a:gd name="connsiteY6" fmla="*/ 0 h 219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2197100">
                  <a:moveTo>
                    <a:pt x="88900" y="2197100"/>
                  </a:moveTo>
                  <a:lnTo>
                    <a:pt x="76200" y="2146300"/>
                  </a:lnTo>
                  <a:lnTo>
                    <a:pt x="25400" y="1841500"/>
                  </a:lnTo>
                  <a:lnTo>
                    <a:pt x="0" y="1409700"/>
                  </a:lnTo>
                  <a:lnTo>
                    <a:pt x="12700" y="914400"/>
                  </a:lnTo>
                  <a:lnTo>
                    <a:pt x="50800" y="457200"/>
                  </a:lnTo>
                  <a:lnTo>
                    <a:pt x="1143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5829300" y="2717800"/>
              <a:ext cx="190500" cy="3416300"/>
            </a:xfrm>
            <a:custGeom>
              <a:avLst/>
              <a:gdLst>
                <a:gd name="connsiteX0" fmla="*/ 190500 w 190500"/>
                <a:gd name="connsiteY0" fmla="*/ 3416300 h 3416300"/>
                <a:gd name="connsiteX1" fmla="*/ 88900 w 190500"/>
                <a:gd name="connsiteY1" fmla="*/ 2781300 h 3416300"/>
                <a:gd name="connsiteX2" fmla="*/ 25400 w 190500"/>
                <a:gd name="connsiteY2" fmla="*/ 1993900 h 3416300"/>
                <a:gd name="connsiteX3" fmla="*/ 0 w 190500"/>
                <a:gd name="connsiteY3" fmla="*/ 1282700 h 3416300"/>
                <a:gd name="connsiteX4" fmla="*/ 76200 w 190500"/>
                <a:gd name="connsiteY4" fmla="*/ 647700 h 3416300"/>
                <a:gd name="connsiteX5" fmla="*/ 139700 w 190500"/>
                <a:gd name="connsiteY5" fmla="*/ 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3416300">
                  <a:moveTo>
                    <a:pt x="190500" y="3416300"/>
                  </a:moveTo>
                  <a:lnTo>
                    <a:pt x="88900" y="2781300"/>
                  </a:lnTo>
                  <a:lnTo>
                    <a:pt x="25400" y="1993900"/>
                  </a:lnTo>
                  <a:lnTo>
                    <a:pt x="0" y="1282700"/>
                  </a:lnTo>
                  <a:lnTo>
                    <a:pt x="76200" y="647700"/>
                  </a:lnTo>
                  <a:lnTo>
                    <a:pt x="1397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6553200" y="2717800"/>
              <a:ext cx="190500" cy="3276600"/>
            </a:xfrm>
            <a:custGeom>
              <a:avLst/>
              <a:gdLst>
                <a:gd name="connsiteX0" fmla="*/ 190500 w 190500"/>
                <a:gd name="connsiteY0" fmla="*/ 3276600 h 3276600"/>
                <a:gd name="connsiteX1" fmla="*/ 63500 w 190500"/>
                <a:gd name="connsiteY1" fmla="*/ 2603500 h 3276600"/>
                <a:gd name="connsiteX2" fmla="*/ 12700 w 190500"/>
                <a:gd name="connsiteY2" fmla="*/ 1879600 h 3276600"/>
                <a:gd name="connsiteX3" fmla="*/ 0 w 190500"/>
                <a:gd name="connsiteY3" fmla="*/ 1181100 h 3276600"/>
                <a:gd name="connsiteX4" fmla="*/ 50800 w 190500"/>
                <a:gd name="connsiteY4" fmla="*/ 635000 h 3276600"/>
                <a:gd name="connsiteX5" fmla="*/ 152400 w 190500"/>
                <a:gd name="connsiteY5" fmla="*/ 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3276600">
                  <a:moveTo>
                    <a:pt x="190500" y="3276600"/>
                  </a:moveTo>
                  <a:lnTo>
                    <a:pt x="63500" y="2603500"/>
                  </a:lnTo>
                  <a:lnTo>
                    <a:pt x="12700" y="1879600"/>
                  </a:lnTo>
                  <a:lnTo>
                    <a:pt x="0" y="1181100"/>
                  </a:lnTo>
                  <a:lnTo>
                    <a:pt x="50800" y="635000"/>
                  </a:lnTo>
                  <a:lnTo>
                    <a:pt x="1524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7302500" y="2705100"/>
              <a:ext cx="165100" cy="2844800"/>
            </a:xfrm>
            <a:custGeom>
              <a:avLst/>
              <a:gdLst>
                <a:gd name="connsiteX0" fmla="*/ 165100 w 165100"/>
                <a:gd name="connsiteY0" fmla="*/ 2844800 h 2844800"/>
                <a:gd name="connsiteX1" fmla="*/ 50800 w 165100"/>
                <a:gd name="connsiteY1" fmla="*/ 2362200 h 2844800"/>
                <a:gd name="connsiteX2" fmla="*/ 25400 w 165100"/>
                <a:gd name="connsiteY2" fmla="*/ 1752600 h 2844800"/>
                <a:gd name="connsiteX3" fmla="*/ 0 w 165100"/>
                <a:gd name="connsiteY3" fmla="*/ 1168400 h 2844800"/>
                <a:gd name="connsiteX4" fmla="*/ 25400 w 165100"/>
                <a:gd name="connsiteY4" fmla="*/ 584200 h 2844800"/>
                <a:gd name="connsiteX5" fmla="*/ 114300 w 165100"/>
                <a:gd name="connsiteY5" fmla="*/ 0 h 28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00" h="2844800">
                  <a:moveTo>
                    <a:pt x="165100" y="2844800"/>
                  </a:moveTo>
                  <a:lnTo>
                    <a:pt x="50800" y="2362200"/>
                  </a:lnTo>
                  <a:lnTo>
                    <a:pt x="25400" y="1752600"/>
                  </a:lnTo>
                  <a:lnTo>
                    <a:pt x="0" y="1168400"/>
                  </a:lnTo>
                  <a:lnTo>
                    <a:pt x="25400" y="584200"/>
                  </a:lnTo>
                  <a:lnTo>
                    <a:pt x="1143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5283200" y="4076700"/>
              <a:ext cx="3619500" cy="787400"/>
            </a:xfrm>
            <a:custGeom>
              <a:avLst/>
              <a:gdLst>
                <a:gd name="connsiteX0" fmla="*/ 0 w 3619500"/>
                <a:gd name="connsiteY0" fmla="*/ 787400 h 787400"/>
                <a:gd name="connsiteX1" fmla="*/ 571500 w 3619500"/>
                <a:gd name="connsiteY1" fmla="*/ 685800 h 787400"/>
                <a:gd name="connsiteX2" fmla="*/ 1257300 w 3619500"/>
                <a:gd name="connsiteY2" fmla="*/ 584200 h 787400"/>
                <a:gd name="connsiteX3" fmla="*/ 2082800 w 3619500"/>
                <a:gd name="connsiteY3" fmla="*/ 419100 h 787400"/>
                <a:gd name="connsiteX4" fmla="*/ 2730500 w 3619500"/>
                <a:gd name="connsiteY4" fmla="*/ 12700 h 787400"/>
                <a:gd name="connsiteX5" fmla="*/ 3619500 w 3619500"/>
                <a:gd name="connsiteY5" fmla="*/ 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0" h="787400">
                  <a:moveTo>
                    <a:pt x="0" y="787400"/>
                  </a:moveTo>
                  <a:lnTo>
                    <a:pt x="571500" y="685800"/>
                  </a:lnTo>
                  <a:lnTo>
                    <a:pt x="1257300" y="584200"/>
                  </a:lnTo>
                  <a:lnTo>
                    <a:pt x="2082800" y="419100"/>
                  </a:lnTo>
                  <a:lnTo>
                    <a:pt x="2730500" y="12700"/>
                  </a:lnTo>
                  <a:lnTo>
                    <a:pt x="36195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5308600" y="4559300"/>
              <a:ext cx="3606800" cy="1041400"/>
            </a:xfrm>
            <a:custGeom>
              <a:avLst/>
              <a:gdLst>
                <a:gd name="connsiteX0" fmla="*/ 0 w 3606800"/>
                <a:gd name="connsiteY0" fmla="*/ 1041400 h 1041400"/>
                <a:gd name="connsiteX1" fmla="*/ 622300 w 3606800"/>
                <a:gd name="connsiteY1" fmla="*/ 965200 h 1041400"/>
                <a:gd name="connsiteX2" fmla="*/ 1308100 w 3606800"/>
                <a:gd name="connsiteY2" fmla="*/ 800100 h 1041400"/>
                <a:gd name="connsiteX3" fmla="*/ 2044700 w 3606800"/>
                <a:gd name="connsiteY3" fmla="*/ 520700 h 1041400"/>
                <a:gd name="connsiteX4" fmla="*/ 2743200 w 3606800"/>
                <a:gd name="connsiteY4" fmla="*/ 0 h 1041400"/>
                <a:gd name="connsiteX5" fmla="*/ 3606800 w 3606800"/>
                <a:gd name="connsiteY5" fmla="*/ 0 h 1041400"/>
                <a:gd name="connsiteX6" fmla="*/ 3594100 w 3606800"/>
                <a:gd name="connsiteY6" fmla="*/ 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6800" h="1041400">
                  <a:moveTo>
                    <a:pt x="0" y="1041400"/>
                  </a:moveTo>
                  <a:lnTo>
                    <a:pt x="622300" y="965200"/>
                  </a:lnTo>
                  <a:lnTo>
                    <a:pt x="1308100" y="800100"/>
                  </a:lnTo>
                  <a:lnTo>
                    <a:pt x="2044700" y="520700"/>
                  </a:lnTo>
                  <a:lnTo>
                    <a:pt x="2743200" y="0"/>
                  </a:lnTo>
                  <a:lnTo>
                    <a:pt x="3606800" y="0"/>
                  </a:lnTo>
                  <a:lnTo>
                    <a:pt x="35941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5295900" y="3619500"/>
              <a:ext cx="3619500" cy="533400"/>
            </a:xfrm>
            <a:custGeom>
              <a:avLst/>
              <a:gdLst>
                <a:gd name="connsiteX0" fmla="*/ 0 w 3619500"/>
                <a:gd name="connsiteY0" fmla="*/ 533400 h 533400"/>
                <a:gd name="connsiteX1" fmla="*/ 533400 w 3619500"/>
                <a:gd name="connsiteY1" fmla="*/ 355600 h 533400"/>
                <a:gd name="connsiteX2" fmla="*/ 1270000 w 3619500"/>
                <a:gd name="connsiteY2" fmla="*/ 266700 h 533400"/>
                <a:gd name="connsiteX3" fmla="*/ 2006600 w 3619500"/>
                <a:gd name="connsiteY3" fmla="*/ 215900 h 533400"/>
                <a:gd name="connsiteX4" fmla="*/ 2730500 w 3619500"/>
                <a:gd name="connsiteY4" fmla="*/ 0 h 533400"/>
                <a:gd name="connsiteX5" fmla="*/ 3619500 w 36195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0" h="533400">
                  <a:moveTo>
                    <a:pt x="0" y="533400"/>
                  </a:moveTo>
                  <a:lnTo>
                    <a:pt x="533400" y="355600"/>
                  </a:lnTo>
                  <a:lnTo>
                    <a:pt x="1270000" y="266700"/>
                  </a:lnTo>
                  <a:lnTo>
                    <a:pt x="2006600" y="215900"/>
                  </a:lnTo>
                  <a:lnTo>
                    <a:pt x="2730500" y="0"/>
                  </a:lnTo>
                  <a:lnTo>
                    <a:pt x="36195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5321300" y="3187700"/>
              <a:ext cx="3581400" cy="215900"/>
            </a:xfrm>
            <a:custGeom>
              <a:avLst/>
              <a:gdLst>
                <a:gd name="connsiteX0" fmla="*/ 0 w 3581400"/>
                <a:gd name="connsiteY0" fmla="*/ 215900 h 215900"/>
                <a:gd name="connsiteX1" fmla="*/ 609600 w 3581400"/>
                <a:gd name="connsiteY1" fmla="*/ 177800 h 215900"/>
                <a:gd name="connsiteX2" fmla="*/ 1295400 w 3581400"/>
                <a:gd name="connsiteY2" fmla="*/ 177800 h 215900"/>
                <a:gd name="connsiteX3" fmla="*/ 1993900 w 3581400"/>
                <a:gd name="connsiteY3" fmla="*/ 127000 h 215900"/>
                <a:gd name="connsiteX4" fmla="*/ 2755900 w 3581400"/>
                <a:gd name="connsiteY4" fmla="*/ 0 h 215900"/>
                <a:gd name="connsiteX5" fmla="*/ 3581400 w 3581400"/>
                <a:gd name="connsiteY5"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215900">
                  <a:moveTo>
                    <a:pt x="0" y="215900"/>
                  </a:moveTo>
                  <a:lnTo>
                    <a:pt x="609600" y="177800"/>
                  </a:lnTo>
                  <a:lnTo>
                    <a:pt x="1295400" y="177800"/>
                  </a:lnTo>
                  <a:lnTo>
                    <a:pt x="1993900" y="127000"/>
                  </a:lnTo>
                  <a:lnTo>
                    <a:pt x="2755900" y="0"/>
                  </a:lnTo>
                  <a:lnTo>
                    <a:pt x="35814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6484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Previous research: </a:t>
            </a:r>
            <a:r>
              <a:rPr lang="en-US" altLang="ja-JP" dirty="0" err="1">
                <a:solidFill>
                  <a:prstClr val="black"/>
                </a:solidFill>
              </a:rPr>
              <a:t>Satomura</a:t>
            </a:r>
            <a:r>
              <a:rPr lang="en-US" altLang="ja-JP" dirty="0">
                <a:solidFill>
                  <a:prstClr val="black"/>
                </a:solidFill>
              </a:rPr>
              <a:t> 1989</a:t>
            </a:r>
            <a:endParaRPr kumimoji="1" lang="ja-JP" altLang="en-US" dirty="0"/>
          </a:p>
        </p:txBody>
      </p:sp>
      <p:pic>
        <p:nvPicPr>
          <p:cNvPr id="5" name="図 4"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053" y="2615310"/>
            <a:ext cx="4137471" cy="2254689"/>
          </a:xfrm>
          <a:prstGeom prst="rect">
            <a:avLst/>
          </a:prstGeom>
        </p:spPr>
      </p:pic>
      <p:pic>
        <p:nvPicPr>
          <p:cNvPr id="6" name="図 5"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82" y="2562442"/>
            <a:ext cx="4220435" cy="2281946"/>
          </a:xfrm>
          <a:prstGeom prst="rect">
            <a:avLst/>
          </a:prstGeom>
        </p:spPr>
      </p:pic>
      <p:sp>
        <p:nvSpPr>
          <p:cNvPr id="7" name="テキスト ボックス 6"/>
          <p:cNvSpPr txBox="1"/>
          <p:nvPr/>
        </p:nvSpPr>
        <p:spPr>
          <a:xfrm>
            <a:off x="554035" y="1309246"/>
            <a:ext cx="8128165" cy="769441"/>
          </a:xfrm>
          <a:prstGeom prst="rect">
            <a:avLst/>
          </a:prstGeom>
          <a:noFill/>
        </p:spPr>
        <p:txBody>
          <a:bodyPr wrap="square" rtlCol="0">
            <a:spAutoFit/>
          </a:bodyPr>
          <a:lstStyle/>
          <a:p>
            <a:r>
              <a:rPr lang="en-US" altLang="ja-JP" sz="2200" dirty="0">
                <a:solidFill>
                  <a:prstClr val="black"/>
                </a:solidFill>
              </a:rPr>
              <a:t>Mountain wave simulation over a semi-circular mountain</a:t>
            </a:r>
            <a:br>
              <a:rPr lang="en-US" altLang="ja-JP" sz="2200" dirty="0">
                <a:solidFill>
                  <a:prstClr val="black"/>
                </a:solidFill>
              </a:rPr>
            </a:br>
            <a:r>
              <a:rPr lang="en-US" altLang="ja-JP" sz="2200" dirty="0">
                <a:solidFill>
                  <a:prstClr val="black"/>
                </a:solidFill>
              </a:rPr>
              <a:t> </a:t>
            </a:r>
            <a:endParaRPr lang="ja-JP" altLang="en-US" sz="2200" dirty="0">
              <a:solidFill>
                <a:prstClr val="black"/>
              </a:solidFill>
            </a:endParaRPr>
          </a:p>
        </p:txBody>
      </p:sp>
      <p:sp>
        <p:nvSpPr>
          <p:cNvPr id="8" name="テキスト ボックス 7"/>
          <p:cNvSpPr txBox="1"/>
          <p:nvPr/>
        </p:nvSpPr>
        <p:spPr>
          <a:xfrm>
            <a:off x="305874" y="2131555"/>
            <a:ext cx="4288986" cy="430887"/>
          </a:xfrm>
          <a:prstGeom prst="rect">
            <a:avLst/>
          </a:prstGeom>
          <a:noFill/>
        </p:spPr>
        <p:txBody>
          <a:bodyPr wrap="square" rtlCol="0">
            <a:spAutoFit/>
          </a:bodyPr>
          <a:lstStyle/>
          <a:p>
            <a:pPr algn="ctr"/>
            <a:r>
              <a:rPr lang="en-US" altLang="ja-JP" sz="2200" dirty="0">
                <a:solidFill>
                  <a:prstClr val="black"/>
                </a:solidFill>
              </a:rPr>
              <a:t>Terrain following coordinates</a:t>
            </a:r>
            <a:endParaRPr lang="ja-JP" altLang="en-US" sz="2200" dirty="0">
              <a:solidFill>
                <a:prstClr val="black"/>
              </a:solidFill>
            </a:endParaRPr>
          </a:p>
        </p:txBody>
      </p:sp>
      <p:sp>
        <p:nvSpPr>
          <p:cNvPr id="9" name="テキスト ボックス 8"/>
          <p:cNvSpPr txBox="1"/>
          <p:nvPr/>
        </p:nvSpPr>
        <p:spPr>
          <a:xfrm>
            <a:off x="4691296" y="2131555"/>
            <a:ext cx="4288986" cy="430887"/>
          </a:xfrm>
          <a:prstGeom prst="rect">
            <a:avLst/>
          </a:prstGeom>
          <a:noFill/>
        </p:spPr>
        <p:txBody>
          <a:bodyPr wrap="square" rtlCol="0">
            <a:spAutoFit/>
          </a:bodyPr>
          <a:lstStyle/>
          <a:p>
            <a:pPr algn="ctr"/>
            <a:r>
              <a:rPr lang="en-US" altLang="ja-JP" sz="2200" dirty="0">
                <a:solidFill>
                  <a:prstClr val="black"/>
                </a:solidFill>
              </a:rPr>
              <a:t>Numerically generated coordinates</a:t>
            </a:r>
            <a:endParaRPr lang="ja-JP" altLang="en-US" sz="2200" dirty="0">
              <a:solidFill>
                <a:prstClr val="black"/>
              </a:solidFill>
            </a:endParaRPr>
          </a:p>
        </p:txBody>
      </p:sp>
      <p:sp>
        <p:nvSpPr>
          <p:cNvPr id="3" name="正方形/長方形 2"/>
          <p:cNvSpPr/>
          <p:nvPr/>
        </p:nvSpPr>
        <p:spPr>
          <a:xfrm>
            <a:off x="397682" y="5152480"/>
            <a:ext cx="8284518" cy="769441"/>
          </a:xfrm>
          <a:prstGeom prst="rect">
            <a:avLst/>
          </a:prstGeom>
        </p:spPr>
        <p:txBody>
          <a:bodyPr wrap="square">
            <a:spAutoFit/>
          </a:bodyPr>
          <a:lstStyle/>
          <a:p>
            <a:pPr lvl="1"/>
            <a:r>
              <a:rPr lang="en-US" altLang="ja-JP" sz="2200" dirty="0"/>
              <a:t>The numerically generated coordinates succeeded in improving representation of steep terrain.</a:t>
            </a:r>
          </a:p>
        </p:txBody>
      </p:sp>
    </p:spTree>
    <p:extLst>
      <p:ext uri="{BB962C8B-B14F-4D97-AF65-F5344CB8AC3E}">
        <p14:creationId xmlns:p14="http://schemas.microsoft.com/office/powerpoint/2010/main" val="292862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Problem of previous research</a:t>
            </a:r>
            <a:endParaRPr kumimoji="1" lang="ja-JP" altLang="en-US" dirty="0"/>
          </a:p>
        </p:txBody>
      </p:sp>
      <p:sp>
        <p:nvSpPr>
          <p:cNvPr id="3" name="コンテンツ プレースホルダー 2"/>
          <p:cNvSpPr>
            <a:spLocks noGrp="1"/>
          </p:cNvSpPr>
          <p:nvPr>
            <p:ph sz="half" idx="1"/>
          </p:nvPr>
        </p:nvSpPr>
        <p:spPr>
          <a:xfrm>
            <a:off x="665566" y="1606734"/>
            <a:ext cx="5013279" cy="3944980"/>
          </a:xfrm>
        </p:spPr>
        <p:txBody>
          <a:bodyPr>
            <a:noAutofit/>
          </a:bodyPr>
          <a:lstStyle/>
          <a:p>
            <a:pPr marL="80963" lvl="1" indent="-80963">
              <a:buNone/>
            </a:pPr>
            <a:r>
              <a:rPr lang="en-US" altLang="ja-JP" sz="2200" dirty="0"/>
              <a:t>Over complex terrain which the slope angle changes rapidly (e.g. cliff),</a:t>
            </a:r>
            <a:br>
              <a:rPr lang="en-US" altLang="ja-JP" sz="2200" dirty="0"/>
            </a:br>
            <a:r>
              <a:rPr lang="en-US" altLang="ja-JP" sz="2200" dirty="0"/>
              <a:t> coordinate cannot be generated properly. </a:t>
            </a:r>
          </a:p>
          <a:p>
            <a:pPr lvl="1"/>
            <a:r>
              <a:rPr lang="en-US" altLang="ja-JP" sz="2200" dirty="0"/>
              <a:t>Grid point are too dense </a:t>
            </a:r>
          </a:p>
          <a:p>
            <a:pPr lvl="1"/>
            <a:r>
              <a:rPr lang="en-US" altLang="ja-JP" sz="2200" dirty="0"/>
              <a:t>Coordinates are deformed</a:t>
            </a:r>
          </a:p>
          <a:p>
            <a:endParaRPr lang="en-US" altLang="ja-JP" sz="2200" dirty="0"/>
          </a:p>
          <a:p>
            <a:r>
              <a:rPr lang="en-US" altLang="ja-JP" sz="2200" dirty="0"/>
              <a:t>Thus, more improvements are necessary</a:t>
            </a:r>
            <a:br>
              <a:rPr lang="en-US" altLang="ja-JP" sz="2200" dirty="0"/>
            </a:br>
            <a:r>
              <a:rPr lang="en-US" altLang="ja-JP" sz="2200" dirty="0"/>
              <a:t> if such complex terrain is to be represented adequately.</a:t>
            </a:r>
          </a:p>
        </p:txBody>
      </p:sp>
      <p:grpSp>
        <p:nvGrpSpPr>
          <p:cNvPr id="8" name="グループ化 7"/>
          <p:cNvGrpSpPr/>
          <p:nvPr/>
        </p:nvGrpSpPr>
        <p:grpSpPr>
          <a:xfrm>
            <a:off x="5837535" y="1381428"/>
            <a:ext cx="2930343" cy="3141134"/>
            <a:chOff x="4786313" y="2219325"/>
            <a:chExt cx="1821717" cy="1686234"/>
          </a:xfrm>
        </p:grpSpPr>
        <p:sp>
          <p:nvSpPr>
            <p:cNvPr id="10" name="フリーフォーム 9"/>
            <p:cNvSpPr/>
            <p:nvPr/>
          </p:nvSpPr>
          <p:spPr>
            <a:xfrm>
              <a:off x="4791075" y="2219325"/>
              <a:ext cx="1466850" cy="1647825"/>
            </a:xfrm>
            <a:custGeom>
              <a:avLst/>
              <a:gdLst>
                <a:gd name="connsiteX0" fmla="*/ 1466850 w 1466850"/>
                <a:gd name="connsiteY0" fmla="*/ 0 h 1647825"/>
                <a:gd name="connsiteX1" fmla="*/ 952500 w 1466850"/>
                <a:gd name="connsiteY1" fmla="*/ 1647825 h 1647825"/>
                <a:gd name="connsiteX2" fmla="*/ 0 w 1466850"/>
                <a:gd name="connsiteY2" fmla="*/ 1638300 h 1647825"/>
              </a:gdLst>
              <a:ahLst/>
              <a:cxnLst>
                <a:cxn ang="0">
                  <a:pos x="connsiteX0" y="connsiteY0"/>
                </a:cxn>
                <a:cxn ang="0">
                  <a:pos x="connsiteX1" y="connsiteY1"/>
                </a:cxn>
                <a:cxn ang="0">
                  <a:pos x="connsiteX2" y="connsiteY2"/>
                </a:cxn>
              </a:cxnLst>
              <a:rect l="l" t="t" r="r" b="b"/>
              <a:pathLst>
                <a:path w="1466850" h="1647825">
                  <a:moveTo>
                    <a:pt x="1466850" y="0"/>
                  </a:moveTo>
                  <a:lnTo>
                    <a:pt x="952500" y="1647825"/>
                  </a:lnTo>
                  <a:lnTo>
                    <a:pt x="0" y="16383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4786313" y="2219325"/>
              <a:ext cx="1181100" cy="1290638"/>
            </a:xfrm>
            <a:custGeom>
              <a:avLst/>
              <a:gdLst>
                <a:gd name="connsiteX0" fmla="*/ 1181100 w 1181100"/>
                <a:gd name="connsiteY0" fmla="*/ 0 h 1290638"/>
                <a:gd name="connsiteX1" fmla="*/ 766762 w 1181100"/>
                <a:gd name="connsiteY1" fmla="*/ 1290638 h 1290638"/>
                <a:gd name="connsiteX2" fmla="*/ 0 w 1181100"/>
                <a:gd name="connsiteY2" fmla="*/ 1285875 h 1290638"/>
              </a:gdLst>
              <a:ahLst/>
              <a:cxnLst>
                <a:cxn ang="0">
                  <a:pos x="connsiteX0" y="connsiteY0"/>
                </a:cxn>
                <a:cxn ang="0">
                  <a:pos x="connsiteX1" y="connsiteY1"/>
                </a:cxn>
                <a:cxn ang="0">
                  <a:pos x="connsiteX2" y="connsiteY2"/>
                </a:cxn>
              </a:cxnLst>
              <a:rect l="l" t="t" r="r" b="b"/>
              <a:pathLst>
                <a:path w="1181100" h="1290638">
                  <a:moveTo>
                    <a:pt x="1181100" y="0"/>
                  </a:moveTo>
                  <a:lnTo>
                    <a:pt x="766762" y="1290638"/>
                  </a:lnTo>
                  <a:lnTo>
                    <a:pt x="0" y="12858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5162550" y="2233613"/>
              <a:ext cx="604838" cy="1638300"/>
            </a:xfrm>
            <a:custGeom>
              <a:avLst/>
              <a:gdLst>
                <a:gd name="connsiteX0" fmla="*/ 604838 w 604838"/>
                <a:gd name="connsiteY0" fmla="*/ 1638300 h 1638300"/>
                <a:gd name="connsiteX1" fmla="*/ 390525 w 604838"/>
                <a:gd name="connsiteY1" fmla="*/ 1281112 h 1638300"/>
                <a:gd name="connsiteX2" fmla="*/ 180975 w 604838"/>
                <a:gd name="connsiteY2" fmla="*/ 857250 h 1638300"/>
                <a:gd name="connsiteX3" fmla="*/ 0 w 604838"/>
                <a:gd name="connsiteY3" fmla="*/ 0 h 1638300"/>
              </a:gdLst>
              <a:ahLst/>
              <a:cxnLst>
                <a:cxn ang="0">
                  <a:pos x="connsiteX0" y="connsiteY0"/>
                </a:cxn>
                <a:cxn ang="0">
                  <a:pos x="connsiteX1" y="connsiteY1"/>
                </a:cxn>
                <a:cxn ang="0">
                  <a:pos x="connsiteX2" y="connsiteY2"/>
                </a:cxn>
                <a:cxn ang="0">
                  <a:pos x="connsiteX3" y="connsiteY3"/>
                </a:cxn>
              </a:cxnLst>
              <a:rect l="l" t="t" r="r" b="b"/>
              <a:pathLst>
                <a:path w="604838" h="1638300">
                  <a:moveTo>
                    <a:pt x="604838" y="1638300"/>
                  </a:moveTo>
                  <a:cubicBezTo>
                    <a:pt x="533003" y="1524793"/>
                    <a:pt x="461169" y="1411287"/>
                    <a:pt x="390525" y="1281112"/>
                  </a:cubicBezTo>
                  <a:cubicBezTo>
                    <a:pt x="319881" y="1150937"/>
                    <a:pt x="246062" y="1070769"/>
                    <a:pt x="180975" y="857250"/>
                  </a:cubicBezTo>
                  <a:cubicBezTo>
                    <a:pt x="115888" y="643731"/>
                    <a:pt x="57944" y="321865"/>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4905375" y="2224088"/>
              <a:ext cx="323850" cy="1643062"/>
            </a:xfrm>
            <a:custGeom>
              <a:avLst/>
              <a:gdLst>
                <a:gd name="connsiteX0" fmla="*/ 323850 w 323850"/>
                <a:gd name="connsiteY0" fmla="*/ 1643062 h 1643062"/>
                <a:gd name="connsiteX1" fmla="*/ 233363 w 323850"/>
                <a:gd name="connsiteY1" fmla="*/ 1290637 h 1643062"/>
                <a:gd name="connsiteX2" fmla="*/ 142875 w 323850"/>
                <a:gd name="connsiteY2" fmla="*/ 876300 h 1643062"/>
                <a:gd name="connsiteX3" fmla="*/ 0 w 323850"/>
                <a:gd name="connsiteY3" fmla="*/ 0 h 1643062"/>
              </a:gdLst>
              <a:ahLst/>
              <a:cxnLst>
                <a:cxn ang="0">
                  <a:pos x="connsiteX0" y="connsiteY0"/>
                </a:cxn>
                <a:cxn ang="0">
                  <a:pos x="connsiteX1" y="connsiteY1"/>
                </a:cxn>
                <a:cxn ang="0">
                  <a:pos x="connsiteX2" y="connsiteY2"/>
                </a:cxn>
                <a:cxn ang="0">
                  <a:pos x="connsiteX3" y="connsiteY3"/>
                </a:cxn>
              </a:cxnLst>
              <a:rect l="l" t="t" r="r" b="b"/>
              <a:pathLst>
                <a:path w="323850" h="1643062">
                  <a:moveTo>
                    <a:pt x="323850" y="1643062"/>
                  </a:moveTo>
                  <a:cubicBezTo>
                    <a:pt x="293687" y="1530746"/>
                    <a:pt x="263525" y="1418431"/>
                    <a:pt x="233363" y="1290637"/>
                  </a:cubicBezTo>
                  <a:cubicBezTo>
                    <a:pt x="203201" y="1162843"/>
                    <a:pt x="181769" y="1091406"/>
                    <a:pt x="142875" y="876300"/>
                  </a:cubicBezTo>
                  <a:cubicBezTo>
                    <a:pt x="103981" y="661194"/>
                    <a:pt x="51990" y="330597"/>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4786313" y="2233613"/>
              <a:ext cx="571500" cy="461962"/>
            </a:xfrm>
            <a:custGeom>
              <a:avLst/>
              <a:gdLst>
                <a:gd name="connsiteX0" fmla="*/ 0 w 571500"/>
                <a:gd name="connsiteY0" fmla="*/ 461962 h 461962"/>
                <a:gd name="connsiteX1" fmla="*/ 200025 w 571500"/>
                <a:gd name="connsiteY1" fmla="*/ 461962 h 461962"/>
                <a:gd name="connsiteX2" fmla="*/ 452437 w 571500"/>
                <a:gd name="connsiteY2" fmla="*/ 409575 h 461962"/>
                <a:gd name="connsiteX3" fmla="*/ 571500 w 571500"/>
                <a:gd name="connsiteY3" fmla="*/ 0 h 461962"/>
              </a:gdLst>
              <a:ahLst/>
              <a:cxnLst>
                <a:cxn ang="0">
                  <a:pos x="connsiteX0" y="connsiteY0"/>
                </a:cxn>
                <a:cxn ang="0">
                  <a:pos x="connsiteX1" y="connsiteY1"/>
                </a:cxn>
                <a:cxn ang="0">
                  <a:pos x="connsiteX2" y="connsiteY2"/>
                </a:cxn>
                <a:cxn ang="0">
                  <a:pos x="connsiteX3" y="connsiteY3"/>
                </a:cxn>
              </a:cxnLst>
              <a:rect l="l" t="t" r="r" b="b"/>
              <a:pathLst>
                <a:path w="571500" h="461962">
                  <a:moveTo>
                    <a:pt x="0" y="461962"/>
                  </a:moveTo>
                  <a:lnTo>
                    <a:pt x="200025" y="461962"/>
                  </a:lnTo>
                  <a:lnTo>
                    <a:pt x="452437" y="409575"/>
                  </a:lnTo>
                  <a:lnTo>
                    <a:pt x="57150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5495925" y="2219325"/>
              <a:ext cx="495300" cy="923925"/>
            </a:xfrm>
            <a:custGeom>
              <a:avLst/>
              <a:gdLst>
                <a:gd name="connsiteX0" fmla="*/ 495300 w 495300"/>
                <a:gd name="connsiteY0" fmla="*/ 923925 h 923925"/>
                <a:gd name="connsiteX1" fmla="*/ 233363 w 495300"/>
                <a:gd name="connsiteY1" fmla="*/ 747713 h 923925"/>
                <a:gd name="connsiteX2" fmla="*/ 52388 w 495300"/>
                <a:gd name="connsiteY2" fmla="*/ 185738 h 923925"/>
                <a:gd name="connsiteX3" fmla="*/ 0 w 495300"/>
                <a:gd name="connsiteY3" fmla="*/ 0 h 923925"/>
              </a:gdLst>
              <a:ahLst/>
              <a:cxnLst>
                <a:cxn ang="0">
                  <a:pos x="connsiteX0" y="connsiteY0"/>
                </a:cxn>
                <a:cxn ang="0">
                  <a:pos x="connsiteX1" y="connsiteY1"/>
                </a:cxn>
                <a:cxn ang="0">
                  <a:pos x="connsiteX2" y="connsiteY2"/>
                </a:cxn>
                <a:cxn ang="0">
                  <a:pos x="connsiteX3" y="connsiteY3"/>
                </a:cxn>
              </a:cxnLst>
              <a:rect l="l" t="t" r="r" b="b"/>
              <a:pathLst>
                <a:path w="495300" h="923925">
                  <a:moveTo>
                    <a:pt x="495300" y="923925"/>
                  </a:moveTo>
                  <a:cubicBezTo>
                    <a:pt x="401241" y="897334"/>
                    <a:pt x="307182" y="870744"/>
                    <a:pt x="233363" y="747713"/>
                  </a:cubicBezTo>
                  <a:cubicBezTo>
                    <a:pt x="159544" y="624682"/>
                    <a:pt x="91282" y="310357"/>
                    <a:pt x="52388" y="185738"/>
                  </a:cubicBezTo>
                  <a:cubicBezTo>
                    <a:pt x="13494" y="61119"/>
                    <a:pt x="6747" y="30559"/>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4786313" y="2224088"/>
              <a:ext cx="871537" cy="962025"/>
            </a:xfrm>
            <a:custGeom>
              <a:avLst/>
              <a:gdLst>
                <a:gd name="connsiteX0" fmla="*/ 0 w 871537"/>
                <a:gd name="connsiteY0" fmla="*/ 962025 h 962025"/>
                <a:gd name="connsiteX1" fmla="*/ 585787 w 871537"/>
                <a:gd name="connsiteY1" fmla="*/ 947737 h 962025"/>
                <a:gd name="connsiteX2" fmla="*/ 871537 w 871537"/>
                <a:gd name="connsiteY2" fmla="*/ 0 h 962025"/>
              </a:gdLst>
              <a:ahLst/>
              <a:cxnLst>
                <a:cxn ang="0">
                  <a:pos x="connsiteX0" y="connsiteY0"/>
                </a:cxn>
                <a:cxn ang="0">
                  <a:pos x="connsiteX1" y="connsiteY1"/>
                </a:cxn>
                <a:cxn ang="0">
                  <a:pos x="connsiteX2" y="connsiteY2"/>
                </a:cxn>
              </a:cxnLst>
              <a:rect l="l" t="t" r="r" b="b"/>
              <a:pathLst>
                <a:path w="871537" h="962025">
                  <a:moveTo>
                    <a:pt x="0" y="962025"/>
                  </a:moveTo>
                  <a:lnTo>
                    <a:pt x="585787" y="947737"/>
                  </a:lnTo>
                  <a:lnTo>
                    <a:pt x="871537"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751892" y="2223220"/>
              <a:ext cx="856138" cy="1634574"/>
            </a:xfrm>
            <a:custGeom>
              <a:avLst/>
              <a:gdLst>
                <a:gd name="connsiteX0" fmla="*/ 609600 w 1045280"/>
                <a:gd name="connsiteY0" fmla="*/ 0 h 1634574"/>
                <a:gd name="connsiteX1" fmla="*/ 1045280 w 1045280"/>
                <a:gd name="connsiteY1" fmla="*/ 0 h 1634574"/>
                <a:gd name="connsiteX2" fmla="*/ 1045280 w 1045280"/>
                <a:gd name="connsiteY2" fmla="*/ 1634574 h 1634574"/>
                <a:gd name="connsiteX3" fmla="*/ 609600 w 1045280"/>
                <a:gd name="connsiteY3" fmla="*/ 1634574 h 1634574"/>
                <a:gd name="connsiteX4" fmla="*/ 609600 w 1045280"/>
                <a:gd name="connsiteY4" fmla="*/ 1634572 h 1634574"/>
                <a:gd name="connsiteX5" fmla="*/ 0 w 1045280"/>
                <a:gd name="connsiteY5" fmla="*/ 1634572 h 163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280" h="1634574">
                  <a:moveTo>
                    <a:pt x="609600" y="0"/>
                  </a:moveTo>
                  <a:lnTo>
                    <a:pt x="1045280" y="0"/>
                  </a:lnTo>
                  <a:lnTo>
                    <a:pt x="1045280" y="1634574"/>
                  </a:lnTo>
                  <a:lnTo>
                    <a:pt x="609600" y="1634574"/>
                  </a:lnTo>
                  <a:lnTo>
                    <a:pt x="609600" y="1634572"/>
                  </a:lnTo>
                  <a:lnTo>
                    <a:pt x="0" y="1634572"/>
                  </a:lnTo>
                  <a:close/>
                </a:path>
              </a:pathLst>
            </a:cu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701401" y="3819629"/>
              <a:ext cx="81200" cy="8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190676" y="3819629"/>
              <a:ext cx="81200" cy="8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933281" y="3074644"/>
              <a:ext cx="81200" cy="8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696656" y="2917418"/>
              <a:ext cx="81200" cy="8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509080" y="3445835"/>
              <a:ext cx="81200" cy="8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100117" y="3478117"/>
              <a:ext cx="81200" cy="8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321975" y="3098604"/>
              <a:ext cx="81200" cy="8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019136" y="3123754"/>
              <a:ext cx="81200" cy="8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549680" y="2464594"/>
              <a:ext cx="81200" cy="8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943913" y="2663511"/>
              <a:ext cx="81200" cy="8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186208" y="2594751"/>
              <a:ext cx="81200" cy="8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p:cNvSpPr/>
          <p:nvPr/>
        </p:nvSpPr>
        <p:spPr>
          <a:xfrm>
            <a:off x="662961" y="5231201"/>
            <a:ext cx="8370679" cy="1107996"/>
          </a:xfrm>
          <a:prstGeom prst="rect">
            <a:avLst/>
          </a:prstGeom>
        </p:spPr>
        <p:txBody>
          <a:bodyPr wrap="square">
            <a:spAutoFit/>
          </a:bodyPr>
          <a:lstStyle/>
          <a:p>
            <a:r>
              <a:rPr lang="en-US" altLang="ja-JP" sz="2200" u="sng" dirty="0"/>
              <a:t>We have been developing a non-hydrostatic model using the Chimera grid method to represent steep and complex terrain </a:t>
            </a:r>
            <a:br>
              <a:rPr lang="en-US" altLang="ja-JP" sz="2200" u="sng" dirty="0"/>
            </a:br>
            <a:r>
              <a:rPr lang="en-US" altLang="ja-JP" sz="2200" dirty="0"/>
              <a:t>(Takemura et al. 2016).</a:t>
            </a:r>
            <a:endParaRPr lang="ja-JP" altLang="en-US" sz="2200" dirty="0"/>
          </a:p>
        </p:txBody>
      </p:sp>
    </p:spTree>
    <p:extLst>
      <p:ext uri="{BB962C8B-B14F-4D97-AF65-F5344CB8AC3E}">
        <p14:creationId xmlns:p14="http://schemas.microsoft.com/office/powerpoint/2010/main" val="43240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Th</a:t>
            </a:r>
            <a:r>
              <a:rPr lang="en-US" altLang="ja-JP" dirty="0"/>
              <a:t>e Chimera grid method</a:t>
            </a:r>
            <a:endParaRPr kumimoji="1" lang="ja-JP" altLang="en-US" dirty="0"/>
          </a:p>
        </p:txBody>
      </p:sp>
      <p:sp>
        <p:nvSpPr>
          <p:cNvPr id="4" name="コンテンツ プレースホルダー 3"/>
          <p:cNvSpPr>
            <a:spLocks noGrp="1"/>
          </p:cNvSpPr>
          <p:nvPr>
            <p:ph sz="half" idx="1"/>
          </p:nvPr>
        </p:nvSpPr>
        <p:spPr>
          <a:xfrm>
            <a:off x="689939" y="1222328"/>
            <a:ext cx="4735501" cy="4937760"/>
          </a:xfrm>
        </p:spPr>
        <p:txBody>
          <a:bodyPr>
            <a:normAutofit lnSpcReduction="10000"/>
          </a:bodyPr>
          <a:lstStyle/>
          <a:p>
            <a:r>
              <a:rPr lang="en-US" altLang="ja-JP" sz="2200" dirty="0"/>
              <a:t>The Chimera grid method is also referred to</a:t>
            </a:r>
          </a:p>
          <a:p>
            <a:pPr lvl="1">
              <a:buClr>
                <a:srgbClr val="4A66AC"/>
              </a:buClr>
            </a:pPr>
            <a:r>
              <a:rPr lang="en-US" altLang="ja-JP" sz="2200" dirty="0">
                <a:solidFill>
                  <a:prstClr val="black"/>
                </a:solidFill>
              </a:rPr>
              <a:t>overlapping grids</a:t>
            </a:r>
          </a:p>
          <a:p>
            <a:pPr lvl="1">
              <a:buClr>
                <a:srgbClr val="4A66AC"/>
              </a:buClr>
            </a:pPr>
            <a:r>
              <a:rPr lang="en-US" altLang="ja-JP" sz="2200" dirty="0">
                <a:solidFill>
                  <a:prstClr val="black"/>
                </a:solidFill>
              </a:rPr>
              <a:t>overset grids</a:t>
            </a:r>
          </a:p>
          <a:p>
            <a:pPr lvl="1">
              <a:buClr>
                <a:srgbClr val="4A66AC"/>
              </a:buClr>
            </a:pPr>
            <a:r>
              <a:rPr lang="en-US" altLang="ja-JP" sz="2200" dirty="0">
                <a:solidFill>
                  <a:prstClr val="black"/>
                </a:solidFill>
              </a:rPr>
              <a:t>composite overlaid grids</a:t>
            </a:r>
          </a:p>
          <a:p>
            <a:endParaRPr lang="en-US" altLang="ja-JP" sz="2200" dirty="0"/>
          </a:p>
          <a:p>
            <a:r>
              <a:rPr lang="en-US" altLang="ja-JP" sz="2200" dirty="0"/>
              <a:t>The computational region is represented by a composite of overlapping grids.</a:t>
            </a:r>
          </a:p>
          <a:p>
            <a:endParaRPr lang="en-US" altLang="ja-JP" sz="2200" dirty="0"/>
          </a:p>
          <a:p>
            <a:pPr lvl="1"/>
            <a:r>
              <a:rPr lang="en-US" altLang="ja-JP" sz="2200" dirty="0"/>
              <a:t>Black</a:t>
            </a:r>
            <a:r>
              <a:rPr lang="ja-JP" altLang="en-US" sz="2200" dirty="0"/>
              <a:t>：</a:t>
            </a:r>
            <a:r>
              <a:rPr lang="en-US" altLang="ja-JP" sz="2200" dirty="0"/>
              <a:t>Global grid represents the entire  computational region</a:t>
            </a:r>
          </a:p>
          <a:p>
            <a:pPr lvl="1"/>
            <a:r>
              <a:rPr lang="en-US" altLang="ja-JP" sz="2200" dirty="0">
                <a:solidFill>
                  <a:srgbClr val="FF0000"/>
                </a:solidFill>
              </a:rPr>
              <a:t>Red</a:t>
            </a:r>
            <a:r>
              <a:rPr lang="ja-JP" altLang="en-US" sz="2200" dirty="0"/>
              <a:t>：</a:t>
            </a:r>
            <a:r>
              <a:rPr lang="en-US" altLang="ja-JP" sz="2200" dirty="0"/>
              <a:t>Local grid represents only around complex boundary</a:t>
            </a:r>
          </a:p>
          <a:p>
            <a:pPr lvl="1"/>
            <a:endParaRPr lang="en-US" altLang="ja-JP" sz="2200" dirty="0"/>
          </a:p>
          <a:p>
            <a:endParaRPr lang="en-US" altLang="ja-JP" sz="2200" dirty="0">
              <a:solidFill>
                <a:schemeClr val="tx1"/>
              </a:solidFill>
            </a:endParaRPr>
          </a:p>
          <a:p>
            <a:endParaRPr lang="en-US" altLang="ja-JP" sz="2200" dirty="0">
              <a:solidFill>
                <a:schemeClr val="tx1"/>
              </a:solidFill>
            </a:endParaRPr>
          </a:p>
        </p:txBody>
      </p:sp>
      <p:grpSp>
        <p:nvGrpSpPr>
          <p:cNvPr id="10" name="グループ化 9"/>
          <p:cNvGrpSpPr/>
          <p:nvPr/>
        </p:nvGrpSpPr>
        <p:grpSpPr>
          <a:xfrm>
            <a:off x="5561244" y="1795463"/>
            <a:ext cx="4156567" cy="3074446"/>
            <a:chOff x="10173307" y="25700835"/>
            <a:chExt cx="4156567" cy="3074446"/>
          </a:xfrm>
        </p:grpSpPr>
        <p:sp>
          <p:nvSpPr>
            <p:cNvPr id="12" name="テキスト ボックス 11"/>
            <p:cNvSpPr txBox="1"/>
            <p:nvPr/>
          </p:nvSpPr>
          <p:spPr>
            <a:xfrm>
              <a:off x="10173307" y="28005840"/>
              <a:ext cx="4156567" cy="769441"/>
            </a:xfrm>
            <a:prstGeom prst="rect">
              <a:avLst/>
            </a:prstGeom>
            <a:noFill/>
          </p:spPr>
          <p:txBody>
            <a:bodyPr wrap="square" rtlCol="0">
              <a:spAutoFit/>
            </a:bodyPr>
            <a:lstStyle/>
            <a:p>
              <a:r>
                <a:rPr kumimoji="1" lang="en-US" altLang="ja-JP" sz="2200" dirty="0">
                  <a:solidFill>
                    <a:srgbClr val="FF0000"/>
                  </a:solidFill>
                </a:rPr>
                <a:t>   Local grid</a:t>
              </a:r>
              <a:r>
                <a:rPr kumimoji="1" lang="en-US" altLang="ja-JP" sz="2200" dirty="0"/>
                <a:t>: terrain detail</a:t>
              </a:r>
            </a:p>
            <a:p>
              <a:r>
                <a:rPr lang="en-US" altLang="ja-JP" sz="2200" b="1" dirty="0"/>
                <a:t>Global grid</a:t>
              </a:r>
              <a:r>
                <a:rPr lang="en-US" altLang="ja-JP" sz="2200" dirty="0"/>
                <a:t>: global region</a:t>
              </a:r>
              <a:endParaRPr kumimoji="1" lang="ja-JP" altLang="en-US" sz="2200" dirty="0"/>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612"/>
            <a:stretch/>
          </p:blipFill>
          <p:spPr bwMode="auto">
            <a:xfrm>
              <a:off x="10173307" y="25700835"/>
              <a:ext cx="3324944" cy="21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7536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Use of the Chimera grid method </a:t>
            </a:r>
            <a:r>
              <a:rPr lang="en-US" altLang="ja-JP" dirty="0"/>
              <a:t>1</a:t>
            </a:r>
            <a:endParaRPr kumimoji="1" lang="ja-JP" altLang="en-US" dirty="0"/>
          </a:p>
        </p:txBody>
      </p:sp>
      <p:sp>
        <p:nvSpPr>
          <p:cNvPr id="3" name="コンテンツ プレースホルダー 2"/>
          <p:cNvSpPr>
            <a:spLocks noGrp="1"/>
          </p:cNvSpPr>
          <p:nvPr>
            <p:ph sz="half" idx="1"/>
          </p:nvPr>
        </p:nvSpPr>
        <p:spPr>
          <a:xfrm>
            <a:off x="822960" y="5138670"/>
            <a:ext cx="7880169" cy="1191072"/>
          </a:xfrm>
        </p:spPr>
        <p:txBody>
          <a:bodyPr>
            <a:noAutofit/>
          </a:bodyPr>
          <a:lstStyle/>
          <a:p>
            <a:r>
              <a:rPr lang="en-US" altLang="ja-JP" sz="2200" dirty="0"/>
              <a:t>In the field of Earth Science, the Chimera grid method is mainly used for global model. (e.g. Yin-Yang grid)</a:t>
            </a:r>
          </a:p>
          <a:p>
            <a:endParaRPr lang="en-US" altLang="ja-JP" sz="2200" dirty="0"/>
          </a:p>
          <a:p>
            <a:pPr marL="0" indent="0">
              <a:buNone/>
            </a:pPr>
            <a:endParaRPr lang="en-US" altLang="ja-JP" sz="2200" dirty="0"/>
          </a:p>
        </p:txBody>
      </p:sp>
      <p:grpSp>
        <p:nvGrpSpPr>
          <p:cNvPr id="8" name="グループ化 7"/>
          <p:cNvGrpSpPr/>
          <p:nvPr/>
        </p:nvGrpSpPr>
        <p:grpSpPr>
          <a:xfrm>
            <a:off x="1199525" y="1166654"/>
            <a:ext cx="6790667" cy="3617003"/>
            <a:chOff x="357113" y="892450"/>
            <a:chExt cx="7900463" cy="4208128"/>
          </a:xfrm>
        </p:grpSpPr>
        <p:pic>
          <p:nvPicPr>
            <p:cNvPr id="6" name="図 5"/>
            <p:cNvPicPr>
              <a:picLocks noChangeAspect="1"/>
            </p:cNvPicPr>
            <p:nvPr/>
          </p:nvPicPr>
          <p:blipFill>
            <a:blip r:embed="rId3"/>
            <a:stretch>
              <a:fillRect/>
            </a:stretch>
          </p:blipFill>
          <p:spPr>
            <a:xfrm>
              <a:off x="357113" y="1085089"/>
              <a:ext cx="4335963" cy="3822851"/>
            </a:xfrm>
            <a:prstGeom prst="rect">
              <a:avLst/>
            </a:prstGeom>
          </p:spPr>
        </p:pic>
        <p:pic>
          <p:nvPicPr>
            <p:cNvPr id="7" name="図 6"/>
            <p:cNvPicPr>
              <a:picLocks noChangeAspect="1"/>
            </p:cNvPicPr>
            <p:nvPr/>
          </p:nvPicPr>
          <p:blipFill rotWithShape="1">
            <a:blip r:embed="rId4"/>
            <a:srcRect l="9438" t="2258" r="12850"/>
            <a:stretch/>
          </p:blipFill>
          <p:spPr>
            <a:xfrm>
              <a:off x="4772623" y="892450"/>
              <a:ext cx="3484953" cy="4208128"/>
            </a:xfrm>
            <a:prstGeom prst="rect">
              <a:avLst/>
            </a:prstGeom>
          </p:spPr>
        </p:pic>
      </p:grpSp>
      <p:sp>
        <p:nvSpPr>
          <p:cNvPr id="9" name="正方形/長方形 8"/>
          <p:cNvSpPr/>
          <p:nvPr/>
        </p:nvSpPr>
        <p:spPr>
          <a:xfrm>
            <a:off x="6098483" y="4680556"/>
            <a:ext cx="2716769" cy="369332"/>
          </a:xfrm>
          <a:prstGeom prst="rect">
            <a:avLst/>
          </a:prstGeom>
        </p:spPr>
        <p:txBody>
          <a:bodyPr wrap="none">
            <a:spAutoFit/>
          </a:bodyPr>
          <a:lstStyle/>
          <a:p>
            <a:r>
              <a:rPr lang="ja-JP" altLang="en-US" dirty="0"/>
              <a:t>（</a:t>
            </a:r>
            <a:r>
              <a:rPr lang="en-US" altLang="ja-JP" dirty="0" err="1"/>
              <a:t>Kageyama</a:t>
            </a:r>
            <a:r>
              <a:rPr lang="ja-JP" altLang="en-US" dirty="0"/>
              <a:t> </a:t>
            </a:r>
            <a:r>
              <a:rPr lang="en-US" altLang="ja-JP" dirty="0"/>
              <a:t>and Sato 2004)</a:t>
            </a:r>
          </a:p>
        </p:txBody>
      </p:sp>
    </p:spTree>
    <p:extLst>
      <p:ext uri="{BB962C8B-B14F-4D97-AF65-F5344CB8AC3E}">
        <p14:creationId xmlns:p14="http://schemas.microsoft.com/office/powerpoint/2010/main" val="317022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Use of the Chimera grid method 2</a:t>
            </a:r>
            <a:endParaRPr kumimoji="1" lang="ja-JP" altLang="en-US" dirty="0"/>
          </a:p>
        </p:txBody>
      </p:sp>
      <p:sp>
        <p:nvSpPr>
          <p:cNvPr id="3" name="コンテンツ プレースホルダー 2"/>
          <p:cNvSpPr>
            <a:spLocks noGrp="1"/>
          </p:cNvSpPr>
          <p:nvPr>
            <p:ph sz="half" idx="1"/>
          </p:nvPr>
        </p:nvSpPr>
        <p:spPr>
          <a:xfrm>
            <a:off x="822960" y="5138669"/>
            <a:ext cx="8140736" cy="1013759"/>
          </a:xfrm>
        </p:spPr>
        <p:txBody>
          <a:bodyPr>
            <a:noAutofit/>
          </a:bodyPr>
          <a:lstStyle/>
          <a:p>
            <a:r>
              <a:rPr lang="en-US" altLang="ja-JP" sz="2200" dirty="0"/>
              <a:t>In the filed of Computational Fluid Dynamics, this method is commonly used to represent complex boundary. </a:t>
            </a:r>
            <a:br>
              <a:rPr lang="en-US" altLang="ja-JP" sz="2200" dirty="0"/>
            </a:br>
            <a:r>
              <a:rPr lang="en-US" altLang="ja-JP" sz="2200" dirty="0"/>
              <a:t>(e.g. body of space shuttle and airplane wing)</a:t>
            </a:r>
          </a:p>
          <a:p>
            <a:endParaRPr lang="en-US" altLang="ja-JP" sz="2200" dirty="0"/>
          </a:p>
          <a:p>
            <a:endParaRPr kumimoji="1" lang="ja-JP" altLang="en-US" sz="2200" dirty="0"/>
          </a:p>
        </p:txBody>
      </p:sp>
      <p:grpSp>
        <p:nvGrpSpPr>
          <p:cNvPr id="8" name="グループ化 7"/>
          <p:cNvGrpSpPr/>
          <p:nvPr/>
        </p:nvGrpSpPr>
        <p:grpSpPr>
          <a:xfrm>
            <a:off x="822960" y="1315475"/>
            <a:ext cx="7801494" cy="3309473"/>
            <a:chOff x="1119175" y="1366231"/>
            <a:chExt cx="6034135" cy="2559741"/>
          </a:xfrm>
        </p:grpSpPr>
        <p:pic>
          <p:nvPicPr>
            <p:cNvPr id="5" name="コンテンツ プレースホルダー 4" descr="画面の領域"/>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175" y="1402500"/>
              <a:ext cx="3247027" cy="2523472"/>
            </a:xfrm>
            <a:prstGeom prst="rect">
              <a:avLst/>
            </a:prstGeom>
          </p:spPr>
        </p:pic>
        <p:pic>
          <p:nvPicPr>
            <p:cNvPr id="6" name="図 5"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358" y="1366231"/>
              <a:ext cx="2607952" cy="2545972"/>
            </a:xfrm>
            <a:prstGeom prst="rect">
              <a:avLst/>
            </a:prstGeom>
          </p:spPr>
        </p:pic>
      </p:grpSp>
      <p:sp>
        <p:nvSpPr>
          <p:cNvPr id="7" name="テキスト ボックス 6"/>
          <p:cNvSpPr txBox="1"/>
          <p:nvPr/>
        </p:nvSpPr>
        <p:spPr>
          <a:xfrm>
            <a:off x="6439009" y="4607146"/>
            <a:ext cx="2047268" cy="369332"/>
          </a:xfrm>
          <a:prstGeom prst="rect">
            <a:avLst/>
          </a:prstGeom>
          <a:noFill/>
        </p:spPr>
        <p:txBody>
          <a:bodyPr wrap="square" rtlCol="0">
            <a:spAutoFit/>
          </a:bodyPr>
          <a:lstStyle/>
          <a:p>
            <a:r>
              <a:rPr kumimoji="1" lang="en-US" altLang="ja-JP" dirty="0"/>
              <a:t>(Wyman  2014)</a:t>
            </a:r>
            <a:endParaRPr kumimoji="1" lang="ja-JP" altLang="en-US" dirty="0"/>
          </a:p>
        </p:txBody>
      </p:sp>
    </p:spTree>
    <p:extLst>
      <p:ext uri="{BB962C8B-B14F-4D97-AF65-F5344CB8AC3E}">
        <p14:creationId xmlns:p14="http://schemas.microsoft.com/office/powerpoint/2010/main" val="972062738"/>
      </p:ext>
    </p:extLst>
  </p:cSld>
  <p:clrMapOvr>
    <a:masterClrMapping/>
  </p:clrMapOvr>
</p:sld>
</file>

<file path=ppt/theme/theme1.xml><?xml version="1.0" encoding="utf-8"?>
<a:theme xmlns:a="http://schemas.openxmlformats.org/drawingml/2006/main" name="1_テーマ１">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テーマ１" id="{1BFE4A8F-01D1-4649-AB38-81F68B6C0514}" vid="{68266F9D-EE81-4FED-8A0B-8196B049441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7449</TotalTime>
  <Words>1061</Words>
  <Application>Microsoft Office PowerPoint</Application>
  <PresentationFormat>画面に合わせる (4:3)</PresentationFormat>
  <Paragraphs>359</Paragraphs>
  <Slides>23</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ＭＳ Ｐゴシック</vt:lpstr>
      <vt:lpstr>ＭＳ 明朝</vt:lpstr>
      <vt:lpstr>Calibri</vt:lpstr>
      <vt:lpstr>Calibri Light</vt:lpstr>
      <vt:lpstr>Cambria Math</vt:lpstr>
      <vt:lpstr>Times New Roman</vt:lpstr>
      <vt:lpstr>Wingdings 3</vt:lpstr>
      <vt:lpstr>1_テーマ１</vt:lpstr>
      <vt:lpstr>Development of a non-hydrostatic atmospheric model using the Chimera grid method  for a steep terrain </vt:lpstr>
      <vt:lpstr>Background</vt:lpstr>
      <vt:lpstr>Background: topography Hakone</vt:lpstr>
      <vt:lpstr>Previous research</vt:lpstr>
      <vt:lpstr>Previous research: Satomura 1989</vt:lpstr>
      <vt:lpstr>Problem of previous research</vt:lpstr>
      <vt:lpstr>The Chimera grid method</vt:lpstr>
      <vt:lpstr>Use of the Chimera grid method 1</vt:lpstr>
      <vt:lpstr>Use of the Chimera grid method 2</vt:lpstr>
      <vt:lpstr>Chimera grid method: How to compute</vt:lpstr>
      <vt:lpstr>Model description</vt:lpstr>
      <vt:lpstr>Experiment: mountain wave over a semicircular mountain</vt:lpstr>
      <vt:lpstr>Grid for each method</vt:lpstr>
      <vt:lpstr>Result：error from analytic solutions</vt:lpstr>
      <vt:lpstr>Quantitative comparison</vt:lpstr>
      <vt:lpstr>Result: error of horizontal wind and vertical wind</vt:lpstr>
      <vt:lpstr>Experiment: mountain wave over a tall semi-elliptical mountain</vt:lpstr>
      <vt:lpstr>Result: mountain wave over tall semi-elliptic mountain</vt:lpstr>
      <vt:lpstr>Interpolation and Conservation</vt:lpstr>
      <vt:lpstr>Conservative interpolation（ Peng et al. 2006）</vt:lpstr>
      <vt:lpstr>Advection test</vt:lpstr>
      <vt:lpstr>Result </vt:lpstr>
      <vt:lpstr>Summary</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重合格子法を用いた 非静力学モデルへの雲微物理過程の導入</dc:title>
  <dc:creator>takemura</dc:creator>
  <cp:lastModifiedBy>武村一史</cp:lastModifiedBy>
  <cp:revision>233</cp:revision>
  <dcterms:created xsi:type="dcterms:W3CDTF">2015-10-25T06:49:59Z</dcterms:created>
  <dcterms:modified xsi:type="dcterms:W3CDTF">2016-12-01T01:05:35Z</dcterms:modified>
</cp:coreProperties>
</file>