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35"/>
  </p:notesMasterIdLst>
  <p:handoutMasterIdLst>
    <p:handoutMasterId r:id="rId36"/>
  </p:handoutMasterIdLst>
  <p:sldIdLst>
    <p:sldId id="258" r:id="rId2"/>
    <p:sldId id="505" r:id="rId3"/>
    <p:sldId id="507" r:id="rId4"/>
    <p:sldId id="464" r:id="rId5"/>
    <p:sldId id="486" r:id="rId6"/>
    <p:sldId id="396" r:id="rId7"/>
    <p:sldId id="304" r:id="rId8"/>
    <p:sldId id="439" r:id="rId9"/>
    <p:sldId id="307" r:id="rId10"/>
    <p:sldId id="347" r:id="rId11"/>
    <p:sldId id="495" r:id="rId12"/>
    <p:sldId id="496" r:id="rId13"/>
    <p:sldId id="483" r:id="rId14"/>
    <p:sldId id="509" r:id="rId15"/>
    <p:sldId id="469" r:id="rId16"/>
    <p:sldId id="470" r:id="rId17"/>
    <p:sldId id="472" r:id="rId18"/>
    <p:sldId id="471" r:id="rId19"/>
    <p:sldId id="475" r:id="rId20"/>
    <p:sldId id="487" r:id="rId21"/>
    <p:sldId id="474" r:id="rId22"/>
    <p:sldId id="482" r:id="rId23"/>
    <p:sldId id="497" r:id="rId24"/>
    <p:sldId id="489" r:id="rId25"/>
    <p:sldId id="490" r:id="rId26"/>
    <p:sldId id="522" r:id="rId27"/>
    <p:sldId id="492" r:id="rId28"/>
    <p:sldId id="500" r:id="rId29"/>
    <p:sldId id="514" r:id="rId30"/>
    <p:sldId id="503" r:id="rId31"/>
    <p:sldId id="498" r:id="rId32"/>
    <p:sldId id="499" r:id="rId33"/>
    <p:sldId id="523" r:id="rId34"/>
  </p:sldIdLst>
  <p:sldSz cx="9144000" cy="6858000" type="screen4x3"/>
  <p:notesSz cx="9866313" cy="673576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68D"/>
    <a:srgbClr val="0000FF"/>
    <a:srgbClr val="0054A7"/>
    <a:srgbClr val="FF00FF"/>
    <a:srgbClr val="496481"/>
    <a:srgbClr val="6D8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7" autoAdjust="0"/>
    <p:restoredTop sz="94660"/>
  </p:normalViewPr>
  <p:slideViewPr>
    <p:cSldViewPr>
      <p:cViewPr varScale="1">
        <p:scale>
          <a:sx n="68" d="100"/>
          <a:sy n="68" d="100"/>
        </p:scale>
        <p:origin x="-48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58" y="-102"/>
      </p:cViewPr>
      <p:guideLst>
        <p:guide orient="horz" pos="2122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628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637B4-4724-4BEE-BA64-34D3A629D2AF}" type="datetimeFigureOut">
              <a:rPr kumimoji="1" lang="ja-JP" altLang="en-US" smtClean="0"/>
              <a:t>2016/12/1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628" y="639780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CCCCB-D88B-4554-B093-810279637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1665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8F79EC0-9E3C-4CEF-A405-C6EF1757EFD7}" type="datetimeFigureOut">
              <a:rPr lang="en-US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6708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en-US" noProof="0" smtClean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588628" y="639780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8950707-6B44-4D60-B310-2D21583BD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83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6349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BEA47D0-AF69-425D-8FDA-59E71E94119F}" type="slidenum">
              <a:rPr lang="en-US" altLang="ja-JP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296144"/>
          </a:xfr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3779912" y="6525344"/>
            <a:ext cx="4536504" cy="28803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388424" y="6525344"/>
            <a:ext cx="648072" cy="28803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B9A62-1E34-45B4-8BD9-9566EBF62A18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  <p:pic>
        <p:nvPicPr>
          <p:cNvPr id="1026" name="Picture 2" descr="C:\Documents and Settings\JMA3214\デスクトップ\トップ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AD45F-CB8C-4AFE-831E-212F8161C2A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CC30F-9608-4C5C-ADA7-C5CBBAF824A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6183" y="119675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E213E-8A34-443A-8715-A6596AEBE344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3F0D8-8ADA-4B70-A11F-BA660F94498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B2B6A-107A-4980-9A2D-CDC1DB1D55B4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13DEB-6F96-4E7B-AA5A-CC83EACCB444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987C1-93AC-4071-8322-170071EC522D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98697-4AE2-42C1-BB64-288C8DBD8A5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60FEA-66F4-4325-A3B9-606E39A040E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850EF-ECDA-4ECE-8DA7-C6B35CBD4662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MA3214\デスクトップ\図\1.JPG"/>
          <p:cNvPicPr>
            <a:picLocks noChangeAspect="1" noChangeArrowheads="1"/>
          </p:cNvPicPr>
          <p:nvPr/>
        </p:nvPicPr>
        <p:blipFill rotWithShape="1">
          <a:blip r:embed="rId2" cstate="print"/>
          <a:srcRect l="6075" t="263" r="5454" b="263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3779912" y="6525344"/>
            <a:ext cx="4536504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388424" y="6525344"/>
            <a:ext cx="648072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0B9A62-1E34-45B4-8BD9-9566EBF62A18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MA3214\デスクトップ\図\2.JPG"/>
          <p:cNvPicPr>
            <a:picLocks noChangeAspect="1" noChangeArrowheads="1"/>
          </p:cNvPicPr>
          <p:nvPr/>
        </p:nvPicPr>
        <p:blipFill rotWithShape="1">
          <a:blip r:embed="rId2" cstate="print"/>
          <a:srcRect l="11147" t="263" r="466" b="263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3779912" y="6525344"/>
            <a:ext cx="4536504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10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388424" y="6525344"/>
            <a:ext cx="648072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0B9A62-1E34-45B4-8BD9-9566EBF62A18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4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IMG_258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3779912" y="6525344"/>
            <a:ext cx="4536504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11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388424" y="6525344"/>
            <a:ext cx="648072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0B9A62-1E34-45B4-8BD9-9566EBF62A18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5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IMG_634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3779912" y="6525344"/>
            <a:ext cx="4536504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11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388424" y="6525344"/>
            <a:ext cx="648072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0B9A62-1E34-45B4-8BD9-9566EBF62A18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6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IMG_819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3779912" y="6525344"/>
            <a:ext cx="4536504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388424" y="6525344"/>
            <a:ext cx="648072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0B9A62-1E34-45B4-8BD9-9566EBF62A18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7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JMA_building_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3779912" y="6525344"/>
            <a:ext cx="4536504" cy="288032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388424" y="6525344"/>
            <a:ext cx="648072" cy="288032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DE0B9A62-1E34-45B4-8BD9-9566EBF62A18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8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JMA3214\デスクトップ\トップ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8595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pic>
        <p:nvPicPr>
          <p:cNvPr id="9" name="Picture 3" descr="C:\Users\JMA3214\Desktop\20130204160756\気象庁ロゴ\(大）気象庁ロゴマーク_濃い青_小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4" y="6455131"/>
            <a:ext cx="378000" cy="3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124" y="6631876"/>
            <a:ext cx="2098800" cy="15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20" y="6555420"/>
            <a:ext cx="768793" cy="2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11"/>
          <p:cNvSpPr/>
          <p:nvPr userDrawn="1"/>
        </p:nvSpPr>
        <p:spPr>
          <a:xfrm>
            <a:off x="418560" y="6479625"/>
            <a:ext cx="8725440" cy="45719"/>
          </a:xfrm>
          <a:prstGeom prst="rect">
            <a:avLst/>
          </a:prstGeom>
          <a:gradFill flip="none" rotWithShape="1">
            <a:gsLst>
              <a:gs pos="0">
                <a:srgbClr val="2B468D"/>
              </a:gs>
              <a:gs pos="20000">
                <a:schemeClr val="tx2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3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3779912" y="6525344"/>
            <a:ext cx="4536504" cy="28803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14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388424" y="6525344"/>
            <a:ext cx="648072" cy="28803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B9A62-1E34-45B4-8BD9-9566EBF62A18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55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">
              <a:schemeClr val="accent1">
                <a:lumMod val="40000"/>
                <a:lumOff val="60000"/>
              </a:schemeClr>
            </a:gs>
            <a:gs pos="25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JMA3214\Desktop\20130204160756\気象庁ロゴ\(大）気象庁ロゴマーク_濃い青_小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4" y="6455131"/>
            <a:ext cx="378000" cy="3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124" y="6631876"/>
            <a:ext cx="2098800" cy="15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20" y="6555420"/>
            <a:ext cx="768793" cy="2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537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028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196752"/>
            <a:ext cx="8229600" cy="525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779912" y="6525344"/>
            <a:ext cx="453650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388424" y="6525344"/>
            <a:ext cx="648072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61D7E6F-8CFD-4309-83DF-4EFD1A913205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18560" y="6479625"/>
            <a:ext cx="8725440" cy="45719"/>
          </a:xfrm>
          <a:prstGeom prst="rect">
            <a:avLst/>
          </a:prstGeom>
          <a:gradFill flip="none" rotWithShape="1">
            <a:gsLst>
              <a:gs pos="0">
                <a:srgbClr val="2B468D"/>
              </a:gs>
              <a:gs pos="20000">
                <a:schemeClr val="tx2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6" r:id="rId1"/>
    <p:sldLayoutId id="2147484726" r:id="rId2"/>
    <p:sldLayoutId id="2147484747" r:id="rId3"/>
    <p:sldLayoutId id="2147484748" r:id="rId4"/>
    <p:sldLayoutId id="2147484755" r:id="rId5"/>
    <p:sldLayoutId id="2147484756" r:id="rId6"/>
    <p:sldLayoutId id="2147484757" r:id="rId7"/>
    <p:sldLayoutId id="2147484758" r:id="rId8"/>
    <p:sldLayoutId id="2147484759" r:id="rId9"/>
    <p:sldLayoutId id="2147484727" r:id="rId10"/>
    <p:sldLayoutId id="2147484728" r:id="rId11"/>
    <p:sldLayoutId id="2147484729" r:id="rId12"/>
    <p:sldLayoutId id="2147484730" r:id="rId13"/>
    <p:sldLayoutId id="2147484731" r:id="rId14"/>
    <p:sldLayoutId id="2147484732" r:id="rId15"/>
    <p:sldLayoutId id="2147484733" r:id="rId16"/>
    <p:sldLayoutId id="2147484734" r:id="rId17"/>
    <p:sldLayoutId id="2147484735" r:id="rId18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6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640960" cy="1470025"/>
          </a:xfrm>
        </p:spPr>
        <p:txBody>
          <a:bodyPr/>
          <a:lstStyle/>
          <a:p>
            <a:r>
              <a:rPr lang="en-US" altLang="ja-JP" sz="4000" dirty="0" smtClean="0"/>
              <a:t>Improving computational stability with time-splitting of vertical advection considering 3-dimensional CFL condition</a:t>
            </a:r>
          </a:p>
        </p:txBody>
      </p:sp>
      <p:sp>
        <p:nvSpPr>
          <p:cNvPr id="11267" name="サブタイトル 7"/>
          <p:cNvSpPr>
            <a:spLocks noGrp="1"/>
          </p:cNvSpPr>
          <p:nvPr>
            <p:ph type="subTitle" idx="1"/>
          </p:nvPr>
        </p:nvSpPr>
        <p:spPr>
          <a:xfrm>
            <a:off x="323528" y="4292600"/>
            <a:ext cx="8496944" cy="1296988"/>
          </a:xfrm>
        </p:spPr>
        <p:txBody>
          <a:bodyPr/>
          <a:lstStyle/>
          <a:p>
            <a:r>
              <a:rPr lang="en-US" altLang="ja-JP" sz="2400" dirty="0" err="1"/>
              <a:t>Kohei</a:t>
            </a:r>
            <a:r>
              <a:rPr lang="en-US" altLang="ja-JP" sz="2400" dirty="0"/>
              <a:t> Kawano</a:t>
            </a:r>
            <a:r>
              <a:rPr lang="en-US" altLang="ja-JP" sz="2400" baseline="30000" dirty="0"/>
              <a:t>1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Kohei</a:t>
            </a:r>
            <a:r>
              <a:rPr lang="en-US" altLang="ja-JP" sz="2400" dirty="0"/>
              <a:t> Aranami</a:t>
            </a:r>
            <a:r>
              <a:rPr lang="en-US" altLang="ja-JP" sz="2400" baseline="30000" dirty="0"/>
              <a:t>1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Tabito</a:t>
            </a:r>
            <a:r>
              <a:rPr lang="en-US" altLang="ja-JP" sz="2400" dirty="0"/>
              <a:t> Hara</a:t>
            </a:r>
            <a:r>
              <a:rPr lang="en-US" altLang="ja-JP" sz="2400" baseline="30000" dirty="0"/>
              <a:t>1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Kengo</a:t>
            </a:r>
            <a:r>
              <a:rPr lang="en-US" altLang="ja-JP" sz="2400" dirty="0"/>
              <a:t> Matsubayashi</a:t>
            </a:r>
            <a:r>
              <a:rPr lang="en-US" altLang="ja-JP" sz="2400" baseline="30000" dirty="0"/>
              <a:t>1</a:t>
            </a:r>
            <a:r>
              <a:rPr lang="en-US" altLang="ja-JP" sz="2400" dirty="0"/>
              <a:t>, Masami Sakamoto</a:t>
            </a:r>
            <a:r>
              <a:rPr lang="en-US" altLang="ja-JP" sz="2400" baseline="30000" dirty="0"/>
              <a:t>1</a:t>
            </a:r>
            <a:r>
              <a:rPr lang="en-US" altLang="ja-JP" sz="2400" dirty="0"/>
              <a:t>, Yuji </a:t>
            </a:r>
            <a:r>
              <a:rPr lang="en-US" altLang="ja-JP" sz="2400" dirty="0" smtClean="0"/>
              <a:t>Kitamura</a:t>
            </a:r>
            <a:r>
              <a:rPr lang="en-US" altLang="ja-JP" sz="2400" baseline="30000" dirty="0" smtClean="0"/>
              <a:t>2</a:t>
            </a:r>
          </a:p>
          <a:p>
            <a:r>
              <a:rPr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Numerical Prediction Division, Japan Meteorological Agency</a:t>
            </a:r>
            <a:endParaRPr lang="ja-JP" altLang="ja-JP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Meteorological Research Institute</a:t>
            </a:r>
            <a:endParaRPr lang="en-US" altLang="ja-JP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88F77E-4FCA-4C87-B48F-FC8F4B807336}" type="slidenum">
              <a:rPr lang="ja-JP" altLang="en-US" smtClean="0"/>
              <a:pPr>
                <a:defRPr/>
              </a:pPr>
              <a:t>1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コンテンツ プレースホルダー 30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258379"/>
          </a:xfrm>
        </p:spPr>
        <p:txBody>
          <a:bodyPr/>
          <a:lstStyle/>
          <a:p>
            <a:r>
              <a:rPr lang="en-US" altLang="ja-JP" dirty="0" err="1"/>
              <a:t>Cx+Cy+Cz</a:t>
            </a:r>
            <a:r>
              <a:rPr lang="en-US" altLang="ja-JP" dirty="0"/>
              <a:t> &lt; </a:t>
            </a:r>
            <a:r>
              <a:rPr lang="en-US" altLang="ja-JP" dirty="0" smtClean="0"/>
              <a:t>C1 can be severe to be met</a:t>
            </a:r>
          </a:p>
          <a:p>
            <a:r>
              <a:rPr lang="en-US" altLang="ja-JP" dirty="0" smtClean="0"/>
              <a:t> because it depends</a:t>
            </a:r>
          </a:p>
          <a:p>
            <a:pPr lvl="1"/>
            <a:r>
              <a:rPr lang="en-US" altLang="ja-JP" dirty="0" smtClean="0"/>
              <a:t> not only on wind velocity</a:t>
            </a:r>
          </a:p>
          <a:p>
            <a:pPr lvl="1"/>
            <a:r>
              <a:rPr lang="en-US" altLang="ja-JP" dirty="0" smtClean="0"/>
              <a:t> but also on wind direction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10</a:t>
            </a:fld>
            <a:endParaRPr lang="ja-JP" altLang="en-US" dirty="0"/>
          </a:p>
        </p:txBody>
      </p:sp>
      <p:grpSp>
        <p:nvGrpSpPr>
          <p:cNvPr id="3" name="グループ化 2"/>
          <p:cNvGrpSpPr>
            <a:grpSpLocks noChangeAspect="1"/>
          </p:cNvGrpSpPr>
          <p:nvPr/>
        </p:nvGrpSpPr>
        <p:grpSpPr>
          <a:xfrm>
            <a:off x="683568" y="2435290"/>
            <a:ext cx="4596990" cy="4234070"/>
            <a:chOff x="6300192" y="2132856"/>
            <a:chExt cx="2736304" cy="2520280"/>
          </a:xfrm>
        </p:grpSpPr>
        <p:cxnSp>
          <p:nvCxnSpPr>
            <p:cNvPr id="8" name="直線矢印コネクタ 7"/>
            <p:cNvCxnSpPr/>
            <p:nvPr/>
          </p:nvCxnSpPr>
          <p:spPr>
            <a:xfrm flipV="1">
              <a:off x="7596336" y="2276872"/>
              <a:ext cx="0" cy="23762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>
              <a:off x="6300192" y="3501008"/>
              <a:ext cx="27363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円/楕円 12"/>
            <p:cNvSpPr/>
            <p:nvPr/>
          </p:nvSpPr>
          <p:spPr>
            <a:xfrm>
              <a:off x="6808712" y="2708920"/>
              <a:ext cx="1579712" cy="1562472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矢印コネクタ 14"/>
            <p:cNvCxnSpPr/>
            <p:nvPr/>
          </p:nvCxnSpPr>
          <p:spPr>
            <a:xfrm>
              <a:off x="7598568" y="3501008"/>
              <a:ext cx="789856" cy="0"/>
            </a:xfrm>
            <a:prstGeom prst="straightConnector1">
              <a:avLst/>
            </a:prstGeom>
            <a:ln w="349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>
              <a:endCxn id="13" idx="7"/>
            </p:cNvCxnSpPr>
            <p:nvPr/>
          </p:nvCxnSpPr>
          <p:spPr>
            <a:xfrm flipV="1">
              <a:off x="7598568" y="2937739"/>
              <a:ext cx="558513" cy="563269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8748464" y="3501008"/>
              <a:ext cx="275030" cy="373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chemeClr val="tx2"/>
                  </a:solidFill>
                </a:rPr>
                <a:t>u</a:t>
              </a:r>
              <a:endParaRPr kumimoji="1" lang="ja-JP" altLang="en-US" sz="2800" dirty="0">
                <a:solidFill>
                  <a:schemeClr val="tx2"/>
                </a:solidFill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7283430" y="2132856"/>
              <a:ext cx="260144" cy="373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>
                  <a:solidFill>
                    <a:schemeClr val="tx2"/>
                  </a:solidFill>
                </a:rPr>
                <a:t>v</a:t>
              </a:r>
              <a:endParaRPr kumimoji="1" lang="ja-JP" altLang="en-US" sz="2800" dirty="0">
                <a:solidFill>
                  <a:schemeClr val="tx2"/>
                </a:solidFill>
              </a:endParaRPr>
            </a:p>
          </p:txBody>
        </p:sp>
      </p:grpSp>
      <p:cxnSp>
        <p:nvCxnSpPr>
          <p:cNvPr id="20" name="直線矢印コネクタ 19"/>
          <p:cNvCxnSpPr/>
          <p:nvPr/>
        </p:nvCxnSpPr>
        <p:spPr>
          <a:xfrm>
            <a:off x="2915816" y="4739546"/>
            <a:ext cx="887325" cy="0"/>
          </a:xfrm>
          <a:prstGeom prst="straightConnector1">
            <a:avLst/>
          </a:prstGeom>
          <a:ln w="3492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2843808" y="3731434"/>
            <a:ext cx="0" cy="952053"/>
          </a:xfrm>
          <a:prstGeom prst="straightConnector1">
            <a:avLst/>
          </a:prstGeom>
          <a:ln w="3492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3933297" y="3543399"/>
            <a:ext cx="4671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FF0000"/>
                </a:solidFill>
              </a:rPr>
              <a:t>Cx+Cy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= (10</a:t>
            </a:r>
            <a:r>
              <a:rPr lang="en-US" altLang="ja-JP" sz="2400" dirty="0" smtClean="0">
                <a:solidFill>
                  <a:srgbClr val="FF0000"/>
                </a:solidFill>
              </a:rPr>
              <a:t>m/s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+ 10m/s)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Δt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/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Δh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7" name="円/楕円 26"/>
          <p:cNvSpPr>
            <a:spLocks noChangeAspect="1"/>
          </p:cNvSpPr>
          <p:nvPr/>
        </p:nvSpPr>
        <p:spPr>
          <a:xfrm>
            <a:off x="1866259" y="3711660"/>
            <a:ext cx="1985661" cy="196399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19992" y="5243602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10</a:t>
            </a:r>
            <a:r>
              <a:rPr kumimoji="1" lang="ja-JP" altLang="en-US" b="1" dirty="0" smtClean="0">
                <a:solidFill>
                  <a:srgbClr val="0000FF"/>
                </a:solidFill>
              </a:rPr>
              <a:t>√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2 m/s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949109" y="487427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10 m/s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293337" y="4263479"/>
            <a:ext cx="5010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0000FF"/>
                </a:solidFill>
              </a:rPr>
              <a:t>Cx+Cy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 = (10</a:t>
            </a:r>
            <a:r>
              <a:rPr kumimoji="1" lang="ja-JP" altLang="en-US" sz="2400" dirty="0" smtClean="0">
                <a:solidFill>
                  <a:srgbClr val="0000FF"/>
                </a:solidFill>
              </a:rPr>
              <a:t>√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2</a:t>
            </a:r>
            <a:r>
              <a:rPr lang="en-US" altLang="ja-JP" sz="2400" dirty="0" smtClean="0">
                <a:solidFill>
                  <a:srgbClr val="0000FF"/>
                </a:solidFill>
              </a:rPr>
              <a:t>m/s 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+ 0m/s) </a:t>
            </a:r>
            <a:r>
              <a:rPr kumimoji="1" lang="en-US" altLang="ja-JP" sz="2400" dirty="0" err="1" smtClean="0">
                <a:solidFill>
                  <a:srgbClr val="0000FF"/>
                </a:solidFill>
              </a:rPr>
              <a:t>Δt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 / </a:t>
            </a:r>
            <a:r>
              <a:rPr kumimoji="1" lang="en-US" altLang="ja-JP" sz="2400" dirty="0" err="1" smtClean="0">
                <a:solidFill>
                  <a:srgbClr val="0000FF"/>
                </a:solidFill>
              </a:rPr>
              <a:t>Δh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1024" name="テキスト ボックス 1023"/>
          <p:cNvSpPr txBox="1"/>
          <p:nvPr/>
        </p:nvSpPr>
        <p:spPr>
          <a:xfrm>
            <a:off x="3994978" y="2416824"/>
            <a:ext cx="4743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e.g. </a:t>
            </a:r>
            <a:r>
              <a:rPr kumimoji="1" lang="en-US" altLang="ja-JP" dirty="0" smtClean="0">
                <a:solidFill>
                  <a:srgbClr val="FF0000"/>
                </a:solidFill>
              </a:rPr>
              <a:t>U=V=10m/s</a:t>
            </a:r>
            <a:r>
              <a:rPr kumimoji="1" lang="en-US" altLang="ja-JP" dirty="0" smtClean="0"/>
              <a:t> requires severe limitation on the vertical velocity than the case where </a:t>
            </a:r>
            <a:r>
              <a:rPr kumimoji="1" lang="en-US" altLang="ja-JP" dirty="0" smtClean="0">
                <a:solidFill>
                  <a:srgbClr val="0000FF"/>
                </a:solidFill>
              </a:rPr>
              <a:t>U=10</a:t>
            </a:r>
            <a:r>
              <a:rPr lang="ja-JP" altLang="en-US" dirty="0" smtClean="0">
                <a:solidFill>
                  <a:srgbClr val="0000FF"/>
                </a:solidFill>
              </a:rPr>
              <a:t>√</a:t>
            </a:r>
            <a:r>
              <a:rPr lang="en-US" altLang="ja-JP" dirty="0" smtClean="0">
                <a:solidFill>
                  <a:srgbClr val="0000FF"/>
                </a:solidFill>
              </a:rPr>
              <a:t>2m/s and V=0m/s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5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lib.npd.naps.kishou.go.jp\share3\メソ\河野耕平\素材\3d_cfl\istc_h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5" t="47336" r="32322" b="9830"/>
          <a:stretch/>
        </p:blipFill>
        <p:spPr bwMode="auto">
          <a:xfrm>
            <a:off x="107504" y="1700809"/>
            <a:ext cx="4389120" cy="424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67544" y="1700808"/>
            <a:ext cx="3703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Horizontal wind velocity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88672" y="4149080"/>
            <a:ext cx="1971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水平風速は</a:t>
            </a:r>
            <a:r>
              <a:rPr lang="ja-JP" altLang="en-US" dirty="0" smtClean="0">
                <a:solidFill>
                  <a:schemeClr val="bg1"/>
                </a:solidFill>
              </a:rPr>
              <a:t>台風周辺のほうが大きい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6" name="Picture 3" descr="\\lib.npd.naps.kishou.go.jp\share3\メソ\河野耕平\素材\3d_cfl\cflh_ma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9" t="47332" r="32737" b="9830"/>
          <a:stretch/>
        </p:blipFill>
        <p:spPr bwMode="auto">
          <a:xfrm>
            <a:off x="4617571" y="1700809"/>
            <a:ext cx="4346917" cy="4248471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7" name="テキスト ボックス 6"/>
          <p:cNvSpPr txBox="1"/>
          <p:nvPr/>
        </p:nvSpPr>
        <p:spPr>
          <a:xfrm>
            <a:off x="4653947" y="1700808"/>
            <a:ext cx="4166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</a:rPr>
              <a:t>Horizontal Courant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number</a:t>
            </a:r>
          </a:p>
          <a:p>
            <a:pPr algn="ctr"/>
            <a:r>
              <a:rPr lang="en-US" altLang="ja-JP" sz="2400" b="1" dirty="0" err="1" smtClean="0">
                <a:solidFill>
                  <a:schemeClr val="bg1"/>
                </a:solidFill>
              </a:rPr>
              <a:t>Cx+Cy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Example: Typhoon case</a:t>
            </a:r>
            <a:endParaRPr kumimoji="1" lang="ja-JP" altLang="en-US" dirty="0"/>
          </a:p>
        </p:txBody>
      </p:sp>
      <p:sp>
        <p:nvSpPr>
          <p:cNvPr id="4" name="角丸四角形吹き出し 3"/>
          <p:cNvSpPr/>
          <p:nvPr/>
        </p:nvSpPr>
        <p:spPr>
          <a:xfrm>
            <a:off x="5436096" y="6021288"/>
            <a:ext cx="3384376" cy="648072"/>
          </a:xfrm>
          <a:prstGeom prst="wedgeRoundRectCallout">
            <a:avLst>
              <a:gd name="adj1" fmla="val 15171"/>
              <a:gd name="adj2" fmla="val -13949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</a:rPr>
              <a:t>Cz</a:t>
            </a:r>
            <a:r>
              <a:rPr kumimoji="1" lang="en-US" altLang="ja-JP" dirty="0" smtClean="0">
                <a:solidFill>
                  <a:schemeClr val="tx1"/>
                </a:solidFill>
              </a:rPr>
              <a:t> &lt; 1.25 - (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Cx+Cy</a:t>
            </a:r>
            <a:r>
              <a:rPr kumimoji="1" lang="en-US" altLang="ja-JP" dirty="0" smtClean="0">
                <a:solidFill>
                  <a:schemeClr val="tx1"/>
                </a:solidFill>
              </a:rPr>
              <a:t>) is required</a:t>
            </a: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323528" y="5733256"/>
            <a:ext cx="864096" cy="0"/>
          </a:xfrm>
          <a:prstGeom prst="straightConnector1">
            <a:avLst/>
          </a:prstGeom>
          <a:ln w="412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323528" y="4941168"/>
            <a:ext cx="0" cy="813246"/>
          </a:xfrm>
          <a:prstGeom prst="straightConnector1">
            <a:avLst/>
          </a:prstGeom>
          <a:ln w="412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187624" y="548761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x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3364" y="450912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</a:rPr>
              <a:t>y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4863884" y="5733256"/>
            <a:ext cx="864096" cy="0"/>
          </a:xfrm>
          <a:prstGeom prst="straightConnector1">
            <a:avLst/>
          </a:prstGeom>
          <a:ln w="412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V="1">
            <a:off x="4863884" y="4941168"/>
            <a:ext cx="0" cy="813246"/>
          </a:xfrm>
          <a:prstGeom prst="straightConnector1">
            <a:avLst/>
          </a:prstGeom>
          <a:ln w="412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5727980" y="548761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x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723720" y="450912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</a:rPr>
              <a:t>y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5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12</a:t>
            </a:fld>
            <a:endParaRPr lang="ja-JP" altLang="en-US" dirty="0"/>
          </a:p>
        </p:txBody>
      </p:sp>
      <p:pic>
        <p:nvPicPr>
          <p:cNvPr id="5" name="Picture 4" descr="\\lib.npd.naps.kishou.go.jp\share3\メソ\河野耕平\素材\3d_cfl\cfl3_ma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2" t="47331" r="32577" b="9832"/>
          <a:stretch/>
        </p:blipFill>
        <p:spPr bwMode="auto">
          <a:xfrm>
            <a:off x="4597024" y="1700809"/>
            <a:ext cx="4367464" cy="424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lib.npd.naps.kishou.go.jp\share3\メソ\河野耕平\素材\3d_cfl\istc_h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5" t="47336" r="32322" b="9830"/>
          <a:stretch/>
        </p:blipFill>
        <p:spPr bwMode="auto">
          <a:xfrm>
            <a:off x="107504" y="1700809"/>
            <a:ext cx="4389120" cy="424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467544" y="1700808"/>
            <a:ext cx="3703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Horizontal wind velocity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08585" y="1700808"/>
            <a:ext cx="3057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</a:rPr>
              <a:t>3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D </a:t>
            </a:r>
            <a:r>
              <a:rPr lang="en-US" altLang="ja-JP" sz="2400" b="1" dirty="0">
                <a:solidFill>
                  <a:schemeClr val="bg1"/>
                </a:solidFill>
              </a:rPr>
              <a:t>Courant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number</a:t>
            </a:r>
          </a:p>
          <a:p>
            <a:pPr algn="ctr"/>
            <a:r>
              <a:rPr lang="en-US" altLang="ja-JP" sz="2400" b="1" dirty="0" err="1" smtClean="0">
                <a:solidFill>
                  <a:schemeClr val="bg1"/>
                </a:solidFill>
              </a:rPr>
              <a:t>Cx+Cy+Cz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323528" y="5733256"/>
            <a:ext cx="864096" cy="0"/>
          </a:xfrm>
          <a:prstGeom prst="straightConnector1">
            <a:avLst/>
          </a:prstGeom>
          <a:ln w="412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323528" y="4941168"/>
            <a:ext cx="0" cy="813246"/>
          </a:xfrm>
          <a:prstGeom prst="straightConnector1">
            <a:avLst/>
          </a:prstGeom>
          <a:ln w="412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187624" y="548761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x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3364" y="450912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</a:rPr>
              <a:t>y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4863884" y="5733256"/>
            <a:ext cx="864096" cy="0"/>
          </a:xfrm>
          <a:prstGeom prst="straightConnector1">
            <a:avLst/>
          </a:prstGeom>
          <a:ln w="412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4863884" y="4941168"/>
            <a:ext cx="0" cy="813246"/>
          </a:xfrm>
          <a:prstGeom prst="straightConnector1">
            <a:avLst/>
          </a:prstGeom>
          <a:ln w="412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5727980" y="548761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x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23720" y="450912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</a:rPr>
              <a:t>y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Example: Typhoon case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042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\\lib.npd.naps.kishou.go.jp\share3\メソ\河野耕平\素材\3d_cfl\cfl3_ma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2" t="47331" r="32577" b="9832"/>
          <a:stretch/>
        </p:blipFill>
        <p:spPr bwMode="auto">
          <a:xfrm>
            <a:off x="4597024" y="1700809"/>
            <a:ext cx="4367464" cy="424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Time-splitting of vertical advection</a:t>
            </a:r>
            <a:endParaRPr kumimoji="1" lang="ja-JP" altLang="en-US" dirty="0"/>
          </a:p>
        </p:txBody>
      </p:sp>
      <p:sp>
        <p:nvSpPr>
          <p:cNvPr id="22" name="コンテンツ プレースホルダー 21"/>
          <p:cNvSpPr>
            <a:spLocks noGrp="1"/>
          </p:cNvSpPr>
          <p:nvPr>
            <p:ph idx="1"/>
          </p:nvPr>
        </p:nvSpPr>
        <p:spPr>
          <a:xfrm>
            <a:off x="457200" y="1196752"/>
            <a:ext cx="4042792" cy="5258379"/>
          </a:xfrm>
        </p:spPr>
        <p:txBody>
          <a:bodyPr/>
          <a:lstStyle/>
          <a:p>
            <a:r>
              <a:rPr kumimoji="1" lang="en-US" altLang="ja-JP" sz="2400" dirty="0" smtClean="0"/>
              <a:t>Considering computational efficiency and ASUCA’s memory alignment </a:t>
            </a:r>
          </a:p>
          <a:p>
            <a:pPr lvl="1"/>
            <a:r>
              <a:rPr kumimoji="1" lang="en-US" altLang="ja-JP" sz="2000" dirty="0" smtClean="0"/>
              <a:t>where the vertical indices are put inner most</a:t>
            </a:r>
          </a:p>
          <a:p>
            <a:pPr lvl="1"/>
            <a:endParaRPr kumimoji="1" lang="en-US" altLang="ja-JP" sz="2000" dirty="0" smtClean="0"/>
          </a:p>
          <a:p>
            <a:r>
              <a:rPr kumimoji="1" lang="en-US" altLang="ja-JP" sz="2400" dirty="0" smtClean="0"/>
              <a:t>It is more reasonable </a:t>
            </a:r>
          </a:p>
          <a:p>
            <a:pPr lvl="1"/>
            <a:r>
              <a:rPr kumimoji="1" lang="en-US" altLang="ja-JP" sz="2000" dirty="0" smtClean="0"/>
              <a:t>time integration of only vertical advection is divided into smaller </a:t>
            </a:r>
            <a:r>
              <a:rPr kumimoji="1" lang="en-US" altLang="ja-JP" sz="2000" dirty="0" err="1" smtClean="0"/>
              <a:t>substeps</a:t>
            </a:r>
            <a:r>
              <a:rPr kumimoji="1" lang="en-US" altLang="ja-JP" sz="2000" dirty="0" smtClean="0"/>
              <a:t> </a:t>
            </a:r>
          </a:p>
          <a:p>
            <a:pPr lvl="1"/>
            <a:r>
              <a:rPr kumimoji="1" lang="en-US" altLang="ja-JP" sz="2000" dirty="0" smtClean="0"/>
              <a:t>because the number of </a:t>
            </a:r>
            <a:r>
              <a:rPr kumimoji="1" lang="en-US" altLang="ja-JP" sz="2000" dirty="0" err="1" smtClean="0"/>
              <a:t>substeps</a:t>
            </a:r>
            <a:r>
              <a:rPr kumimoji="1" lang="en-US" altLang="ja-JP" sz="2000" dirty="0" smtClean="0"/>
              <a:t> can be determined independently from its neighboring column</a:t>
            </a:r>
            <a:endParaRPr kumimoji="1" lang="ja-JP" altLang="en-US" sz="2000" dirty="0"/>
          </a:p>
        </p:txBody>
      </p:sp>
      <p:grpSp>
        <p:nvGrpSpPr>
          <p:cNvPr id="25" name="グループ化 24"/>
          <p:cNvGrpSpPr/>
          <p:nvPr/>
        </p:nvGrpSpPr>
        <p:grpSpPr>
          <a:xfrm>
            <a:off x="4932040" y="1772816"/>
            <a:ext cx="3671198" cy="2913339"/>
            <a:chOff x="4932040" y="1772816"/>
            <a:chExt cx="3671198" cy="2913339"/>
          </a:xfrm>
        </p:grpSpPr>
        <p:sp>
          <p:nvSpPr>
            <p:cNvPr id="15" name="正方形/長方形 14"/>
            <p:cNvSpPr/>
            <p:nvPr/>
          </p:nvSpPr>
          <p:spPr>
            <a:xfrm>
              <a:off x="6876256" y="4224490"/>
              <a:ext cx="360040" cy="461665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2</a:t>
              </a:r>
              <a:endParaRPr kumimoji="1" lang="ja-JP" altLang="en-US" dirty="0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6156176" y="4221088"/>
              <a:ext cx="360040" cy="461665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2</a:t>
              </a:r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4932040" y="1772816"/>
              <a:ext cx="36711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>
                  <a:solidFill>
                    <a:schemeClr val="bg1"/>
                  </a:solidFill>
                </a:rPr>
                <a:t>the number of </a:t>
              </a:r>
              <a:r>
                <a:rPr lang="en-US" altLang="ja-JP" sz="2400" b="1" dirty="0" err="1">
                  <a:solidFill>
                    <a:schemeClr val="bg1"/>
                  </a:solidFill>
                </a:rPr>
                <a:t>substeps</a:t>
              </a:r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7236296" y="3717032"/>
              <a:ext cx="360040" cy="461665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2</a:t>
              </a:r>
              <a:endParaRPr kumimoji="1" lang="ja-JP" altLang="en-US" dirty="0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7236296" y="4221088"/>
              <a:ext cx="360040" cy="461665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2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6473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</a:t>
            </a:r>
          </a:p>
          <a:p>
            <a:pPr lvl="1"/>
            <a:r>
              <a:rPr kumimoji="1"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Motivation</a:t>
            </a:r>
          </a:p>
          <a:p>
            <a:pPr lvl="1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xplanation of ASUCA’s</a:t>
            </a:r>
          </a:p>
          <a:p>
            <a:pPr lvl="2"/>
            <a:r>
              <a:rPr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Time integration scheme(RK3)</a:t>
            </a:r>
          </a:p>
          <a:p>
            <a:pPr lvl="2"/>
            <a:r>
              <a:rPr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Advection scheme </a:t>
            </a:r>
            <a:endParaRPr kumimoji="1" lang="en-US" altLang="ja-JP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/>
            <a:r>
              <a:rPr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CFL condition (1D and</a:t>
            </a:r>
            <a:r>
              <a:rPr lang="ja-JP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3D)</a:t>
            </a:r>
            <a:endParaRPr lang="en-US" altLang="ja-JP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kumimoji="1" lang="en-US" altLang="ja-JP" dirty="0" smtClean="0"/>
              <a:t>Time-splitting of vertical advection</a:t>
            </a:r>
          </a:p>
          <a:p>
            <a:pPr lvl="1"/>
            <a:r>
              <a:rPr lang="en-US" altLang="ja-JP" dirty="0" smtClean="0"/>
              <a:t>How to time-split RK3?</a:t>
            </a:r>
          </a:p>
          <a:p>
            <a:pPr lvl="1"/>
            <a:r>
              <a:rPr lang="en-US" altLang="ja-JP" dirty="0" smtClean="0"/>
              <a:t>Additional use of di</a:t>
            </a:r>
            <a:r>
              <a:rPr kumimoji="1" lang="en-US" altLang="ja-JP" dirty="0" smtClean="0"/>
              <a:t>mensional splitting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204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" t="72508" r="69049" b="3826"/>
          <a:stretch/>
        </p:blipFill>
        <p:spPr bwMode="auto">
          <a:xfrm>
            <a:off x="6991383" y="5373216"/>
            <a:ext cx="820977" cy="48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" t="72508" r="69049" b="3826"/>
          <a:stretch/>
        </p:blipFill>
        <p:spPr bwMode="auto">
          <a:xfrm>
            <a:off x="6969955" y="3049596"/>
            <a:ext cx="820977" cy="48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45177" r="68473" b="30066"/>
          <a:stretch/>
        </p:blipFill>
        <p:spPr bwMode="auto">
          <a:xfrm>
            <a:off x="4239711" y="5453471"/>
            <a:ext cx="633743" cy="51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1" t="10859" r="67969" b="66708"/>
          <a:stretch/>
        </p:blipFill>
        <p:spPr bwMode="auto">
          <a:xfrm>
            <a:off x="3347864" y="5445224"/>
            <a:ext cx="561315" cy="46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45177" r="68473" b="30066"/>
          <a:stretch/>
        </p:blipFill>
        <p:spPr bwMode="auto">
          <a:xfrm>
            <a:off x="4241046" y="3005199"/>
            <a:ext cx="633743" cy="51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1" t="10859" r="67969" b="66708"/>
          <a:stretch/>
        </p:blipFill>
        <p:spPr bwMode="auto">
          <a:xfrm>
            <a:off x="3349199" y="2996952"/>
            <a:ext cx="561315" cy="46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ASUCA’s time integration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D3F0D8-8ADA-4B70-A11F-BA660F944981}" type="slidenum">
              <a:rPr lang="ja-JP" altLang="en-US" smtClean="0"/>
              <a:pPr>
                <a:defRPr/>
              </a:pPr>
              <a:t>15</a:t>
            </a:fld>
            <a:endParaRPr lang="ja-JP" altLang="en-US" dirty="0"/>
          </a:p>
        </p:txBody>
      </p:sp>
      <p:cxnSp>
        <p:nvCxnSpPr>
          <p:cNvPr id="21" name="直線コネクタ 20"/>
          <p:cNvCxnSpPr/>
          <p:nvPr/>
        </p:nvCxnSpPr>
        <p:spPr>
          <a:xfrm>
            <a:off x="1747447" y="3071162"/>
            <a:ext cx="2808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1747447" y="2743562"/>
            <a:ext cx="0" cy="7020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4557918" y="2744015"/>
            <a:ext cx="0" cy="7020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4555758" y="2743562"/>
            <a:ext cx="0" cy="7020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4557918" y="3070708"/>
            <a:ext cx="2808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7368389" y="2743562"/>
            <a:ext cx="0" cy="7020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弧 26"/>
          <p:cNvSpPr/>
          <p:nvPr/>
        </p:nvSpPr>
        <p:spPr>
          <a:xfrm>
            <a:off x="1716556" y="2347518"/>
            <a:ext cx="2808000" cy="1404156"/>
          </a:xfrm>
          <a:prstGeom prst="arc">
            <a:avLst>
              <a:gd name="adj1" fmla="val 10790384"/>
              <a:gd name="adj2" fmla="val 16848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/>
          <p:cNvSpPr/>
          <p:nvPr/>
        </p:nvSpPr>
        <p:spPr>
          <a:xfrm>
            <a:off x="1757857" y="2744639"/>
            <a:ext cx="1872000" cy="503246"/>
          </a:xfrm>
          <a:prstGeom prst="arc">
            <a:avLst>
              <a:gd name="adj1" fmla="val 10790384"/>
              <a:gd name="adj2" fmla="val 16848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390051" y="2690813"/>
            <a:ext cx="34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①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939981" y="2374229"/>
            <a:ext cx="34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②</a:t>
            </a:r>
            <a:endParaRPr kumimoji="1" lang="ja-JP" altLang="en-US" dirty="0"/>
          </a:p>
        </p:txBody>
      </p:sp>
      <p:sp>
        <p:nvSpPr>
          <p:cNvPr id="19" name="円弧 18"/>
          <p:cNvSpPr/>
          <p:nvPr/>
        </p:nvSpPr>
        <p:spPr>
          <a:xfrm>
            <a:off x="1741978" y="2091198"/>
            <a:ext cx="5623939" cy="1552463"/>
          </a:xfrm>
          <a:prstGeom prst="arc">
            <a:avLst>
              <a:gd name="adj1" fmla="val 10790384"/>
              <a:gd name="adj2" fmla="val 2157719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334267" y="2095489"/>
            <a:ext cx="34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③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63688" y="1628800"/>
            <a:ext cx="19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Vertical advection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19672" y="337304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n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092545" y="3373049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n+1</a:t>
            </a:r>
            <a:endParaRPr kumimoji="1" lang="ja-JP" altLang="en-US" dirty="0"/>
          </a:p>
        </p:txBody>
      </p:sp>
      <p:cxnSp>
        <p:nvCxnSpPr>
          <p:cNvPr id="14" name="直線コネクタ 13"/>
          <p:cNvCxnSpPr>
            <a:stCxn id="12" idx="3"/>
            <a:endCxn id="13" idx="1"/>
          </p:cNvCxnSpPr>
          <p:nvPr/>
        </p:nvCxnSpPr>
        <p:spPr>
          <a:xfrm>
            <a:off x="1932578" y="3557715"/>
            <a:ext cx="5159967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355976" y="3661081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Δt</a:t>
            </a:r>
            <a:endParaRPr kumimoji="1" lang="ja-JP" altLang="en-US" dirty="0"/>
          </a:p>
        </p:txBody>
      </p:sp>
      <p:grpSp>
        <p:nvGrpSpPr>
          <p:cNvPr id="30" name="グループ化 29"/>
          <p:cNvGrpSpPr>
            <a:grpSpLocks noChangeAspect="1"/>
          </p:cNvGrpSpPr>
          <p:nvPr/>
        </p:nvGrpSpPr>
        <p:grpSpPr>
          <a:xfrm>
            <a:off x="1716556" y="4698433"/>
            <a:ext cx="5651833" cy="1404156"/>
            <a:chOff x="874169" y="3484391"/>
            <a:chExt cx="4347564" cy="1080120"/>
          </a:xfrm>
        </p:grpSpPr>
        <p:cxnSp>
          <p:nvCxnSpPr>
            <p:cNvPr id="35" name="直線コネクタ 34"/>
            <p:cNvCxnSpPr/>
            <p:nvPr/>
          </p:nvCxnSpPr>
          <p:spPr>
            <a:xfrm>
              <a:off x="897931" y="4041040"/>
              <a:ext cx="21600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897931" y="3789040"/>
              <a:ext cx="0" cy="54000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3059832" y="3789389"/>
              <a:ext cx="0" cy="54000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>
              <a:off x="3058171" y="3789040"/>
              <a:ext cx="0" cy="54000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3059832" y="4040691"/>
              <a:ext cx="21600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>
              <a:off x="5221733" y="3789040"/>
              <a:ext cx="0" cy="54000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円弧 40"/>
            <p:cNvSpPr/>
            <p:nvPr/>
          </p:nvSpPr>
          <p:spPr>
            <a:xfrm>
              <a:off x="874169" y="3484391"/>
              <a:ext cx="2160000" cy="1080120"/>
            </a:xfrm>
            <a:prstGeom prst="arc">
              <a:avLst>
                <a:gd name="adj1" fmla="val 10790384"/>
                <a:gd name="adj2" fmla="val 16848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弧 41"/>
            <p:cNvSpPr/>
            <p:nvPr/>
          </p:nvSpPr>
          <p:spPr>
            <a:xfrm>
              <a:off x="905939" y="3789869"/>
              <a:ext cx="1440000" cy="387112"/>
            </a:xfrm>
            <a:prstGeom prst="arc">
              <a:avLst>
                <a:gd name="adj1" fmla="val 10790384"/>
                <a:gd name="adj2" fmla="val 16848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2390051" y="5041728"/>
            <a:ext cx="34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①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939981" y="4725144"/>
            <a:ext cx="34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②</a:t>
            </a:r>
            <a:endParaRPr kumimoji="1" lang="ja-JP" altLang="en-US" dirty="0"/>
          </a:p>
        </p:txBody>
      </p:sp>
      <p:sp>
        <p:nvSpPr>
          <p:cNvPr id="33" name="円弧 32"/>
          <p:cNvSpPr/>
          <p:nvPr/>
        </p:nvSpPr>
        <p:spPr>
          <a:xfrm>
            <a:off x="1741978" y="4442113"/>
            <a:ext cx="5623939" cy="1552463"/>
          </a:xfrm>
          <a:prstGeom prst="arc">
            <a:avLst>
              <a:gd name="adj1" fmla="val 10790384"/>
              <a:gd name="adj2" fmla="val 2157719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334267" y="4446404"/>
            <a:ext cx="34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③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763688" y="3979715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Horizontal advection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619672" y="57239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n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092545" y="5723964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n+1</a:t>
            </a:r>
            <a:endParaRPr kumimoji="1" lang="ja-JP" altLang="en-US" dirty="0"/>
          </a:p>
        </p:txBody>
      </p:sp>
      <p:cxnSp>
        <p:nvCxnSpPr>
          <p:cNvPr id="46" name="直線コネクタ 45"/>
          <p:cNvCxnSpPr>
            <a:stCxn id="44" idx="3"/>
            <a:endCxn id="45" idx="1"/>
          </p:cNvCxnSpPr>
          <p:nvPr/>
        </p:nvCxnSpPr>
        <p:spPr>
          <a:xfrm>
            <a:off x="1932578" y="5908630"/>
            <a:ext cx="5159967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4355976" y="601199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Δt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599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1" t="10859" r="67969" b="66708"/>
          <a:stretch/>
        </p:blipFill>
        <p:spPr bwMode="auto">
          <a:xfrm>
            <a:off x="3347864" y="5445224"/>
            <a:ext cx="561315" cy="46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1" t="10859" r="67969" b="66708"/>
          <a:stretch/>
        </p:blipFill>
        <p:spPr bwMode="auto">
          <a:xfrm>
            <a:off x="3349199" y="2996952"/>
            <a:ext cx="561315" cy="46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ASUCA’s time integration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D3F0D8-8ADA-4B70-A11F-BA660F944981}" type="slidenum">
              <a:rPr lang="ja-JP" altLang="en-US" smtClean="0"/>
              <a:pPr>
                <a:defRPr/>
              </a:pPr>
              <a:t>16</a:t>
            </a:fld>
            <a:endParaRPr lang="ja-JP" altLang="en-US" dirty="0"/>
          </a:p>
        </p:txBody>
      </p:sp>
      <p:cxnSp>
        <p:nvCxnSpPr>
          <p:cNvPr id="21" name="直線コネクタ 20"/>
          <p:cNvCxnSpPr/>
          <p:nvPr/>
        </p:nvCxnSpPr>
        <p:spPr>
          <a:xfrm>
            <a:off x="1747447" y="3071162"/>
            <a:ext cx="2808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1747447" y="2743562"/>
            <a:ext cx="0" cy="7020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4557918" y="2744015"/>
            <a:ext cx="0" cy="7020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4555758" y="2743562"/>
            <a:ext cx="0" cy="7020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4557918" y="3070708"/>
            <a:ext cx="2808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7368389" y="2743562"/>
            <a:ext cx="0" cy="7020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円弧 27"/>
          <p:cNvSpPr/>
          <p:nvPr/>
        </p:nvSpPr>
        <p:spPr>
          <a:xfrm>
            <a:off x="1757857" y="2744639"/>
            <a:ext cx="1872000" cy="503246"/>
          </a:xfrm>
          <a:prstGeom prst="arc">
            <a:avLst>
              <a:gd name="adj1" fmla="val 10790384"/>
              <a:gd name="adj2" fmla="val 16848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390051" y="2690813"/>
            <a:ext cx="34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①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63688" y="1628800"/>
            <a:ext cx="19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Vertical advection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19672" y="337304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n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092545" y="3373049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n+1</a:t>
            </a:r>
            <a:endParaRPr kumimoji="1" lang="ja-JP" altLang="en-US" dirty="0"/>
          </a:p>
        </p:txBody>
      </p:sp>
      <p:cxnSp>
        <p:nvCxnSpPr>
          <p:cNvPr id="14" name="直線コネクタ 13"/>
          <p:cNvCxnSpPr>
            <a:stCxn id="12" idx="3"/>
            <a:endCxn id="13" idx="1"/>
          </p:cNvCxnSpPr>
          <p:nvPr/>
        </p:nvCxnSpPr>
        <p:spPr>
          <a:xfrm>
            <a:off x="1932578" y="3557715"/>
            <a:ext cx="5159967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355976" y="3661081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Δt</a:t>
            </a:r>
            <a:endParaRPr kumimoji="1" lang="ja-JP" altLang="en-US" dirty="0"/>
          </a:p>
        </p:txBody>
      </p:sp>
      <p:cxnSp>
        <p:nvCxnSpPr>
          <p:cNvPr id="35" name="直線コネクタ 34"/>
          <p:cNvCxnSpPr/>
          <p:nvPr/>
        </p:nvCxnSpPr>
        <p:spPr>
          <a:xfrm>
            <a:off x="1747447" y="5422077"/>
            <a:ext cx="2808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1747447" y="5094477"/>
            <a:ext cx="0" cy="7020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4557918" y="5094930"/>
            <a:ext cx="0" cy="7020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4555758" y="5094477"/>
            <a:ext cx="0" cy="7020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4557918" y="5421623"/>
            <a:ext cx="2808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7368389" y="5094477"/>
            <a:ext cx="0" cy="7020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円弧 41"/>
          <p:cNvSpPr/>
          <p:nvPr/>
        </p:nvSpPr>
        <p:spPr>
          <a:xfrm>
            <a:off x="1757857" y="5095554"/>
            <a:ext cx="1872000" cy="503246"/>
          </a:xfrm>
          <a:prstGeom prst="arc">
            <a:avLst>
              <a:gd name="adj1" fmla="val 10790384"/>
              <a:gd name="adj2" fmla="val 16848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90051" y="5041728"/>
            <a:ext cx="34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①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763688" y="3979715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Horizontal advection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619672" y="57239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n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092545" y="5723964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n+1</a:t>
            </a:r>
            <a:endParaRPr kumimoji="1" lang="ja-JP" altLang="en-US" dirty="0"/>
          </a:p>
        </p:txBody>
      </p:sp>
      <p:cxnSp>
        <p:nvCxnSpPr>
          <p:cNvPr id="46" name="直線コネクタ 45"/>
          <p:cNvCxnSpPr>
            <a:stCxn id="44" idx="3"/>
            <a:endCxn id="45" idx="1"/>
          </p:cNvCxnSpPr>
          <p:nvPr/>
        </p:nvCxnSpPr>
        <p:spPr>
          <a:xfrm>
            <a:off x="1932578" y="5908630"/>
            <a:ext cx="5159967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4355976" y="601199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Δt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302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45177" r="68473" b="30066"/>
          <a:stretch/>
        </p:blipFill>
        <p:spPr bwMode="auto">
          <a:xfrm>
            <a:off x="4239711" y="5453471"/>
            <a:ext cx="633743" cy="51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45177" r="68473" b="30066"/>
          <a:stretch/>
        </p:blipFill>
        <p:spPr bwMode="auto">
          <a:xfrm>
            <a:off x="4241046" y="3005199"/>
            <a:ext cx="633743" cy="51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ASUCA’s time integration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D3F0D8-8ADA-4B70-A11F-BA660F944981}" type="slidenum">
              <a:rPr lang="ja-JP" altLang="en-US" smtClean="0"/>
              <a:pPr>
                <a:defRPr/>
              </a:pPr>
              <a:t>17</a:t>
            </a:fld>
            <a:endParaRPr lang="ja-JP" altLang="en-US" dirty="0"/>
          </a:p>
        </p:txBody>
      </p:sp>
      <p:cxnSp>
        <p:nvCxnSpPr>
          <p:cNvPr id="21" name="直線コネクタ 20"/>
          <p:cNvCxnSpPr/>
          <p:nvPr/>
        </p:nvCxnSpPr>
        <p:spPr>
          <a:xfrm>
            <a:off x="1747447" y="3071162"/>
            <a:ext cx="2808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1747447" y="2743562"/>
            <a:ext cx="0" cy="7020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4557918" y="2744015"/>
            <a:ext cx="0" cy="7020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4555758" y="2743562"/>
            <a:ext cx="0" cy="7020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4557918" y="3070708"/>
            <a:ext cx="2808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7368389" y="2743562"/>
            <a:ext cx="0" cy="7020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弧 26"/>
          <p:cNvSpPr/>
          <p:nvPr/>
        </p:nvSpPr>
        <p:spPr>
          <a:xfrm>
            <a:off x="1716556" y="2347518"/>
            <a:ext cx="2808000" cy="1404156"/>
          </a:xfrm>
          <a:prstGeom prst="arc">
            <a:avLst>
              <a:gd name="adj1" fmla="val 10790384"/>
              <a:gd name="adj2" fmla="val 16848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/>
          <p:cNvSpPr/>
          <p:nvPr/>
        </p:nvSpPr>
        <p:spPr>
          <a:xfrm>
            <a:off x="1757857" y="2744639"/>
            <a:ext cx="1872000" cy="503246"/>
          </a:xfrm>
          <a:prstGeom prst="arc">
            <a:avLst>
              <a:gd name="adj1" fmla="val 10790384"/>
              <a:gd name="adj2" fmla="val 16848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390051" y="2690813"/>
            <a:ext cx="34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①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939981" y="2374229"/>
            <a:ext cx="34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②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63688" y="1628800"/>
            <a:ext cx="19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Vertical advection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19672" y="337304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n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092545" y="3373049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n+1</a:t>
            </a:r>
            <a:endParaRPr kumimoji="1" lang="ja-JP" altLang="en-US" dirty="0"/>
          </a:p>
        </p:txBody>
      </p:sp>
      <p:cxnSp>
        <p:nvCxnSpPr>
          <p:cNvPr id="14" name="直線コネクタ 13"/>
          <p:cNvCxnSpPr>
            <a:stCxn id="12" idx="3"/>
            <a:endCxn id="13" idx="1"/>
          </p:cNvCxnSpPr>
          <p:nvPr/>
        </p:nvCxnSpPr>
        <p:spPr>
          <a:xfrm>
            <a:off x="1932578" y="3557715"/>
            <a:ext cx="5159967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355976" y="3661081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Δt</a:t>
            </a:r>
            <a:endParaRPr kumimoji="1" lang="ja-JP" altLang="en-US" dirty="0"/>
          </a:p>
        </p:txBody>
      </p:sp>
      <p:grpSp>
        <p:nvGrpSpPr>
          <p:cNvPr id="30" name="グループ化 29"/>
          <p:cNvGrpSpPr>
            <a:grpSpLocks noChangeAspect="1"/>
          </p:cNvGrpSpPr>
          <p:nvPr/>
        </p:nvGrpSpPr>
        <p:grpSpPr>
          <a:xfrm>
            <a:off x="1716556" y="4698433"/>
            <a:ext cx="5651833" cy="1404156"/>
            <a:chOff x="874169" y="3484391"/>
            <a:chExt cx="4347564" cy="1080120"/>
          </a:xfrm>
        </p:grpSpPr>
        <p:cxnSp>
          <p:nvCxnSpPr>
            <p:cNvPr id="35" name="直線コネクタ 34"/>
            <p:cNvCxnSpPr/>
            <p:nvPr/>
          </p:nvCxnSpPr>
          <p:spPr>
            <a:xfrm>
              <a:off x="897931" y="4041040"/>
              <a:ext cx="21600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897931" y="3789040"/>
              <a:ext cx="0" cy="54000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3059832" y="3789389"/>
              <a:ext cx="0" cy="54000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>
              <a:off x="3058171" y="3789040"/>
              <a:ext cx="0" cy="54000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3059832" y="4040691"/>
              <a:ext cx="21600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>
              <a:off x="5221733" y="3789040"/>
              <a:ext cx="0" cy="54000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円弧 40"/>
            <p:cNvSpPr/>
            <p:nvPr/>
          </p:nvSpPr>
          <p:spPr>
            <a:xfrm>
              <a:off x="874169" y="3484391"/>
              <a:ext cx="2160000" cy="1080120"/>
            </a:xfrm>
            <a:prstGeom prst="arc">
              <a:avLst>
                <a:gd name="adj1" fmla="val 10790384"/>
                <a:gd name="adj2" fmla="val 16848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弧 41"/>
            <p:cNvSpPr/>
            <p:nvPr/>
          </p:nvSpPr>
          <p:spPr>
            <a:xfrm>
              <a:off x="905939" y="3789869"/>
              <a:ext cx="1440000" cy="387112"/>
            </a:xfrm>
            <a:prstGeom prst="arc">
              <a:avLst>
                <a:gd name="adj1" fmla="val 10790384"/>
                <a:gd name="adj2" fmla="val 16848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2390051" y="5041728"/>
            <a:ext cx="34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①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939981" y="4725144"/>
            <a:ext cx="34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②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763688" y="3979715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Horizontal advection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619672" y="57239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n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092545" y="5723964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n+1</a:t>
            </a:r>
            <a:endParaRPr kumimoji="1" lang="ja-JP" altLang="en-US" dirty="0"/>
          </a:p>
        </p:txBody>
      </p:sp>
      <p:cxnSp>
        <p:nvCxnSpPr>
          <p:cNvPr id="46" name="直線コネクタ 45"/>
          <p:cNvCxnSpPr>
            <a:stCxn id="44" idx="3"/>
            <a:endCxn id="45" idx="1"/>
          </p:cNvCxnSpPr>
          <p:nvPr/>
        </p:nvCxnSpPr>
        <p:spPr>
          <a:xfrm>
            <a:off x="1932578" y="5908630"/>
            <a:ext cx="5159967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4355976" y="601199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Δt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248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" t="72508" r="69049" b="3826"/>
          <a:stretch/>
        </p:blipFill>
        <p:spPr bwMode="auto">
          <a:xfrm>
            <a:off x="6991383" y="5373216"/>
            <a:ext cx="820977" cy="48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" t="72508" r="69049" b="3826"/>
          <a:stretch/>
        </p:blipFill>
        <p:spPr bwMode="auto">
          <a:xfrm>
            <a:off x="6969955" y="3049596"/>
            <a:ext cx="820977" cy="48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ASUCA’s time integration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D3F0D8-8ADA-4B70-A11F-BA660F944981}" type="slidenum">
              <a:rPr lang="ja-JP" altLang="en-US" smtClean="0"/>
              <a:pPr>
                <a:defRPr/>
              </a:pPr>
              <a:t>18</a:t>
            </a:fld>
            <a:endParaRPr lang="ja-JP" altLang="en-US" dirty="0"/>
          </a:p>
        </p:txBody>
      </p:sp>
      <p:cxnSp>
        <p:nvCxnSpPr>
          <p:cNvPr id="21" name="直線コネクタ 20"/>
          <p:cNvCxnSpPr/>
          <p:nvPr/>
        </p:nvCxnSpPr>
        <p:spPr>
          <a:xfrm>
            <a:off x="1747447" y="3071162"/>
            <a:ext cx="2808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1747447" y="2743562"/>
            <a:ext cx="0" cy="7020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4557918" y="2744015"/>
            <a:ext cx="0" cy="7020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4555758" y="2743562"/>
            <a:ext cx="0" cy="7020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4557918" y="3070708"/>
            <a:ext cx="2808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7368389" y="2743562"/>
            <a:ext cx="0" cy="7020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弧 26"/>
          <p:cNvSpPr/>
          <p:nvPr/>
        </p:nvSpPr>
        <p:spPr>
          <a:xfrm>
            <a:off x="1716556" y="2347518"/>
            <a:ext cx="2808000" cy="1404156"/>
          </a:xfrm>
          <a:prstGeom prst="arc">
            <a:avLst>
              <a:gd name="adj1" fmla="val 10790384"/>
              <a:gd name="adj2" fmla="val 16848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/>
          <p:cNvSpPr/>
          <p:nvPr/>
        </p:nvSpPr>
        <p:spPr>
          <a:xfrm>
            <a:off x="1757857" y="2744639"/>
            <a:ext cx="1872000" cy="503246"/>
          </a:xfrm>
          <a:prstGeom prst="arc">
            <a:avLst>
              <a:gd name="adj1" fmla="val 10790384"/>
              <a:gd name="adj2" fmla="val 16848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390051" y="2690813"/>
            <a:ext cx="34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①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939981" y="2374229"/>
            <a:ext cx="34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②</a:t>
            </a:r>
            <a:endParaRPr kumimoji="1" lang="ja-JP" altLang="en-US" dirty="0"/>
          </a:p>
        </p:txBody>
      </p:sp>
      <p:sp>
        <p:nvSpPr>
          <p:cNvPr id="19" name="円弧 18"/>
          <p:cNvSpPr/>
          <p:nvPr/>
        </p:nvSpPr>
        <p:spPr>
          <a:xfrm>
            <a:off x="1741978" y="2091198"/>
            <a:ext cx="5623939" cy="1552463"/>
          </a:xfrm>
          <a:prstGeom prst="arc">
            <a:avLst>
              <a:gd name="adj1" fmla="val 10790384"/>
              <a:gd name="adj2" fmla="val 2157719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334267" y="2095489"/>
            <a:ext cx="34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③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63688" y="1628800"/>
            <a:ext cx="19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Vertical advection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19672" y="337304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n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092545" y="3373049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n+1</a:t>
            </a:r>
            <a:endParaRPr kumimoji="1" lang="ja-JP" altLang="en-US" dirty="0"/>
          </a:p>
        </p:txBody>
      </p:sp>
      <p:cxnSp>
        <p:nvCxnSpPr>
          <p:cNvPr id="14" name="直線コネクタ 13"/>
          <p:cNvCxnSpPr>
            <a:stCxn id="12" idx="3"/>
            <a:endCxn id="13" idx="1"/>
          </p:cNvCxnSpPr>
          <p:nvPr/>
        </p:nvCxnSpPr>
        <p:spPr>
          <a:xfrm>
            <a:off x="1932578" y="3557715"/>
            <a:ext cx="5159967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355976" y="3661081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Δt</a:t>
            </a:r>
            <a:endParaRPr kumimoji="1" lang="ja-JP" altLang="en-US" dirty="0"/>
          </a:p>
        </p:txBody>
      </p:sp>
      <p:grpSp>
        <p:nvGrpSpPr>
          <p:cNvPr id="30" name="グループ化 29"/>
          <p:cNvGrpSpPr>
            <a:grpSpLocks noChangeAspect="1"/>
          </p:cNvGrpSpPr>
          <p:nvPr/>
        </p:nvGrpSpPr>
        <p:grpSpPr>
          <a:xfrm>
            <a:off x="1716556" y="4698433"/>
            <a:ext cx="5651833" cy="1404156"/>
            <a:chOff x="874169" y="3484391"/>
            <a:chExt cx="4347564" cy="1080120"/>
          </a:xfrm>
        </p:grpSpPr>
        <p:cxnSp>
          <p:nvCxnSpPr>
            <p:cNvPr id="35" name="直線コネクタ 34"/>
            <p:cNvCxnSpPr/>
            <p:nvPr/>
          </p:nvCxnSpPr>
          <p:spPr>
            <a:xfrm>
              <a:off x="897931" y="4041040"/>
              <a:ext cx="21600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897931" y="3789040"/>
              <a:ext cx="0" cy="54000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3059832" y="3789389"/>
              <a:ext cx="0" cy="54000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>
              <a:off x="3058171" y="3789040"/>
              <a:ext cx="0" cy="54000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3059832" y="4040691"/>
              <a:ext cx="21600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>
              <a:off x="5221733" y="3789040"/>
              <a:ext cx="0" cy="54000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円弧 40"/>
            <p:cNvSpPr/>
            <p:nvPr/>
          </p:nvSpPr>
          <p:spPr>
            <a:xfrm>
              <a:off x="874169" y="3484391"/>
              <a:ext cx="2160000" cy="1080120"/>
            </a:xfrm>
            <a:prstGeom prst="arc">
              <a:avLst>
                <a:gd name="adj1" fmla="val 10790384"/>
                <a:gd name="adj2" fmla="val 16848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弧 41"/>
            <p:cNvSpPr/>
            <p:nvPr/>
          </p:nvSpPr>
          <p:spPr>
            <a:xfrm>
              <a:off x="905939" y="3789869"/>
              <a:ext cx="1440000" cy="387112"/>
            </a:xfrm>
            <a:prstGeom prst="arc">
              <a:avLst>
                <a:gd name="adj1" fmla="val 10790384"/>
                <a:gd name="adj2" fmla="val 16848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2390051" y="5041728"/>
            <a:ext cx="34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①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939981" y="4725144"/>
            <a:ext cx="34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②</a:t>
            </a:r>
            <a:endParaRPr kumimoji="1" lang="ja-JP" altLang="en-US" dirty="0"/>
          </a:p>
        </p:txBody>
      </p:sp>
      <p:sp>
        <p:nvSpPr>
          <p:cNvPr id="33" name="円弧 32"/>
          <p:cNvSpPr/>
          <p:nvPr/>
        </p:nvSpPr>
        <p:spPr>
          <a:xfrm>
            <a:off x="1741978" y="4442113"/>
            <a:ext cx="5623939" cy="1552463"/>
          </a:xfrm>
          <a:prstGeom prst="arc">
            <a:avLst>
              <a:gd name="adj1" fmla="val 10790384"/>
              <a:gd name="adj2" fmla="val 2157719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334267" y="4446404"/>
            <a:ext cx="34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③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763688" y="3979715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Horizontal advection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619672" y="57239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n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092545" y="5723964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n+1</a:t>
            </a:r>
            <a:endParaRPr kumimoji="1" lang="ja-JP" altLang="en-US" dirty="0"/>
          </a:p>
        </p:txBody>
      </p:sp>
      <p:cxnSp>
        <p:nvCxnSpPr>
          <p:cNvPr id="46" name="直線コネクタ 45"/>
          <p:cNvCxnSpPr>
            <a:stCxn id="44" idx="3"/>
            <a:endCxn id="45" idx="1"/>
          </p:cNvCxnSpPr>
          <p:nvPr/>
        </p:nvCxnSpPr>
        <p:spPr>
          <a:xfrm>
            <a:off x="1932578" y="5908630"/>
            <a:ext cx="5159967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4355976" y="601199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Δt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896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Time-splitting of vertical advection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D3F0D8-8ADA-4B70-A11F-BA660F944981}" type="slidenum">
              <a:rPr lang="ja-JP" altLang="en-US" smtClean="0"/>
              <a:pPr>
                <a:defRPr/>
              </a:pPr>
              <a:t>19</a:t>
            </a:fld>
            <a:endParaRPr lang="ja-JP" altLang="en-US" dirty="0"/>
          </a:p>
        </p:txBody>
      </p:sp>
      <p:cxnSp>
        <p:nvCxnSpPr>
          <p:cNvPr id="21" name="直線コネクタ 20"/>
          <p:cNvCxnSpPr/>
          <p:nvPr/>
        </p:nvCxnSpPr>
        <p:spPr>
          <a:xfrm>
            <a:off x="1747447" y="3071162"/>
            <a:ext cx="2808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1747447" y="2743562"/>
            <a:ext cx="0" cy="7020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4557918" y="2744015"/>
            <a:ext cx="0" cy="7020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4555758" y="2743562"/>
            <a:ext cx="0" cy="7020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4557918" y="3070708"/>
            <a:ext cx="2808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7368389" y="2743562"/>
            <a:ext cx="0" cy="7020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弧 26"/>
          <p:cNvSpPr/>
          <p:nvPr/>
        </p:nvSpPr>
        <p:spPr>
          <a:xfrm>
            <a:off x="1716556" y="2347518"/>
            <a:ext cx="2808000" cy="1404156"/>
          </a:xfrm>
          <a:prstGeom prst="arc">
            <a:avLst>
              <a:gd name="adj1" fmla="val 10790384"/>
              <a:gd name="adj2" fmla="val 16848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/>
          <p:cNvSpPr/>
          <p:nvPr/>
        </p:nvSpPr>
        <p:spPr>
          <a:xfrm>
            <a:off x="1757857" y="2744639"/>
            <a:ext cx="1872000" cy="503246"/>
          </a:xfrm>
          <a:prstGeom prst="arc">
            <a:avLst>
              <a:gd name="adj1" fmla="val 10790384"/>
              <a:gd name="adj2" fmla="val 16848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390051" y="2690813"/>
            <a:ext cx="34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①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939981" y="2374229"/>
            <a:ext cx="34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②</a:t>
            </a:r>
            <a:endParaRPr kumimoji="1" lang="ja-JP" altLang="en-US" dirty="0"/>
          </a:p>
        </p:txBody>
      </p:sp>
      <p:sp>
        <p:nvSpPr>
          <p:cNvPr id="19" name="円弧 18"/>
          <p:cNvSpPr/>
          <p:nvPr/>
        </p:nvSpPr>
        <p:spPr>
          <a:xfrm>
            <a:off x="1741978" y="2091198"/>
            <a:ext cx="5623939" cy="1552463"/>
          </a:xfrm>
          <a:prstGeom prst="arc">
            <a:avLst>
              <a:gd name="adj1" fmla="val 10790384"/>
              <a:gd name="adj2" fmla="val 21577197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334267" y="2095489"/>
            <a:ext cx="34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③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63688" y="1628800"/>
            <a:ext cx="19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Vertical advection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19672" y="337304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n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092545" y="3373049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n+1</a:t>
            </a:r>
            <a:endParaRPr kumimoji="1" lang="ja-JP" altLang="en-US" dirty="0"/>
          </a:p>
        </p:txBody>
      </p:sp>
      <p:cxnSp>
        <p:nvCxnSpPr>
          <p:cNvPr id="14" name="直線コネクタ 13"/>
          <p:cNvCxnSpPr>
            <a:stCxn id="12" idx="3"/>
            <a:endCxn id="13" idx="1"/>
          </p:cNvCxnSpPr>
          <p:nvPr/>
        </p:nvCxnSpPr>
        <p:spPr>
          <a:xfrm>
            <a:off x="1932578" y="3557715"/>
            <a:ext cx="5159967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355976" y="3661081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Δt</a:t>
            </a:r>
            <a:endParaRPr kumimoji="1" lang="ja-JP" altLang="en-US" dirty="0"/>
          </a:p>
        </p:txBody>
      </p:sp>
      <p:grpSp>
        <p:nvGrpSpPr>
          <p:cNvPr id="30" name="グループ化 29"/>
          <p:cNvGrpSpPr>
            <a:grpSpLocks noChangeAspect="1"/>
          </p:cNvGrpSpPr>
          <p:nvPr/>
        </p:nvGrpSpPr>
        <p:grpSpPr>
          <a:xfrm>
            <a:off x="1716556" y="4698433"/>
            <a:ext cx="5651833" cy="1404156"/>
            <a:chOff x="874169" y="3484391"/>
            <a:chExt cx="4347564" cy="1080120"/>
          </a:xfrm>
        </p:grpSpPr>
        <p:cxnSp>
          <p:nvCxnSpPr>
            <p:cNvPr id="35" name="直線コネクタ 34"/>
            <p:cNvCxnSpPr/>
            <p:nvPr/>
          </p:nvCxnSpPr>
          <p:spPr>
            <a:xfrm>
              <a:off x="897931" y="4041040"/>
              <a:ext cx="21600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897931" y="3789040"/>
              <a:ext cx="0" cy="54000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3059832" y="3789389"/>
              <a:ext cx="0" cy="54000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>
              <a:off x="3058171" y="3789040"/>
              <a:ext cx="0" cy="54000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3059832" y="4040691"/>
              <a:ext cx="21600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>
              <a:off x="5221733" y="3789040"/>
              <a:ext cx="0" cy="54000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円弧 40"/>
            <p:cNvSpPr/>
            <p:nvPr/>
          </p:nvSpPr>
          <p:spPr>
            <a:xfrm>
              <a:off x="874169" y="3484391"/>
              <a:ext cx="2160000" cy="1080120"/>
            </a:xfrm>
            <a:prstGeom prst="arc">
              <a:avLst>
                <a:gd name="adj1" fmla="val 10790384"/>
                <a:gd name="adj2" fmla="val 16848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弧 41"/>
            <p:cNvSpPr/>
            <p:nvPr/>
          </p:nvSpPr>
          <p:spPr>
            <a:xfrm>
              <a:off x="905939" y="3789869"/>
              <a:ext cx="1440000" cy="387112"/>
            </a:xfrm>
            <a:prstGeom prst="arc">
              <a:avLst>
                <a:gd name="adj1" fmla="val 10790384"/>
                <a:gd name="adj2" fmla="val 16848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2390051" y="5041728"/>
            <a:ext cx="34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①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939981" y="4725144"/>
            <a:ext cx="34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②</a:t>
            </a:r>
            <a:endParaRPr kumimoji="1" lang="ja-JP" altLang="en-US" dirty="0"/>
          </a:p>
        </p:txBody>
      </p:sp>
      <p:sp>
        <p:nvSpPr>
          <p:cNvPr id="33" name="円弧 32"/>
          <p:cNvSpPr/>
          <p:nvPr/>
        </p:nvSpPr>
        <p:spPr>
          <a:xfrm>
            <a:off x="1741978" y="4442113"/>
            <a:ext cx="5623939" cy="1552463"/>
          </a:xfrm>
          <a:prstGeom prst="arc">
            <a:avLst>
              <a:gd name="adj1" fmla="val 10790384"/>
              <a:gd name="adj2" fmla="val 21577197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334267" y="4446404"/>
            <a:ext cx="34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③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763688" y="3979715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Horizontal advection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619672" y="57239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n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092545" y="5723964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n+1</a:t>
            </a:r>
            <a:endParaRPr kumimoji="1" lang="ja-JP" altLang="en-US" dirty="0"/>
          </a:p>
        </p:txBody>
      </p:sp>
      <p:cxnSp>
        <p:nvCxnSpPr>
          <p:cNvPr id="46" name="直線コネクタ 45"/>
          <p:cNvCxnSpPr>
            <a:stCxn id="44" idx="3"/>
            <a:endCxn id="45" idx="1"/>
          </p:cNvCxnSpPr>
          <p:nvPr/>
        </p:nvCxnSpPr>
        <p:spPr>
          <a:xfrm>
            <a:off x="1932578" y="5908630"/>
            <a:ext cx="5159967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4355976" y="601199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Δt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660232" y="4355812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Cx+Cy</a:t>
            </a:r>
            <a:r>
              <a:rPr kumimoji="1" lang="en-US" altLang="ja-JP" b="1" dirty="0" smtClean="0"/>
              <a:t> &lt; C1</a:t>
            </a:r>
            <a:endParaRPr kumimoji="1" lang="ja-JP" altLang="en-US" b="1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588224" y="1907540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Cz</a:t>
            </a:r>
            <a:r>
              <a:rPr kumimoji="1" lang="en-US" altLang="ja-JP" b="1" dirty="0" smtClean="0"/>
              <a:t> &lt; C1</a:t>
            </a:r>
            <a:endParaRPr kumimoji="1" lang="ja-JP" altLang="en-US" b="1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156176" y="1196752"/>
            <a:ext cx="2537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 smtClean="0">
                <a:solidFill>
                  <a:srgbClr val="FF0000"/>
                </a:solidFill>
              </a:rPr>
              <a:t>Cx+Cy+Cz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 &gt; C1 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8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Background</a:t>
            </a:r>
          </a:p>
          <a:p>
            <a:pPr lvl="1"/>
            <a:r>
              <a:rPr kumimoji="1" lang="en-US" altLang="ja-JP" dirty="0" smtClean="0"/>
              <a:t>Motivation</a:t>
            </a:r>
          </a:p>
          <a:p>
            <a:pPr lvl="1"/>
            <a:r>
              <a:rPr lang="en-US" altLang="ja-JP" dirty="0"/>
              <a:t>E</a:t>
            </a:r>
            <a:r>
              <a:rPr lang="en-US" altLang="ja-JP" dirty="0" smtClean="0"/>
              <a:t>xplanation of ASUCA’s</a:t>
            </a:r>
          </a:p>
          <a:p>
            <a:pPr lvl="2"/>
            <a:r>
              <a:rPr lang="en-US" altLang="ja-JP" dirty="0" smtClean="0"/>
              <a:t>Time integration scheme(RK3)</a:t>
            </a:r>
          </a:p>
          <a:p>
            <a:pPr lvl="2"/>
            <a:r>
              <a:rPr lang="en-US" altLang="ja-JP" dirty="0" smtClean="0"/>
              <a:t>Advection scheme 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CFL condition (1D and</a:t>
            </a:r>
            <a:r>
              <a:rPr lang="ja-JP" altLang="en-US" dirty="0" smtClean="0"/>
              <a:t> </a:t>
            </a:r>
            <a:r>
              <a:rPr lang="en-US" altLang="ja-JP" dirty="0" smtClean="0"/>
              <a:t>3D)</a:t>
            </a:r>
            <a:endParaRPr lang="en-US" altLang="ja-JP" dirty="0"/>
          </a:p>
          <a:p>
            <a:r>
              <a:rPr kumimoji="1" lang="en-US" altLang="ja-JP" dirty="0" smtClean="0"/>
              <a:t>Time-splitting of vertical advection</a:t>
            </a:r>
          </a:p>
          <a:p>
            <a:pPr lvl="1"/>
            <a:r>
              <a:rPr lang="en-US" altLang="ja-JP" dirty="0" smtClean="0"/>
              <a:t>How to time-split RK3?</a:t>
            </a:r>
          </a:p>
          <a:p>
            <a:pPr lvl="1"/>
            <a:r>
              <a:rPr lang="en-US" altLang="ja-JP" dirty="0" smtClean="0"/>
              <a:t>Additional use of di</a:t>
            </a:r>
            <a:r>
              <a:rPr kumimoji="1" lang="en-US" altLang="ja-JP" dirty="0" smtClean="0"/>
              <a:t>mensional splitting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027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Time-splitting of vertical advection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D3F0D8-8ADA-4B70-A11F-BA660F944981}" type="slidenum">
              <a:rPr lang="ja-JP" altLang="en-US" smtClean="0"/>
              <a:pPr>
                <a:defRPr/>
              </a:pPr>
              <a:t>20</a:t>
            </a:fld>
            <a:endParaRPr lang="ja-JP" altLang="en-US" dirty="0"/>
          </a:p>
        </p:txBody>
      </p:sp>
      <p:cxnSp>
        <p:nvCxnSpPr>
          <p:cNvPr id="21" name="直線コネクタ 20"/>
          <p:cNvCxnSpPr/>
          <p:nvPr/>
        </p:nvCxnSpPr>
        <p:spPr>
          <a:xfrm>
            <a:off x="1747447" y="3071162"/>
            <a:ext cx="2808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1747447" y="2743562"/>
            <a:ext cx="0" cy="7020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4557918" y="2744015"/>
            <a:ext cx="0" cy="7020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4555758" y="2743562"/>
            <a:ext cx="0" cy="7020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4557918" y="3070708"/>
            <a:ext cx="2808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7368389" y="2743562"/>
            <a:ext cx="0" cy="7020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弧 26"/>
          <p:cNvSpPr/>
          <p:nvPr/>
        </p:nvSpPr>
        <p:spPr>
          <a:xfrm>
            <a:off x="1716556" y="2347518"/>
            <a:ext cx="2808000" cy="1404156"/>
          </a:xfrm>
          <a:prstGeom prst="arc">
            <a:avLst>
              <a:gd name="adj1" fmla="val 10790384"/>
              <a:gd name="adj2" fmla="val 16848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/>
          <p:cNvSpPr/>
          <p:nvPr/>
        </p:nvSpPr>
        <p:spPr>
          <a:xfrm>
            <a:off x="1757857" y="2744639"/>
            <a:ext cx="1872000" cy="503246"/>
          </a:xfrm>
          <a:prstGeom prst="arc">
            <a:avLst>
              <a:gd name="adj1" fmla="val 10790384"/>
              <a:gd name="adj2" fmla="val 16848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390051" y="2690813"/>
            <a:ext cx="34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①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939981" y="2374229"/>
            <a:ext cx="34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②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334267" y="2095489"/>
            <a:ext cx="34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③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63688" y="1628800"/>
            <a:ext cx="19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Vertical advection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19672" y="337304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n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092545" y="3373049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n+1</a:t>
            </a:r>
            <a:endParaRPr kumimoji="1" lang="ja-JP" altLang="en-US" dirty="0"/>
          </a:p>
        </p:txBody>
      </p:sp>
      <p:cxnSp>
        <p:nvCxnSpPr>
          <p:cNvPr id="14" name="直線コネクタ 13"/>
          <p:cNvCxnSpPr>
            <a:stCxn id="12" idx="3"/>
            <a:endCxn id="13" idx="1"/>
          </p:cNvCxnSpPr>
          <p:nvPr/>
        </p:nvCxnSpPr>
        <p:spPr>
          <a:xfrm>
            <a:off x="1932578" y="3557715"/>
            <a:ext cx="5159967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355976" y="3661081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Δt</a:t>
            </a:r>
            <a:endParaRPr kumimoji="1" lang="ja-JP" altLang="en-US" dirty="0"/>
          </a:p>
        </p:txBody>
      </p:sp>
      <p:grpSp>
        <p:nvGrpSpPr>
          <p:cNvPr id="30" name="グループ化 29"/>
          <p:cNvGrpSpPr>
            <a:grpSpLocks noChangeAspect="1"/>
          </p:cNvGrpSpPr>
          <p:nvPr/>
        </p:nvGrpSpPr>
        <p:grpSpPr>
          <a:xfrm>
            <a:off x="1716556" y="4698433"/>
            <a:ext cx="5651833" cy="1404156"/>
            <a:chOff x="874169" y="3484391"/>
            <a:chExt cx="4347564" cy="1080120"/>
          </a:xfrm>
        </p:grpSpPr>
        <p:cxnSp>
          <p:nvCxnSpPr>
            <p:cNvPr id="35" name="直線コネクタ 34"/>
            <p:cNvCxnSpPr/>
            <p:nvPr/>
          </p:nvCxnSpPr>
          <p:spPr>
            <a:xfrm>
              <a:off x="897931" y="4041040"/>
              <a:ext cx="21600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897931" y="3789040"/>
              <a:ext cx="0" cy="54000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3059832" y="3789389"/>
              <a:ext cx="0" cy="54000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>
              <a:off x="3058171" y="3789040"/>
              <a:ext cx="0" cy="54000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3059832" y="4040691"/>
              <a:ext cx="21600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>
              <a:off x="5221733" y="3789040"/>
              <a:ext cx="0" cy="54000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円弧 40"/>
            <p:cNvSpPr/>
            <p:nvPr/>
          </p:nvSpPr>
          <p:spPr>
            <a:xfrm>
              <a:off x="874169" y="3484391"/>
              <a:ext cx="2160000" cy="1080120"/>
            </a:xfrm>
            <a:prstGeom prst="arc">
              <a:avLst>
                <a:gd name="adj1" fmla="val 10790384"/>
                <a:gd name="adj2" fmla="val 16848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弧 41"/>
            <p:cNvSpPr/>
            <p:nvPr/>
          </p:nvSpPr>
          <p:spPr>
            <a:xfrm>
              <a:off x="905939" y="3789869"/>
              <a:ext cx="1440000" cy="387112"/>
            </a:xfrm>
            <a:prstGeom prst="arc">
              <a:avLst>
                <a:gd name="adj1" fmla="val 10790384"/>
                <a:gd name="adj2" fmla="val 16848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2390051" y="5041728"/>
            <a:ext cx="34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①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939981" y="4725144"/>
            <a:ext cx="34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②</a:t>
            </a:r>
            <a:endParaRPr kumimoji="1" lang="ja-JP" altLang="en-US" dirty="0"/>
          </a:p>
        </p:txBody>
      </p:sp>
      <p:sp>
        <p:nvSpPr>
          <p:cNvPr id="33" name="円弧 32"/>
          <p:cNvSpPr/>
          <p:nvPr/>
        </p:nvSpPr>
        <p:spPr>
          <a:xfrm>
            <a:off x="1741978" y="4442113"/>
            <a:ext cx="5623939" cy="1552463"/>
          </a:xfrm>
          <a:prstGeom prst="arc">
            <a:avLst>
              <a:gd name="adj1" fmla="val 10790384"/>
              <a:gd name="adj2" fmla="val 21577197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334267" y="4446404"/>
            <a:ext cx="34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③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763688" y="3979715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Horizontal advection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619672" y="57239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n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092545" y="5723964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n+1</a:t>
            </a:r>
            <a:endParaRPr kumimoji="1" lang="ja-JP" altLang="en-US" dirty="0"/>
          </a:p>
        </p:txBody>
      </p:sp>
      <p:cxnSp>
        <p:nvCxnSpPr>
          <p:cNvPr id="46" name="直線コネクタ 45"/>
          <p:cNvCxnSpPr>
            <a:stCxn id="44" idx="3"/>
            <a:endCxn id="45" idx="1"/>
          </p:cNvCxnSpPr>
          <p:nvPr/>
        </p:nvCxnSpPr>
        <p:spPr>
          <a:xfrm>
            <a:off x="1932578" y="5908630"/>
            <a:ext cx="5159967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4355976" y="601199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Δt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660232" y="4355812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Cx+Cy</a:t>
            </a:r>
            <a:r>
              <a:rPr kumimoji="1" lang="en-US" altLang="ja-JP" b="1" dirty="0" smtClean="0"/>
              <a:t> &lt; C1</a:t>
            </a:r>
            <a:endParaRPr kumimoji="1" lang="ja-JP" altLang="en-US" b="1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588224" y="1907540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Cz</a:t>
            </a:r>
            <a:r>
              <a:rPr kumimoji="1" lang="en-US" altLang="ja-JP" b="1" dirty="0" smtClean="0"/>
              <a:t> &lt; C1</a:t>
            </a:r>
            <a:endParaRPr kumimoji="1" lang="ja-JP" altLang="en-US" b="1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156176" y="1196752"/>
            <a:ext cx="2845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 smtClean="0"/>
              <a:t>Cx+Cy+Cz</a:t>
            </a:r>
            <a:r>
              <a:rPr kumimoji="1" lang="en-US" altLang="ja-JP" sz="2400" b="1" dirty="0" smtClean="0">
                <a:solidFill>
                  <a:srgbClr val="0000FF"/>
                </a:solidFill>
              </a:rPr>
              <a:t>/N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400" b="1" dirty="0" smtClean="0"/>
              <a:t>&lt; C1 </a:t>
            </a:r>
            <a:endParaRPr kumimoji="1" lang="ja-JP" altLang="en-US" sz="2400" b="1" dirty="0"/>
          </a:p>
        </p:txBody>
      </p:sp>
      <p:sp>
        <p:nvSpPr>
          <p:cNvPr id="50" name="円弧 49"/>
          <p:cNvSpPr/>
          <p:nvPr/>
        </p:nvSpPr>
        <p:spPr>
          <a:xfrm>
            <a:off x="1691680" y="2060848"/>
            <a:ext cx="2808000" cy="1404156"/>
          </a:xfrm>
          <a:prstGeom prst="arc">
            <a:avLst>
              <a:gd name="adj1" fmla="val 10790384"/>
              <a:gd name="adj2" fmla="val 168480"/>
            </a:avLst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弧 50"/>
          <p:cNvSpPr/>
          <p:nvPr/>
        </p:nvSpPr>
        <p:spPr>
          <a:xfrm>
            <a:off x="4572000" y="2060848"/>
            <a:ext cx="2808000" cy="1404156"/>
          </a:xfrm>
          <a:prstGeom prst="arc">
            <a:avLst>
              <a:gd name="adj1" fmla="val 10790384"/>
              <a:gd name="adj2" fmla="val 168480"/>
            </a:avLst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171446" y="1412776"/>
            <a:ext cx="28648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0000FF"/>
                </a:solidFill>
              </a:rPr>
              <a:t>The number of </a:t>
            </a:r>
            <a:r>
              <a:rPr kumimoji="1" lang="en-US" altLang="ja-JP" b="1" dirty="0" err="1" smtClean="0">
                <a:solidFill>
                  <a:srgbClr val="0000FF"/>
                </a:solidFill>
              </a:rPr>
              <a:t>substeps</a:t>
            </a:r>
            <a:endParaRPr kumimoji="1" lang="en-US" altLang="ja-JP" b="1" dirty="0" smtClean="0">
              <a:solidFill>
                <a:srgbClr val="0000FF"/>
              </a:solidFill>
            </a:endParaRPr>
          </a:p>
          <a:p>
            <a:pPr algn="ctr"/>
            <a:r>
              <a:rPr kumimoji="1" lang="en-US" altLang="ja-JP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ja-JP" sz="2400" b="1" dirty="0" smtClean="0">
                <a:solidFill>
                  <a:srgbClr val="0000FF"/>
                </a:solidFill>
              </a:rPr>
              <a:t>N = 2 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2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45177" r="68473" b="30066"/>
          <a:stretch/>
        </p:blipFill>
        <p:spPr bwMode="auto">
          <a:xfrm>
            <a:off x="8114721" y="1202185"/>
            <a:ext cx="633743" cy="51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1" t="10859" r="67969" b="66708"/>
          <a:stretch/>
        </p:blipFill>
        <p:spPr bwMode="auto">
          <a:xfrm>
            <a:off x="6674981" y="1209526"/>
            <a:ext cx="561315" cy="46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45177" r="68473" b="30066"/>
          <a:stretch/>
        </p:blipFill>
        <p:spPr bwMode="auto">
          <a:xfrm>
            <a:off x="4239711" y="5373216"/>
            <a:ext cx="633743" cy="51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45177" r="68473" b="30066"/>
          <a:stretch/>
        </p:blipFill>
        <p:spPr bwMode="auto">
          <a:xfrm>
            <a:off x="4241046" y="3005199"/>
            <a:ext cx="633743" cy="51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1" t="10859" r="67969" b="66708"/>
          <a:stretch/>
        </p:blipFill>
        <p:spPr bwMode="auto">
          <a:xfrm>
            <a:off x="3347864" y="5373216"/>
            <a:ext cx="561315" cy="46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1" t="10859" r="67969" b="66708"/>
          <a:stretch/>
        </p:blipFill>
        <p:spPr bwMode="auto">
          <a:xfrm>
            <a:off x="3349199" y="2996952"/>
            <a:ext cx="561315" cy="46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Time-splitting of vertical advection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D3F0D8-8ADA-4B70-A11F-BA660F944981}" type="slidenum">
              <a:rPr lang="ja-JP" altLang="en-US" smtClean="0"/>
              <a:pPr>
                <a:defRPr/>
              </a:pPr>
              <a:t>21</a:t>
            </a:fld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63688" y="1628800"/>
            <a:ext cx="19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Vertical advection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19672" y="337304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n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092545" y="3373049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n+1</a:t>
            </a:r>
            <a:endParaRPr kumimoji="1" lang="ja-JP" altLang="en-US" dirty="0"/>
          </a:p>
        </p:txBody>
      </p:sp>
      <p:cxnSp>
        <p:nvCxnSpPr>
          <p:cNvPr id="14" name="直線コネクタ 13"/>
          <p:cNvCxnSpPr>
            <a:stCxn id="12" idx="3"/>
            <a:endCxn id="13" idx="1"/>
          </p:cNvCxnSpPr>
          <p:nvPr/>
        </p:nvCxnSpPr>
        <p:spPr>
          <a:xfrm>
            <a:off x="1932578" y="3557715"/>
            <a:ext cx="5159967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355976" y="3661081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Δt</a:t>
            </a:r>
            <a:endParaRPr kumimoji="1" lang="ja-JP" altLang="en-US" dirty="0"/>
          </a:p>
        </p:txBody>
      </p:sp>
      <p:grpSp>
        <p:nvGrpSpPr>
          <p:cNvPr id="30" name="グループ化 29"/>
          <p:cNvGrpSpPr>
            <a:grpSpLocks noChangeAspect="1"/>
          </p:cNvGrpSpPr>
          <p:nvPr/>
        </p:nvGrpSpPr>
        <p:grpSpPr>
          <a:xfrm>
            <a:off x="1716556" y="4698433"/>
            <a:ext cx="5651833" cy="1404156"/>
            <a:chOff x="874169" y="3484391"/>
            <a:chExt cx="4347564" cy="1080120"/>
          </a:xfrm>
        </p:grpSpPr>
        <p:cxnSp>
          <p:nvCxnSpPr>
            <p:cNvPr id="35" name="直線コネクタ 34"/>
            <p:cNvCxnSpPr/>
            <p:nvPr/>
          </p:nvCxnSpPr>
          <p:spPr>
            <a:xfrm>
              <a:off x="897931" y="4041040"/>
              <a:ext cx="21600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897931" y="3789040"/>
              <a:ext cx="0" cy="54000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3059832" y="3789389"/>
              <a:ext cx="0" cy="54000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>
              <a:off x="3058171" y="3789040"/>
              <a:ext cx="0" cy="54000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3059832" y="4040691"/>
              <a:ext cx="21600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>
              <a:off x="5221733" y="3789040"/>
              <a:ext cx="0" cy="54000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円弧 40"/>
            <p:cNvSpPr/>
            <p:nvPr/>
          </p:nvSpPr>
          <p:spPr>
            <a:xfrm>
              <a:off x="874169" y="3484391"/>
              <a:ext cx="2160000" cy="1080120"/>
            </a:xfrm>
            <a:prstGeom prst="arc">
              <a:avLst>
                <a:gd name="adj1" fmla="val 10790384"/>
                <a:gd name="adj2" fmla="val 16848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弧 41"/>
            <p:cNvSpPr/>
            <p:nvPr/>
          </p:nvSpPr>
          <p:spPr>
            <a:xfrm>
              <a:off x="905939" y="3789869"/>
              <a:ext cx="1440000" cy="387112"/>
            </a:xfrm>
            <a:prstGeom prst="arc">
              <a:avLst>
                <a:gd name="adj1" fmla="val 10790384"/>
                <a:gd name="adj2" fmla="val 16848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2390051" y="5041728"/>
            <a:ext cx="34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①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939981" y="4725144"/>
            <a:ext cx="34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②</a:t>
            </a:r>
            <a:endParaRPr kumimoji="1" lang="ja-JP" altLang="en-US" dirty="0"/>
          </a:p>
        </p:txBody>
      </p:sp>
      <p:sp>
        <p:nvSpPr>
          <p:cNvPr id="33" name="円弧 32"/>
          <p:cNvSpPr/>
          <p:nvPr/>
        </p:nvSpPr>
        <p:spPr>
          <a:xfrm>
            <a:off x="1741978" y="4442113"/>
            <a:ext cx="5623939" cy="1552463"/>
          </a:xfrm>
          <a:prstGeom prst="arc">
            <a:avLst>
              <a:gd name="adj1" fmla="val 10790384"/>
              <a:gd name="adj2" fmla="val 2157719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334267" y="4446404"/>
            <a:ext cx="34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③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763688" y="3979715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Horizontal advection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619672" y="57239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n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092545" y="5723964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n+1</a:t>
            </a:r>
            <a:endParaRPr kumimoji="1" lang="ja-JP" altLang="en-US" dirty="0"/>
          </a:p>
        </p:txBody>
      </p:sp>
      <p:cxnSp>
        <p:nvCxnSpPr>
          <p:cNvPr id="46" name="直線コネクタ 45"/>
          <p:cNvCxnSpPr>
            <a:stCxn id="44" idx="3"/>
            <a:endCxn id="45" idx="1"/>
          </p:cNvCxnSpPr>
          <p:nvPr/>
        </p:nvCxnSpPr>
        <p:spPr>
          <a:xfrm>
            <a:off x="1932578" y="5908630"/>
            <a:ext cx="5159967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4355976" y="601199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Δt</a:t>
            </a:r>
            <a:endParaRPr kumimoji="1" lang="ja-JP" altLang="en-US" dirty="0"/>
          </a:p>
        </p:txBody>
      </p:sp>
      <p:grpSp>
        <p:nvGrpSpPr>
          <p:cNvPr id="54" name="グループ化 53"/>
          <p:cNvGrpSpPr>
            <a:grpSpLocks noChangeAspect="1"/>
          </p:cNvGrpSpPr>
          <p:nvPr/>
        </p:nvGrpSpPr>
        <p:grpSpPr>
          <a:xfrm>
            <a:off x="1761529" y="2276872"/>
            <a:ext cx="5618783" cy="1404156"/>
            <a:chOff x="897931" y="1556792"/>
            <a:chExt cx="4322141" cy="1080120"/>
          </a:xfrm>
        </p:grpSpPr>
        <p:cxnSp>
          <p:nvCxnSpPr>
            <p:cNvPr id="55" name="直線コネクタ 54"/>
            <p:cNvCxnSpPr/>
            <p:nvPr/>
          </p:nvCxnSpPr>
          <p:spPr>
            <a:xfrm>
              <a:off x="897931" y="2159928"/>
              <a:ext cx="21600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>
              <a:off x="897931" y="1907928"/>
              <a:ext cx="0" cy="54000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円弧 56"/>
            <p:cNvSpPr/>
            <p:nvPr/>
          </p:nvSpPr>
          <p:spPr>
            <a:xfrm>
              <a:off x="897931" y="1988840"/>
              <a:ext cx="720000" cy="315104"/>
            </a:xfrm>
            <a:prstGeom prst="arc">
              <a:avLst>
                <a:gd name="adj1" fmla="val 10790384"/>
                <a:gd name="adj2" fmla="val 16848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円弧 57"/>
            <p:cNvSpPr/>
            <p:nvPr/>
          </p:nvSpPr>
          <p:spPr>
            <a:xfrm>
              <a:off x="897931" y="1916832"/>
              <a:ext cx="1080000" cy="387112"/>
            </a:xfrm>
            <a:prstGeom prst="arc">
              <a:avLst>
                <a:gd name="adj1" fmla="val 10790384"/>
                <a:gd name="adj2" fmla="val 16848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円弧 58"/>
            <p:cNvSpPr/>
            <p:nvPr/>
          </p:nvSpPr>
          <p:spPr>
            <a:xfrm>
              <a:off x="897931" y="1556792"/>
              <a:ext cx="2160000" cy="1080120"/>
            </a:xfrm>
            <a:prstGeom prst="arc">
              <a:avLst>
                <a:gd name="adj1" fmla="val 10790384"/>
                <a:gd name="adj2" fmla="val 16848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0" name="直線コネクタ 59"/>
            <p:cNvCxnSpPr/>
            <p:nvPr/>
          </p:nvCxnSpPr>
          <p:spPr>
            <a:xfrm>
              <a:off x="3059832" y="1908277"/>
              <a:ext cx="0" cy="54000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>
              <a:off x="3058171" y="2159928"/>
              <a:ext cx="21600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>
              <a:off x="3058171" y="1907928"/>
              <a:ext cx="0" cy="54000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円弧 62"/>
            <p:cNvSpPr/>
            <p:nvPr/>
          </p:nvSpPr>
          <p:spPr>
            <a:xfrm>
              <a:off x="3058171" y="1988840"/>
              <a:ext cx="720000" cy="315104"/>
            </a:xfrm>
            <a:prstGeom prst="arc">
              <a:avLst>
                <a:gd name="adj1" fmla="val 10790384"/>
                <a:gd name="adj2" fmla="val 16848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弧 63"/>
            <p:cNvSpPr/>
            <p:nvPr/>
          </p:nvSpPr>
          <p:spPr>
            <a:xfrm>
              <a:off x="3058171" y="1916832"/>
              <a:ext cx="1080000" cy="387112"/>
            </a:xfrm>
            <a:prstGeom prst="arc">
              <a:avLst>
                <a:gd name="adj1" fmla="val 10790384"/>
                <a:gd name="adj2" fmla="val 16848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弧 64"/>
            <p:cNvSpPr/>
            <p:nvPr/>
          </p:nvSpPr>
          <p:spPr>
            <a:xfrm>
              <a:off x="3058171" y="1556792"/>
              <a:ext cx="2160000" cy="1080120"/>
            </a:xfrm>
            <a:prstGeom prst="arc">
              <a:avLst>
                <a:gd name="adj1" fmla="val 10790384"/>
                <a:gd name="adj2" fmla="val 16848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6" name="直線コネクタ 65"/>
            <p:cNvCxnSpPr/>
            <p:nvPr/>
          </p:nvCxnSpPr>
          <p:spPr>
            <a:xfrm>
              <a:off x="5220072" y="1908277"/>
              <a:ext cx="0" cy="54000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テキスト ボックス 66"/>
            <p:cNvSpPr txBox="1"/>
            <p:nvPr/>
          </p:nvSpPr>
          <p:spPr>
            <a:xfrm>
              <a:off x="1115616" y="1988840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4536505" y="1281534"/>
            <a:ext cx="457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Field values at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t+Δt</a:t>
            </a:r>
            <a:r>
              <a:rPr kumimoji="1" lang="en-US" altLang="ja-JP" dirty="0" smtClean="0">
                <a:solidFill>
                  <a:srgbClr val="FF0000"/>
                </a:solidFill>
              </a:rPr>
              <a:t>/3</a:t>
            </a:r>
            <a:r>
              <a:rPr kumimoji="1" lang="en-US" altLang="ja-JP" dirty="0" smtClean="0">
                <a:solidFill>
                  <a:srgbClr val="0000FF"/>
                </a:solidFill>
              </a:rPr>
              <a:t>      and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t+Δt</a:t>
            </a:r>
            <a:r>
              <a:rPr kumimoji="1" lang="en-US" altLang="ja-JP" dirty="0" smtClean="0">
                <a:solidFill>
                  <a:srgbClr val="FF0000"/>
                </a:solidFill>
              </a:rPr>
              <a:t>/2</a:t>
            </a:r>
            <a:r>
              <a:rPr kumimoji="1" lang="en-US" altLang="ja-JP" dirty="0" smtClean="0">
                <a:solidFill>
                  <a:srgbClr val="0000FF"/>
                </a:solidFill>
              </a:rPr>
              <a:t> </a:t>
            </a:r>
          </a:p>
          <a:p>
            <a:r>
              <a:rPr kumimoji="1" lang="en-US" altLang="ja-JP" dirty="0" smtClean="0">
                <a:solidFill>
                  <a:srgbClr val="0000FF"/>
                </a:solidFill>
              </a:rPr>
              <a:t>are required to evaluate tendencies in the other processes.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3419872" y="3068960"/>
            <a:ext cx="417299" cy="384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706185" y="334770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>
                <a:solidFill>
                  <a:srgbClr val="FF0000"/>
                </a:solidFill>
              </a:rPr>
              <a:t>t+Δt</a:t>
            </a:r>
            <a:r>
              <a:rPr lang="en-US" altLang="ja-JP" dirty="0">
                <a:solidFill>
                  <a:srgbClr val="FF0000"/>
                </a:solidFill>
              </a:rPr>
              <a:t>/3</a:t>
            </a:r>
            <a:endParaRPr kumimoji="1" lang="ja-JP" altLang="en-US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706185" y="5795972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>
                <a:solidFill>
                  <a:srgbClr val="FF0000"/>
                </a:solidFill>
              </a:rPr>
              <a:t>t+Δt</a:t>
            </a:r>
            <a:r>
              <a:rPr lang="en-US" altLang="ja-JP" dirty="0">
                <a:solidFill>
                  <a:srgbClr val="FF0000"/>
                </a:solidFill>
              </a:rPr>
              <a:t>/3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3627352" y="2733349"/>
            <a:ext cx="0" cy="3100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円/楕円 69"/>
          <p:cNvSpPr/>
          <p:nvPr/>
        </p:nvSpPr>
        <p:spPr>
          <a:xfrm>
            <a:off x="3419872" y="5445224"/>
            <a:ext cx="417299" cy="384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" name="グループ化 19"/>
          <p:cNvGrpSpPr/>
          <p:nvPr/>
        </p:nvGrpSpPr>
        <p:grpSpPr>
          <a:xfrm>
            <a:off x="1547664" y="2132856"/>
            <a:ext cx="6120680" cy="1128564"/>
            <a:chOff x="1547664" y="2132856"/>
            <a:chExt cx="6120680" cy="1128564"/>
          </a:xfrm>
        </p:grpSpPr>
        <p:cxnSp>
          <p:nvCxnSpPr>
            <p:cNvPr id="5" name="直線コネクタ 4"/>
            <p:cNvCxnSpPr/>
            <p:nvPr/>
          </p:nvCxnSpPr>
          <p:spPr>
            <a:xfrm>
              <a:off x="1547664" y="2132856"/>
              <a:ext cx="6120680" cy="1128564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 flipV="1">
              <a:off x="1619672" y="2132856"/>
              <a:ext cx="5976664" cy="10958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925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1" t="10859" r="67969" b="66708"/>
          <a:stretch/>
        </p:blipFill>
        <p:spPr bwMode="auto">
          <a:xfrm>
            <a:off x="6602973" y="5373216"/>
            <a:ext cx="561315" cy="46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45177" r="68473" b="30066"/>
          <a:stretch/>
        </p:blipFill>
        <p:spPr bwMode="auto">
          <a:xfrm>
            <a:off x="7610665" y="5381463"/>
            <a:ext cx="633743" cy="51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正方形/長方形 62"/>
          <p:cNvSpPr/>
          <p:nvPr/>
        </p:nvSpPr>
        <p:spPr>
          <a:xfrm>
            <a:off x="467544" y="3562562"/>
            <a:ext cx="3332354" cy="32954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45177" r="68473" b="30066"/>
          <a:stretch/>
        </p:blipFill>
        <p:spPr bwMode="auto">
          <a:xfrm>
            <a:off x="1835696" y="5077843"/>
            <a:ext cx="633743" cy="51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1" t="10859" r="67969" b="66708"/>
          <a:stretch/>
        </p:blipFill>
        <p:spPr bwMode="auto">
          <a:xfrm>
            <a:off x="1403648" y="4045714"/>
            <a:ext cx="561315" cy="46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1" t="10859" r="67969" b="66708"/>
          <a:stretch/>
        </p:blipFill>
        <p:spPr bwMode="auto">
          <a:xfrm>
            <a:off x="3349199" y="2492896"/>
            <a:ext cx="561315" cy="46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45177" r="68473" b="30066"/>
          <a:stretch/>
        </p:blipFill>
        <p:spPr bwMode="auto">
          <a:xfrm>
            <a:off x="4241046" y="2501143"/>
            <a:ext cx="633743" cy="51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Time-splitting of vertical advection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D3F0D8-8ADA-4B70-A11F-BA660F944981}" type="slidenum">
              <a:rPr lang="ja-JP" altLang="en-US" smtClean="0"/>
              <a:pPr>
                <a:defRPr/>
              </a:pPr>
              <a:t>22</a:t>
            </a:fld>
            <a:endParaRPr lang="ja-JP" altLang="en-US" dirty="0"/>
          </a:p>
        </p:txBody>
      </p:sp>
      <p:cxnSp>
        <p:nvCxnSpPr>
          <p:cNvPr id="21" name="直線コネクタ 20"/>
          <p:cNvCxnSpPr/>
          <p:nvPr/>
        </p:nvCxnSpPr>
        <p:spPr>
          <a:xfrm>
            <a:off x="1747447" y="2567106"/>
            <a:ext cx="2808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1747447" y="2239506"/>
            <a:ext cx="0" cy="7020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4557918" y="2239959"/>
            <a:ext cx="0" cy="7020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4555758" y="2239506"/>
            <a:ext cx="0" cy="7020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4557918" y="2566652"/>
            <a:ext cx="2808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7368389" y="2239506"/>
            <a:ext cx="0" cy="7020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弧 26"/>
          <p:cNvSpPr/>
          <p:nvPr/>
        </p:nvSpPr>
        <p:spPr>
          <a:xfrm>
            <a:off x="1716556" y="1843462"/>
            <a:ext cx="2808000" cy="1404156"/>
          </a:xfrm>
          <a:prstGeom prst="arc">
            <a:avLst>
              <a:gd name="adj1" fmla="val 10790384"/>
              <a:gd name="adj2" fmla="val 16848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/>
          <p:cNvSpPr/>
          <p:nvPr/>
        </p:nvSpPr>
        <p:spPr>
          <a:xfrm>
            <a:off x="1757857" y="2240583"/>
            <a:ext cx="1872000" cy="503246"/>
          </a:xfrm>
          <a:prstGeom prst="arc">
            <a:avLst>
              <a:gd name="adj1" fmla="val 10790384"/>
              <a:gd name="adj2" fmla="val 16848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390051" y="2186757"/>
            <a:ext cx="34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①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939981" y="1870173"/>
            <a:ext cx="34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②</a:t>
            </a:r>
            <a:endParaRPr kumimoji="1" lang="ja-JP" altLang="en-US" dirty="0"/>
          </a:p>
        </p:txBody>
      </p:sp>
      <p:sp>
        <p:nvSpPr>
          <p:cNvPr id="19" name="円弧 18"/>
          <p:cNvSpPr/>
          <p:nvPr/>
        </p:nvSpPr>
        <p:spPr>
          <a:xfrm>
            <a:off x="1741978" y="1587142"/>
            <a:ext cx="5623939" cy="1552463"/>
          </a:xfrm>
          <a:prstGeom prst="arc">
            <a:avLst>
              <a:gd name="adj1" fmla="val 10790384"/>
              <a:gd name="adj2" fmla="val 21577197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334267" y="1591433"/>
            <a:ext cx="34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③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19672" y="28689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n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092545" y="2868993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n+1</a:t>
            </a:r>
            <a:endParaRPr kumimoji="1" lang="ja-JP" altLang="en-US" dirty="0"/>
          </a:p>
        </p:txBody>
      </p:sp>
      <p:cxnSp>
        <p:nvCxnSpPr>
          <p:cNvPr id="14" name="直線コネクタ 13"/>
          <p:cNvCxnSpPr>
            <a:stCxn id="12" idx="3"/>
            <a:endCxn id="13" idx="1"/>
          </p:cNvCxnSpPr>
          <p:nvPr/>
        </p:nvCxnSpPr>
        <p:spPr>
          <a:xfrm>
            <a:off x="1932578" y="3053659"/>
            <a:ext cx="5159967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355976" y="3157025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Δt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353753" y="6404788"/>
            <a:ext cx="642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n+1</a:t>
            </a:r>
            <a:endParaRPr kumimoji="1" lang="ja-JP" altLang="en-US" sz="1400" dirty="0"/>
          </a:p>
        </p:txBody>
      </p:sp>
      <p:cxnSp>
        <p:nvCxnSpPr>
          <p:cNvPr id="30" name="直線コネクタ 29"/>
          <p:cNvCxnSpPr/>
          <p:nvPr/>
        </p:nvCxnSpPr>
        <p:spPr>
          <a:xfrm>
            <a:off x="788107" y="4129451"/>
            <a:ext cx="134783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788107" y="3932891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2137133" y="3933163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2137133" y="4129179"/>
            <a:ext cx="134783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3486158" y="3932891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788107" y="5085929"/>
            <a:ext cx="134783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788107" y="4889369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2137133" y="4889641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2137133" y="5085657"/>
            <a:ext cx="134783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3486158" y="4889369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円弧 39"/>
          <p:cNvSpPr/>
          <p:nvPr/>
        </p:nvSpPr>
        <p:spPr>
          <a:xfrm>
            <a:off x="773279" y="4797383"/>
            <a:ext cx="1347839" cy="696852"/>
          </a:xfrm>
          <a:prstGeom prst="arc">
            <a:avLst>
              <a:gd name="adj1" fmla="val 10790384"/>
              <a:gd name="adj2" fmla="val 2134834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cxnSp>
        <p:nvCxnSpPr>
          <p:cNvPr id="41" name="直線コネクタ 40"/>
          <p:cNvCxnSpPr/>
          <p:nvPr/>
        </p:nvCxnSpPr>
        <p:spPr>
          <a:xfrm>
            <a:off x="788107" y="6223655"/>
            <a:ext cx="134783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788107" y="6027096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2137133" y="6027367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2137133" y="6223383"/>
            <a:ext cx="134783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3486158" y="6027096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円弧 45"/>
          <p:cNvSpPr/>
          <p:nvPr/>
        </p:nvSpPr>
        <p:spPr>
          <a:xfrm>
            <a:off x="785482" y="5891905"/>
            <a:ext cx="2723486" cy="820891"/>
          </a:xfrm>
          <a:prstGeom prst="arc">
            <a:avLst>
              <a:gd name="adj1" fmla="val 10790384"/>
              <a:gd name="adj2" fmla="val 2141911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11560" y="6429687"/>
            <a:ext cx="294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n</a:t>
            </a:r>
            <a:endParaRPr kumimoji="1" lang="ja-JP" altLang="en-US" sz="1400" dirty="0"/>
          </a:p>
        </p:txBody>
      </p:sp>
      <p:cxnSp>
        <p:nvCxnSpPr>
          <p:cNvPr id="48" name="直線コネクタ 47"/>
          <p:cNvCxnSpPr>
            <a:stCxn id="47" idx="3"/>
            <a:endCxn id="29" idx="1"/>
          </p:cNvCxnSpPr>
          <p:nvPr/>
        </p:nvCxnSpPr>
        <p:spPr>
          <a:xfrm flipV="1">
            <a:off x="905770" y="6558677"/>
            <a:ext cx="2447983" cy="24899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1968192" y="6577607"/>
            <a:ext cx="44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err="1" smtClean="0"/>
              <a:t>Δt</a:t>
            </a:r>
            <a:endParaRPr kumimoji="1" lang="ja-JP" altLang="en-US" sz="14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83568" y="5578787"/>
            <a:ext cx="163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③</a:t>
            </a:r>
            <a:endParaRPr kumimoji="1" lang="ja-JP" altLang="en-US" sz="14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83568" y="4493092"/>
            <a:ext cx="163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②</a:t>
            </a:r>
            <a:endParaRPr kumimoji="1" lang="ja-JP" altLang="en-US" sz="14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83568" y="3562563"/>
            <a:ext cx="163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①</a:t>
            </a:r>
            <a:endParaRPr kumimoji="1" lang="ja-JP" altLang="en-US" sz="1400" dirty="0"/>
          </a:p>
        </p:txBody>
      </p:sp>
      <p:sp>
        <p:nvSpPr>
          <p:cNvPr id="53" name="円弧 52"/>
          <p:cNvSpPr/>
          <p:nvPr/>
        </p:nvSpPr>
        <p:spPr>
          <a:xfrm>
            <a:off x="813413" y="3928188"/>
            <a:ext cx="878267" cy="426176"/>
          </a:xfrm>
          <a:prstGeom prst="arc">
            <a:avLst>
              <a:gd name="adj1" fmla="val 10790384"/>
              <a:gd name="adj2" fmla="val 705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" name="下矢印 3"/>
          <p:cNvSpPr/>
          <p:nvPr/>
        </p:nvSpPr>
        <p:spPr>
          <a:xfrm rot="16200000">
            <a:off x="3932846" y="3947222"/>
            <a:ext cx="338331" cy="363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下矢印 53"/>
          <p:cNvSpPr/>
          <p:nvPr/>
        </p:nvSpPr>
        <p:spPr>
          <a:xfrm rot="16200000">
            <a:off x="3932846" y="4938311"/>
            <a:ext cx="338331" cy="363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下矢印 54"/>
          <p:cNvSpPr/>
          <p:nvPr/>
        </p:nvSpPr>
        <p:spPr>
          <a:xfrm rot="16200000">
            <a:off x="3932846" y="6041698"/>
            <a:ext cx="338331" cy="363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64088" y="4039904"/>
            <a:ext cx="3580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+mn-lt"/>
              </a:rPr>
              <a:t>Dividing </a:t>
            </a:r>
            <a:r>
              <a:rPr kumimoji="1" lang="en-US" altLang="ja-JP" dirty="0" smtClean="0">
                <a:solidFill>
                  <a:srgbClr val="0000FF"/>
                </a:solidFill>
                <a:latin typeface="+mn-lt"/>
              </a:rPr>
              <a:t>each</a:t>
            </a:r>
            <a:r>
              <a:rPr kumimoji="1" lang="en-US" altLang="ja-JP" dirty="0" smtClean="0">
                <a:latin typeface="+mn-lt"/>
              </a:rPr>
              <a:t> of the RK</a:t>
            </a:r>
            <a:r>
              <a:rPr lang="en-US" altLang="ja-JP" dirty="0">
                <a:latin typeface="+mn-lt"/>
              </a:rPr>
              <a:t>3</a:t>
            </a:r>
            <a:r>
              <a:rPr kumimoji="1" lang="en-US" altLang="ja-JP" dirty="0" smtClean="0">
                <a:latin typeface="+mn-lt"/>
              </a:rPr>
              <a:t> stages(</a:t>
            </a:r>
            <a:r>
              <a:rPr kumimoji="1" lang="ja-JP" altLang="en-US" dirty="0" smtClean="0">
                <a:latin typeface="+mn-lt"/>
              </a:rPr>
              <a:t>①</a:t>
            </a:r>
            <a:r>
              <a:rPr kumimoji="1" lang="en-US" altLang="ja-JP" dirty="0" smtClean="0">
                <a:latin typeface="+mn-lt"/>
              </a:rPr>
              <a:t>,</a:t>
            </a:r>
            <a:r>
              <a:rPr kumimoji="1" lang="ja-JP" altLang="en-US" dirty="0" smtClean="0">
                <a:latin typeface="+mn-lt"/>
              </a:rPr>
              <a:t>②</a:t>
            </a:r>
            <a:r>
              <a:rPr kumimoji="1" lang="en-US" altLang="ja-JP" dirty="0" smtClean="0">
                <a:latin typeface="+mn-lt"/>
              </a:rPr>
              <a:t>,</a:t>
            </a:r>
            <a:r>
              <a:rPr kumimoji="1" lang="ja-JP" altLang="en-US" dirty="0" smtClean="0">
                <a:latin typeface="+mn-lt"/>
              </a:rPr>
              <a:t>③</a:t>
            </a:r>
            <a:r>
              <a:rPr kumimoji="1" lang="en-US" altLang="ja-JP" dirty="0" smtClean="0">
                <a:latin typeface="+mn-lt"/>
              </a:rPr>
              <a:t>) into </a:t>
            </a:r>
            <a:r>
              <a:rPr kumimoji="1" lang="en-US" altLang="ja-JP" b="1" dirty="0" smtClean="0">
                <a:solidFill>
                  <a:schemeClr val="tx2"/>
                </a:solidFill>
                <a:latin typeface="+mn-lt"/>
              </a:rPr>
              <a:t>N</a:t>
            </a:r>
            <a:r>
              <a:rPr kumimoji="1" lang="en-US" altLang="ja-JP" dirty="0" smtClean="0">
                <a:latin typeface="+mn-lt"/>
              </a:rPr>
              <a:t> </a:t>
            </a:r>
            <a:r>
              <a:rPr kumimoji="1" lang="en-US" altLang="ja-JP" dirty="0" err="1" smtClean="0">
                <a:solidFill>
                  <a:schemeClr val="tx2"/>
                </a:solidFill>
                <a:latin typeface="+mn-lt"/>
              </a:rPr>
              <a:t>substeps</a:t>
            </a:r>
            <a:r>
              <a:rPr kumimoji="1" lang="en-US" altLang="ja-JP" dirty="0" smtClean="0">
                <a:latin typeface="+mn-lt"/>
              </a:rPr>
              <a:t> is the simplest way </a:t>
            </a:r>
          </a:p>
          <a:p>
            <a:r>
              <a:rPr kumimoji="1" lang="en-US" altLang="ja-JP" dirty="0" smtClean="0">
                <a:latin typeface="+mn-lt"/>
              </a:rPr>
              <a:t>under the restriction where </a:t>
            </a:r>
            <a:r>
              <a:rPr lang="en-US" altLang="ja-JP" dirty="0" smtClean="0">
                <a:latin typeface="+mn-lt"/>
              </a:rPr>
              <a:t>field </a:t>
            </a:r>
            <a:r>
              <a:rPr lang="en-US" altLang="ja-JP" dirty="0">
                <a:latin typeface="+mn-lt"/>
              </a:rPr>
              <a:t>values at </a:t>
            </a:r>
            <a:r>
              <a:rPr lang="en-US" altLang="ja-JP" dirty="0" err="1">
                <a:solidFill>
                  <a:srgbClr val="FF0000"/>
                </a:solidFill>
                <a:latin typeface="+mn-lt"/>
              </a:rPr>
              <a:t>t+Δt</a:t>
            </a:r>
            <a:r>
              <a:rPr lang="en-US" altLang="ja-JP" dirty="0">
                <a:solidFill>
                  <a:srgbClr val="FF0000"/>
                </a:solidFill>
                <a:latin typeface="+mn-lt"/>
              </a:rPr>
              <a:t>/3</a:t>
            </a:r>
            <a:r>
              <a:rPr lang="en-US" altLang="ja-JP" dirty="0">
                <a:latin typeface="+mn-lt"/>
              </a:rPr>
              <a:t> and </a:t>
            </a:r>
            <a:r>
              <a:rPr lang="en-US" altLang="ja-JP" dirty="0" err="1">
                <a:solidFill>
                  <a:srgbClr val="FF0000"/>
                </a:solidFill>
                <a:latin typeface="+mn-lt"/>
              </a:rPr>
              <a:t>t+Δt</a:t>
            </a:r>
            <a:r>
              <a:rPr lang="en-US" altLang="ja-JP" dirty="0">
                <a:solidFill>
                  <a:srgbClr val="FF0000"/>
                </a:solidFill>
                <a:latin typeface="+mn-lt"/>
              </a:rPr>
              <a:t>/2</a:t>
            </a:r>
            <a:r>
              <a:rPr lang="en-US" altLang="ja-JP" dirty="0">
                <a:latin typeface="+mn-lt"/>
              </a:rPr>
              <a:t> are </a:t>
            </a:r>
            <a:r>
              <a:rPr lang="en-US" altLang="ja-JP" dirty="0" smtClean="0">
                <a:latin typeface="+mn-lt"/>
              </a:rPr>
              <a:t>required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57" name="円/楕円 56"/>
          <p:cNvSpPr/>
          <p:nvPr/>
        </p:nvSpPr>
        <p:spPr>
          <a:xfrm>
            <a:off x="4427984" y="2646910"/>
            <a:ext cx="270944" cy="2780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3491880" y="2636912"/>
            <a:ext cx="270944" cy="2780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1996800" y="5167190"/>
            <a:ext cx="270944" cy="2780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34267" y="3789040"/>
            <a:ext cx="1101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tx2"/>
                </a:solidFill>
              </a:rPr>
              <a:t>N</a:t>
            </a:r>
            <a:r>
              <a:rPr kumimoji="1" lang="ja-JP" altLang="en-US" sz="1600" dirty="0" smtClean="0">
                <a:solidFill>
                  <a:schemeClr val="tx2"/>
                </a:solidFill>
              </a:rPr>
              <a:t>①</a:t>
            </a:r>
            <a:r>
              <a:rPr kumimoji="1" lang="en-US" altLang="ja-JP" sz="3200" dirty="0" smtClean="0">
                <a:solidFill>
                  <a:schemeClr val="tx2"/>
                </a:solidFill>
              </a:rPr>
              <a:t>?</a:t>
            </a:r>
            <a:endParaRPr kumimoji="1" lang="ja-JP" altLang="en-US" sz="3200" dirty="0">
              <a:solidFill>
                <a:schemeClr val="tx2"/>
              </a:solidFill>
            </a:endParaRPr>
          </a:p>
        </p:txBody>
      </p:sp>
      <p:sp>
        <p:nvSpPr>
          <p:cNvPr id="9" name="右カーブ矢印 8"/>
          <p:cNvSpPr/>
          <p:nvPr/>
        </p:nvSpPr>
        <p:spPr>
          <a:xfrm rot="2073546">
            <a:off x="286129" y="2239505"/>
            <a:ext cx="667399" cy="12868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905770" y="1196752"/>
            <a:ext cx="7266630" cy="23296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706185" y="270892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>
                <a:solidFill>
                  <a:srgbClr val="FF0000"/>
                </a:solidFill>
              </a:rPr>
              <a:t>t+Δt</a:t>
            </a:r>
            <a:r>
              <a:rPr lang="en-US" altLang="ja-JP" dirty="0">
                <a:solidFill>
                  <a:srgbClr val="FF0000"/>
                </a:solidFill>
              </a:rPr>
              <a:t>/3</a:t>
            </a:r>
            <a:endParaRPr kumimoji="1" lang="ja-JP" altLang="en-US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642289" y="2699628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srgbClr val="FF0000"/>
                </a:solidFill>
              </a:rPr>
              <a:t>t+Δt</a:t>
            </a:r>
            <a:r>
              <a:rPr lang="en-US" altLang="ja-JP" dirty="0" smtClean="0">
                <a:solidFill>
                  <a:srgbClr val="FF0000"/>
                </a:solidFill>
              </a:rPr>
              <a:t>/2</a:t>
            </a:r>
            <a:endParaRPr kumimoji="1" lang="ja-JP" altLang="en-US" dirty="0"/>
          </a:p>
        </p:txBody>
      </p:sp>
      <p:sp>
        <p:nvSpPr>
          <p:cNvPr id="59" name="円/楕円 58"/>
          <p:cNvSpPr/>
          <p:nvPr/>
        </p:nvSpPr>
        <p:spPr>
          <a:xfrm>
            <a:off x="1547664" y="4159078"/>
            <a:ext cx="270944" cy="2780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334267" y="4788441"/>
            <a:ext cx="1101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tx2"/>
                </a:solidFill>
              </a:rPr>
              <a:t>N</a:t>
            </a:r>
            <a:r>
              <a:rPr kumimoji="1" lang="ja-JP" altLang="en-US" sz="1600" dirty="0" smtClean="0">
                <a:solidFill>
                  <a:schemeClr val="tx2"/>
                </a:solidFill>
              </a:rPr>
              <a:t>②</a:t>
            </a:r>
            <a:r>
              <a:rPr kumimoji="1" lang="en-US" altLang="ja-JP" sz="3200" dirty="0" smtClean="0">
                <a:solidFill>
                  <a:schemeClr val="tx2"/>
                </a:solidFill>
              </a:rPr>
              <a:t>?</a:t>
            </a:r>
            <a:endParaRPr kumimoji="1" lang="ja-JP" altLang="en-US" sz="3200" dirty="0">
              <a:solidFill>
                <a:schemeClr val="tx2"/>
              </a:solidFill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4334267" y="5940569"/>
            <a:ext cx="1101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tx2"/>
                </a:solidFill>
              </a:rPr>
              <a:t>N</a:t>
            </a:r>
            <a:r>
              <a:rPr kumimoji="1" lang="ja-JP" altLang="en-US" sz="1600" dirty="0" smtClean="0">
                <a:solidFill>
                  <a:schemeClr val="tx2"/>
                </a:solidFill>
              </a:rPr>
              <a:t>③</a:t>
            </a:r>
            <a:r>
              <a:rPr kumimoji="1" lang="en-US" altLang="ja-JP" sz="3200" dirty="0" smtClean="0">
                <a:solidFill>
                  <a:schemeClr val="tx2"/>
                </a:solidFill>
              </a:rPr>
              <a:t>?</a:t>
            </a:r>
            <a:endParaRPr kumimoji="1" lang="ja-JP" alt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53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45177" r="68473" b="30066"/>
          <a:stretch/>
        </p:blipFill>
        <p:spPr bwMode="auto">
          <a:xfrm>
            <a:off x="6170505" y="4141739"/>
            <a:ext cx="633743" cy="51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1" t="10859" r="67969" b="66708"/>
          <a:stretch/>
        </p:blipFill>
        <p:spPr bwMode="auto">
          <a:xfrm>
            <a:off x="5724448" y="3181618"/>
            <a:ext cx="561315" cy="46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45177" r="68473" b="30066"/>
          <a:stretch/>
        </p:blipFill>
        <p:spPr bwMode="auto">
          <a:xfrm>
            <a:off x="2282073" y="4141739"/>
            <a:ext cx="633743" cy="51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1" t="10859" r="67969" b="66708"/>
          <a:stretch/>
        </p:blipFill>
        <p:spPr bwMode="auto">
          <a:xfrm>
            <a:off x="1836016" y="3181618"/>
            <a:ext cx="561315" cy="46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D3F0D8-8ADA-4B70-A11F-BA660F944981}" type="slidenum">
              <a:rPr lang="ja-JP" altLang="en-US" smtClean="0"/>
              <a:pPr>
                <a:defRPr/>
              </a:pPr>
              <a:t>23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82892" y="5540692"/>
            <a:ext cx="642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n+1</a:t>
            </a:r>
            <a:endParaRPr kumimoji="1" lang="ja-JP" altLang="en-US" sz="1400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1217246" y="3265355"/>
            <a:ext cx="134783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1217246" y="3068795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566272" y="3069067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2566272" y="3265083"/>
            <a:ext cx="134783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3915297" y="3068795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1217246" y="4221833"/>
            <a:ext cx="134783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1217246" y="4025273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2566272" y="4025545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2566272" y="4221561"/>
            <a:ext cx="134783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3915297" y="4025273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弧 18"/>
          <p:cNvSpPr/>
          <p:nvPr/>
        </p:nvSpPr>
        <p:spPr>
          <a:xfrm>
            <a:off x="1202418" y="3933287"/>
            <a:ext cx="1347839" cy="696852"/>
          </a:xfrm>
          <a:prstGeom prst="arc">
            <a:avLst>
              <a:gd name="adj1" fmla="val 10790384"/>
              <a:gd name="adj2" fmla="val 2134834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cxnSp>
        <p:nvCxnSpPr>
          <p:cNvPr id="20" name="直線コネクタ 19"/>
          <p:cNvCxnSpPr/>
          <p:nvPr/>
        </p:nvCxnSpPr>
        <p:spPr>
          <a:xfrm>
            <a:off x="1217246" y="5359559"/>
            <a:ext cx="134783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1217246" y="5163000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2566272" y="5163271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2566272" y="5359287"/>
            <a:ext cx="134783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3915297" y="5163000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円弧 24"/>
          <p:cNvSpPr/>
          <p:nvPr/>
        </p:nvSpPr>
        <p:spPr>
          <a:xfrm>
            <a:off x="1214621" y="5027809"/>
            <a:ext cx="2723486" cy="820891"/>
          </a:xfrm>
          <a:prstGeom prst="arc">
            <a:avLst>
              <a:gd name="adj1" fmla="val 10790384"/>
              <a:gd name="adj2" fmla="val 21419114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40699" y="5565591"/>
            <a:ext cx="294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n</a:t>
            </a:r>
            <a:endParaRPr kumimoji="1" lang="ja-JP" altLang="en-US" sz="1400" dirty="0"/>
          </a:p>
        </p:txBody>
      </p:sp>
      <p:cxnSp>
        <p:nvCxnSpPr>
          <p:cNvPr id="27" name="直線コネクタ 26"/>
          <p:cNvCxnSpPr>
            <a:stCxn id="26" idx="3"/>
            <a:endCxn id="5" idx="1"/>
          </p:cNvCxnSpPr>
          <p:nvPr/>
        </p:nvCxnSpPr>
        <p:spPr>
          <a:xfrm flipV="1">
            <a:off x="1334909" y="5694581"/>
            <a:ext cx="2447983" cy="24899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2397331" y="5713511"/>
            <a:ext cx="44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err="1" smtClean="0"/>
              <a:t>Δt</a:t>
            </a:r>
            <a:endParaRPr kumimoji="1" lang="ja-JP" altLang="en-US" sz="1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112707" y="4714691"/>
            <a:ext cx="163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③</a:t>
            </a:r>
            <a:endParaRPr kumimoji="1" lang="ja-JP" altLang="en-US" sz="1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112707" y="3628996"/>
            <a:ext cx="163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②</a:t>
            </a:r>
            <a:endParaRPr kumimoji="1" lang="ja-JP" altLang="en-US" sz="1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112707" y="2698467"/>
            <a:ext cx="163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①</a:t>
            </a:r>
            <a:endParaRPr kumimoji="1" lang="ja-JP" altLang="en-US" sz="1400" dirty="0"/>
          </a:p>
        </p:txBody>
      </p:sp>
      <p:sp>
        <p:nvSpPr>
          <p:cNvPr id="32" name="円弧 31"/>
          <p:cNvSpPr/>
          <p:nvPr/>
        </p:nvSpPr>
        <p:spPr>
          <a:xfrm>
            <a:off x="1242552" y="3064092"/>
            <a:ext cx="878267" cy="426176"/>
          </a:xfrm>
          <a:prstGeom prst="arc">
            <a:avLst>
              <a:gd name="adj1" fmla="val 10790384"/>
              <a:gd name="adj2" fmla="val 705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630296" y="5608065"/>
            <a:ext cx="686120" cy="382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n+1</a:t>
            </a:r>
            <a:endParaRPr kumimoji="1" lang="ja-JP" altLang="en-US" sz="1400" dirty="0"/>
          </a:p>
        </p:txBody>
      </p:sp>
      <p:cxnSp>
        <p:nvCxnSpPr>
          <p:cNvPr id="35" name="直線コネクタ 34"/>
          <p:cNvCxnSpPr/>
          <p:nvPr/>
        </p:nvCxnSpPr>
        <p:spPr>
          <a:xfrm>
            <a:off x="5146011" y="5436854"/>
            <a:ext cx="134902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5137378" y="5197203"/>
            <a:ext cx="0" cy="523015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6495183" y="5436854"/>
            <a:ext cx="134902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7836759" y="5197541"/>
            <a:ext cx="0" cy="523015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5001139" y="5608065"/>
            <a:ext cx="265414" cy="382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n</a:t>
            </a:r>
            <a:endParaRPr kumimoji="1" lang="ja-JP" altLang="en-US" sz="1400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125453" y="5608065"/>
            <a:ext cx="749539" cy="382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n+1/2</a:t>
            </a:r>
            <a:endParaRPr kumimoji="1" lang="ja-JP" altLang="en-US" sz="1400" dirty="0"/>
          </a:p>
        </p:txBody>
      </p:sp>
      <p:cxnSp>
        <p:nvCxnSpPr>
          <p:cNvPr id="59" name="直線コネクタ 58"/>
          <p:cNvCxnSpPr/>
          <p:nvPr/>
        </p:nvCxnSpPr>
        <p:spPr>
          <a:xfrm>
            <a:off x="5266553" y="5851790"/>
            <a:ext cx="858900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5361495" y="5518651"/>
            <a:ext cx="1008997" cy="34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 smtClean="0">
                <a:latin typeface="+mj-lt"/>
              </a:rPr>
              <a:t>Δτ</a:t>
            </a:r>
            <a:r>
              <a:rPr lang="en-US" altLang="ja-JP" sz="1200" dirty="0" smtClean="0">
                <a:latin typeface="+mj-lt"/>
              </a:rPr>
              <a:t>=</a:t>
            </a:r>
            <a:r>
              <a:rPr lang="en-US" altLang="ja-JP" sz="1200" dirty="0" err="1" smtClean="0">
                <a:latin typeface="+mj-lt"/>
              </a:rPr>
              <a:t>Δt</a:t>
            </a:r>
            <a:r>
              <a:rPr lang="en-US" altLang="ja-JP" sz="1200" dirty="0" smtClean="0">
                <a:latin typeface="+mj-lt"/>
              </a:rPr>
              <a:t>/2</a:t>
            </a:r>
            <a:endParaRPr kumimoji="1" lang="ja-JP" altLang="en-US" sz="1200" dirty="0">
              <a:latin typeface="+mj-lt"/>
            </a:endParaRPr>
          </a:p>
        </p:txBody>
      </p:sp>
      <p:cxnSp>
        <p:nvCxnSpPr>
          <p:cNvPr id="61" name="直線コネクタ 60"/>
          <p:cNvCxnSpPr/>
          <p:nvPr/>
        </p:nvCxnSpPr>
        <p:spPr>
          <a:xfrm>
            <a:off x="6874991" y="5851790"/>
            <a:ext cx="755305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5001139" y="4778819"/>
            <a:ext cx="163486" cy="382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③</a:t>
            </a:r>
            <a:endParaRPr kumimoji="1" lang="ja-JP" altLang="en-US" sz="1400" dirty="0"/>
          </a:p>
        </p:txBody>
      </p:sp>
      <p:cxnSp>
        <p:nvCxnSpPr>
          <p:cNvPr id="68" name="直線コネクタ 67"/>
          <p:cNvCxnSpPr/>
          <p:nvPr/>
        </p:nvCxnSpPr>
        <p:spPr>
          <a:xfrm>
            <a:off x="6488732" y="5195888"/>
            <a:ext cx="0" cy="523015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円弧 71"/>
          <p:cNvSpPr/>
          <p:nvPr/>
        </p:nvSpPr>
        <p:spPr>
          <a:xfrm>
            <a:off x="5131077" y="5030465"/>
            <a:ext cx="1349023" cy="892411"/>
          </a:xfrm>
          <a:prstGeom prst="arc">
            <a:avLst>
              <a:gd name="adj1" fmla="val 10790384"/>
              <a:gd name="adj2" fmla="val 2136827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73" name="円弧 72"/>
          <p:cNvSpPr/>
          <p:nvPr/>
        </p:nvSpPr>
        <p:spPr>
          <a:xfrm>
            <a:off x="6485734" y="4989783"/>
            <a:ext cx="1349023" cy="892411"/>
          </a:xfrm>
          <a:prstGeom prst="arc">
            <a:avLst>
              <a:gd name="adj1" fmla="val 10790384"/>
              <a:gd name="adj2" fmla="val 2136827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6874991" y="5532352"/>
            <a:ext cx="755305" cy="34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 smtClean="0">
                <a:latin typeface="+mj-lt"/>
              </a:rPr>
              <a:t>Δτ</a:t>
            </a:r>
            <a:r>
              <a:rPr lang="en-US" altLang="ja-JP" sz="1200" dirty="0" smtClean="0">
                <a:latin typeface="+mj-lt"/>
              </a:rPr>
              <a:t>=</a:t>
            </a:r>
            <a:r>
              <a:rPr lang="en-US" altLang="ja-JP" sz="1200" dirty="0" err="1" smtClean="0">
                <a:latin typeface="+mj-lt"/>
              </a:rPr>
              <a:t>Δt</a:t>
            </a:r>
            <a:r>
              <a:rPr lang="en-US" altLang="ja-JP" sz="1200" dirty="0" smtClean="0">
                <a:latin typeface="+mj-lt"/>
              </a:rPr>
              <a:t>/2</a:t>
            </a:r>
            <a:endParaRPr kumimoji="1" lang="ja-JP" altLang="en-US" sz="1200" dirty="0">
              <a:latin typeface="+mj-lt"/>
            </a:endParaRPr>
          </a:p>
        </p:txBody>
      </p:sp>
      <p:cxnSp>
        <p:nvCxnSpPr>
          <p:cNvPr id="77" name="直線コネクタ 76"/>
          <p:cNvCxnSpPr/>
          <p:nvPr/>
        </p:nvCxnSpPr>
        <p:spPr>
          <a:xfrm>
            <a:off x="5105678" y="3261222"/>
            <a:ext cx="134783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5105678" y="3064662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6454704" y="3064934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>
            <a:off x="6454704" y="3260950"/>
            <a:ext cx="134783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7803729" y="3064662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>
            <a:off x="5105678" y="4217700"/>
            <a:ext cx="134783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/>
        </p:nvCxnSpPr>
        <p:spPr>
          <a:xfrm>
            <a:off x="5105678" y="4021140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>
            <a:off x="6454704" y="4021412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>
            <a:off x="6454704" y="4217428"/>
            <a:ext cx="134783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/>
          <p:nvPr/>
        </p:nvCxnSpPr>
        <p:spPr>
          <a:xfrm>
            <a:off x="7803729" y="4021140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円弧 86"/>
          <p:cNvSpPr/>
          <p:nvPr/>
        </p:nvSpPr>
        <p:spPr>
          <a:xfrm>
            <a:off x="5090850" y="3929154"/>
            <a:ext cx="1347839" cy="696852"/>
          </a:xfrm>
          <a:prstGeom prst="arc">
            <a:avLst>
              <a:gd name="adj1" fmla="val 10790384"/>
              <a:gd name="adj2" fmla="val 2134834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5001139" y="3624863"/>
            <a:ext cx="163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②</a:t>
            </a:r>
            <a:endParaRPr kumimoji="1" lang="ja-JP" altLang="en-US" sz="1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5001139" y="2694334"/>
            <a:ext cx="163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①</a:t>
            </a:r>
            <a:endParaRPr kumimoji="1" lang="ja-JP" altLang="en-US" sz="1400" dirty="0"/>
          </a:p>
        </p:txBody>
      </p:sp>
      <p:sp>
        <p:nvSpPr>
          <p:cNvPr id="90" name="円弧 89"/>
          <p:cNvSpPr/>
          <p:nvPr/>
        </p:nvSpPr>
        <p:spPr>
          <a:xfrm>
            <a:off x="5130984" y="3059959"/>
            <a:ext cx="878267" cy="426176"/>
          </a:xfrm>
          <a:prstGeom prst="arc">
            <a:avLst>
              <a:gd name="adj1" fmla="val 10790384"/>
              <a:gd name="adj2" fmla="val 705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70" name="下矢印 69"/>
          <p:cNvSpPr/>
          <p:nvPr/>
        </p:nvSpPr>
        <p:spPr>
          <a:xfrm rot="16200000">
            <a:off x="4361985" y="5225702"/>
            <a:ext cx="338331" cy="363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下矢印 68"/>
          <p:cNvSpPr/>
          <p:nvPr/>
        </p:nvSpPr>
        <p:spPr>
          <a:xfrm rot="16200000">
            <a:off x="4293850" y="4073574"/>
            <a:ext cx="338331" cy="363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下矢印 70"/>
          <p:cNvSpPr/>
          <p:nvPr/>
        </p:nvSpPr>
        <p:spPr>
          <a:xfrm rot="16200000">
            <a:off x="4293850" y="3065461"/>
            <a:ext cx="338331" cy="363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9" name="図 98" descr="stability_Scheme_Koren_1993_Timesplit_no_time_split_UpdateXYZ_no-update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66"/>
          <a:stretch/>
        </p:blipFill>
        <p:spPr>
          <a:xfrm>
            <a:off x="601216" y="188640"/>
            <a:ext cx="3474274" cy="2057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グループ化 99"/>
          <p:cNvGrpSpPr/>
          <p:nvPr/>
        </p:nvGrpSpPr>
        <p:grpSpPr>
          <a:xfrm>
            <a:off x="101357" y="188640"/>
            <a:ext cx="4440927" cy="2448272"/>
            <a:chOff x="-156959" y="1484784"/>
            <a:chExt cx="4440927" cy="2448272"/>
          </a:xfrm>
        </p:grpSpPr>
        <p:cxnSp>
          <p:nvCxnSpPr>
            <p:cNvPr id="101" name="直線矢印コネクタ 100"/>
            <p:cNvCxnSpPr/>
            <p:nvPr/>
          </p:nvCxnSpPr>
          <p:spPr>
            <a:xfrm flipV="1">
              <a:off x="395536" y="1484784"/>
              <a:ext cx="0" cy="2057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矢印コネクタ 101"/>
            <p:cNvCxnSpPr/>
            <p:nvPr/>
          </p:nvCxnSpPr>
          <p:spPr>
            <a:xfrm>
              <a:off x="395536" y="3542184"/>
              <a:ext cx="3600400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テキスト ボックス 102"/>
            <p:cNvSpPr txBox="1"/>
            <p:nvPr/>
          </p:nvSpPr>
          <p:spPr>
            <a:xfrm>
              <a:off x="-156959" y="1556792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Cxy</a:t>
              </a:r>
              <a:endParaRPr kumimoji="1" lang="ja-JP" altLang="en-US" dirty="0"/>
            </a:p>
          </p:txBody>
        </p:sp>
        <p:sp>
          <p:nvSpPr>
            <p:cNvPr id="104" name="テキスト ボックス 103"/>
            <p:cNvSpPr txBox="1"/>
            <p:nvPr/>
          </p:nvSpPr>
          <p:spPr>
            <a:xfrm>
              <a:off x="3817174" y="3563724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Cz</a:t>
              </a:r>
              <a:endParaRPr kumimoji="1" lang="ja-JP" altLang="en-US" dirty="0"/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693093" y="328736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0</a:t>
              </a:r>
              <a:endParaRPr kumimoji="1" lang="ja-JP" altLang="en-US" sz="1400" dirty="0"/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1355453" y="328736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/>
                <a:t>1</a:t>
              </a:r>
              <a:endParaRPr kumimoji="1" lang="ja-JP" altLang="en-US" sz="1400" dirty="0"/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2043794" y="328260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/>
                <a:t>2</a:t>
              </a:r>
              <a:endParaRPr kumimoji="1" lang="ja-JP" altLang="en-US" sz="1400" dirty="0"/>
            </a:p>
          </p:txBody>
        </p:sp>
        <p:sp>
          <p:nvSpPr>
            <p:cNvPr id="108" name="テキスト ボックス 107"/>
            <p:cNvSpPr txBox="1"/>
            <p:nvPr/>
          </p:nvSpPr>
          <p:spPr>
            <a:xfrm>
              <a:off x="2714079" y="328384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/>
                <a:t>3</a:t>
              </a:r>
              <a:endParaRPr kumimoji="1" lang="ja-JP" altLang="en-US" sz="1400" dirty="0"/>
            </a:p>
          </p:txBody>
        </p:sp>
        <p:sp>
          <p:nvSpPr>
            <p:cNvPr id="109" name="テキスト ボックス 108"/>
            <p:cNvSpPr txBox="1"/>
            <p:nvPr/>
          </p:nvSpPr>
          <p:spPr>
            <a:xfrm>
              <a:off x="3395277" y="328498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/>
                <a:t>4</a:t>
              </a:r>
              <a:endParaRPr kumimoji="1" lang="ja-JP" altLang="en-US" sz="1400" dirty="0"/>
            </a:p>
          </p:txBody>
        </p:sp>
        <p:sp>
          <p:nvSpPr>
            <p:cNvPr id="110" name="テキスト ボックス 109"/>
            <p:cNvSpPr txBox="1"/>
            <p:nvPr/>
          </p:nvSpPr>
          <p:spPr>
            <a:xfrm>
              <a:off x="467544" y="306896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0</a:t>
              </a:r>
              <a:endParaRPr kumimoji="1" lang="ja-JP" altLang="en-US" sz="1400" dirty="0"/>
            </a:p>
          </p:txBody>
        </p:sp>
        <p:sp>
          <p:nvSpPr>
            <p:cNvPr id="111" name="テキスト ボックス 110"/>
            <p:cNvSpPr txBox="1"/>
            <p:nvPr/>
          </p:nvSpPr>
          <p:spPr>
            <a:xfrm>
              <a:off x="471524" y="234888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/>
                <a:t>1</a:t>
              </a:r>
              <a:endParaRPr kumimoji="1" lang="ja-JP" altLang="en-US" sz="1400" dirty="0"/>
            </a:p>
          </p:txBody>
        </p:sp>
        <p:sp>
          <p:nvSpPr>
            <p:cNvPr id="112" name="テキスト ボックス 111"/>
            <p:cNvSpPr txBox="1"/>
            <p:nvPr/>
          </p:nvSpPr>
          <p:spPr>
            <a:xfrm>
              <a:off x="471524" y="162880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/>
                <a:t>2</a:t>
              </a:r>
              <a:endParaRPr kumimoji="1" lang="ja-JP" altLang="en-US" sz="1400" dirty="0"/>
            </a:p>
          </p:txBody>
        </p:sp>
      </p:grpSp>
      <p:pic>
        <p:nvPicPr>
          <p:cNvPr id="1026" name="Picture 2" descr="\\lib.npd.naps.kishou.go.jp\share3\メソ\河野耕平\NHMWS2016\1127\stability_Scheme_Koren_1993_Timesplit_time_split_in_z_UpdateXYZ_no-update_FORWAR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36"/>
          <a:stretch/>
        </p:blipFill>
        <p:spPr bwMode="auto">
          <a:xfrm>
            <a:off x="4814193" y="188640"/>
            <a:ext cx="3604594" cy="206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テキスト ボックス 93"/>
          <p:cNvSpPr txBox="1"/>
          <p:nvPr/>
        </p:nvSpPr>
        <p:spPr>
          <a:xfrm>
            <a:off x="223706" y="6021288"/>
            <a:ext cx="76226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Replacing the forward form integration </a:t>
            </a:r>
            <a:r>
              <a:rPr lang="ja-JP" altLang="en-US" dirty="0" smtClean="0"/>
              <a:t>③ 　         </a:t>
            </a:r>
            <a:r>
              <a:rPr lang="en-US" altLang="ja-JP" dirty="0" smtClean="0"/>
              <a:t>with the 2 forward steps</a:t>
            </a:r>
            <a:endParaRPr kumimoji="1" lang="ja-JP" altLang="en-US" dirty="0"/>
          </a:p>
        </p:txBody>
      </p:sp>
      <p:sp>
        <p:nvSpPr>
          <p:cNvPr id="95" name="下矢印 94"/>
          <p:cNvSpPr/>
          <p:nvPr/>
        </p:nvSpPr>
        <p:spPr>
          <a:xfrm rot="16200000">
            <a:off x="4845221" y="6129990"/>
            <a:ext cx="175375" cy="183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1691680" y="980728"/>
            <a:ext cx="1911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unstable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×</a:t>
            </a:r>
            <a:r>
              <a:rPr lang="ja-JP" altLang="en-US" sz="2000" b="1" dirty="0" smtClean="0"/>
              <a:t>　　</a:t>
            </a:r>
            <a:endParaRPr kumimoji="1" lang="ja-JP" altLang="en-US" sz="2000" b="1" dirty="0"/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323528" y="1516722"/>
            <a:ext cx="1596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B050"/>
                </a:solidFill>
              </a:rPr>
              <a:t>stable</a:t>
            </a:r>
            <a:r>
              <a:rPr lang="ja-JP" altLang="en-US" sz="2000" b="1" dirty="0" smtClean="0">
                <a:solidFill>
                  <a:srgbClr val="00B050"/>
                </a:solidFill>
              </a:rPr>
              <a:t> </a:t>
            </a:r>
            <a:r>
              <a:rPr lang="ja-JP" altLang="en-US" sz="2000" b="1" dirty="0">
                <a:solidFill>
                  <a:srgbClr val="00B050"/>
                </a:solidFill>
              </a:rPr>
              <a:t>○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　　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9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lib.npd.naps.kishou.go.jp\share3\メソ\MMG講演・研修資料\2016\20160422_コロキウムasuca力学\資料\03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52736"/>
            <a:ext cx="6829425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2D scalar advection test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980728"/>
            <a:ext cx="3960440" cy="5472608"/>
          </a:xfrm>
        </p:spPr>
        <p:txBody>
          <a:bodyPr/>
          <a:lstStyle/>
          <a:p>
            <a:r>
              <a:rPr lang="en-US" altLang="ja-JP" sz="2000" dirty="0" err="1"/>
              <a:t>nx</a:t>
            </a:r>
            <a:r>
              <a:rPr lang="en-US" altLang="ja-JP" sz="2000" dirty="0"/>
              <a:t>=50, </a:t>
            </a:r>
            <a:r>
              <a:rPr lang="en-US" altLang="ja-JP" sz="2000" dirty="0" err="1"/>
              <a:t>ny</a:t>
            </a:r>
            <a:r>
              <a:rPr lang="en-US" altLang="ja-JP" sz="2000" dirty="0"/>
              <a:t>=50</a:t>
            </a:r>
          </a:p>
          <a:p>
            <a:r>
              <a:rPr kumimoji="1" lang="en-US" altLang="ja-JP" sz="2000" dirty="0" smtClean="0"/>
              <a:t>Constant velocity in x, y direction</a:t>
            </a:r>
          </a:p>
          <a:p>
            <a:r>
              <a:rPr lang="en-US" altLang="ja-JP" sz="2000" dirty="0" smtClean="0"/>
              <a:t>Cyclic lateral boundary condition in x, y direction</a:t>
            </a:r>
          </a:p>
          <a:p>
            <a:r>
              <a:rPr kumimoji="1" lang="en-US" altLang="ja-JP" sz="2000" dirty="0" smtClean="0"/>
              <a:t>A cylinder placed at the center of the computation domain</a:t>
            </a:r>
          </a:p>
          <a:p>
            <a:r>
              <a:rPr lang="en-US" altLang="ja-JP" sz="2000" dirty="0" smtClean="0"/>
              <a:t>Integrated for 60 minutes</a:t>
            </a:r>
          </a:p>
          <a:p>
            <a:endParaRPr lang="en-US" altLang="ja-JP" sz="2000" dirty="0" smtClean="0"/>
          </a:p>
          <a:p>
            <a:endParaRPr lang="en-US" altLang="ja-JP" sz="2000" dirty="0"/>
          </a:p>
          <a:p>
            <a:r>
              <a:rPr lang="en-US" altLang="ja-JP" sz="2000" dirty="0" smtClean="0"/>
              <a:t>Tests with various Courant number </a:t>
            </a:r>
            <a:r>
              <a:rPr lang="en-US" altLang="ja-JP" sz="2000" dirty="0" err="1" smtClean="0"/>
              <a:t>Cx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and Cy</a:t>
            </a:r>
            <a:endParaRPr lang="ja-JP" altLang="en-US" sz="2000" dirty="0"/>
          </a:p>
          <a:p>
            <a:r>
              <a:rPr lang="en-US" altLang="ja-JP" sz="2000" dirty="0" smtClean="0"/>
              <a:t>Final amplitude is checked to decide whether the computation completes stably or not.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24</a:t>
            </a:fld>
            <a:endParaRPr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4572000" y="1044296"/>
            <a:ext cx="0" cy="497699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4427984" y="5877272"/>
            <a:ext cx="432048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4067944" y="90872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y</a:t>
            </a:r>
            <a:endParaRPr kumimoji="1"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16416" y="587727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x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00192" y="5877272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Cx</a:t>
            </a:r>
            <a:r>
              <a:rPr kumimoji="1" lang="en-US" altLang="ja-JP" dirty="0" smtClean="0"/>
              <a:t> = 0.3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 rot="16200000">
            <a:off x="3871482" y="3193415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Cy = 0.3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279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lib.npd.naps.kishou.go.jp\share3\メソ\MMG講演・研修資料\2016\20160422_コロキウムasuca力学\資料\03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52736"/>
            <a:ext cx="6829425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2D scalar advection test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980728"/>
            <a:ext cx="4032448" cy="5472608"/>
          </a:xfrm>
        </p:spPr>
        <p:txBody>
          <a:bodyPr/>
          <a:lstStyle/>
          <a:p>
            <a:r>
              <a:rPr lang="en-US" altLang="ja-JP" sz="2000" dirty="0" err="1"/>
              <a:t>nx</a:t>
            </a:r>
            <a:r>
              <a:rPr lang="en-US" altLang="ja-JP" sz="2000" dirty="0"/>
              <a:t>=50, </a:t>
            </a:r>
            <a:r>
              <a:rPr lang="en-US" altLang="ja-JP" sz="2000" dirty="0" err="1"/>
              <a:t>ny</a:t>
            </a:r>
            <a:r>
              <a:rPr lang="en-US" altLang="ja-JP" sz="2000" dirty="0"/>
              <a:t>=50</a:t>
            </a:r>
          </a:p>
          <a:p>
            <a:r>
              <a:rPr kumimoji="1" lang="en-US" altLang="ja-JP" sz="2000" dirty="0" smtClean="0"/>
              <a:t>Constant velocity in </a:t>
            </a:r>
            <a:r>
              <a:rPr kumimoji="1" lang="en-US" altLang="ja-JP" sz="2000" dirty="0" err="1" smtClean="0">
                <a:solidFill>
                  <a:srgbClr val="FF0000"/>
                </a:solidFill>
              </a:rPr>
              <a:t>xy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, z </a:t>
            </a:r>
            <a:r>
              <a:rPr kumimoji="1" lang="en-US" altLang="ja-JP" sz="2000" dirty="0" smtClean="0"/>
              <a:t>direction</a:t>
            </a:r>
          </a:p>
          <a:p>
            <a:r>
              <a:rPr lang="en-US" altLang="ja-JP" sz="2000" dirty="0" smtClean="0"/>
              <a:t>Cyclic lateral boundary condition in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xy</a:t>
            </a:r>
            <a:r>
              <a:rPr lang="en-US" altLang="ja-JP" sz="2000" dirty="0" smtClean="0">
                <a:solidFill>
                  <a:srgbClr val="FF0000"/>
                </a:solidFill>
              </a:rPr>
              <a:t>, z </a:t>
            </a:r>
            <a:r>
              <a:rPr lang="en-US" altLang="ja-JP" sz="2000" dirty="0" smtClean="0"/>
              <a:t>direction</a:t>
            </a:r>
          </a:p>
          <a:p>
            <a:r>
              <a:rPr kumimoji="1" lang="en-US" altLang="ja-JP" sz="2000" dirty="0" smtClean="0"/>
              <a:t>A cylinder placed at the center of the computation domain</a:t>
            </a:r>
          </a:p>
          <a:p>
            <a:r>
              <a:rPr lang="en-US" altLang="ja-JP" sz="2000" dirty="0" smtClean="0"/>
              <a:t>Integrated for 60 minutes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Time-splitting in Z direction</a:t>
            </a:r>
            <a:endParaRPr lang="en-US" altLang="ja-JP" sz="2000" dirty="0">
              <a:solidFill>
                <a:srgbClr val="FF0000"/>
              </a:solidFill>
            </a:endParaRPr>
          </a:p>
          <a:p>
            <a:endParaRPr lang="en-US" altLang="ja-JP" sz="2000" dirty="0"/>
          </a:p>
          <a:p>
            <a:r>
              <a:rPr lang="en-US" altLang="ja-JP" sz="2000" dirty="0" smtClean="0"/>
              <a:t>Tests with various Courant number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Cxy</a:t>
            </a:r>
            <a:r>
              <a:rPr lang="en-US" altLang="ja-JP" sz="2000" dirty="0" smtClean="0"/>
              <a:t> and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Cz</a:t>
            </a:r>
            <a:endParaRPr lang="ja-JP" altLang="en-US" sz="2000" dirty="0">
              <a:solidFill>
                <a:srgbClr val="FF0000"/>
              </a:solidFill>
            </a:endParaRPr>
          </a:p>
          <a:p>
            <a:r>
              <a:rPr lang="en-US" altLang="ja-JP" sz="2000" dirty="0" smtClean="0"/>
              <a:t>Final amplitude is checked to decide whether the computation completes stably or not.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25</a:t>
            </a:fld>
            <a:endParaRPr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4572000" y="1044296"/>
            <a:ext cx="0" cy="497699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4427984" y="5877272"/>
            <a:ext cx="432048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3995936" y="90872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err="1" smtClean="0">
                <a:solidFill>
                  <a:srgbClr val="FF0000"/>
                </a:solidFill>
              </a:rPr>
              <a:t>xy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16416" y="587727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F0000"/>
                </a:solidFill>
              </a:rPr>
              <a:t>z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00192" y="5877272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Cz</a:t>
            </a:r>
            <a:r>
              <a:rPr kumimoji="1" lang="en-US" altLang="ja-JP" dirty="0" smtClean="0"/>
              <a:t> = 0.3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 rot="16200000">
            <a:off x="3813774" y="3193415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Cxy</a:t>
            </a:r>
            <a:r>
              <a:rPr kumimoji="1" lang="en-US" altLang="ja-JP" dirty="0" smtClean="0"/>
              <a:t> = 0.3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36096" y="6165304"/>
            <a:ext cx="3151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Time-splitting in </a:t>
            </a:r>
            <a:r>
              <a:rPr lang="en-US" altLang="ja-JP" dirty="0" smtClean="0">
                <a:solidFill>
                  <a:srgbClr val="FF0000"/>
                </a:solidFill>
              </a:rPr>
              <a:t>this direction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5076056" y="-27384"/>
            <a:ext cx="4067944" cy="432048"/>
          </a:xfrm>
          <a:prstGeom prst="wedgeRoundRectCallout">
            <a:avLst>
              <a:gd name="adj1" fmla="val 6055"/>
              <a:gd name="adj2" fmla="val 10469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2"/>
                </a:solidFill>
              </a:rPr>
              <a:t>with</a:t>
            </a:r>
            <a:r>
              <a:rPr lang="en-US" altLang="ja-JP" sz="2000" dirty="0" smtClean="0">
                <a:solidFill>
                  <a:schemeClr val="tx2"/>
                </a:solidFill>
              </a:rPr>
              <a:t> </a:t>
            </a:r>
            <a:r>
              <a:rPr lang="en-US" altLang="ja-JP" sz="2000" dirty="0">
                <a:solidFill>
                  <a:schemeClr val="tx2"/>
                </a:solidFill>
              </a:rPr>
              <a:t>time-splitting in Z direction</a:t>
            </a:r>
          </a:p>
        </p:txBody>
      </p:sp>
    </p:spTree>
    <p:extLst>
      <p:ext uri="{BB962C8B-B14F-4D97-AF65-F5344CB8AC3E}">
        <p14:creationId xmlns:p14="http://schemas.microsoft.com/office/powerpoint/2010/main" val="112736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45177" r="68473" b="30066"/>
          <a:stretch/>
        </p:blipFill>
        <p:spPr bwMode="auto">
          <a:xfrm>
            <a:off x="6170505" y="4141739"/>
            <a:ext cx="633743" cy="51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1" t="10859" r="67969" b="66708"/>
          <a:stretch/>
        </p:blipFill>
        <p:spPr bwMode="auto">
          <a:xfrm>
            <a:off x="5724448" y="3181618"/>
            <a:ext cx="561315" cy="46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45177" r="68473" b="30066"/>
          <a:stretch/>
        </p:blipFill>
        <p:spPr bwMode="auto">
          <a:xfrm>
            <a:off x="2282073" y="4141739"/>
            <a:ext cx="633743" cy="51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1" t="10859" r="67969" b="66708"/>
          <a:stretch/>
        </p:blipFill>
        <p:spPr bwMode="auto">
          <a:xfrm>
            <a:off x="1836016" y="3181618"/>
            <a:ext cx="561315" cy="46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D3F0D8-8ADA-4B70-A11F-BA660F944981}" type="slidenum">
              <a:rPr lang="ja-JP" altLang="en-US" smtClean="0"/>
              <a:pPr>
                <a:defRPr/>
              </a:pPr>
              <a:t>26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82892" y="5540692"/>
            <a:ext cx="642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n+1</a:t>
            </a:r>
            <a:endParaRPr kumimoji="1" lang="ja-JP" altLang="en-US" sz="1400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1217246" y="3265355"/>
            <a:ext cx="134783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1217246" y="3068795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566272" y="3069067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2566272" y="3265083"/>
            <a:ext cx="134783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3915297" y="3068795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1217246" y="4221833"/>
            <a:ext cx="134783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1217246" y="4025273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2566272" y="4025545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2566272" y="4221561"/>
            <a:ext cx="134783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3915297" y="4025273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弧 18"/>
          <p:cNvSpPr/>
          <p:nvPr/>
        </p:nvSpPr>
        <p:spPr>
          <a:xfrm>
            <a:off x="1202418" y="3933287"/>
            <a:ext cx="1347839" cy="696852"/>
          </a:xfrm>
          <a:prstGeom prst="arc">
            <a:avLst>
              <a:gd name="adj1" fmla="val 10790384"/>
              <a:gd name="adj2" fmla="val 2134834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cxnSp>
        <p:nvCxnSpPr>
          <p:cNvPr id="20" name="直線コネクタ 19"/>
          <p:cNvCxnSpPr/>
          <p:nvPr/>
        </p:nvCxnSpPr>
        <p:spPr>
          <a:xfrm>
            <a:off x="1217246" y="5359559"/>
            <a:ext cx="134783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1217246" y="5163000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2566272" y="5163271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2566272" y="5359287"/>
            <a:ext cx="134783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3915297" y="5163000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円弧 24"/>
          <p:cNvSpPr/>
          <p:nvPr/>
        </p:nvSpPr>
        <p:spPr>
          <a:xfrm>
            <a:off x="1214621" y="5027809"/>
            <a:ext cx="2723486" cy="820891"/>
          </a:xfrm>
          <a:prstGeom prst="arc">
            <a:avLst>
              <a:gd name="adj1" fmla="val 10790384"/>
              <a:gd name="adj2" fmla="val 21419114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40699" y="5565591"/>
            <a:ext cx="294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n</a:t>
            </a:r>
            <a:endParaRPr kumimoji="1" lang="ja-JP" altLang="en-US" sz="1400" dirty="0"/>
          </a:p>
        </p:txBody>
      </p:sp>
      <p:cxnSp>
        <p:nvCxnSpPr>
          <p:cNvPr id="27" name="直線コネクタ 26"/>
          <p:cNvCxnSpPr>
            <a:stCxn id="26" idx="3"/>
            <a:endCxn id="5" idx="1"/>
          </p:cNvCxnSpPr>
          <p:nvPr/>
        </p:nvCxnSpPr>
        <p:spPr>
          <a:xfrm flipV="1">
            <a:off x="1334909" y="5694581"/>
            <a:ext cx="2447983" cy="24899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2397331" y="5713511"/>
            <a:ext cx="44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err="1" smtClean="0"/>
              <a:t>Δt</a:t>
            </a:r>
            <a:endParaRPr kumimoji="1" lang="ja-JP" altLang="en-US" sz="1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112707" y="4714691"/>
            <a:ext cx="163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③</a:t>
            </a:r>
            <a:endParaRPr kumimoji="1" lang="ja-JP" altLang="en-US" sz="1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112707" y="3628996"/>
            <a:ext cx="163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②</a:t>
            </a:r>
            <a:endParaRPr kumimoji="1" lang="ja-JP" altLang="en-US" sz="1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112707" y="2698467"/>
            <a:ext cx="163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①</a:t>
            </a:r>
            <a:endParaRPr kumimoji="1" lang="ja-JP" altLang="en-US" sz="1400" dirty="0"/>
          </a:p>
        </p:txBody>
      </p:sp>
      <p:sp>
        <p:nvSpPr>
          <p:cNvPr id="32" name="円弧 31"/>
          <p:cNvSpPr/>
          <p:nvPr/>
        </p:nvSpPr>
        <p:spPr>
          <a:xfrm>
            <a:off x="1242552" y="3064092"/>
            <a:ext cx="878267" cy="426176"/>
          </a:xfrm>
          <a:prstGeom prst="arc">
            <a:avLst>
              <a:gd name="adj1" fmla="val 10790384"/>
              <a:gd name="adj2" fmla="val 705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630296" y="5608065"/>
            <a:ext cx="686120" cy="382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n+1</a:t>
            </a:r>
            <a:endParaRPr kumimoji="1" lang="ja-JP" altLang="en-US" sz="1400" dirty="0"/>
          </a:p>
        </p:txBody>
      </p:sp>
      <p:cxnSp>
        <p:nvCxnSpPr>
          <p:cNvPr id="35" name="直線コネクタ 34"/>
          <p:cNvCxnSpPr/>
          <p:nvPr/>
        </p:nvCxnSpPr>
        <p:spPr>
          <a:xfrm>
            <a:off x="5146011" y="5436854"/>
            <a:ext cx="134902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5137378" y="5197203"/>
            <a:ext cx="0" cy="523015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6495183" y="5436854"/>
            <a:ext cx="134902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7836759" y="5197541"/>
            <a:ext cx="0" cy="523015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5001139" y="5608065"/>
            <a:ext cx="265414" cy="382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n</a:t>
            </a:r>
            <a:endParaRPr kumimoji="1" lang="ja-JP" altLang="en-US" sz="1400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125453" y="5608065"/>
            <a:ext cx="749539" cy="382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n+1/2</a:t>
            </a:r>
            <a:endParaRPr kumimoji="1" lang="ja-JP" altLang="en-US" sz="1400" dirty="0"/>
          </a:p>
        </p:txBody>
      </p:sp>
      <p:cxnSp>
        <p:nvCxnSpPr>
          <p:cNvPr id="59" name="直線コネクタ 58"/>
          <p:cNvCxnSpPr/>
          <p:nvPr/>
        </p:nvCxnSpPr>
        <p:spPr>
          <a:xfrm>
            <a:off x="5266553" y="5851790"/>
            <a:ext cx="858900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5361495" y="5518651"/>
            <a:ext cx="1008997" cy="34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 smtClean="0">
                <a:latin typeface="+mj-lt"/>
              </a:rPr>
              <a:t>Δτ</a:t>
            </a:r>
            <a:r>
              <a:rPr lang="en-US" altLang="ja-JP" sz="1200" dirty="0" smtClean="0">
                <a:latin typeface="+mj-lt"/>
              </a:rPr>
              <a:t>=</a:t>
            </a:r>
            <a:r>
              <a:rPr lang="en-US" altLang="ja-JP" sz="1200" dirty="0" err="1" smtClean="0">
                <a:latin typeface="+mj-lt"/>
              </a:rPr>
              <a:t>Δt</a:t>
            </a:r>
            <a:r>
              <a:rPr lang="en-US" altLang="ja-JP" sz="1200" dirty="0" smtClean="0">
                <a:latin typeface="+mj-lt"/>
              </a:rPr>
              <a:t>/2</a:t>
            </a:r>
            <a:endParaRPr kumimoji="1" lang="ja-JP" altLang="en-US" sz="1200" dirty="0">
              <a:latin typeface="+mj-lt"/>
            </a:endParaRPr>
          </a:p>
        </p:txBody>
      </p:sp>
      <p:cxnSp>
        <p:nvCxnSpPr>
          <p:cNvPr id="61" name="直線コネクタ 60"/>
          <p:cNvCxnSpPr/>
          <p:nvPr/>
        </p:nvCxnSpPr>
        <p:spPr>
          <a:xfrm>
            <a:off x="6874991" y="5851790"/>
            <a:ext cx="755305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5001139" y="4778819"/>
            <a:ext cx="163486" cy="382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③</a:t>
            </a:r>
            <a:endParaRPr kumimoji="1" lang="ja-JP" altLang="en-US" sz="1400" dirty="0"/>
          </a:p>
        </p:txBody>
      </p:sp>
      <p:cxnSp>
        <p:nvCxnSpPr>
          <p:cNvPr id="68" name="直線コネクタ 67"/>
          <p:cNvCxnSpPr/>
          <p:nvPr/>
        </p:nvCxnSpPr>
        <p:spPr>
          <a:xfrm>
            <a:off x="6488732" y="5195888"/>
            <a:ext cx="0" cy="523015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円弧 71"/>
          <p:cNvSpPr/>
          <p:nvPr/>
        </p:nvSpPr>
        <p:spPr>
          <a:xfrm>
            <a:off x="5131077" y="5030465"/>
            <a:ext cx="1349023" cy="892411"/>
          </a:xfrm>
          <a:prstGeom prst="arc">
            <a:avLst>
              <a:gd name="adj1" fmla="val 10790384"/>
              <a:gd name="adj2" fmla="val 2136827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73" name="円弧 72"/>
          <p:cNvSpPr/>
          <p:nvPr/>
        </p:nvSpPr>
        <p:spPr>
          <a:xfrm>
            <a:off x="6485734" y="4989783"/>
            <a:ext cx="1349023" cy="892411"/>
          </a:xfrm>
          <a:prstGeom prst="arc">
            <a:avLst>
              <a:gd name="adj1" fmla="val 10790384"/>
              <a:gd name="adj2" fmla="val 2136827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6874991" y="5532352"/>
            <a:ext cx="755305" cy="34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 smtClean="0">
                <a:latin typeface="+mj-lt"/>
              </a:rPr>
              <a:t>Δτ</a:t>
            </a:r>
            <a:r>
              <a:rPr lang="en-US" altLang="ja-JP" sz="1200" dirty="0" smtClean="0">
                <a:latin typeface="+mj-lt"/>
              </a:rPr>
              <a:t>=</a:t>
            </a:r>
            <a:r>
              <a:rPr lang="en-US" altLang="ja-JP" sz="1200" dirty="0" err="1" smtClean="0">
                <a:latin typeface="+mj-lt"/>
              </a:rPr>
              <a:t>Δt</a:t>
            </a:r>
            <a:r>
              <a:rPr lang="en-US" altLang="ja-JP" sz="1200" dirty="0" smtClean="0">
                <a:latin typeface="+mj-lt"/>
              </a:rPr>
              <a:t>/2</a:t>
            </a:r>
            <a:endParaRPr kumimoji="1" lang="ja-JP" altLang="en-US" sz="1200" dirty="0">
              <a:latin typeface="+mj-lt"/>
            </a:endParaRPr>
          </a:p>
        </p:txBody>
      </p:sp>
      <p:cxnSp>
        <p:nvCxnSpPr>
          <p:cNvPr id="77" name="直線コネクタ 76"/>
          <p:cNvCxnSpPr/>
          <p:nvPr/>
        </p:nvCxnSpPr>
        <p:spPr>
          <a:xfrm>
            <a:off x="5105678" y="3261222"/>
            <a:ext cx="134783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5105678" y="3064662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6454704" y="3064934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>
            <a:off x="6454704" y="3260950"/>
            <a:ext cx="134783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7803729" y="3064662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>
            <a:off x="5105678" y="4217700"/>
            <a:ext cx="134783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/>
        </p:nvCxnSpPr>
        <p:spPr>
          <a:xfrm>
            <a:off x="5105678" y="4021140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>
            <a:off x="6454704" y="4021412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>
            <a:off x="6454704" y="4217428"/>
            <a:ext cx="134783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/>
          <p:nvPr/>
        </p:nvCxnSpPr>
        <p:spPr>
          <a:xfrm>
            <a:off x="7803729" y="4021140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円弧 86"/>
          <p:cNvSpPr/>
          <p:nvPr/>
        </p:nvSpPr>
        <p:spPr>
          <a:xfrm>
            <a:off x="5090850" y="3929154"/>
            <a:ext cx="1347839" cy="696852"/>
          </a:xfrm>
          <a:prstGeom prst="arc">
            <a:avLst>
              <a:gd name="adj1" fmla="val 10790384"/>
              <a:gd name="adj2" fmla="val 2134834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5001139" y="3624863"/>
            <a:ext cx="163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②</a:t>
            </a:r>
            <a:endParaRPr kumimoji="1" lang="ja-JP" altLang="en-US" sz="1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5001139" y="2694334"/>
            <a:ext cx="163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①</a:t>
            </a:r>
            <a:endParaRPr kumimoji="1" lang="ja-JP" altLang="en-US" sz="1400" dirty="0"/>
          </a:p>
        </p:txBody>
      </p:sp>
      <p:sp>
        <p:nvSpPr>
          <p:cNvPr id="90" name="円弧 89"/>
          <p:cNvSpPr/>
          <p:nvPr/>
        </p:nvSpPr>
        <p:spPr>
          <a:xfrm>
            <a:off x="5130984" y="3059959"/>
            <a:ext cx="878267" cy="426176"/>
          </a:xfrm>
          <a:prstGeom prst="arc">
            <a:avLst>
              <a:gd name="adj1" fmla="val 10790384"/>
              <a:gd name="adj2" fmla="val 705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70" name="下矢印 69"/>
          <p:cNvSpPr/>
          <p:nvPr/>
        </p:nvSpPr>
        <p:spPr>
          <a:xfrm rot="16200000">
            <a:off x="4361985" y="5225702"/>
            <a:ext cx="338331" cy="363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下矢印 68"/>
          <p:cNvSpPr/>
          <p:nvPr/>
        </p:nvSpPr>
        <p:spPr>
          <a:xfrm rot="16200000">
            <a:off x="4293850" y="4073574"/>
            <a:ext cx="338331" cy="363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下矢印 70"/>
          <p:cNvSpPr/>
          <p:nvPr/>
        </p:nvSpPr>
        <p:spPr>
          <a:xfrm rot="16200000">
            <a:off x="4293850" y="3065461"/>
            <a:ext cx="338331" cy="363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9" name="図 98" descr="stability_Scheme_Koren_1993_Timesplit_no_time_split_UpdateXYZ_no-update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66"/>
          <a:stretch/>
        </p:blipFill>
        <p:spPr>
          <a:xfrm>
            <a:off x="601216" y="188640"/>
            <a:ext cx="3474274" cy="2057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グループ化 99"/>
          <p:cNvGrpSpPr/>
          <p:nvPr/>
        </p:nvGrpSpPr>
        <p:grpSpPr>
          <a:xfrm>
            <a:off x="101357" y="188640"/>
            <a:ext cx="4440927" cy="2448272"/>
            <a:chOff x="-156959" y="1484784"/>
            <a:chExt cx="4440927" cy="2448272"/>
          </a:xfrm>
        </p:grpSpPr>
        <p:cxnSp>
          <p:nvCxnSpPr>
            <p:cNvPr id="101" name="直線矢印コネクタ 100"/>
            <p:cNvCxnSpPr/>
            <p:nvPr/>
          </p:nvCxnSpPr>
          <p:spPr>
            <a:xfrm flipV="1">
              <a:off x="395536" y="1484784"/>
              <a:ext cx="0" cy="2057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矢印コネクタ 101"/>
            <p:cNvCxnSpPr/>
            <p:nvPr/>
          </p:nvCxnSpPr>
          <p:spPr>
            <a:xfrm>
              <a:off x="395536" y="3542184"/>
              <a:ext cx="3600400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テキスト ボックス 102"/>
            <p:cNvSpPr txBox="1"/>
            <p:nvPr/>
          </p:nvSpPr>
          <p:spPr>
            <a:xfrm>
              <a:off x="-156959" y="1556792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Cxy</a:t>
              </a:r>
              <a:endParaRPr kumimoji="1" lang="ja-JP" altLang="en-US" dirty="0"/>
            </a:p>
          </p:txBody>
        </p:sp>
        <p:sp>
          <p:nvSpPr>
            <p:cNvPr id="104" name="テキスト ボックス 103"/>
            <p:cNvSpPr txBox="1"/>
            <p:nvPr/>
          </p:nvSpPr>
          <p:spPr>
            <a:xfrm>
              <a:off x="3817174" y="3563724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Cz</a:t>
              </a:r>
              <a:endParaRPr kumimoji="1" lang="ja-JP" altLang="en-US" dirty="0"/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693093" y="328736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0</a:t>
              </a:r>
              <a:endParaRPr kumimoji="1" lang="ja-JP" altLang="en-US" sz="1400" dirty="0"/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1355453" y="328736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/>
                <a:t>1</a:t>
              </a:r>
              <a:endParaRPr kumimoji="1" lang="ja-JP" altLang="en-US" sz="1400" dirty="0"/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2043794" y="328260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/>
                <a:t>2</a:t>
              </a:r>
              <a:endParaRPr kumimoji="1" lang="ja-JP" altLang="en-US" sz="1400" dirty="0"/>
            </a:p>
          </p:txBody>
        </p:sp>
        <p:sp>
          <p:nvSpPr>
            <p:cNvPr id="108" name="テキスト ボックス 107"/>
            <p:cNvSpPr txBox="1"/>
            <p:nvPr/>
          </p:nvSpPr>
          <p:spPr>
            <a:xfrm>
              <a:off x="2714079" y="328384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/>
                <a:t>3</a:t>
              </a:r>
              <a:endParaRPr kumimoji="1" lang="ja-JP" altLang="en-US" sz="1400" dirty="0"/>
            </a:p>
          </p:txBody>
        </p:sp>
        <p:sp>
          <p:nvSpPr>
            <p:cNvPr id="109" name="テキスト ボックス 108"/>
            <p:cNvSpPr txBox="1"/>
            <p:nvPr/>
          </p:nvSpPr>
          <p:spPr>
            <a:xfrm>
              <a:off x="3395277" y="328498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/>
                <a:t>4</a:t>
              </a:r>
              <a:endParaRPr kumimoji="1" lang="ja-JP" altLang="en-US" sz="1400" dirty="0"/>
            </a:p>
          </p:txBody>
        </p:sp>
        <p:sp>
          <p:nvSpPr>
            <p:cNvPr id="110" name="テキスト ボックス 109"/>
            <p:cNvSpPr txBox="1"/>
            <p:nvPr/>
          </p:nvSpPr>
          <p:spPr>
            <a:xfrm>
              <a:off x="467544" y="306896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0</a:t>
              </a:r>
              <a:endParaRPr kumimoji="1" lang="ja-JP" altLang="en-US" sz="1400" dirty="0"/>
            </a:p>
          </p:txBody>
        </p:sp>
        <p:sp>
          <p:nvSpPr>
            <p:cNvPr id="111" name="テキスト ボックス 110"/>
            <p:cNvSpPr txBox="1"/>
            <p:nvPr/>
          </p:nvSpPr>
          <p:spPr>
            <a:xfrm>
              <a:off x="471524" y="234888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/>
                <a:t>1</a:t>
              </a:r>
              <a:endParaRPr kumimoji="1" lang="ja-JP" altLang="en-US" sz="1400" dirty="0"/>
            </a:p>
          </p:txBody>
        </p:sp>
        <p:sp>
          <p:nvSpPr>
            <p:cNvPr id="112" name="テキスト ボックス 111"/>
            <p:cNvSpPr txBox="1"/>
            <p:nvPr/>
          </p:nvSpPr>
          <p:spPr>
            <a:xfrm>
              <a:off x="471524" y="162880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/>
                <a:t>2</a:t>
              </a:r>
              <a:endParaRPr kumimoji="1" lang="ja-JP" altLang="en-US" sz="1400" dirty="0"/>
            </a:p>
          </p:txBody>
        </p:sp>
      </p:grpSp>
      <p:pic>
        <p:nvPicPr>
          <p:cNvPr id="1026" name="Picture 2" descr="\\lib.npd.naps.kishou.go.jp\share3\メソ\河野耕平\NHMWS2016\1127\stability_Scheme_Koren_1993_Timesplit_time_split_in_z_UpdateXYZ_no-update_FORWAR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36"/>
          <a:stretch/>
        </p:blipFill>
        <p:spPr bwMode="auto">
          <a:xfrm>
            <a:off x="4814193" y="188640"/>
            <a:ext cx="3604594" cy="206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テキスト ボックス 93"/>
          <p:cNvSpPr txBox="1"/>
          <p:nvPr/>
        </p:nvSpPr>
        <p:spPr>
          <a:xfrm>
            <a:off x="223706" y="6021288"/>
            <a:ext cx="76226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Replacing the forward form integration </a:t>
            </a:r>
            <a:r>
              <a:rPr lang="ja-JP" altLang="en-US" dirty="0" smtClean="0"/>
              <a:t>③ 　         </a:t>
            </a:r>
            <a:r>
              <a:rPr lang="en-US" altLang="ja-JP" dirty="0" smtClean="0"/>
              <a:t>with the 2 forward steps</a:t>
            </a:r>
            <a:endParaRPr kumimoji="1" lang="ja-JP" altLang="en-US" dirty="0"/>
          </a:p>
        </p:txBody>
      </p:sp>
      <p:sp>
        <p:nvSpPr>
          <p:cNvPr id="95" name="下矢印 94"/>
          <p:cNvSpPr/>
          <p:nvPr/>
        </p:nvSpPr>
        <p:spPr>
          <a:xfrm rot="16200000">
            <a:off x="4845221" y="6129990"/>
            <a:ext cx="175375" cy="183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38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図 91" descr="stability_Scheme_Koren_1993_Timesplit_no_time_split_UpdateXYZ_no-update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66"/>
          <a:stretch/>
        </p:blipFill>
        <p:spPr>
          <a:xfrm>
            <a:off x="601216" y="188640"/>
            <a:ext cx="3474274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45177" r="68473" b="30066"/>
          <a:stretch/>
        </p:blipFill>
        <p:spPr bwMode="auto">
          <a:xfrm>
            <a:off x="2282073" y="4141739"/>
            <a:ext cx="633743" cy="51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1" t="10859" r="67969" b="66708"/>
          <a:stretch/>
        </p:blipFill>
        <p:spPr bwMode="auto">
          <a:xfrm>
            <a:off x="1836016" y="3181618"/>
            <a:ext cx="561315" cy="46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D3F0D8-8ADA-4B70-A11F-BA660F944981}" type="slidenum">
              <a:rPr lang="ja-JP" altLang="en-US" smtClean="0"/>
              <a:pPr>
                <a:defRPr/>
              </a:pPr>
              <a:t>27</a:t>
            </a:fld>
            <a:endParaRPr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1040700" y="2698467"/>
            <a:ext cx="3384376" cy="3322821"/>
            <a:chOff x="107504" y="1412776"/>
            <a:chExt cx="3384376" cy="3322821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849697" y="4255001"/>
              <a:ext cx="6421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n+1</a:t>
              </a:r>
              <a:endParaRPr kumimoji="1" lang="ja-JP" altLang="en-US" sz="1400" dirty="0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284051" y="1979664"/>
              <a:ext cx="1347839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284051" y="1783104"/>
              <a:ext cx="0" cy="42120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1633077" y="1783376"/>
              <a:ext cx="0" cy="42120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1633077" y="1979392"/>
              <a:ext cx="1347839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2982102" y="1783104"/>
              <a:ext cx="0" cy="42120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284051" y="2936142"/>
              <a:ext cx="1347839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284051" y="2739582"/>
              <a:ext cx="0" cy="42120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1633077" y="2739854"/>
              <a:ext cx="0" cy="42120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1633077" y="2935870"/>
              <a:ext cx="1347839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2982102" y="2739582"/>
              <a:ext cx="0" cy="42120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円弧 18"/>
            <p:cNvSpPr/>
            <p:nvPr/>
          </p:nvSpPr>
          <p:spPr>
            <a:xfrm>
              <a:off x="269223" y="2647596"/>
              <a:ext cx="1347839" cy="696852"/>
            </a:xfrm>
            <a:prstGeom prst="arc">
              <a:avLst>
                <a:gd name="adj1" fmla="val 10790384"/>
                <a:gd name="adj2" fmla="val 21348342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cxnSp>
          <p:nvCxnSpPr>
            <p:cNvPr id="20" name="直線コネクタ 19"/>
            <p:cNvCxnSpPr/>
            <p:nvPr/>
          </p:nvCxnSpPr>
          <p:spPr>
            <a:xfrm>
              <a:off x="284051" y="4073868"/>
              <a:ext cx="1347839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284051" y="3877309"/>
              <a:ext cx="0" cy="42120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1633077" y="3877580"/>
              <a:ext cx="0" cy="42120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1633077" y="4073596"/>
              <a:ext cx="1347839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2982102" y="3877309"/>
              <a:ext cx="0" cy="42120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円弧 24"/>
            <p:cNvSpPr/>
            <p:nvPr/>
          </p:nvSpPr>
          <p:spPr>
            <a:xfrm>
              <a:off x="281426" y="3742118"/>
              <a:ext cx="2723486" cy="820891"/>
            </a:xfrm>
            <a:prstGeom prst="arc">
              <a:avLst>
                <a:gd name="adj1" fmla="val 10790384"/>
                <a:gd name="adj2" fmla="val 21419114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107504" y="4279900"/>
              <a:ext cx="2942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/>
                <a:t>n</a:t>
              </a:r>
              <a:endParaRPr kumimoji="1" lang="ja-JP" altLang="en-US" sz="1400" dirty="0"/>
            </a:p>
          </p:txBody>
        </p:sp>
        <p:cxnSp>
          <p:nvCxnSpPr>
            <p:cNvPr id="27" name="直線コネクタ 26"/>
            <p:cNvCxnSpPr>
              <a:stCxn id="26" idx="3"/>
              <a:endCxn id="5" idx="1"/>
            </p:cNvCxnSpPr>
            <p:nvPr/>
          </p:nvCxnSpPr>
          <p:spPr>
            <a:xfrm flipV="1">
              <a:off x="401714" y="4408890"/>
              <a:ext cx="2447983" cy="2489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/>
            <p:cNvSpPr txBox="1"/>
            <p:nvPr/>
          </p:nvSpPr>
          <p:spPr>
            <a:xfrm>
              <a:off x="1464136" y="4427820"/>
              <a:ext cx="4435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err="1" smtClean="0"/>
                <a:t>Δt</a:t>
              </a:r>
              <a:endParaRPr kumimoji="1" lang="ja-JP" altLang="en-US" sz="1400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79512" y="3429000"/>
              <a:ext cx="1633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/>
                <a:t>③</a:t>
              </a:r>
              <a:endParaRPr kumimoji="1" lang="ja-JP" altLang="en-US" sz="1400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179512" y="2343305"/>
              <a:ext cx="1633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/>
                <a:t>②</a:t>
              </a:r>
              <a:endParaRPr kumimoji="1" lang="ja-JP" altLang="en-US" sz="1400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79512" y="1412776"/>
              <a:ext cx="1633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/>
                <a:t>①</a:t>
              </a:r>
              <a:endParaRPr kumimoji="1" lang="ja-JP" altLang="en-US" sz="1400" dirty="0"/>
            </a:p>
          </p:txBody>
        </p:sp>
        <p:sp>
          <p:nvSpPr>
            <p:cNvPr id="32" name="円弧 31"/>
            <p:cNvSpPr/>
            <p:nvPr/>
          </p:nvSpPr>
          <p:spPr>
            <a:xfrm>
              <a:off x="309357" y="1778401"/>
              <a:ext cx="878267" cy="426176"/>
            </a:xfrm>
            <a:prstGeom prst="arc">
              <a:avLst>
                <a:gd name="adj1" fmla="val 10790384"/>
                <a:gd name="adj2" fmla="val 70584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</p:grpSp>
      <p:sp>
        <p:nvSpPr>
          <p:cNvPr id="71" name="下矢印 70"/>
          <p:cNvSpPr/>
          <p:nvPr/>
        </p:nvSpPr>
        <p:spPr>
          <a:xfrm rot="16200000">
            <a:off x="4361986" y="5225702"/>
            <a:ext cx="338331" cy="363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下矢印 74"/>
          <p:cNvSpPr/>
          <p:nvPr/>
        </p:nvSpPr>
        <p:spPr>
          <a:xfrm rot="16200000">
            <a:off x="4293851" y="4073574"/>
            <a:ext cx="338331" cy="363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下矢印 75"/>
          <p:cNvSpPr/>
          <p:nvPr/>
        </p:nvSpPr>
        <p:spPr>
          <a:xfrm rot="16200000">
            <a:off x="4293851" y="3065461"/>
            <a:ext cx="338331" cy="363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8" name="グループ化 77"/>
          <p:cNvGrpSpPr/>
          <p:nvPr/>
        </p:nvGrpSpPr>
        <p:grpSpPr>
          <a:xfrm>
            <a:off x="101357" y="188640"/>
            <a:ext cx="4440927" cy="2448272"/>
            <a:chOff x="-156959" y="1484784"/>
            <a:chExt cx="4440927" cy="2448272"/>
          </a:xfrm>
        </p:grpSpPr>
        <p:cxnSp>
          <p:nvCxnSpPr>
            <p:cNvPr id="79" name="直線矢印コネクタ 78"/>
            <p:cNvCxnSpPr/>
            <p:nvPr/>
          </p:nvCxnSpPr>
          <p:spPr>
            <a:xfrm flipV="1">
              <a:off x="395536" y="1484784"/>
              <a:ext cx="0" cy="2057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矢印コネクタ 79"/>
            <p:cNvCxnSpPr/>
            <p:nvPr/>
          </p:nvCxnSpPr>
          <p:spPr>
            <a:xfrm>
              <a:off x="395536" y="3542184"/>
              <a:ext cx="3600400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テキスト ボックス 80"/>
            <p:cNvSpPr txBox="1"/>
            <p:nvPr/>
          </p:nvSpPr>
          <p:spPr>
            <a:xfrm>
              <a:off x="-156959" y="1556792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Cxy</a:t>
              </a:r>
              <a:endParaRPr kumimoji="1" lang="ja-JP" altLang="en-US" dirty="0"/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3817174" y="3563724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Cz</a:t>
              </a:r>
              <a:endParaRPr kumimoji="1" lang="ja-JP" altLang="en-US" dirty="0"/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693093" y="328736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0</a:t>
              </a:r>
              <a:endParaRPr kumimoji="1" lang="ja-JP" altLang="en-US" sz="1400" dirty="0"/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1355453" y="328736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/>
                <a:t>1</a:t>
              </a:r>
              <a:endParaRPr kumimoji="1" lang="ja-JP" altLang="en-US" sz="1400" dirty="0"/>
            </a:p>
          </p:txBody>
        </p:sp>
        <p:sp>
          <p:nvSpPr>
            <p:cNvPr id="85" name="テキスト ボックス 84"/>
            <p:cNvSpPr txBox="1"/>
            <p:nvPr/>
          </p:nvSpPr>
          <p:spPr>
            <a:xfrm>
              <a:off x="2043794" y="328260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/>
                <a:t>2</a:t>
              </a:r>
              <a:endParaRPr kumimoji="1" lang="ja-JP" altLang="en-US" sz="1400" dirty="0"/>
            </a:p>
          </p:txBody>
        </p:sp>
        <p:sp>
          <p:nvSpPr>
            <p:cNvPr id="86" name="テキスト ボックス 85"/>
            <p:cNvSpPr txBox="1"/>
            <p:nvPr/>
          </p:nvSpPr>
          <p:spPr>
            <a:xfrm>
              <a:off x="2714079" y="328384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/>
                <a:t>3</a:t>
              </a:r>
              <a:endParaRPr kumimoji="1" lang="ja-JP" altLang="en-US" sz="1400" dirty="0"/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3395277" y="328498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/>
                <a:t>4</a:t>
              </a:r>
              <a:endParaRPr kumimoji="1" lang="ja-JP" altLang="en-US" sz="1400" dirty="0"/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467544" y="306896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0</a:t>
              </a:r>
              <a:endParaRPr kumimoji="1" lang="ja-JP" altLang="en-US" sz="1400" dirty="0"/>
            </a:p>
          </p:txBody>
        </p:sp>
        <p:sp>
          <p:nvSpPr>
            <p:cNvPr id="89" name="テキスト ボックス 88"/>
            <p:cNvSpPr txBox="1"/>
            <p:nvPr/>
          </p:nvSpPr>
          <p:spPr>
            <a:xfrm>
              <a:off x="471524" y="234888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/>
                <a:t>1</a:t>
              </a:r>
              <a:endParaRPr kumimoji="1" lang="ja-JP" altLang="en-US" sz="1400" dirty="0"/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471524" y="162880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/>
                <a:t>2</a:t>
              </a:r>
              <a:endParaRPr kumimoji="1" lang="ja-JP" altLang="en-US" sz="1400" dirty="0"/>
            </a:p>
          </p:txBody>
        </p:sp>
      </p:grpSp>
      <p:pic>
        <p:nvPicPr>
          <p:cNvPr id="91" name="図 90" descr="stability_Scheme_Koren_1993_Timesplit_time_split_in_z_UpdateXYZ_no-update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2"/>
          <a:stretch/>
        </p:blipFill>
        <p:spPr>
          <a:xfrm>
            <a:off x="4814192" y="188641"/>
            <a:ext cx="3604594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223706" y="6021288"/>
            <a:ext cx="850745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Replacing the forward form integration </a:t>
            </a:r>
            <a:r>
              <a:rPr lang="en-US" altLang="ja-JP" dirty="0" smtClean="0"/>
              <a:t>at each of the RK3 stages      with the RK3</a:t>
            </a:r>
          </a:p>
          <a:p>
            <a:r>
              <a:rPr kumimoji="1" lang="en-US" altLang="ja-JP" dirty="0" smtClean="0"/>
              <a:t>( i.e. RK3 is nested in the original RK3 time integration) </a:t>
            </a:r>
            <a:endParaRPr kumimoji="1" lang="ja-JP" altLang="en-US" dirty="0"/>
          </a:p>
        </p:txBody>
      </p:sp>
      <p:sp>
        <p:nvSpPr>
          <p:cNvPr id="93" name="下矢印 92"/>
          <p:cNvSpPr/>
          <p:nvPr/>
        </p:nvSpPr>
        <p:spPr>
          <a:xfrm rot="16200000">
            <a:off x="6952219" y="6129990"/>
            <a:ext cx="175375" cy="183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61497" y="2204864"/>
            <a:ext cx="36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2"/>
                </a:solidFill>
              </a:rPr>
              <a:t>More stable method is established, although computational cost is more expensive</a:t>
            </a:r>
            <a:endParaRPr kumimoji="1" lang="ja-JP" altLang="en-US" sz="1400" dirty="0">
              <a:solidFill>
                <a:schemeClr val="tx2"/>
              </a:solidFill>
            </a:endParaRPr>
          </a:p>
        </p:txBody>
      </p:sp>
      <p:pic>
        <p:nvPicPr>
          <p:cNvPr id="9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45177" r="68473" b="30066"/>
          <a:stretch/>
        </p:blipFill>
        <p:spPr bwMode="auto">
          <a:xfrm>
            <a:off x="6170505" y="4141739"/>
            <a:ext cx="633743" cy="51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1" t="10859" r="67969" b="66708"/>
          <a:stretch/>
        </p:blipFill>
        <p:spPr bwMode="auto">
          <a:xfrm>
            <a:off x="5724448" y="3181618"/>
            <a:ext cx="561315" cy="46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テキスト ボックス 98"/>
          <p:cNvSpPr txBox="1"/>
          <p:nvPr/>
        </p:nvSpPr>
        <p:spPr>
          <a:xfrm>
            <a:off x="7630296" y="5608065"/>
            <a:ext cx="686120" cy="382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n+1</a:t>
            </a:r>
            <a:endParaRPr kumimoji="1" lang="ja-JP" altLang="en-US" sz="1400" dirty="0"/>
          </a:p>
        </p:txBody>
      </p:sp>
      <p:cxnSp>
        <p:nvCxnSpPr>
          <p:cNvPr id="100" name="直線コネクタ 99"/>
          <p:cNvCxnSpPr/>
          <p:nvPr/>
        </p:nvCxnSpPr>
        <p:spPr>
          <a:xfrm>
            <a:off x="5146011" y="5436854"/>
            <a:ext cx="134902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>
            <a:off x="5137378" y="5197203"/>
            <a:ext cx="0" cy="523015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/>
          <p:nvPr/>
        </p:nvCxnSpPr>
        <p:spPr>
          <a:xfrm>
            <a:off x="6495183" y="5436854"/>
            <a:ext cx="134902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/>
          <p:nvPr/>
        </p:nvCxnSpPr>
        <p:spPr>
          <a:xfrm>
            <a:off x="7836759" y="5197541"/>
            <a:ext cx="0" cy="523015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テキスト ボックス 103"/>
          <p:cNvSpPr txBox="1"/>
          <p:nvPr/>
        </p:nvSpPr>
        <p:spPr>
          <a:xfrm>
            <a:off x="5001139" y="5608065"/>
            <a:ext cx="265414" cy="382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n</a:t>
            </a:r>
            <a:endParaRPr kumimoji="1" lang="ja-JP" altLang="en-US" sz="1400" dirty="0"/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6125453" y="5608065"/>
            <a:ext cx="749539" cy="382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n+1/2</a:t>
            </a:r>
            <a:endParaRPr kumimoji="1" lang="ja-JP" altLang="en-US" sz="1400" dirty="0"/>
          </a:p>
        </p:txBody>
      </p:sp>
      <p:cxnSp>
        <p:nvCxnSpPr>
          <p:cNvPr id="106" name="直線コネクタ 105"/>
          <p:cNvCxnSpPr/>
          <p:nvPr/>
        </p:nvCxnSpPr>
        <p:spPr>
          <a:xfrm>
            <a:off x="5266553" y="5851790"/>
            <a:ext cx="858900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/>
          <p:cNvSpPr txBox="1"/>
          <p:nvPr/>
        </p:nvSpPr>
        <p:spPr>
          <a:xfrm>
            <a:off x="5361495" y="5518651"/>
            <a:ext cx="1008997" cy="34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 smtClean="0">
                <a:latin typeface="+mj-lt"/>
              </a:rPr>
              <a:t>Δτ</a:t>
            </a:r>
            <a:r>
              <a:rPr lang="en-US" altLang="ja-JP" sz="1200" dirty="0" smtClean="0">
                <a:latin typeface="+mj-lt"/>
              </a:rPr>
              <a:t>=</a:t>
            </a:r>
            <a:r>
              <a:rPr lang="en-US" altLang="ja-JP" sz="1200" dirty="0" err="1" smtClean="0">
                <a:latin typeface="+mj-lt"/>
              </a:rPr>
              <a:t>Δt</a:t>
            </a:r>
            <a:r>
              <a:rPr lang="en-US" altLang="ja-JP" sz="1200" dirty="0" smtClean="0">
                <a:latin typeface="+mj-lt"/>
              </a:rPr>
              <a:t>/2</a:t>
            </a:r>
            <a:endParaRPr kumimoji="1" lang="ja-JP" altLang="en-US" sz="1200" dirty="0">
              <a:latin typeface="+mj-lt"/>
            </a:endParaRPr>
          </a:p>
        </p:txBody>
      </p:sp>
      <p:cxnSp>
        <p:nvCxnSpPr>
          <p:cNvPr id="108" name="直線コネクタ 107"/>
          <p:cNvCxnSpPr/>
          <p:nvPr/>
        </p:nvCxnSpPr>
        <p:spPr>
          <a:xfrm>
            <a:off x="6874991" y="5851790"/>
            <a:ext cx="755305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/>
          <p:cNvSpPr txBox="1"/>
          <p:nvPr/>
        </p:nvSpPr>
        <p:spPr>
          <a:xfrm>
            <a:off x="5001139" y="4778819"/>
            <a:ext cx="163486" cy="382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③</a:t>
            </a:r>
            <a:endParaRPr kumimoji="1" lang="ja-JP" altLang="en-US" sz="1400" dirty="0"/>
          </a:p>
        </p:txBody>
      </p:sp>
      <p:cxnSp>
        <p:nvCxnSpPr>
          <p:cNvPr id="110" name="直線コネクタ 109"/>
          <p:cNvCxnSpPr/>
          <p:nvPr/>
        </p:nvCxnSpPr>
        <p:spPr>
          <a:xfrm>
            <a:off x="6488732" y="5195888"/>
            <a:ext cx="0" cy="523015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円弧 110"/>
          <p:cNvSpPr/>
          <p:nvPr/>
        </p:nvSpPr>
        <p:spPr>
          <a:xfrm>
            <a:off x="5131077" y="5030465"/>
            <a:ext cx="1349023" cy="892411"/>
          </a:xfrm>
          <a:prstGeom prst="arc">
            <a:avLst>
              <a:gd name="adj1" fmla="val 10790384"/>
              <a:gd name="adj2" fmla="val 2136827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12" name="円弧 111"/>
          <p:cNvSpPr/>
          <p:nvPr/>
        </p:nvSpPr>
        <p:spPr>
          <a:xfrm>
            <a:off x="6485734" y="4989783"/>
            <a:ext cx="1349023" cy="892411"/>
          </a:xfrm>
          <a:prstGeom prst="arc">
            <a:avLst>
              <a:gd name="adj1" fmla="val 10790384"/>
              <a:gd name="adj2" fmla="val 2136827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6874991" y="5532352"/>
            <a:ext cx="755305" cy="34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 smtClean="0">
                <a:latin typeface="+mj-lt"/>
              </a:rPr>
              <a:t>Δτ</a:t>
            </a:r>
            <a:r>
              <a:rPr lang="en-US" altLang="ja-JP" sz="1200" dirty="0" smtClean="0">
                <a:latin typeface="+mj-lt"/>
              </a:rPr>
              <a:t>=</a:t>
            </a:r>
            <a:r>
              <a:rPr lang="en-US" altLang="ja-JP" sz="1200" dirty="0" err="1" smtClean="0">
                <a:latin typeface="+mj-lt"/>
              </a:rPr>
              <a:t>Δt</a:t>
            </a:r>
            <a:r>
              <a:rPr lang="en-US" altLang="ja-JP" sz="1200" dirty="0" smtClean="0">
                <a:latin typeface="+mj-lt"/>
              </a:rPr>
              <a:t>/2</a:t>
            </a:r>
            <a:endParaRPr kumimoji="1" lang="ja-JP" altLang="en-US" sz="1200" dirty="0">
              <a:latin typeface="+mj-lt"/>
            </a:endParaRPr>
          </a:p>
        </p:txBody>
      </p:sp>
      <p:cxnSp>
        <p:nvCxnSpPr>
          <p:cNvPr id="114" name="直線コネクタ 113"/>
          <p:cNvCxnSpPr/>
          <p:nvPr/>
        </p:nvCxnSpPr>
        <p:spPr>
          <a:xfrm>
            <a:off x="5105678" y="3261222"/>
            <a:ext cx="134783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>
            <a:off x="5105678" y="3064662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/>
          <p:cNvCxnSpPr/>
          <p:nvPr/>
        </p:nvCxnSpPr>
        <p:spPr>
          <a:xfrm>
            <a:off x="6454704" y="3064934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/>
          <p:nvPr/>
        </p:nvCxnSpPr>
        <p:spPr>
          <a:xfrm>
            <a:off x="6454704" y="3260950"/>
            <a:ext cx="134783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/>
          <p:cNvCxnSpPr/>
          <p:nvPr/>
        </p:nvCxnSpPr>
        <p:spPr>
          <a:xfrm>
            <a:off x="7803729" y="3064662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/>
          <p:cNvCxnSpPr/>
          <p:nvPr/>
        </p:nvCxnSpPr>
        <p:spPr>
          <a:xfrm>
            <a:off x="5105678" y="4217700"/>
            <a:ext cx="134783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/>
          <p:cNvCxnSpPr/>
          <p:nvPr/>
        </p:nvCxnSpPr>
        <p:spPr>
          <a:xfrm>
            <a:off x="5105678" y="4021140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/>
          <p:nvPr/>
        </p:nvCxnSpPr>
        <p:spPr>
          <a:xfrm>
            <a:off x="6454704" y="4021412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コネクタ 121"/>
          <p:cNvCxnSpPr/>
          <p:nvPr/>
        </p:nvCxnSpPr>
        <p:spPr>
          <a:xfrm>
            <a:off x="6454704" y="4217428"/>
            <a:ext cx="134783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/>
          <p:nvPr/>
        </p:nvCxnSpPr>
        <p:spPr>
          <a:xfrm>
            <a:off x="7803729" y="4021140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テキスト ボックス 123"/>
          <p:cNvSpPr txBox="1"/>
          <p:nvPr/>
        </p:nvSpPr>
        <p:spPr>
          <a:xfrm>
            <a:off x="5001139" y="3624863"/>
            <a:ext cx="163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②</a:t>
            </a:r>
            <a:endParaRPr kumimoji="1" lang="ja-JP" altLang="en-US" sz="1400" dirty="0"/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5001139" y="2694334"/>
            <a:ext cx="163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①</a:t>
            </a:r>
            <a:endParaRPr kumimoji="1" lang="ja-JP" altLang="en-US" sz="1400" dirty="0"/>
          </a:p>
        </p:txBody>
      </p:sp>
      <p:sp>
        <p:nvSpPr>
          <p:cNvPr id="126" name="円弧 125"/>
          <p:cNvSpPr/>
          <p:nvPr/>
        </p:nvSpPr>
        <p:spPr>
          <a:xfrm>
            <a:off x="5103582" y="3789040"/>
            <a:ext cx="1349022" cy="892411"/>
          </a:xfrm>
          <a:prstGeom prst="arc">
            <a:avLst>
              <a:gd name="adj1" fmla="val 10790384"/>
              <a:gd name="adj2" fmla="val 2136827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27" name="円弧 126"/>
          <p:cNvSpPr/>
          <p:nvPr/>
        </p:nvSpPr>
        <p:spPr>
          <a:xfrm>
            <a:off x="5113915" y="4034277"/>
            <a:ext cx="449674" cy="305193"/>
          </a:xfrm>
          <a:prstGeom prst="arc">
            <a:avLst>
              <a:gd name="adj1" fmla="val 10790384"/>
              <a:gd name="adj2" fmla="val 16848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28" name="円弧 127"/>
          <p:cNvSpPr/>
          <p:nvPr/>
        </p:nvSpPr>
        <p:spPr>
          <a:xfrm>
            <a:off x="5113915" y="3964535"/>
            <a:ext cx="674511" cy="374937"/>
          </a:xfrm>
          <a:prstGeom prst="arc">
            <a:avLst>
              <a:gd name="adj1" fmla="val 10790384"/>
              <a:gd name="adj2" fmla="val 16848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29" name="円弧 128"/>
          <p:cNvSpPr/>
          <p:nvPr/>
        </p:nvSpPr>
        <p:spPr>
          <a:xfrm>
            <a:off x="5103582" y="3097748"/>
            <a:ext cx="361763" cy="305194"/>
          </a:xfrm>
          <a:prstGeom prst="arc">
            <a:avLst>
              <a:gd name="adj1" fmla="val 10790384"/>
              <a:gd name="adj2" fmla="val 16848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30" name="円弧 129"/>
          <p:cNvSpPr/>
          <p:nvPr/>
        </p:nvSpPr>
        <p:spPr>
          <a:xfrm>
            <a:off x="5103582" y="2831066"/>
            <a:ext cx="1003231" cy="741950"/>
          </a:xfrm>
          <a:prstGeom prst="arc">
            <a:avLst>
              <a:gd name="adj1" fmla="val 10790384"/>
              <a:gd name="adj2" fmla="val 16848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31" name="円弧 130"/>
          <p:cNvSpPr/>
          <p:nvPr/>
        </p:nvSpPr>
        <p:spPr>
          <a:xfrm>
            <a:off x="5103582" y="2982882"/>
            <a:ext cx="506478" cy="488827"/>
          </a:xfrm>
          <a:prstGeom prst="arc">
            <a:avLst>
              <a:gd name="adj1" fmla="val 10790384"/>
              <a:gd name="adj2" fmla="val 16848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32" name="円弧 131"/>
          <p:cNvSpPr/>
          <p:nvPr/>
        </p:nvSpPr>
        <p:spPr>
          <a:xfrm>
            <a:off x="5137379" y="5275569"/>
            <a:ext cx="449674" cy="305193"/>
          </a:xfrm>
          <a:prstGeom prst="arc">
            <a:avLst>
              <a:gd name="adj1" fmla="val 10790384"/>
              <a:gd name="adj2" fmla="val 16848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33" name="円弧 132"/>
          <p:cNvSpPr/>
          <p:nvPr/>
        </p:nvSpPr>
        <p:spPr>
          <a:xfrm>
            <a:off x="5137379" y="5205827"/>
            <a:ext cx="674511" cy="374937"/>
          </a:xfrm>
          <a:prstGeom prst="arc">
            <a:avLst>
              <a:gd name="adj1" fmla="val 10790384"/>
              <a:gd name="adj2" fmla="val 16848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34" name="円弧 133"/>
          <p:cNvSpPr/>
          <p:nvPr/>
        </p:nvSpPr>
        <p:spPr>
          <a:xfrm>
            <a:off x="6486550" y="5275569"/>
            <a:ext cx="449674" cy="305193"/>
          </a:xfrm>
          <a:prstGeom prst="arc">
            <a:avLst>
              <a:gd name="adj1" fmla="val 10790384"/>
              <a:gd name="adj2" fmla="val 16848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35" name="円弧 134"/>
          <p:cNvSpPr/>
          <p:nvPr/>
        </p:nvSpPr>
        <p:spPr>
          <a:xfrm>
            <a:off x="6486550" y="5205827"/>
            <a:ext cx="674511" cy="374937"/>
          </a:xfrm>
          <a:prstGeom prst="arc">
            <a:avLst>
              <a:gd name="adj1" fmla="val 10790384"/>
              <a:gd name="adj2" fmla="val 16848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129429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Dimensional splitting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2276872"/>
            <a:ext cx="5844895" cy="4178259"/>
          </a:xfrm>
        </p:spPr>
        <p:txBody>
          <a:bodyPr/>
          <a:lstStyle/>
          <a:p>
            <a:r>
              <a:rPr kumimoji="1" lang="en-US" altLang="ja-JP" sz="2400" dirty="0" smtClean="0"/>
              <a:t>When the time-splitting is invoked,</a:t>
            </a:r>
          </a:p>
          <a:p>
            <a:pPr lvl="1"/>
            <a:r>
              <a:rPr lang="en-US" altLang="ja-JP" sz="2000" dirty="0" smtClean="0"/>
              <a:t>fields are updated using the horizontal flux F</a:t>
            </a:r>
            <a:r>
              <a:rPr lang="en-US" altLang="ja-JP" sz="1200" dirty="0" smtClean="0"/>
              <a:t>H</a:t>
            </a:r>
            <a:r>
              <a:rPr lang="en-US" altLang="ja-JP" sz="2000" dirty="0" smtClean="0"/>
              <a:t> first, </a:t>
            </a:r>
          </a:p>
          <a:p>
            <a:pPr lvl="1"/>
            <a:endParaRPr lang="en-US" altLang="ja-JP" sz="2000" dirty="0" smtClean="0"/>
          </a:p>
          <a:p>
            <a:pPr lvl="1"/>
            <a:endParaRPr lang="en-US" altLang="ja-JP" sz="2000" dirty="0"/>
          </a:p>
          <a:p>
            <a:pPr lvl="1"/>
            <a:endParaRPr lang="en-US" altLang="ja-JP" sz="2000" dirty="0" smtClean="0"/>
          </a:p>
          <a:p>
            <a:pPr lvl="1"/>
            <a:r>
              <a:rPr lang="en-US" altLang="ja-JP" sz="2000" dirty="0" smtClean="0"/>
              <a:t>Then the vertical flux F</a:t>
            </a:r>
            <a:r>
              <a:rPr lang="en-US" altLang="ja-JP" sz="1200" dirty="0" smtClean="0"/>
              <a:t>V</a:t>
            </a:r>
            <a:r>
              <a:rPr lang="en-US" altLang="ja-JP" sz="2000" dirty="0" smtClean="0"/>
              <a:t> is evaluated with the integrated field</a:t>
            </a:r>
          </a:p>
          <a:p>
            <a:pPr lvl="1"/>
            <a:endParaRPr lang="en-US" altLang="ja-JP" sz="2000" dirty="0" smtClean="0"/>
          </a:p>
          <a:p>
            <a:pPr lvl="1"/>
            <a:endParaRPr kumimoji="1" lang="ja-JP" altLang="en-US" sz="2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D3F0D8-8ADA-4B70-A11F-BA660F944981}" type="slidenum">
              <a:rPr lang="ja-JP" altLang="en-US" smtClean="0"/>
              <a:pPr>
                <a:defRPr/>
              </a:pPr>
              <a:t>28</a:t>
            </a:fld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7052692" y="1916832"/>
            <a:ext cx="36004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>
            <a:off x="6948264" y="1844824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6948264" y="2348880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7524328" y="1268760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8028384" y="1268760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6948264" y="1340768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7596336" y="1412776"/>
            <a:ext cx="36004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7232712" y="1592796"/>
            <a:ext cx="54364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7596336" y="5733256"/>
            <a:ext cx="36004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>
            <a:off x="6948264" y="5661248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6948264" y="6165304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7524328" y="5085184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8028384" y="5085184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6948264" y="5157192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7596336" y="5218695"/>
            <a:ext cx="36004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/>
          <p:cNvCxnSpPr/>
          <p:nvPr/>
        </p:nvCxnSpPr>
        <p:spPr>
          <a:xfrm flipV="1">
            <a:off x="7776356" y="540922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7596336" y="3861048"/>
            <a:ext cx="36004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>
            <a:off x="6948264" y="3789040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6948264" y="4293096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7524328" y="3212976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8028384" y="3212976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6948264" y="3284984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7052692" y="3850543"/>
            <a:ext cx="36004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7232712" y="4041068"/>
            <a:ext cx="5436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7524328" y="458112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+</a:t>
            </a:r>
            <a:endParaRPr kumimoji="1" lang="ja-JP" altLang="en-US" sz="28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524328" y="256490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=</a:t>
            </a:r>
            <a:endParaRPr kumimoji="1" lang="ja-JP" alt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29158" y="3371652"/>
            <a:ext cx="61150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39552" y="5252260"/>
            <a:ext cx="61150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13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図 156" descr="stability_Scheme_Koren_1993_Timesplit_time_split_in_z_UpdateXYZ_no-update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2"/>
          <a:stretch/>
        </p:blipFill>
        <p:spPr>
          <a:xfrm>
            <a:off x="4814192" y="188641"/>
            <a:ext cx="3604594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D3F0D8-8ADA-4B70-A11F-BA660F944981}" type="slidenum">
              <a:rPr lang="ja-JP" altLang="en-US" smtClean="0"/>
              <a:pPr>
                <a:defRPr/>
              </a:pPr>
              <a:t>29</a:t>
            </a:fld>
            <a:endParaRPr lang="ja-JP" altLang="en-US" dirty="0"/>
          </a:p>
        </p:txBody>
      </p:sp>
      <p:pic>
        <p:nvPicPr>
          <p:cNvPr id="77" name="図 76" descr="stability_Scheme_Koren_1993_Timesplit_no_time_split_UpdateXYZ_no-update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66"/>
          <a:stretch/>
        </p:blipFill>
        <p:spPr>
          <a:xfrm>
            <a:off x="601216" y="188640"/>
            <a:ext cx="3474274" cy="2057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グループ化 77"/>
          <p:cNvGrpSpPr/>
          <p:nvPr/>
        </p:nvGrpSpPr>
        <p:grpSpPr>
          <a:xfrm>
            <a:off x="101357" y="188640"/>
            <a:ext cx="4440927" cy="2448272"/>
            <a:chOff x="-156959" y="1484784"/>
            <a:chExt cx="4440927" cy="2448272"/>
          </a:xfrm>
        </p:grpSpPr>
        <p:cxnSp>
          <p:nvCxnSpPr>
            <p:cNvPr id="79" name="直線矢印コネクタ 78"/>
            <p:cNvCxnSpPr/>
            <p:nvPr/>
          </p:nvCxnSpPr>
          <p:spPr>
            <a:xfrm flipV="1">
              <a:off x="395536" y="1484784"/>
              <a:ext cx="0" cy="2057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矢印コネクタ 79"/>
            <p:cNvCxnSpPr/>
            <p:nvPr/>
          </p:nvCxnSpPr>
          <p:spPr>
            <a:xfrm>
              <a:off x="395536" y="3542184"/>
              <a:ext cx="3600400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テキスト ボックス 80"/>
            <p:cNvSpPr txBox="1"/>
            <p:nvPr/>
          </p:nvSpPr>
          <p:spPr>
            <a:xfrm>
              <a:off x="-156959" y="1556792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Cxy</a:t>
              </a:r>
              <a:endParaRPr kumimoji="1" lang="ja-JP" altLang="en-US" dirty="0"/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3817174" y="3563724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Cz</a:t>
              </a:r>
              <a:endParaRPr kumimoji="1" lang="ja-JP" altLang="en-US" dirty="0"/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693093" y="328736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0</a:t>
              </a:r>
              <a:endParaRPr kumimoji="1" lang="ja-JP" altLang="en-US" sz="1400" dirty="0"/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1355453" y="328736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/>
                <a:t>1</a:t>
              </a:r>
              <a:endParaRPr kumimoji="1" lang="ja-JP" altLang="en-US" sz="1400" dirty="0"/>
            </a:p>
          </p:txBody>
        </p:sp>
        <p:sp>
          <p:nvSpPr>
            <p:cNvPr id="85" name="テキスト ボックス 84"/>
            <p:cNvSpPr txBox="1"/>
            <p:nvPr/>
          </p:nvSpPr>
          <p:spPr>
            <a:xfrm>
              <a:off x="2043794" y="328260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/>
                <a:t>2</a:t>
              </a:r>
              <a:endParaRPr kumimoji="1" lang="ja-JP" altLang="en-US" sz="1400" dirty="0"/>
            </a:p>
          </p:txBody>
        </p:sp>
        <p:sp>
          <p:nvSpPr>
            <p:cNvPr id="86" name="テキスト ボックス 85"/>
            <p:cNvSpPr txBox="1"/>
            <p:nvPr/>
          </p:nvSpPr>
          <p:spPr>
            <a:xfrm>
              <a:off x="2714079" y="328384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/>
                <a:t>3</a:t>
              </a:r>
              <a:endParaRPr kumimoji="1" lang="ja-JP" altLang="en-US" sz="1400" dirty="0"/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3395277" y="328498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/>
                <a:t>4</a:t>
              </a:r>
              <a:endParaRPr kumimoji="1" lang="ja-JP" altLang="en-US" sz="1400" dirty="0"/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467544" y="306896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0</a:t>
              </a:r>
              <a:endParaRPr kumimoji="1" lang="ja-JP" altLang="en-US" sz="1400" dirty="0"/>
            </a:p>
          </p:txBody>
        </p:sp>
        <p:sp>
          <p:nvSpPr>
            <p:cNvPr id="89" name="テキスト ボックス 88"/>
            <p:cNvSpPr txBox="1"/>
            <p:nvPr/>
          </p:nvSpPr>
          <p:spPr>
            <a:xfrm>
              <a:off x="471524" y="234888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/>
                <a:t>1</a:t>
              </a:r>
              <a:endParaRPr kumimoji="1" lang="ja-JP" altLang="en-US" sz="1400" dirty="0"/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471524" y="162880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/>
                <a:t>2</a:t>
              </a:r>
              <a:endParaRPr kumimoji="1" lang="ja-JP" altLang="en-US" sz="1400" dirty="0"/>
            </a:p>
          </p:txBody>
        </p:sp>
      </p:grpSp>
      <p:sp>
        <p:nvSpPr>
          <p:cNvPr id="76" name="下矢印 75"/>
          <p:cNvSpPr/>
          <p:nvPr/>
        </p:nvSpPr>
        <p:spPr>
          <a:xfrm rot="16200000">
            <a:off x="4293851" y="1111953"/>
            <a:ext cx="338331" cy="363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07904" y="1412776"/>
            <a:ext cx="1548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/>
                </a:solidFill>
              </a:rPr>
              <a:t>Time-splitting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pic>
        <p:nvPicPr>
          <p:cNvPr id="2051" name="Picture 3" descr="\\lib.npd.naps.kishou.go.jp\share3\メソ\河野耕平\NHMWS2016\1128\stability_Scheme_Koren_1993_Timesplit_time_split_in_z_UpdateXYZ_update_xy_for_flux_z.png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53"/>
          <a:stretch/>
        </p:blipFill>
        <p:spPr bwMode="auto">
          <a:xfrm>
            <a:off x="4811964" y="3501008"/>
            <a:ext cx="3580598" cy="206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下矢印 152"/>
          <p:cNvSpPr/>
          <p:nvPr/>
        </p:nvSpPr>
        <p:spPr>
          <a:xfrm>
            <a:off x="6456768" y="2777055"/>
            <a:ext cx="338331" cy="363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6804248" y="2699628"/>
            <a:ext cx="2300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tx2"/>
                </a:solidFill>
              </a:rPr>
              <a:t>Dimensional splitting</a:t>
            </a:r>
          </a:p>
          <a:p>
            <a:pPr algn="ctr"/>
            <a:r>
              <a:rPr kumimoji="1" lang="en-US" altLang="ja-JP" dirty="0" smtClean="0">
                <a:solidFill>
                  <a:schemeClr val="tx2"/>
                </a:solidFill>
              </a:rPr>
              <a:t>(</a:t>
            </a:r>
            <a:r>
              <a:rPr kumimoji="1" lang="en-US" altLang="ja-JP" dirty="0" err="1" smtClean="0">
                <a:solidFill>
                  <a:schemeClr val="tx2"/>
                </a:solidFill>
              </a:rPr>
              <a:t>xy</a:t>
            </a:r>
            <a:r>
              <a:rPr kumimoji="1" lang="ja-JP" altLang="en-US" dirty="0" smtClean="0">
                <a:solidFill>
                  <a:schemeClr val="tx2"/>
                </a:solidFill>
              </a:rPr>
              <a:t>⇒</a:t>
            </a:r>
            <a:r>
              <a:rPr kumimoji="1" lang="en-US" altLang="ja-JP" dirty="0" smtClean="0">
                <a:solidFill>
                  <a:schemeClr val="tx2"/>
                </a:solidFill>
              </a:rPr>
              <a:t>z)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156" name="角丸四角形吹き出し 155"/>
          <p:cNvSpPr/>
          <p:nvPr/>
        </p:nvSpPr>
        <p:spPr>
          <a:xfrm>
            <a:off x="1475656" y="5733256"/>
            <a:ext cx="4176464" cy="612648"/>
          </a:xfrm>
          <a:prstGeom prst="wedgeRoundRectCallout">
            <a:avLst>
              <a:gd name="adj1" fmla="val 37126"/>
              <a:gd name="adj2" fmla="val -15002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2"/>
                </a:solidFill>
              </a:rPr>
              <a:t>Only when </a:t>
            </a:r>
            <a:r>
              <a:rPr lang="en-US" altLang="ja-JP" dirty="0">
                <a:solidFill>
                  <a:schemeClr val="tx2"/>
                </a:solidFill>
              </a:rPr>
              <a:t>the </a:t>
            </a:r>
            <a:r>
              <a:rPr lang="en-US" altLang="ja-JP" dirty="0" smtClean="0">
                <a:solidFill>
                  <a:schemeClr val="tx2"/>
                </a:solidFill>
              </a:rPr>
              <a:t>time-splitting </a:t>
            </a:r>
            <a:r>
              <a:rPr lang="en-US" altLang="ja-JP" dirty="0">
                <a:solidFill>
                  <a:schemeClr val="tx2"/>
                </a:solidFill>
              </a:rPr>
              <a:t>is invoked</a:t>
            </a:r>
            <a:r>
              <a:rPr lang="en-US" altLang="ja-JP" dirty="0" smtClean="0">
                <a:solidFill>
                  <a:schemeClr val="tx2"/>
                </a:solidFill>
              </a:rPr>
              <a:t>,</a:t>
            </a:r>
          </a:p>
          <a:p>
            <a:pPr algn="ctr"/>
            <a:r>
              <a:rPr kumimoji="1" lang="en-US" altLang="ja-JP" dirty="0" smtClean="0">
                <a:solidFill>
                  <a:schemeClr val="tx2"/>
                </a:solidFill>
              </a:rPr>
              <a:t>dimensional splitting is additionally used.</a:t>
            </a:r>
          </a:p>
        </p:txBody>
      </p:sp>
    </p:spTree>
    <p:extLst>
      <p:ext uri="{BB962C8B-B14F-4D97-AF65-F5344CB8AC3E}">
        <p14:creationId xmlns:p14="http://schemas.microsoft.com/office/powerpoint/2010/main" val="19110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Motivation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5B2B6A-107A-4980-9A2D-CDC1DB1D55B4}" type="slidenum">
              <a:rPr lang="ja-JP" altLang="en-US" smtClean="0"/>
              <a:pPr>
                <a:defRPr/>
              </a:pPr>
              <a:t>3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4059"/>
          <a:stretch/>
        </p:blipFill>
        <p:spPr>
          <a:xfrm>
            <a:off x="5872400" y="2182798"/>
            <a:ext cx="2372008" cy="3811026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>
            <a:off x="7186850" y="2766477"/>
            <a:ext cx="12155" cy="280417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7910750" y="2737902"/>
            <a:ext cx="0" cy="36195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457200" y="1124744"/>
            <a:ext cx="5262638" cy="5256584"/>
          </a:xfrm>
        </p:spPr>
        <p:txBody>
          <a:bodyPr/>
          <a:lstStyle/>
          <a:p>
            <a:r>
              <a:rPr lang="en-US" altLang="ja-JP" sz="2000" dirty="0"/>
              <a:t>Newly developed non-hydrostatic numerical model called ASUCA has been launched into operation as the </a:t>
            </a:r>
            <a:r>
              <a:rPr lang="en-US" altLang="ja-JP" sz="2000" dirty="0">
                <a:solidFill>
                  <a:srgbClr val="FF0000"/>
                </a:solidFill>
              </a:rPr>
              <a:t>2km</a:t>
            </a:r>
            <a:r>
              <a:rPr lang="en-US" altLang="ja-JP" sz="2000" dirty="0"/>
              <a:t> </a:t>
            </a:r>
            <a:r>
              <a:rPr lang="en-US" altLang="ja-JP" sz="2000" dirty="0">
                <a:solidFill>
                  <a:srgbClr val="FF0000"/>
                </a:solidFill>
              </a:rPr>
              <a:t>LFM</a:t>
            </a:r>
            <a:r>
              <a:rPr lang="en-US" altLang="ja-JP" sz="2000" dirty="0"/>
              <a:t> since 2015</a:t>
            </a:r>
            <a:r>
              <a:rPr lang="en-US" altLang="ja-JP" sz="2000" dirty="0" smtClean="0"/>
              <a:t>.</a:t>
            </a:r>
          </a:p>
          <a:p>
            <a:pPr lvl="1"/>
            <a:endParaRPr lang="en-US" altLang="ja-JP" sz="1600" dirty="0"/>
          </a:p>
          <a:p>
            <a:r>
              <a:rPr lang="en-US" altLang="ja-JP" sz="2000" dirty="0"/>
              <a:t>JMA even plans to introduce ASUCA into the </a:t>
            </a:r>
            <a:r>
              <a:rPr lang="en-US" altLang="ja-JP" sz="2000" dirty="0">
                <a:solidFill>
                  <a:srgbClr val="FF0000"/>
                </a:solidFill>
              </a:rPr>
              <a:t>5km</a:t>
            </a:r>
            <a:r>
              <a:rPr lang="en-US" altLang="ja-JP" sz="2000" dirty="0"/>
              <a:t> grid spacing operational model (</a:t>
            </a:r>
            <a:r>
              <a:rPr lang="en-US" altLang="ja-JP" sz="2000" dirty="0">
                <a:solidFill>
                  <a:srgbClr val="FF0000"/>
                </a:solidFill>
              </a:rPr>
              <a:t>MSM</a:t>
            </a:r>
            <a:r>
              <a:rPr lang="en-US" altLang="ja-JP" sz="2000" dirty="0"/>
              <a:t>) this winter</a:t>
            </a:r>
            <a:r>
              <a:rPr lang="en-US" altLang="ja-JP" sz="2000" dirty="0" smtClean="0"/>
              <a:t>.</a:t>
            </a:r>
          </a:p>
          <a:p>
            <a:r>
              <a:rPr lang="en-US" altLang="ja-JP" sz="2000" dirty="0"/>
              <a:t>Vertical resolution </a:t>
            </a:r>
            <a:r>
              <a:rPr lang="en-US" altLang="ja-JP" sz="2000" dirty="0" smtClean="0"/>
              <a:t>will be enhanced </a:t>
            </a:r>
            <a:r>
              <a:rPr lang="en-US" altLang="ja-JP" sz="2000" dirty="0"/>
              <a:t>in MSM</a:t>
            </a:r>
          </a:p>
          <a:p>
            <a:pPr lvl="1"/>
            <a:r>
              <a:rPr lang="en-US" altLang="ja-JP" sz="1800" dirty="0"/>
              <a:t>vertical resolution is finer than LFM</a:t>
            </a:r>
          </a:p>
          <a:p>
            <a:pPr lvl="1"/>
            <a:r>
              <a:rPr lang="en-US" altLang="ja-JP" sz="1800" dirty="0"/>
              <a:t>while longer time step is required because horizontal grid spacing is coarser than </a:t>
            </a:r>
            <a:r>
              <a:rPr lang="en-US" altLang="ja-JP" sz="1800" dirty="0" smtClean="0"/>
              <a:t>LFM</a:t>
            </a:r>
          </a:p>
          <a:p>
            <a:pPr lvl="2"/>
            <a:endParaRPr lang="en-US" altLang="ja-JP" sz="1400" dirty="0" smtClean="0"/>
          </a:p>
          <a:p>
            <a:r>
              <a:rPr lang="en-US" altLang="ja-JP" sz="2000" dirty="0" smtClean="0"/>
              <a:t>For </a:t>
            </a:r>
            <a:r>
              <a:rPr lang="en-US" altLang="ja-JP" sz="2000" dirty="0"/>
              <a:t>the operational use </a:t>
            </a:r>
            <a:endParaRPr lang="en-US" altLang="ja-JP" sz="2400" dirty="0" smtClean="0"/>
          </a:p>
          <a:p>
            <a:pPr lvl="1"/>
            <a:r>
              <a:rPr lang="en-US" altLang="ja-JP" sz="1800" dirty="0" smtClean="0"/>
              <a:t>sufficient computational </a:t>
            </a:r>
            <a:r>
              <a:rPr lang="en-US" altLang="ja-JP" sz="1800" dirty="0"/>
              <a:t>stability </a:t>
            </a:r>
            <a:endParaRPr lang="en-US" altLang="ja-JP" sz="1800" dirty="0" smtClean="0"/>
          </a:p>
          <a:p>
            <a:pPr lvl="1"/>
            <a:r>
              <a:rPr lang="en-US" altLang="ja-JP" sz="1800" dirty="0" smtClean="0"/>
              <a:t>practical </a:t>
            </a:r>
            <a:r>
              <a:rPr lang="en-US" altLang="ja-JP" sz="1800" dirty="0"/>
              <a:t>computational efficiency</a:t>
            </a:r>
            <a:endParaRPr lang="ja-JP" altLang="en-US" sz="1800" dirty="0"/>
          </a:p>
          <a:p>
            <a:endParaRPr lang="en-US" altLang="ja-JP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9838" y="2204864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err="1" smtClean="0"/>
              <a:t>hPa</a:t>
            </a:r>
            <a:endParaRPr kumimoji="1" lang="ja-JP" altLang="en-US" sz="105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40152" y="1844824"/>
            <a:ext cx="2417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solidFill>
                  <a:schemeClr val="tx2"/>
                </a:solidFill>
              </a:rPr>
              <a:t>Example of vertical resolution </a:t>
            </a:r>
            <a:endParaRPr kumimoji="1" lang="ja-JP" altLang="en-US" sz="1200" b="1" dirty="0">
              <a:solidFill>
                <a:schemeClr val="tx2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48264" y="2481863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MSM</a:t>
            </a:r>
            <a:endParaRPr kumimoji="1" lang="ja-JP" altLang="en-US" sz="12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668344" y="2481863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LFM</a:t>
            </a:r>
            <a:endParaRPr kumimoji="1" lang="ja-JP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90730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474403"/>
          </a:xfrm>
        </p:spPr>
        <p:txBody>
          <a:bodyPr/>
          <a:lstStyle/>
          <a:p>
            <a:r>
              <a:rPr lang="en-US" altLang="ja-JP" sz="2400" b="1" dirty="0" smtClean="0"/>
              <a:t>To improve computational stability</a:t>
            </a:r>
          </a:p>
          <a:p>
            <a:pPr lvl="1"/>
            <a:r>
              <a:rPr lang="en-US" altLang="ja-JP" sz="1800" dirty="0"/>
              <a:t>ASUCA has been launched into operation as the 2km LFM</a:t>
            </a:r>
            <a:endParaRPr lang="en-US" altLang="ja-JP" sz="1800" b="1" dirty="0" smtClean="0"/>
          </a:p>
          <a:p>
            <a:pPr lvl="1"/>
            <a:r>
              <a:rPr lang="en-US" altLang="ja-JP" sz="1800" dirty="0" smtClean="0"/>
              <a:t>introducing </a:t>
            </a:r>
            <a:r>
              <a:rPr lang="en-US" altLang="ja-JP" sz="1800" dirty="0"/>
              <a:t>ASUCA into the 5km </a:t>
            </a:r>
            <a:r>
              <a:rPr lang="en-US" altLang="ja-JP" sz="1800" dirty="0" smtClean="0"/>
              <a:t>MSM</a:t>
            </a:r>
          </a:p>
          <a:p>
            <a:pPr lvl="2"/>
            <a:r>
              <a:rPr lang="en-US" altLang="ja-JP" sz="1600" dirty="0"/>
              <a:t>vertical resolution is finer than LFM</a:t>
            </a:r>
          </a:p>
          <a:p>
            <a:pPr lvl="2"/>
            <a:r>
              <a:rPr lang="en-US" altLang="ja-JP" sz="1600" dirty="0"/>
              <a:t>while longer time step is required because horizontal grid spacing is coarser than </a:t>
            </a:r>
            <a:r>
              <a:rPr lang="en-US" altLang="ja-JP" sz="1600" dirty="0" smtClean="0"/>
              <a:t>LFM</a:t>
            </a:r>
            <a:endParaRPr lang="ja-JP" altLang="en-US" sz="2000" dirty="0"/>
          </a:p>
          <a:p>
            <a:r>
              <a:rPr lang="en-US" altLang="ja-JP" sz="2400" b="1" dirty="0" smtClean="0"/>
              <a:t>Time-splitting of vertical advection is adopted</a:t>
            </a:r>
            <a:endParaRPr lang="ja-JP" altLang="en-US" sz="2400" b="1" dirty="0"/>
          </a:p>
          <a:p>
            <a:pPr lvl="1"/>
            <a:r>
              <a:rPr lang="en-US" altLang="ja-JP" sz="2000" dirty="0" smtClean="0"/>
              <a:t>The number of </a:t>
            </a:r>
            <a:r>
              <a:rPr lang="en-US" altLang="ja-JP" sz="2000" dirty="0" err="1" smtClean="0">
                <a:solidFill>
                  <a:srgbClr val="2B468D"/>
                </a:solidFill>
              </a:rPr>
              <a:t>substeps</a:t>
            </a:r>
            <a:r>
              <a:rPr lang="en-US" altLang="ja-JP" sz="2000" dirty="0" smtClean="0">
                <a:solidFill>
                  <a:srgbClr val="2B468D"/>
                </a:solidFill>
              </a:rPr>
              <a:t> N</a:t>
            </a:r>
            <a:r>
              <a:rPr lang="en-US" altLang="ja-JP" sz="2000" dirty="0" smtClean="0"/>
              <a:t> is chosen so as to satisfy </a:t>
            </a:r>
            <a:r>
              <a:rPr lang="en-US" altLang="ja-JP" sz="2000" dirty="0" err="1" smtClean="0">
                <a:solidFill>
                  <a:srgbClr val="2B468D"/>
                </a:solidFill>
              </a:rPr>
              <a:t>Cx+Cy+Cz</a:t>
            </a:r>
            <a:r>
              <a:rPr lang="en-US" altLang="ja-JP" sz="2000" dirty="0" smtClean="0">
                <a:solidFill>
                  <a:srgbClr val="2B468D"/>
                </a:solidFill>
              </a:rPr>
              <a:t>/N &lt; C1</a:t>
            </a:r>
          </a:p>
          <a:p>
            <a:pPr lvl="1"/>
            <a:r>
              <a:rPr lang="en-US" altLang="ja-JP" sz="2000" dirty="0" smtClean="0"/>
              <a:t>Replace the “forward </a:t>
            </a:r>
            <a:r>
              <a:rPr lang="en-US" altLang="ja-JP" sz="2000" dirty="0"/>
              <a:t>form integration</a:t>
            </a:r>
            <a:r>
              <a:rPr lang="en-US" altLang="ja-JP" sz="2000" dirty="0" smtClean="0"/>
              <a:t>” of each of the RK3 stages with the RK3</a:t>
            </a:r>
          </a:p>
          <a:p>
            <a:pPr lvl="2"/>
            <a:r>
              <a:rPr lang="en-US" altLang="ja-JP" sz="1800" dirty="0" smtClean="0"/>
              <a:t>(i.e. </a:t>
            </a:r>
            <a:r>
              <a:rPr lang="en-US" altLang="ja-JP" sz="1800" dirty="0" smtClean="0">
                <a:solidFill>
                  <a:srgbClr val="2B468D"/>
                </a:solidFill>
              </a:rPr>
              <a:t>RK3 is nested in the original RK3</a:t>
            </a:r>
            <a:r>
              <a:rPr lang="en-US" altLang="ja-JP" sz="1800" dirty="0" smtClean="0"/>
              <a:t>)</a:t>
            </a:r>
          </a:p>
          <a:p>
            <a:pPr lvl="2"/>
            <a:r>
              <a:rPr lang="en-US" altLang="ja-JP" sz="1800" dirty="0"/>
              <a:t>t</a:t>
            </a:r>
            <a:r>
              <a:rPr lang="en-US" altLang="ja-JP" sz="1800" dirty="0" smtClean="0"/>
              <a:t>o establish more stable method, although computational cost is more expensive.</a:t>
            </a:r>
            <a:endParaRPr lang="ja-JP" altLang="en-US" sz="1800" dirty="0"/>
          </a:p>
          <a:p>
            <a:pPr lvl="1"/>
            <a:r>
              <a:rPr lang="en-US" altLang="ja-JP" sz="2000" dirty="0" smtClean="0"/>
              <a:t>In addition, when the time-splitting is invoked, </a:t>
            </a:r>
          </a:p>
          <a:p>
            <a:pPr lvl="2"/>
            <a:r>
              <a:rPr lang="en-US" altLang="ja-JP" sz="1800" dirty="0" smtClean="0">
                <a:solidFill>
                  <a:srgbClr val="2B468D"/>
                </a:solidFill>
              </a:rPr>
              <a:t>dimensional splitting method (X,Y</a:t>
            </a:r>
            <a:r>
              <a:rPr lang="ja-JP" altLang="en-US" sz="1800" dirty="0" smtClean="0">
                <a:solidFill>
                  <a:srgbClr val="2B468D"/>
                </a:solidFill>
              </a:rPr>
              <a:t>⇒</a:t>
            </a:r>
            <a:r>
              <a:rPr lang="en-US" altLang="ja-JP" sz="1800" dirty="0" smtClean="0">
                <a:solidFill>
                  <a:srgbClr val="2B468D"/>
                </a:solidFill>
              </a:rPr>
              <a:t>Z) </a:t>
            </a:r>
            <a:r>
              <a:rPr lang="en-US" altLang="ja-JP" sz="1800" dirty="0" smtClean="0"/>
              <a:t>is also used.</a:t>
            </a:r>
            <a:r>
              <a:rPr lang="ja-JP" altLang="en-US" sz="1800" dirty="0" smtClean="0"/>
              <a:t> </a:t>
            </a:r>
            <a:endParaRPr lang="en-US" altLang="ja-JP" sz="1800" dirty="0" smtClean="0"/>
          </a:p>
          <a:p>
            <a:pPr lvl="1"/>
            <a:r>
              <a:rPr lang="ja-JP" altLang="en-US" sz="2000" dirty="0" smtClean="0"/>
              <a:t>⇒ </a:t>
            </a:r>
            <a:r>
              <a:rPr lang="en-US" altLang="ja-JP" sz="2000" dirty="0" smtClean="0"/>
              <a:t>Many real-data simulations including severe storm cases such as typhoons have shown</a:t>
            </a:r>
          </a:p>
          <a:p>
            <a:pPr lvl="2"/>
            <a:r>
              <a:rPr lang="en-US" altLang="ja-JP" sz="1800" dirty="0" smtClean="0"/>
              <a:t>the method provides </a:t>
            </a:r>
            <a:r>
              <a:rPr lang="en-US" altLang="ja-JP" sz="1800" dirty="0" smtClean="0">
                <a:solidFill>
                  <a:srgbClr val="2B468D"/>
                </a:solidFill>
              </a:rPr>
              <a:t>sufficient computational stability for the operational use</a:t>
            </a:r>
          </a:p>
          <a:p>
            <a:pPr lvl="2"/>
            <a:r>
              <a:rPr lang="en-US" altLang="ja-JP" sz="1800" dirty="0" smtClean="0"/>
              <a:t>as well as </a:t>
            </a:r>
            <a:r>
              <a:rPr lang="en-US" altLang="ja-JP" sz="1800" dirty="0" smtClean="0">
                <a:solidFill>
                  <a:srgbClr val="2B468D"/>
                </a:solidFill>
              </a:rPr>
              <a:t>practical computational efficiency</a:t>
            </a:r>
          </a:p>
          <a:p>
            <a:endParaRPr kumimoji="1" lang="ja-JP" altLang="en-US" sz="2400" dirty="0">
              <a:solidFill>
                <a:srgbClr val="2B468D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30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496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Bkup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31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990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D3F0D8-8ADA-4B70-A11F-BA660F944981}" type="slidenum">
              <a:rPr lang="ja-JP" altLang="en-US" smtClean="0"/>
              <a:pPr>
                <a:defRPr/>
              </a:pPr>
              <a:t>32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82892" y="5540692"/>
            <a:ext cx="642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n+1</a:t>
            </a:r>
            <a:endParaRPr kumimoji="1" lang="ja-JP" altLang="en-US" sz="1400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1217246" y="3265355"/>
            <a:ext cx="134783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1217246" y="3068795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566272" y="3069067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2566272" y="3265083"/>
            <a:ext cx="134783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3915297" y="3068795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1217246" y="4221833"/>
            <a:ext cx="134783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1217246" y="4025273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2566272" y="4025545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2566272" y="4221561"/>
            <a:ext cx="134783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3915297" y="4025273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弧 18"/>
          <p:cNvSpPr/>
          <p:nvPr/>
        </p:nvSpPr>
        <p:spPr>
          <a:xfrm>
            <a:off x="1202418" y="3933287"/>
            <a:ext cx="1347839" cy="696852"/>
          </a:xfrm>
          <a:prstGeom prst="arc">
            <a:avLst>
              <a:gd name="adj1" fmla="val 10790384"/>
              <a:gd name="adj2" fmla="val 2134834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cxnSp>
        <p:nvCxnSpPr>
          <p:cNvPr id="20" name="直線コネクタ 19"/>
          <p:cNvCxnSpPr/>
          <p:nvPr/>
        </p:nvCxnSpPr>
        <p:spPr>
          <a:xfrm>
            <a:off x="1217246" y="5359559"/>
            <a:ext cx="134783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1217246" y="5163000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2566272" y="5163271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2566272" y="5359287"/>
            <a:ext cx="134783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3915297" y="5163000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円弧 24"/>
          <p:cNvSpPr/>
          <p:nvPr/>
        </p:nvSpPr>
        <p:spPr>
          <a:xfrm>
            <a:off x="1214621" y="5027809"/>
            <a:ext cx="2723486" cy="820891"/>
          </a:xfrm>
          <a:prstGeom prst="arc">
            <a:avLst>
              <a:gd name="adj1" fmla="val 10790384"/>
              <a:gd name="adj2" fmla="val 21419114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40699" y="5565591"/>
            <a:ext cx="294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n</a:t>
            </a:r>
            <a:endParaRPr kumimoji="1" lang="ja-JP" altLang="en-US" sz="1400" dirty="0"/>
          </a:p>
        </p:txBody>
      </p:sp>
      <p:cxnSp>
        <p:nvCxnSpPr>
          <p:cNvPr id="27" name="直線コネクタ 26"/>
          <p:cNvCxnSpPr>
            <a:stCxn id="26" idx="3"/>
            <a:endCxn id="5" idx="1"/>
          </p:cNvCxnSpPr>
          <p:nvPr/>
        </p:nvCxnSpPr>
        <p:spPr>
          <a:xfrm flipV="1">
            <a:off x="1334909" y="5694581"/>
            <a:ext cx="2447983" cy="24899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2397331" y="5713511"/>
            <a:ext cx="44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err="1" smtClean="0"/>
              <a:t>Δt</a:t>
            </a:r>
            <a:endParaRPr kumimoji="1" lang="ja-JP" altLang="en-US" sz="1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112707" y="4714691"/>
            <a:ext cx="163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③</a:t>
            </a:r>
            <a:endParaRPr kumimoji="1" lang="ja-JP" altLang="en-US" sz="1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112707" y="3628996"/>
            <a:ext cx="163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②</a:t>
            </a:r>
            <a:endParaRPr kumimoji="1" lang="ja-JP" altLang="en-US" sz="1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112707" y="2698467"/>
            <a:ext cx="163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①</a:t>
            </a:r>
            <a:endParaRPr kumimoji="1" lang="ja-JP" altLang="en-US" sz="1400" dirty="0"/>
          </a:p>
        </p:txBody>
      </p:sp>
      <p:sp>
        <p:nvSpPr>
          <p:cNvPr id="32" name="円弧 31"/>
          <p:cNvSpPr/>
          <p:nvPr/>
        </p:nvSpPr>
        <p:spPr>
          <a:xfrm>
            <a:off x="1242552" y="3064092"/>
            <a:ext cx="878267" cy="426176"/>
          </a:xfrm>
          <a:prstGeom prst="arc">
            <a:avLst>
              <a:gd name="adj1" fmla="val 10790384"/>
              <a:gd name="adj2" fmla="val 705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630296" y="5608065"/>
            <a:ext cx="686120" cy="382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n+1</a:t>
            </a:r>
            <a:endParaRPr kumimoji="1" lang="ja-JP" altLang="en-US" sz="1400" dirty="0"/>
          </a:p>
        </p:txBody>
      </p:sp>
      <p:cxnSp>
        <p:nvCxnSpPr>
          <p:cNvPr id="35" name="直線コネクタ 34"/>
          <p:cNvCxnSpPr/>
          <p:nvPr/>
        </p:nvCxnSpPr>
        <p:spPr>
          <a:xfrm>
            <a:off x="5146011" y="5436854"/>
            <a:ext cx="134902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5137378" y="5197203"/>
            <a:ext cx="0" cy="523015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6495183" y="5436854"/>
            <a:ext cx="134902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7836759" y="5197541"/>
            <a:ext cx="0" cy="523015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5001139" y="5608065"/>
            <a:ext cx="265414" cy="382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n</a:t>
            </a:r>
            <a:endParaRPr kumimoji="1" lang="ja-JP" altLang="en-US" sz="1400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125453" y="5608065"/>
            <a:ext cx="749539" cy="382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n+1/2</a:t>
            </a:r>
            <a:endParaRPr kumimoji="1" lang="ja-JP" altLang="en-US" sz="1400" dirty="0"/>
          </a:p>
        </p:txBody>
      </p:sp>
      <p:cxnSp>
        <p:nvCxnSpPr>
          <p:cNvPr id="59" name="直線コネクタ 58"/>
          <p:cNvCxnSpPr/>
          <p:nvPr/>
        </p:nvCxnSpPr>
        <p:spPr>
          <a:xfrm>
            <a:off x="5266553" y="5851790"/>
            <a:ext cx="858900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5361495" y="5518651"/>
            <a:ext cx="1008997" cy="34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 smtClean="0">
                <a:latin typeface="+mj-lt"/>
              </a:rPr>
              <a:t>Δτ</a:t>
            </a:r>
            <a:r>
              <a:rPr lang="en-US" altLang="ja-JP" sz="1200" dirty="0" smtClean="0">
                <a:latin typeface="+mj-lt"/>
              </a:rPr>
              <a:t>=</a:t>
            </a:r>
            <a:r>
              <a:rPr lang="en-US" altLang="ja-JP" sz="1200" dirty="0" err="1" smtClean="0">
                <a:latin typeface="+mj-lt"/>
              </a:rPr>
              <a:t>Δt</a:t>
            </a:r>
            <a:r>
              <a:rPr lang="en-US" altLang="ja-JP" sz="1200" dirty="0" smtClean="0">
                <a:latin typeface="+mj-lt"/>
              </a:rPr>
              <a:t>/2</a:t>
            </a:r>
            <a:endParaRPr kumimoji="1" lang="ja-JP" altLang="en-US" sz="1200" dirty="0">
              <a:latin typeface="+mj-lt"/>
            </a:endParaRPr>
          </a:p>
        </p:txBody>
      </p:sp>
      <p:cxnSp>
        <p:nvCxnSpPr>
          <p:cNvPr id="61" name="直線コネクタ 60"/>
          <p:cNvCxnSpPr/>
          <p:nvPr/>
        </p:nvCxnSpPr>
        <p:spPr>
          <a:xfrm>
            <a:off x="6874991" y="5851790"/>
            <a:ext cx="755305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5001139" y="4778819"/>
            <a:ext cx="163486" cy="382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③</a:t>
            </a:r>
            <a:endParaRPr kumimoji="1" lang="ja-JP" altLang="en-US" sz="1400" dirty="0"/>
          </a:p>
        </p:txBody>
      </p:sp>
      <p:cxnSp>
        <p:nvCxnSpPr>
          <p:cNvPr id="68" name="直線コネクタ 67"/>
          <p:cNvCxnSpPr/>
          <p:nvPr/>
        </p:nvCxnSpPr>
        <p:spPr>
          <a:xfrm>
            <a:off x="6488732" y="5195888"/>
            <a:ext cx="0" cy="523015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円弧 71"/>
          <p:cNvSpPr/>
          <p:nvPr/>
        </p:nvSpPr>
        <p:spPr>
          <a:xfrm>
            <a:off x="5131077" y="5030465"/>
            <a:ext cx="1349023" cy="892411"/>
          </a:xfrm>
          <a:prstGeom prst="arc">
            <a:avLst>
              <a:gd name="adj1" fmla="val 10790384"/>
              <a:gd name="adj2" fmla="val 2136827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73" name="円弧 72"/>
          <p:cNvSpPr/>
          <p:nvPr/>
        </p:nvSpPr>
        <p:spPr>
          <a:xfrm>
            <a:off x="6485734" y="4989783"/>
            <a:ext cx="1349023" cy="892411"/>
          </a:xfrm>
          <a:prstGeom prst="arc">
            <a:avLst>
              <a:gd name="adj1" fmla="val 10790384"/>
              <a:gd name="adj2" fmla="val 2136827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6874991" y="5532352"/>
            <a:ext cx="755305" cy="34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 smtClean="0">
                <a:latin typeface="+mj-lt"/>
              </a:rPr>
              <a:t>Δτ</a:t>
            </a:r>
            <a:r>
              <a:rPr lang="en-US" altLang="ja-JP" sz="1200" dirty="0" smtClean="0">
                <a:latin typeface="+mj-lt"/>
              </a:rPr>
              <a:t>=</a:t>
            </a:r>
            <a:r>
              <a:rPr lang="en-US" altLang="ja-JP" sz="1200" dirty="0" err="1" smtClean="0">
                <a:latin typeface="+mj-lt"/>
              </a:rPr>
              <a:t>Δt</a:t>
            </a:r>
            <a:r>
              <a:rPr lang="en-US" altLang="ja-JP" sz="1200" dirty="0" smtClean="0">
                <a:latin typeface="+mj-lt"/>
              </a:rPr>
              <a:t>/2</a:t>
            </a:r>
            <a:endParaRPr kumimoji="1" lang="ja-JP" altLang="en-US" sz="1200" dirty="0">
              <a:latin typeface="+mj-lt"/>
            </a:endParaRPr>
          </a:p>
        </p:txBody>
      </p:sp>
      <p:cxnSp>
        <p:nvCxnSpPr>
          <p:cNvPr id="77" name="直線コネクタ 76"/>
          <p:cNvCxnSpPr/>
          <p:nvPr/>
        </p:nvCxnSpPr>
        <p:spPr>
          <a:xfrm>
            <a:off x="5105678" y="3261222"/>
            <a:ext cx="134783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5105678" y="3064662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6454704" y="3064934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>
            <a:off x="6454704" y="3260950"/>
            <a:ext cx="134783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7803729" y="3064662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>
            <a:off x="5105678" y="4217700"/>
            <a:ext cx="134783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/>
        </p:nvCxnSpPr>
        <p:spPr>
          <a:xfrm>
            <a:off x="5105678" y="4021140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>
            <a:off x="6454704" y="4021412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>
            <a:off x="6454704" y="4217428"/>
            <a:ext cx="134783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/>
          <p:nvPr/>
        </p:nvCxnSpPr>
        <p:spPr>
          <a:xfrm>
            <a:off x="7803729" y="4021140"/>
            <a:ext cx="0" cy="421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円弧 86"/>
          <p:cNvSpPr/>
          <p:nvPr/>
        </p:nvSpPr>
        <p:spPr>
          <a:xfrm>
            <a:off x="5090850" y="3929154"/>
            <a:ext cx="1347839" cy="696852"/>
          </a:xfrm>
          <a:prstGeom prst="arc">
            <a:avLst>
              <a:gd name="adj1" fmla="val 10790384"/>
              <a:gd name="adj2" fmla="val 2134834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5001139" y="3624863"/>
            <a:ext cx="163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②</a:t>
            </a:r>
            <a:endParaRPr kumimoji="1" lang="ja-JP" altLang="en-US" sz="1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5001139" y="2694334"/>
            <a:ext cx="163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①</a:t>
            </a:r>
            <a:endParaRPr kumimoji="1" lang="ja-JP" altLang="en-US" sz="1400" dirty="0"/>
          </a:p>
        </p:txBody>
      </p:sp>
      <p:sp>
        <p:nvSpPr>
          <p:cNvPr id="90" name="円弧 89"/>
          <p:cNvSpPr/>
          <p:nvPr/>
        </p:nvSpPr>
        <p:spPr>
          <a:xfrm>
            <a:off x="5130984" y="3059959"/>
            <a:ext cx="878267" cy="426176"/>
          </a:xfrm>
          <a:prstGeom prst="arc">
            <a:avLst>
              <a:gd name="adj1" fmla="val 10790384"/>
              <a:gd name="adj2" fmla="val 705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70" name="下矢印 69"/>
          <p:cNvSpPr/>
          <p:nvPr/>
        </p:nvSpPr>
        <p:spPr>
          <a:xfrm rot="16200000">
            <a:off x="4361985" y="5225702"/>
            <a:ext cx="338331" cy="363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下矢印 68"/>
          <p:cNvSpPr/>
          <p:nvPr/>
        </p:nvSpPr>
        <p:spPr>
          <a:xfrm rot="16200000">
            <a:off x="4293850" y="4073574"/>
            <a:ext cx="338331" cy="363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下矢印 70"/>
          <p:cNvSpPr/>
          <p:nvPr/>
        </p:nvSpPr>
        <p:spPr>
          <a:xfrm rot="16200000">
            <a:off x="4293850" y="3065461"/>
            <a:ext cx="338331" cy="363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9" name="図 98" descr="stability_Scheme_Koren_1993_Timesplit_no_time_split_UpdateXYZ_no-updat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" y="188640"/>
            <a:ext cx="4114800" cy="2057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グループ化 99"/>
          <p:cNvGrpSpPr/>
          <p:nvPr/>
        </p:nvGrpSpPr>
        <p:grpSpPr>
          <a:xfrm>
            <a:off x="101357" y="188640"/>
            <a:ext cx="4440927" cy="2448272"/>
            <a:chOff x="-156959" y="1484784"/>
            <a:chExt cx="4440927" cy="2448272"/>
          </a:xfrm>
        </p:grpSpPr>
        <p:cxnSp>
          <p:nvCxnSpPr>
            <p:cNvPr id="101" name="直線矢印コネクタ 100"/>
            <p:cNvCxnSpPr/>
            <p:nvPr/>
          </p:nvCxnSpPr>
          <p:spPr>
            <a:xfrm flipV="1">
              <a:off x="395536" y="1484784"/>
              <a:ext cx="0" cy="2057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矢印コネクタ 101"/>
            <p:cNvCxnSpPr/>
            <p:nvPr/>
          </p:nvCxnSpPr>
          <p:spPr>
            <a:xfrm>
              <a:off x="395536" y="3542184"/>
              <a:ext cx="3600400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テキスト ボックス 102"/>
            <p:cNvSpPr txBox="1"/>
            <p:nvPr/>
          </p:nvSpPr>
          <p:spPr>
            <a:xfrm>
              <a:off x="-156959" y="1556792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Cxy</a:t>
              </a:r>
              <a:endParaRPr kumimoji="1" lang="ja-JP" altLang="en-US" dirty="0"/>
            </a:p>
          </p:txBody>
        </p:sp>
        <p:sp>
          <p:nvSpPr>
            <p:cNvPr id="104" name="テキスト ボックス 103"/>
            <p:cNvSpPr txBox="1"/>
            <p:nvPr/>
          </p:nvSpPr>
          <p:spPr>
            <a:xfrm>
              <a:off x="3817174" y="3563724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Cz</a:t>
              </a:r>
              <a:endParaRPr kumimoji="1" lang="ja-JP" altLang="en-US" dirty="0"/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693093" y="328736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0</a:t>
              </a:r>
              <a:endParaRPr kumimoji="1" lang="ja-JP" altLang="en-US" sz="1400" dirty="0"/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1355453" y="328736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/>
                <a:t>1</a:t>
              </a:r>
              <a:endParaRPr kumimoji="1" lang="ja-JP" altLang="en-US" sz="1400" dirty="0"/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2043794" y="328260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/>
                <a:t>2</a:t>
              </a:r>
              <a:endParaRPr kumimoji="1" lang="ja-JP" altLang="en-US" sz="1400" dirty="0"/>
            </a:p>
          </p:txBody>
        </p:sp>
        <p:sp>
          <p:nvSpPr>
            <p:cNvPr id="108" name="テキスト ボックス 107"/>
            <p:cNvSpPr txBox="1"/>
            <p:nvPr/>
          </p:nvSpPr>
          <p:spPr>
            <a:xfrm>
              <a:off x="2714079" y="328384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/>
                <a:t>3</a:t>
              </a:r>
              <a:endParaRPr kumimoji="1" lang="ja-JP" altLang="en-US" sz="1400" dirty="0"/>
            </a:p>
          </p:txBody>
        </p:sp>
        <p:sp>
          <p:nvSpPr>
            <p:cNvPr id="109" name="テキスト ボックス 108"/>
            <p:cNvSpPr txBox="1"/>
            <p:nvPr/>
          </p:nvSpPr>
          <p:spPr>
            <a:xfrm>
              <a:off x="3395277" y="328498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/>
                <a:t>4</a:t>
              </a:r>
              <a:endParaRPr kumimoji="1" lang="ja-JP" altLang="en-US" sz="1400" dirty="0"/>
            </a:p>
          </p:txBody>
        </p:sp>
        <p:sp>
          <p:nvSpPr>
            <p:cNvPr id="110" name="テキスト ボックス 109"/>
            <p:cNvSpPr txBox="1"/>
            <p:nvPr/>
          </p:nvSpPr>
          <p:spPr>
            <a:xfrm>
              <a:off x="467544" y="306896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0</a:t>
              </a:r>
              <a:endParaRPr kumimoji="1" lang="ja-JP" altLang="en-US" sz="1400" dirty="0"/>
            </a:p>
          </p:txBody>
        </p:sp>
        <p:sp>
          <p:nvSpPr>
            <p:cNvPr id="111" name="テキスト ボックス 110"/>
            <p:cNvSpPr txBox="1"/>
            <p:nvPr/>
          </p:nvSpPr>
          <p:spPr>
            <a:xfrm>
              <a:off x="471524" y="234888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/>
                <a:t>1</a:t>
              </a:r>
              <a:endParaRPr kumimoji="1" lang="ja-JP" altLang="en-US" sz="1400" dirty="0"/>
            </a:p>
          </p:txBody>
        </p:sp>
        <p:sp>
          <p:nvSpPr>
            <p:cNvPr id="112" name="テキスト ボックス 111"/>
            <p:cNvSpPr txBox="1"/>
            <p:nvPr/>
          </p:nvSpPr>
          <p:spPr>
            <a:xfrm>
              <a:off x="471524" y="162880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/>
                <a:t>2</a:t>
              </a:r>
              <a:endParaRPr kumimoji="1" lang="ja-JP" altLang="en-US" sz="1400" dirty="0"/>
            </a:p>
          </p:txBody>
        </p:sp>
      </p:grpSp>
      <p:sp>
        <p:nvSpPr>
          <p:cNvPr id="76" name="円弧 75"/>
          <p:cNvSpPr/>
          <p:nvPr/>
        </p:nvSpPr>
        <p:spPr>
          <a:xfrm>
            <a:off x="5137379" y="5275569"/>
            <a:ext cx="449674" cy="305193"/>
          </a:xfrm>
          <a:prstGeom prst="arc">
            <a:avLst>
              <a:gd name="adj1" fmla="val 10790384"/>
              <a:gd name="adj2" fmla="val 16848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91" name="円弧 90"/>
          <p:cNvSpPr/>
          <p:nvPr/>
        </p:nvSpPr>
        <p:spPr>
          <a:xfrm>
            <a:off x="5137379" y="5205827"/>
            <a:ext cx="674511" cy="374937"/>
          </a:xfrm>
          <a:prstGeom prst="arc">
            <a:avLst>
              <a:gd name="adj1" fmla="val 10790384"/>
              <a:gd name="adj2" fmla="val 16848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92" name="円弧 91"/>
          <p:cNvSpPr/>
          <p:nvPr/>
        </p:nvSpPr>
        <p:spPr>
          <a:xfrm>
            <a:off x="6486550" y="5275569"/>
            <a:ext cx="449674" cy="305193"/>
          </a:xfrm>
          <a:prstGeom prst="arc">
            <a:avLst>
              <a:gd name="adj1" fmla="val 10790384"/>
              <a:gd name="adj2" fmla="val 16848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93" name="円弧 92"/>
          <p:cNvSpPr/>
          <p:nvPr/>
        </p:nvSpPr>
        <p:spPr>
          <a:xfrm>
            <a:off x="6486550" y="5205827"/>
            <a:ext cx="674511" cy="374937"/>
          </a:xfrm>
          <a:prstGeom prst="arc">
            <a:avLst>
              <a:gd name="adj1" fmla="val 10790384"/>
              <a:gd name="adj2" fmla="val 16848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pic>
        <p:nvPicPr>
          <p:cNvPr id="2050" name="Picture 2" descr="\\lib.npd.naps.kishou.go.jp\share3\メソ\河野耕平\NHMWS2016\1127\stability_Scheme_Koren_1993_Timesplit_time_split_in_z_UpdateXYZ_no-upda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193" y="188640"/>
            <a:ext cx="4510336" cy="206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48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図 156" descr="stability_Scheme_Koren_1993_Timesplit_time_split_in_z_UpdateXYZ_no-update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2"/>
          <a:stretch/>
        </p:blipFill>
        <p:spPr>
          <a:xfrm>
            <a:off x="4814192" y="188641"/>
            <a:ext cx="3604594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D3F0D8-8ADA-4B70-A11F-BA660F944981}" type="slidenum">
              <a:rPr lang="ja-JP" altLang="en-US" smtClean="0"/>
              <a:pPr>
                <a:defRPr/>
              </a:pPr>
              <a:t>33</a:t>
            </a:fld>
            <a:endParaRPr lang="ja-JP" altLang="en-US" dirty="0"/>
          </a:p>
        </p:txBody>
      </p:sp>
      <p:pic>
        <p:nvPicPr>
          <p:cNvPr id="77" name="図 76" descr="stability_Scheme_Koren_1993_Timesplit_no_time_split_UpdateXYZ_no-update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66"/>
          <a:stretch/>
        </p:blipFill>
        <p:spPr>
          <a:xfrm>
            <a:off x="601216" y="188640"/>
            <a:ext cx="3474274" cy="2057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グループ化 77"/>
          <p:cNvGrpSpPr/>
          <p:nvPr/>
        </p:nvGrpSpPr>
        <p:grpSpPr>
          <a:xfrm>
            <a:off x="101357" y="188640"/>
            <a:ext cx="4440927" cy="2448272"/>
            <a:chOff x="-156959" y="1484784"/>
            <a:chExt cx="4440927" cy="2448272"/>
          </a:xfrm>
        </p:grpSpPr>
        <p:cxnSp>
          <p:nvCxnSpPr>
            <p:cNvPr id="79" name="直線矢印コネクタ 78"/>
            <p:cNvCxnSpPr/>
            <p:nvPr/>
          </p:nvCxnSpPr>
          <p:spPr>
            <a:xfrm flipV="1">
              <a:off x="395536" y="1484784"/>
              <a:ext cx="0" cy="2057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矢印コネクタ 79"/>
            <p:cNvCxnSpPr/>
            <p:nvPr/>
          </p:nvCxnSpPr>
          <p:spPr>
            <a:xfrm>
              <a:off x="395536" y="3542184"/>
              <a:ext cx="3600400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テキスト ボックス 80"/>
            <p:cNvSpPr txBox="1"/>
            <p:nvPr/>
          </p:nvSpPr>
          <p:spPr>
            <a:xfrm>
              <a:off x="-156959" y="1556792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Cxy</a:t>
              </a:r>
              <a:endParaRPr kumimoji="1" lang="ja-JP" altLang="en-US" dirty="0"/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3817174" y="3563724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Cz</a:t>
              </a:r>
              <a:endParaRPr kumimoji="1" lang="ja-JP" altLang="en-US" dirty="0"/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693093" y="328736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0</a:t>
              </a:r>
              <a:endParaRPr kumimoji="1" lang="ja-JP" altLang="en-US" sz="1400" dirty="0"/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1355453" y="328736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/>
                <a:t>1</a:t>
              </a:r>
              <a:endParaRPr kumimoji="1" lang="ja-JP" altLang="en-US" sz="1400" dirty="0"/>
            </a:p>
          </p:txBody>
        </p:sp>
        <p:sp>
          <p:nvSpPr>
            <p:cNvPr id="85" name="テキスト ボックス 84"/>
            <p:cNvSpPr txBox="1"/>
            <p:nvPr/>
          </p:nvSpPr>
          <p:spPr>
            <a:xfrm>
              <a:off x="2043794" y="328260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/>
                <a:t>2</a:t>
              </a:r>
              <a:endParaRPr kumimoji="1" lang="ja-JP" altLang="en-US" sz="1400" dirty="0"/>
            </a:p>
          </p:txBody>
        </p:sp>
        <p:sp>
          <p:nvSpPr>
            <p:cNvPr id="86" name="テキスト ボックス 85"/>
            <p:cNvSpPr txBox="1"/>
            <p:nvPr/>
          </p:nvSpPr>
          <p:spPr>
            <a:xfrm>
              <a:off x="2714079" y="328384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/>
                <a:t>3</a:t>
              </a:r>
              <a:endParaRPr kumimoji="1" lang="ja-JP" altLang="en-US" sz="1400" dirty="0"/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3395277" y="328498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/>
                <a:t>4</a:t>
              </a:r>
              <a:endParaRPr kumimoji="1" lang="ja-JP" altLang="en-US" sz="1400" dirty="0"/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467544" y="306896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0</a:t>
              </a:r>
              <a:endParaRPr kumimoji="1" lang="ja-JP" altLang="en-US" sz="1400" dirty="0"/>
            </a:p>
          </p:txBody>
        </p:sp>
        <p:sp>
          <p:nvSpPr>
            <p:cNvPr id="89" name="テキスト ボックス 88"/>
            <p:cNvSpPr txBox="1"/>
            <p:nvPr/>
          </p:nvSpPr>
          <p:spPr>
            <a:xfrm>
              <a:off x="471524" y="234888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/>
                <a:t>1</a:t>
              </a:r>
              <a:endParaRPr kumimoji="1" lang="ja-JP" altLang="en-US" sz="1400" dirty="0"/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471524" y="162880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/>
                <a:t>2</a:t>
              </a:r>
              <a:endParaRPr kumimoji="1" lang="ja-JP" altLang="en-US" sz="1400" dirty="0"/>
            </a:p>
          </p:txBody>
        </p:sp>
      </p:grpSp>
      <p:sp>
        <p:nvSpPr>
          <p:cNvPr id="76" name="下矢印 75"/>
          <p:cNvSpPr/>
          <p:nvPr/>
        </p:nvSpPr>
        <p:spPr>
          <a:xfrm rot="16200000">
            <a:off x="4293851" y="1111953"/>
            <a:ext cx="338331" cy="363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07904" y="1412776"/>
            <a:ext cx="1548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/>
                </a:solidFill>
              </a:rPr>
              <a:t>Time-splitting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pic>
        <p:nvPicPr>
          <p:cNvPr id="2051" name="Picture 3" descr="\\lib.npd.naps.kishou.go.jp\share3\メソ\河野耕平\NHMWS2016\1128\stability_Scheme_Koren_1993_Timesplit_time_split_in_z_UpdateXYZ_update_xy_for_flux_z.png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53"/>
          <a:stretch/>
        </p:blipFill>
        <p:spPr bwMode="auto">
          <a:xfrm>
            <a:off x="4811964" y="3501008"/>
            <a:ext cx="3580598" cy="206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下矢印 152"/>
          <p:cNvSpPr/>
          <p:nvPr/>
        </p:nvSpPr>
        <p:spPr>
          <a:xfrm>
            <a:off x="6456768" y="2777055"/>
            <a:ext cx="338331" cy="363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6804248" y="2699628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/>
                </a:solidFill>
              </a:rPr>
              <a:t>Dimensional splitting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pic>
        <p:nvPicPr>
          <p:cNvPr id="4098" name="Picture 2" descr="\\lib.npd.naps.kishou.go.jp\share3\メソ\河野耕平\NHMWS2016\1128\stability_Scheme_Koren_1993_Timesplit_time_split_in_z_UpdateXYZ_first_z-xy_then_xy-z.png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19"/>
          <a:stretch/>
        </p:blipFill>
        <p:spPr bwMode="auto">
          <a:xfrm>
            <a:off x="392462" y="3524982"/>
            <a:ext cx="3609170" cy="206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下矢印 25"/>
          <p:cNvSpPr/>
          <p:nvPr/>
        </p:nvSpPr>
        <p:spPr>
          <a:xfrm rot="5400000">
            <a:off x="4176371" y="4662054"/>
            <a:ext cx="338331" cy="36391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203848" y="3635732"/>
            <a:ext cx="240803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/>
                </a:solidFill>
              </a:rPr>
              <a:t>Dimensional splitting</a:t>
            </a:r>
          </a:p>
          <a:p>
            <a:r>
              <a:rPr lang="en-US" altLang="ja-JP" sz="1600" dirty="0" smtClean="0">
                <a:solidFill>
                  <a:schemeClr val="tx2"/>
                </a:solidFill>
              </a:rPr>
              <a:t>(</a:t>
            </a:r>
            <a:r>
              <a:rPr lang="en-US" altLang="ja-JP" sz="1600" dirty="0">
                <a:solidFill>
                  <a:schemeClr val="tx2"/>
                </a:solidFill>
              </a:rPr>
              <a:t>The order is exchanged</a:t>
            </a:r>
          </a:p>
          <a:p>
            <a:r>
              <a:rPr lang="en-US" altLang="ja-JP" sz="1600" dirty="0">
                <a:solidFill>
                  <a:schemeClr val="tx2"/>
                </a:solidFill>
              </a:rPr>
              <a:t>every time </a:t>
            </a:r>
            <a:r>
              <a:rPr lang="en-US" altLang="ja-JP" sz="1600" dirty="0" smtClean="0">
                <a:solidFill>
                  <a:schemeClr val="tx2"/>
                </a:solidFill>
              </a:rPr>
              <a:t>step)</a:t>
            </a:r>
            <a:endParaRPr lang="ja-JP" altLang="en-US" sz="1600" dirty="0">
              <a:solidFill>
                <a:schemeClr val="tx2"/>
              </a:solidFill>
            </a:endParaRPr>
          </a:p>
          <a:p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2" name="大かっこ 1"/>
          <p:cNvSpPr/>
          <p:nvPr/>
        </p:nvSpPr>
        <p:spPr>
          <a:xfrm>
            <a:off x="467544" y="3308958"/>
            <a:ext cx="3696036" cy="2424298"/>
          </a:xfrm>
          <a:prstGeom prst="bracketPair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吹き出し 28"/>
          <p:cNvSpPr/>
          <p:nvPr/>
        </p:nvSpPr>
        <p:spPr>
          <a:xfrm>
            <a:off x="1259632" y="2816352"/>
            <a:ext cx="3198068" cy="612648"/>
          </a:xfrm>
          <a:prstGeom prst="wedgeRoundRectCallout">
            <a:avLst>
              <a:gd name="adj1" fmla="val -46550"/>
              <a:gd name="adj2" fmla="val 10387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2"/>
                </a:solidFill>
              </a:rPr>
              <a:t>Additional MPI communication is needed in ASUCA</a:t>
            </a:r>
            <a:r>
              <a:rPr kumimoji="1" lang="en-US" altLang="ja-JP" dirty="0" smtClean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748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t="69311" r="68028"/>
          <a:stretch/>
        </p:blipFill>
        <p:spPr bwMode="auto">
          <a:xfrm>
            <a:off x="7025744" y="3212976"/>
            <a:ext cx="858624" cy="63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1" t="15056" r="46780" b="63731"/>
          <a:stretch/>
        </p:blipFill>
        <p:spPr bwMode="auto">
          <a:xfrm>
            <a:off x="1475656" y="3350830"/>
            <a:ext cx="444879" cy="43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45177" r="68473" b="30066"/>
          <a:stretch/>
        </p:blipFill>
        <p:spPr bwMode="auto">
          <a:xfrm>
            <a:off x="4241046" y="3273867"/>
            <a:ext cx="633743" cy="51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1" t="10859" r="67969" b="66708"/>
          <a:stretch/>
        </p:blipFill>
        <p:spPr bwMode="auto">
          <a:xfrm>
            <a:off x="3349199" y="3265620"/>
            <a:ext cx="561315" cy="46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dirty="0" smtClean="0"/>
              <a:t>Time integration</a:t>
            </a:r>
            <a:endParaRPr kumimoji="1" lang="ja-JP" altLang="en-US" sz="36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 err="1"/>
              <a:t>Runge-Kutta</a:t>
            </a:r>
            <a:r>
              <a:rPr lang="en-US" altLang="ja-JP" sz="2800" dirty="0"/>
              <a:t>(RK3) </a:t>
            </a:r>
            <a:endParaRPr lang="en-US" altLang="ja-JP" sz="2800" dirty="0" smtClean="0"/>
          </a:p>
          <a:p>
            <a:pPr lvl="1"/>
            <a:r>
              <a:rPr lang="en-US" altLang="ja-JP" sz="2400" dirty="0" smtClean="0"/>
              <a:t>Wicker </a:t>
            </a:r>
            <a:r>
              <a:rPr lang="en-US" altLang="ja-JP" sz="2400" dirty="0"/>
              <a:t>and </a:t>
            </a:r>
            <a:r>
              <a:rPr lang="en-US" altLang="ja-JP" sz="2400" dirty="0" err="1" smtClean="0"/>
              <a:t>Skamarock</a:t>
            </a:r>
            <a:r>
              <a:rPr lang="en-US" altLang="ja-JP" sz="2400" dirty="0" smtClean="0"/>
              <a:t>(2002</a:t>
            </a:r>
            <a:r>
              <a:rPr lang="en-US" altLang="ja-JP" sz="2400" dirty="0"/>
              <a:t>)</a:t>
            </a:r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D3F0D8-8ADA-4B70-A11F-BA660F944981}" type="slidenum">
              <a:rPr lang="ja-JP" altLang="en-US" smtClean="0"/>
              <a:pPr>
                <a:defRPr/>
              </a:pPr>
              <a:t>4</a:t>
            </a:fld>
            <a:endParaRPr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1619672" y="1844824"/>
            <a:ext cx="6048672" cy="4464496"/>
            <a:chOff x="-1836712" y="836712"/>
            <a:chExt cx="6048672" cy="4464496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24271" y="3235478"/>
              <a:ext cx="3024336" cy="2065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グループ化 6"/>
            <p:cNvGrpSpPr/>
            <p:nvPr/>
          </p:nvGrpSpPr>
          <p:grpSpPr>
            <a:xfrm>
              <a:off x="-1836712" y="836712"/>
              <a:ext cx="6048672" cy="2401613"/>
              <a:chOff x="-1836712" y="836712"/>
              <a:chExt cx="6048672" cy="2401613"/>
            </a:xfrm>
          </p:grpSpPr>
          <p:grpSp>
            <p:nvGrpSpPr>
              <p:cNvPr id="11" name="グループ化 10"/>
              <p:cNvGrpSpPr/>
              <p:nvPr/>
            </p:nvGrpSpPr>
            <p:grpSpPr>
              <a:xfrm>
                <a:off x="-1739828" y="1299110"/>
                <a:ext cx="5651833" cy="1660476"/>
                <a:chOff x="2952615" y="1052736"/>
                <a:chExt cx="5651833" cy="1660476"/>
              </a:xfrm>
            </p:grpSpPr>
            <p:grpSp>
              <p:nvGrpSpPr>
                <p:cNvPr id="17" name="グループ化 16"/>
                <p:cNvGrpSpPr>
                  <a:grpSpLocks noChangeAspect="1"/>
                </p:cNvGrpSpPr>
                <p:nvPr/>
              </p:nvGrpSpPr>
              <p:grpSpPr>
                <a:xfrm>
                  <a:off x="2952615" y="1309056"/>
                  <a:ext cx="5651833" cy="1404156"/>
                  <a:chOff x="874169" y="3484391"/>
                  <a:chExt cx="4347564" cy="1080120"/>
                </a:xfrm>
              </p:grpSpPr>
              <p:cxnSp>
                <p:nvCxnSpPr>
                  <p:cNvPr id="22" name="直線コネクタ 21"/>
                  <p:cNvCxnSpPr/>
                  <p:nvPr/>
                </p:nvCxnSpPr>
                <p:spPr>
                  <a:xfrm>
                    <a:off x="897931" y="4041040"/>
                    <a:ext cx="216000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線コネクタ 22"/>
                  <p:cNvCxnSpPr/>
                  <p:nvPr/>
                </p:nvCxnSpPr>
                <p:spPr>
                  <a:xfrm>
                    <a:off x="897931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線コネクタ 23"/>
                  <p:cNvCxnSpPr/>
                  <p:nvPr/>
                </p:nvCxnSpPr>
                <p:spPr>
                  <a:xfrm>
                    <a:off x="3059832" y="3789389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線コネクタ 24"/>
                  <p:cNvCxnSpPr/>
                  <p:nvPr/>
                </p:nvCxnSpPr>
                <p:spPr>
                  <a:xfrm>
                    <a:off x="3058171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直線コネクタ 25"/>
                  <p:cNvCxnSpPr/>
                  <p:nvPr/>
                </p:nvCxnSpPr>
                <p:spPr>
                  <a:xfrm>
                    <a:off x="3059832" y="4040691"/>
                    <a:ext cx="216000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直線コネクタ 26"/>
                  <p:cNvCxnSpPr/>
                  <p:nvPr/>
                </p:nvCxnSpPr>
                <p:spPr>
                  <a:xfrm>
                    <a:off x="5221733" y="3789040"/>
                    <a:ext cx="0" cy="54000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" name="円弧 27"/>
                  <p:cNvSpPr/>
                  <p:nvPr/>
                </p:nvSpPr>
                <p:spPr>
                  <a:xfrm>
                    <a:off x="874169" y="3484391"/>
                    <a:ext cx="2160000" cy="1080120"/>
                  </a:xfrm>
                  <a:prstGeom prst="arc">
                    <a:avLst>
                      <a:gd name="adj1" fmla="val 10790384"/>
                      <a:gd name="adj2" fmla="val 168480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" name="円弧 28"/>
                  <p:cNvSpPr/>
                  <p:nvPr/>
                </p:nvSpPr>
                <p:spPr>
                  <a:xfrm>
                    <a:off x="905939" y="3789869"/>
                    <a:ext cx="1440000" cy="387112"/>
                  </a:xfrm>
                  <a:prstGeom prst="arc">
                    <a:avLst>
                      <a:gd name="adj1" fmla="val 10790384"/>
                      <a:gd name="adj2" fmla="val 168480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3626110" y="1652351"/>
                  <a:ext cx="3402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dirty="0" smtClean="0"/>
                    <a:t>①</a:t>
                  </a:r>
                  <a:endParaRPr kumimoji="1" lang="ja-JP" altLang="en-US" dirty="0"/>
                </a:p>
              </p:txBody>
            </p:sp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4176040" y="1335767"/>
                  <a:ext cx="3402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dirty="0"/>
                    <a:t>②</a:t>
                  </a:r>
                  <a:endParaRPr kumimoji="1" lang="ja-JP" altLang="en-US" dirty="0"/>
                </a:p>
              </p:txBody>
            </p:sp>
            <p:sp>
              <p:nvSpPr>
                <p:cNvPr id="20" name="円弧 19"/>
                <p:cNvSpPr/>
                <p:nvPr/>
              </p:nvSpPr>
              <p:spPr>
                <a:xfrm>
                  <a:off x="2978037" y="1052736"/>
                  <a:ext cx="5623939" cy="1552463"/>
                </a:xfrm>
                <a:prstGeom prst="arc">
                  <a:avLst>
                    <a:gd name="adj1" fmla="val 10790384"/>
                    <a:gd name="adj2" fmla="val 21577197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5570326" y="1057027"/>
                  <a:ext cx="3402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dirty="0"/>
                    <a:t>③</a:t>
                  </a:r>
                  <a:endParaRPr kumimoji="1" lang="ja-JP" altLang="en-US" dirty="0"/>
                </a:p>
              </p:txBody>
            </p:sp>
          </p:grpSp>
          <p:sp>
            <p:nvSpPr>
              <p:cNvPr id="12" name="テキスト ボックス 11"/>
              <p:cNvSpPr txBox="1"/>
              <p:nvPr/>
            </p:nvSpPr>
            <p:spPr>
              <a:xfrm>
                <a:off x="-1692696" y="836712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kumimoji="1" lang="ja-JP" altLang="en-US" dirty="0"/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-1836712" y="2580961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/>
                  <a:t>n</a:t>
                </a:r>
                <a:endParaRPr kumimoji="1" lang="ja-JP" altLang="en-US" dirty="0"/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3636161" y="2580961"/>
                <a:ext cx="5757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n+1</a:t>
                </a:r>
                <a:endParaRPr kumimoji="1" lang="ja-JP" altLang="en-US" dirty="0"/>
              </a:p>
            </p:txBody>
          </p:sp>
          <p:cxnSp>
            <p:nvCxnSpPr>
              <p:cNvPr id="15" name="直線コネクタ 14"/>
              <p:cNvCxnSpPr>
                <a:stCxn id="13" idx="3"/>
                <a:endCxn id="14" idx="1"/>
              </p:cNvCxnSpPr>
              <p:nvPr/>
            </p:nvCxnSpPr>
            <p:spPr>
              <a:xfrm>
                <a:off x="-1523806" y="2765627"/>
                <a:ext cx="5159967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テキスト ボックス 15"/>
              <p:cNvSpPr txBox="1"/>
              <p:nvPr/>
            </p:nvSpPr>
            <p:spPr>
              <a:xfrm>
                <a:off x="899592" y="2868993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err="1" smtClean="0"/>
                  <a:t>Δt</a:t>
                </a:r>
                <a:endParaRPr kumimoji="1" lang="ja-JP" altLang="en-US" dirty="0"/>
              </a:p>
            </p:txBody>
          </p:sp>
        </p:grpSp>
        <p:sp>
          <p:nvSpPr>
            <p:cNvPr id="8" name="テキスト ボックス 7"/>
            <p:cNvSpPr txBox="1"/>
            <p:nvPr/>
          </p:nvSpPr>
          <p:spPr>
            <a:xfrm>
              <a:off x="-1640295" y="3514218"/>
              <a:ext cx="340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/>
                <a:t>①</a:t>
              </a:r>
              <a:endParaRPr kumimoji="1" lang="ja-JP" altLang="en-US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-1640295" y="4243590"/>
              <a:ext cx="340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/>
                <a:t>②</a:t>
              </a:r>
              <a:endParaRPr kumimoji="1" lang="ja-JP" altLang="en-US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-1640295" y="4819654"/>
              <a:ext cx="340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/>
                <a:t>③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3546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番号プレースホルダ 17"/>
          <p:cNvSpPr>
            <a:spLocks noGrp="1"/>
          </p:cNvSpPr>
          <p:nvPr>
            <p:ph type="sldNum" sz="quarter" idx="11"/>
          </p:nvPr>
        </p:nvSpPr>
        <p:spPr bwMode="auto">
          <a:xfrm>
            <a:off x="7389813" y="6469063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9300BB9-FA31-4CEE-B09D-AEBD6AC24540}" type="slidenum">
              <a:rPr lang="ja-JP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ja-JP" altLang="en-US" sz="1200" smtClean="0">
              <a:solidFill>
                <a:srgbClr val="898989"/>
              </a:solidFill>
            </a:endParaRPr>
          </a:p>
        </p:txBody>
      </p:sp>
      <p:sp>
        <p:nvSpPr>
          <p:cNvPr id="20483" name="タイトル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Advection scheme</a:t>
            </a:r>
            <a:endParaRPr lang="ja-JP" altLang="en-US" dirty="0" smtClean="0"/>
          </a:p>
        </p:txBody>
      </p:sp>
      <p:sp>
        <p:nvSpPr>
          <p:cNvPr id="52229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52513"/>
            <a:ext cx="8401050" cy="2736850"/>
          </a:xfrm>
        </p:spPr>
        <p:txBody>
          <a:bodyPr/>
          <a:lstStyle/>
          <a:p>
            <a:pPr>
              <a:defRPr/>
            </a:pPr>
            <a:r>
              <a:rPr lang="en-US" altLang="ja-JP" sz="2400" dirty="0" smtClean="0"/>
              <a:t>Combining</a:t>
            </a:r>
            <a:endParaRPr lang="en-US" altLang="ja-JP" sz="2800" dirty="0" smtClean="0"/>
          </a:p>
          <a:p>
            <a:pPr lvl="1">
              <a:defRPr/>
            </a:pPr>
            <a:r>
              <a:rPr lang="en-US" altLang="ja-JP" sz="2000" dirty="0" smtClean="0"/>
              <a:t>3</a:t>
            </a:r>
            <a:r>
              <a:rPr lang="en-US" altLang="ja-JP" sz="2000" baseline="30000" dirty="0" smtClean="0"/>
              <a:t>rd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order upwind in smooth </a:t>
            </a:r>
            <a:r>
              <a:rPr lang="en-US" altLang="ja-JP" sz="2000" dirty="0" smtClean="0"/>
              <a:t>regions</a:t>
            </a:r>
          </a:p>
          <a:p>
            <a:pPr lvl="2">
              <a:defRPr/>
            </a:pPr>
            <a:r>
              <a:rPr lang="en-US" altLang="ja-JP" sz="1800" dirty="0" smtClean="0"/>
              <a:t>Higher accuracy</a:t>
            </a:r>
            <a:r>
              <a:rPr lang="en-US" altLang="ja-JP" sz="1800" dirty="0"/>
              <a:t>, non-monotonicity</a:t>
            </a:r>
            <a:r>
              <a:rPr lang="ja-JP" altLang="en-US" sz="1800" dirty="0"/>
              <a:t>（</a:t>
            </a:r>
            <a:r>
              <a:rPr lang="en-US" altLang="ja-JP" sz="1800" dirty="0"/>
              <a:t>Godunov’s theorem</a:t>
            </a:r>
            <a:r>
              <a:rPr lang="ja-JP" altLang="en-US" sz="1800" dirty="0" smtClean="0"/>
              <a:t>）</a:t>
            </a:r>
            <a:endParaRPr lang="en-US" altLang="ja-JP" sz="1800" dirty="0"/>
          </a:p>
          <a:p>
            <a:pPr lvl="1">
              <a:defRPr/>
            </a:pPr>
            <a:r>
              <a:rPr lang="en-US" altLang="ja-JP" sz="2000" dirty="0" smtClean="0"/>
              <a:t>1</a:t>
            </a:r>
            <a:r>
              <a:rPr lang="en-US" altLang="ja-JP" sz="2000" baseline="30000" dirty="0" smtClean="0"/>
              <a:t>st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order upwind in sharp gradient </a:t>
            </a:r>
            <a:r>
              <a:rPr lang="en-US" altLang="ja-JP" sz="2000" dirty="0" smtClean="0"/>
              <a:t>regions</a:t>
            </a:r>
          </a:p>
          <a:p>
            <a:pPr lvl="2">
              <a:defRPr/>
            </a:pPr>
            <a:r>
              <a:rPr lang="en-US" altLang="ja-JP" sz="1800" dirty="0">
                <a:solidFill>
                  <a:srgbClr val="FF0000"/>
                </a:solidFill>
              </a:rPr>
              <a:t>Monotonicity </a:t>
            </a:r>
            <a:r>
              <a:rPr lang="en-US" altLang="ja-JP" sz="1800" dirty="0"/>
              <a:t>, lower </a:t>
            </a:r>
            <a:r>
              <a:rPr lang="en-US" altLang="ja-JP" sz="1800" dirty="0" smtClean="0"/>
              <a:t>accuracy</a:t>
            </a:r>
            <a:endParaRPr lang="en-US" altLang="ja-JP" sz="1800" dirty="0"/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altLang="ja-JP" sz="2400" dirty="0" smtClean="0"/>
              <a:t>using flux limiter function proposed by </a:t>
            </a:r>
            <a:r>
              <a:rPr lang="en-US" altLang="ja-JP" sz="2400" dirty="0" err="1" smtClean="0"/>
              <a:t>Koren</a:t>
            </a:r>
            <a:r>
              <a:rPr lang="en-US" altLang="ja-JP" sz="2400" dirty="0" smtClean="0"/>
              <a:t>(1993)</a:t>
            </a:r>
            <a:endParaRPr lang="ja-JP" altLang="en-US" sz="2400" dirty="0" smtClean="0"/>
          </a:p>
        </p:txBody>
      </p:sp>
      <p:pic>
        <p:nvPicPr>
          <p:cNvPr id="17" name="Picture 15" descr="adv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501008"/>
            <a:ext cx="2826838" cy="269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adv03_ini1_dt10_ncycl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900" y="3356992"/>
            <a:ext cx="2977232" cy="283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3302379" y="3672460"/>
            <a:ext cx="17736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dirty="0"/>
              <a:t>3</a:t>
            </a:r>
            <a:r>
              <a:rPr lang="en-US" altLang="ja-JP" sz="1600" baseline="30000" dirty="0"/>
              <a:t>rd</a:t>
            </a:r>
            <a:r>
              <a:rPr lang="en-US" altLang="ja-JP" sz="1600" dirty="0"/>
              <a:t> order upwind</a:t>
            </a:r>
            <a:endParaRPr lang="ja-JP" altLang="en-US" sz="1600" dirty="0"/>
          </a:p>
        </p:txBody>
      </p:sp>
      <p:pic>
        <p:nvPicPr>
          <p:cNvPr id="21" name="Picture 8" descr="adv11_ini1_dt10_ncycl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272" y="3356992"/>
            <a:ext cx="2977232" cy="283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6545324" y="3672459"/>
            <a:ext cx="24217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altLang="ja-JP" sz="1600" dirty="0" err="1"/>
              <a:t>Koren</a:t>
            </a:r>
            <a:r>
              <a:rPr lang="en-US" altLang="ja-JP" sz="1600" dirty="0"/>
              <a:t>(1993)</a:t>
            </a:r>
            <a:endParaRPr lang="ja-JP" altLang="en-US" sz="1600" dirty="0"/>
          </a:p>
        </p:txBody>
      </p:sp>
      <p:grpSp>
        <p:nvGrpSpPr>
          <p:cNvPr id="23" name="Group 10"/>
          <p:cNvGrpSpPr>
            <a:grpSpLocks/>
          </p:cNvGrpSpPr>
          <p:nvPr/>
        </p:nvGrpSpPr>
        <p:grpSpPr bwMode="auto">
          <a:xfrm>
            <a:off x="4157508" y="4093706"/>
            <a:ext cx="681608" cy="1430288"/>
            <a:chOff x="1248" y="2400"/>
            <a:chExt cx="624" cy="1296"/>
          </a:xfrm>
        </p:grpSpPr>
        <p:sp>
          <p:nvSpPr>
            <p:cNvPr id="24" name="Oval 11"/>
            <p:cNvSpPr>
              <a:spLocks noChangeArrowheads="1"/>
            </p:cNvSpPr>
            <p:nvPr/>
          </p:nvSpPr>
          <p:spPr bwMode="auto">
            <a:xfrm>
              <a:off x="1488" y="2400"/>
              <a:ext cx="192" cy="192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5" name="Oval 12"/>
            <p:cNvSpPr>
              <a:spLocks noChangeArrowheads="1"/>
            </p:cNvSpPr>
            <p:nvPr/>
          </p:nvSpPr>
          <p:spPr bwMode="auto">
            <a:xfrm>
              <a:off x="1680" y="3504"/>
              <a:ext cx="192" cy="192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6" name="Oval 13"/>
            <p:cNvSpPr>
              <a:spLocks noChangeArrowheads="1"/>
            </p:cNvSpPr>
            <p:nvPr/>
          </p:nvSpPr>
          <p:spPr bwMode="auto">
            <a:xfrm>
              <a:off x="1248" y="3504"/>
              <a:ext cx="192" cy="192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496436" y="3656056"/>
            <a:ext cx="15552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dirty="0"/>
              <a:t>1</a:t>
            </a:r>
            <a:r>
              <a:rPr lang="en-US" altLang="ja-JP" sz="1600" baseline="30000" dirty="0"/>
              <a:t>st</a:t>
            </a:r>
            <a:r>
              <a:rPr lang="en-US" altLang="ja-JP" sz="1600" dirty="0"/>
              <a:t> order upwind</a:t>
            </a:r>
            <a:endParaRPr lang="ja-JP" altLang="en-US" sz="1600" dirty="0"/>
          </a:p>
        </p:txBody>
      </p:sp>
      <p:sp>
        <p:nvSpPr>
          <p:cNvPr id="20488" name="テキスト ボックス 19"/>
          <p:cNvSpPr txBox="1">
            <a:spLocks noChangeArrowheads="1"/>
          </p:cNvSpPr>
          <p:nvPr/>
        </p:nvSpPr>
        <p:spPr bwMode="auto">
          <a:xfrm>
            <a:off x="6426120" y="5606316"/>
            <a:ext cx="2541569" cy="830997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>
                <a:solidFill>
                  <a:schemeClr val="tx2"/>
                </a:solidFill>
              </a:rPr>
              <a:t>Monotonicity is preserved, no overshoot and no undershoot appeared. </a:t>
            </a:r>
            <a:endParaRPr lang="ja-JP" altLang="en-US" sz="1600" dirty="0">
              <a:solidFill>
                <a:schemeClr val="tx2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691680" y="6229176"/>
            <a:ext cx="4500562" cy="5842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600" dirty="0">
                <a:solidFill>
                  <a:schemeClr val="tx2"/>
                </a:solidFill>
                <a:latin typeface="Calibri" pitchFamily="34" charset="0"/>
              </a:rPr>
              <a:t>Cycle advection test in a constant velocity field.</a:t>
            </a:r>
          </a:p>
          <a:p>
            <a:pPr algn="ctr">
              <a:defRPr/>
            </a:pPr>
            <a:r>
              <a:rPr lang="en-US" altLang="ja-JP" sz="1600" dirty="0">
                <a:solidFill>
                  <a:srgbClr val="00B050"/>
                </a:solidFill>
                <a:latin typeface="Calibri" pitchFamily="34" charset="0"/>
              </a:rPr>
              <a:t>Green line </a:t>
            </a:r>
            <a:r>
              <a:rPr lang="en-US" altLang="ja-JP" sz="1600" dirty="0">
                <a:solidFill>
                  <a:schemeClr val="tx2"/>
                </a:solidFill>
                <a:latin typeface="Calibri" pitchFamily="34" charset="0"/>
              </a:rPr>
              <a:t>is the result of after two cycles. </a:t>
            </a:r>
          </a:p>
        </p:txBody>
      </p:sp>
    </p:spTree>
    <p:extLst>
      <p:ext uri="{BB962C8B-B14F-4D97-AF65-F5344CB8AC3E}">
        <p14:creationId xmlns:p14="http://schemas.microsoft.com/office/powerpoint/2010/main" val="27117182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D3F0D8-8ADA-4B70-A11F-BA660F944981}" type="slidenum">
              <a:rPr lang="ja-JP" altLang="en-US" smtClean="0"/>
              <a:pPr>
                <a:defRPr/>
              </a:pPr>
              <a:t>6</a:t>
            </a:fld>
            <a:endParaRPr lang="ja-JP" altLang="en-US" dirty="0"/>
          </a:p>
        </p:txBody>
      </p:sp>
      <p:pic>
        <p:nvPicPr>
          <p:cNvPr id="5" name="Picture 2" descr="http://jksv-pj.npd.naps.kishou.go.jp/redmine/asuca/attachments/download/1226/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04471" y="2595736"/>
            <a:ext cx="4530566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627784" y="281176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1.25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88024" y="281176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1.26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281176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1.24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948264" y="280246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1.27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5536" y="177281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1.19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75656" y="4797152"/>
            <a:ext cx="676875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altLang="ja-JP" sz="2000" dirty="0" smtClean="0">
                <a:latin typeface="+mn-lt"/>
              </a:rPr>
              <a:t>The stability condition of 1D advection is </a:t>
            </a:r>
            <a:r>
              <a:rPr lang="en-US" altLang="ja-JP" sz="2000" dirty="0" err="1" smtClean="0">
                <a:latin typeface="+mn-lt"/>
              </a:rPr>
              <a:t>Cx</a:t>
            </a:r>
            <a:r>
              <a:rPr lang="ja-JP" altLang="en-US" sz="2000" dirty="0" smtClean="0">
                <a:latin typeface="+mn-lt"/>
              </a:rPr>
              <a:t>≦</a:t>
            </a:r>
            <a:r>
              <a:rPr lang="en-US" altLang="ja-JP" sz="2000" dirty="0" smtClean="0">
                <a:latin typeface="+mn-lt"/>
              </a:rPr>
              <a:t>1.25=C1</a:t>
            </a:r>
          </a:p>
          <a:p>
            <a:pPr marL="0" lvl="1" algn="ctr"/>
            <a:endParaRPr lang="en-US" altLang="ja-JP" sz="800" dirty="0">
              <a:latin typeface="+mn-lt"/>
            </a:endParaRPr>
          </a:p>
          <a:p>
            <a:pPr marL="0" lvl="1" algn="ctr"/>
            <a:r>
              <a:rPr lang="en-US" altLang="ja-JP" sz="1400" dirty="0" err="1" smtClean="0">
                <a:latin typeface="+mn-lt"/>
              </a:rPr>
              <a:t>Cx</a:t>
            </a:r>
            <a:r>
              <a:rPr lang="en-US" altLang="ja-JP" sz="1400" dirty="0" smtClean="0">
                <a:latin typeface="+mn-lt"/>
              </a:rPr>
              <a:t>: Courant number in x direction</a:t>
            </a:r>
          </a:p>
          <a:p>
            <a:pPr marL="0" lvl="1" algn="ctr"/>
            <a:endParaRPr lang="en-US" altLang="ja-JP" sz="2000" dirty="0" smtClean="0">
              <a:solidFill>
                <a:schemeClr val="tx2"/>
              </a:solidFill>
              <a:latin typeface="+mn-lt"/>
            </a:endParaRPr>
          </a:p>
          <a:p>
            <a:pPr marL="0" lvl="1" algn="ctr"/>
            <a:r>
              <a:rPr lang="en-US" altLang="ja-JP" sz="2000" dirty="0" smtClean="0">
                <a:solidFill>
                  <a:schemeClr val="tx2"/>
                </a:solidFill>
                <a:latin typeface="+mn-lt"/>
              </a:rPr>
              <a:t>This result corresponds to the result from von Neumann’s stability analysis of </a:t>
            </a:r>
            <a:r>
              <a:rPr lang="en-US" altLang="ja-JP" sz="2000" u="sng" dirty="0" smtClean="0">
                <a:solidFill>
                  <a:schemeClr val="tx2"/>
                </a:solidFill>
                <a:latin typeface="+mn-lt"/>
              </a:rPr>
              <a:t>RK3 + 1st order upwind</a:t>
            </a:r>
          </a:p>
          <a:p>
            <a:pPr marL="0" lvl="1" algn="ctr"/>
            <a:endParaRPr kumimoji="1" lang="en-US" altLang="ja-JP" sz="2000" dirty="0">
              <a:latin typeface="+mn-lt"/>
            </a:endParaRPr>
          </a:p>
          <a:p>
            <a:pPr marL="0" lvl="1" algn="ctr"/>
            <a:endParaRPr kumimoji="1" lang="ja-JP" altLang="en-US" sz="1600" dirty="0">
              <a:latin typeface="+mn-lt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2498778" cy="238294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649916" y="116632"/>
            <a:ext cx="427514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+mn-lt"/>
              </a:rPr>
              <a:t>1D scalar advection test</a:t>
            </a:r>
          </a:p>
          <a:p>
            <a:r>
              <a:rPr lang="en-US" altLang="ja-JP" sz="2400" dirty="0" smtClean="0">
                <a:latin typeface="+mn-lt"/>
              </a:rPr>
              <a:t>- RK3 + flux limiter</a:t>
            </a:r>
            <a:endParaRPr kumimoji="1" lang="en-US" altLang="ja-JP" sz="2400" dirty="0" smtClean="0">
              <a:latin typeface="+mn-lt"/>
            </a:endParaRPr>
          </a:p>
          <a:p>
            <a:r>
              <a:rPr lang="en-US" altLang="ja-JP" sz="2400" dirty="0" smtClean="0">
                <a:latin typeface="+mn-lt"/>
              </a:rPr>
              <a:t>- </a:t>
            </a:r>
            <a:r>
              <a:rPr lang="en-US" altLang="ja-JP" sz="2000" dirty="0" smtClean="0">
                <a:solidFill>
                  <a:schemeClr val="tx2"/>
                </a:solidFill>
                <a:latin typeface="+mn-lt"/>
              </a:rPr>
              <a:t>Slightly changing the Courant number</a:t>
            </a:r>
            <a:endParaRPr kumimoji="1" lang="en-US" altLang="ja-JP" sz="2400" dirty="0" smtClean="0">
              <a:solidFill>
                <a:schemeClr val="tx2"/>
              </a:solidFill>
              <a:latin typeface="+mn-lt"/>
            </a:endParaRPr>
          </a:p>
          <a:p>
            <a:endParaRPr kumimoji="1" lang="ja-JP" altLang="en-US" sz="3200" dirty="0">
              <a:latin typeface="+mn-lt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5536" y="33265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693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lib.npd.naps.kishou.go.jp\share3\メソ\MMG講演・研修資料\2016\20160422_コロキウムasuca力学\資料\03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52736"/>
            <a:ext cx="6829425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2D scalar advection test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980728"/>
            <a:ext cx="3960440" cy="5472608"/>
          </a:xfrm>
        </p:spPr>
        <p:txBody>
          <a:bodyPr/>
          <a:lstStyle/>
          <a:p>
            <a:r>
              <a:rPr lang="en-US" altLang="ja-JP" sz="2000" dirty="0" err="1"/>
              <a:t>nx</a:t>
            </a:r>
            <a:r>
              <a:rPr lang="en-US" altLang="ja-JP" sz="2000" dirty="0"/>
              <a:t>=50, </a:t>
            </a:r>
            <a:r>
              <a:rPr lang="en-US" altLang="ja-JP" sz="2000" dirty="0" err="1"/>
              <a:t>ny</a:t>
            </a:r>
            <a:r>
              <a:rPr lang="en-US" altLang="ja-JP" sz="2000" dirty="0"/>
              <a:t>=50</a:t>
            </a:r>
          </a:p>
          <a:p>
            <a:r>
              <a:rPr kumimoji="1" lang="en-US" altLang="ja-JP" sz="2000" dirty="0" smtClean="0"/>
              <a:t>Constant velocity in x, y direction</a:t>
            </a:r>
          </a:p>
          <a:p>
            <a:r>
              <a:rPr lang="en-US" altLang="ja-JP" sz="2000" dirty="0" smtClean="0"/>
              <a:t>Cyclic lateral boundary condition in x, y direction</a:t>
            </a:r>
          </a:p>
          <a:p>
            <a:r>
              <a:rPr kumimoji="1" lang="en-US" altLang="ja-JP" sz="2000" dirty="0" smtClean="0"/>
              <a:t>A cylinder placed at the center of the computation domain</a:t>
            </a:r>
          </a:p>
          <a:p>
            <a:r>
              <a:rPr lang="en-US" altLang="ja-JP" sz="2000" dirty="0" smtClean="0"/>
              <a:t>Integrated for 60 minutes</a:t>
            </a:r>
          </a:p>
          <a:p>
            <a:endParaRPr lang="en-US" altLang="ja-JP" sz="2000" dirty="0" smtClean="0"/>
          </a:p>
          <a:p>
            <a:endParaRPr lang="en-US" altLang="ja-JP" sz="2000" dirty="0"/>
          </a:p>
          <a:p>
            <a:r>
              <a:rPr lang="en-US" altLang="ja-JP" sz="2000" dirty="0" smtClean="0"/>
              <a:t>Tests with various Courant number </a:t>
            </a:r>
            <a:r>
              <a:rPr lang="en-US" altLang="ja-JP" sz="2000" dirty="0" err="1" smtClean="0"/>
              <a:t>Cx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and Cy</a:t>
            </a:r>
            <a:endParaRPr lang="ja-JP" altLang="en-US" sz="2000" dirty="0"/>
          </a:p>
          <a:p>
            <a:r>
              <a:rPr lang="en-US" altLang="ja-JP" sz="2000" dirty="0" smtClean="0"/>
              <a:t>Final amplitude is checked to decide whether the computation completes stably or not.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7</a:t>
            </a:fld>
            <a:endParaRPr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4572000" y="1044296"/>
            <a:ext cx="0" cy="497699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4427984" y="5877272"/>
            <a:ext cx="432048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4067944" y="90872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y</a:t>
            </a:r>
            <a:endParaRPr kumimoji="1"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16416" y="587727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x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00192" y="5877272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Cx</a:t>
            </a:r>
            <a:r>
              <a:rPr kumimoji="1" lang="en-US" altLang="ja-JP" dirty="0" smtClean="0"/>
              <a:t> = 0.3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 rot="16200000">
            <a:off x="3871482" y="3193415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Cy = 0.3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944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\\lib.npd.naps.kishou.go.jp\share3\メソ\MMG講演・研修資料\2016\20160422_コロキウムasuca力学\資料\090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00" y="1051200"/>
            <a:ext cx="683895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2D scalar advection test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8</a:t>
            </a:fld>
            <a:endParaRPr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4572000" y="1044296"/>
            <a:ext cx="0" cy="497699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4427984" y="5877272"/>
            <a:ext cx="432048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4067944" y="90872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y</a:t>
            </a:r>
            <a:endParaRPr kumimoji="1"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16416" y="587727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x</a:t>
            </a:r>
            <a:endParaRPr kumimoji="1" lang="ja-JP" altLang="en-US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60232" y="764704"/>
            <a:ext cx="22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unstable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×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　　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00192" y="5877272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Cx</a:t>
            </a:r>
            <a:r>
              <a:rPr kumimoji="1" lang="en-US" altLang="ja-JP" dirty="0" smtClean="0"/>
              <a:t> = 0.9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 rot="16200000">
            <a:off x="3871482" y="3193415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Cy = 0.9</a:t>
            </a:r>
            <a:endParaRPr kumimoji="1" lang="ja-JP" altLang="en-US" dirty="0"/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 bwMode="auto">
          <a:xfrm>
            <a:off x="395536" y="980728"/>
            <a:ext cx="396044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err="1" smtClean="0"/>
              <a:t>nx</a:t>
            </a:r>
            <a:r>
              <a:rPr lang="en-US" altLang="ja-JP" sz="2000" dirty="0" smtClean="0"/>
              <a:t>=50, </a:t>
            </a:r>
            <a:r>
              <a:rPr lang="en-US" altLang="ja-JP" sz="2000" dirty="0" err="1" smtClean="0"/>
              <a:t>ny</a:t>
            </a:r>
            <a:r>
              <a:rPr lang="en-US" altLang="ja-JP" sz="2000" dirty="0" smtClean="0"/>
              <a:t>=50</a:t>
            </a:r>
          </a:p>
          <a:p>
            <a:r>
              <a:rPr lang="en-US" altLang="ja-JP" sz="2000" dirty="0" smtClean="0"/>
              <a:t>Constant velocity in x, y direction</a:t>
            </a:r>
          </a:p>
          <a:p>
            <a:r>
              <a:rPr lang="en-US" altLang="ja-JP" sz="2000" dirty="0" smtClean="0"/>
              <a:t>Cyclic lateral boundary condition in x, y direction</a:t>
            </a:r>
          </a:p>
          <a:p>
            <a:r>
              <a:rPr lang="en-US" altLang="ja-JP" sz="2000" dirty="0" smtClean="0"/>
              <a:t>A cylinder placed at the center of the computation domain</a:t>
            </a:r>
          </a:p>
          <a:p>
            <a:r>
              <a:rPr lang="en-US" altLang="ja-JP" sz="2000" dirty="0" smtClean="0"/>
              <a:t>Integrated for 60 minutes</a:t>
            </a:r>
          </a:p>
          <a:p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Tests with various Courant number </a:t>
            </a:r>
            <a:r>
              <a:rPr lang="en-US" altLang="ja-JP" sz="2000" dirty="0" err="1" smtClean="0"/>
              <a:t>Cx</a:t>
            </a:r>
            <a:r>
              <a:rPr lang="en-US" altLang="ja-JP" sz="2000" dirty="0" smtClean="0"/>
              <a:t> and Cy</a:t>
            </a:r>
            <a:endParaRPr lang="ja-JP" altLang="en-US" sz="2000" dirty="0" smtClean="0"/>
          </a:p>
          <a:p>
            <a:r>
              <a:rPr lang="en-US" altLang="ja-JP" sz="2000" dirty="0" smtClean="0"/>
              <a:t>Final amplitude is checked to decide whether the computation completes stably or not.</a:t>
            </a:r>
          </a:p>
        </p:txBody>
      </p:sp>
    </p:spTree>
    <p:extLst>
      <p:ext uri="{BB962C8B-B14F-4D97-AF65-F5344CB8AC3E}">
        <p14:creationId xmlns:p14="http://schemas.microsoft.com/office/powerpoint/2010/main" val="380894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MA10C3\Desktop\stabil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92250"/>
            <a:ext cx="6858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Computational stability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9</a:t>
            </a:fld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84168" y="2132856"/>
            <a:ext cx="28803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>
                <a:latin typeface="+mn-lt"/>
              </a:rPr>
              <a:t>Cx+Cy</a:t>
            </a:r>
            <a:r>
              <a:rPr kumimoji="1" lang="en-US" altLang="ja-JP" sz="2400" dirty="0" smtClean="0">
                <a:latin typeface="+mn-lt"/>
              </a:rPr>
              <a:t> &lt; 1.25=C1</a:t>
            </a:r>
          </a:p>
          <a:p>
            <a:endParaRPr lang="en-US" altLang="ja-JP" sz="2400" dirty="0">
              <a:latin typeface="+mn-lt"/>
            </a:endParaRPr>
          </a:p>
          <a:p>
            <a:r>
              <a:rPr lang="ja-JP" altLang="en-US" sz="2400" dirty="0" smtClean="0">
                <a:latin typeface="+mn-lt"/>
              </a:rPr>
              <a:t>⇒</a:t>
            </a:r>
            <a:endParaRPr lang="en-US" altLang="ja-JP" sz="2400" dirty="0" smtClean="0">
              <a:latin typeface="+mn-lt"/>
            </a:endParaRPr>
          </a:p>
          <a:p>
            <a:endParaRPr lang="en-US" altLang="ja-JP" sz="2400" dirty="0" smtClean="0">
              <a:latin typeface="+mn-lt"/>
            </a:endParaRPr>
          </a:p>
          <a:p>
            <a:r>
              <a:rPr lang="en-US" altLang="ja-JP" sz="2400" dirty="0" smtClean="0">
                <a:latin typeface="+mn-lt"/>
              </a:rPr>
              <a:t>stability condition for 3D advection:</a:t>
            </a:r>
          </a:p>
          <a:p>
            <a:r>
              <a:rPr lang="en-US" altLang="ja-JP" sz="2800" dirty="0" err="1" smtClean="0">
                <a:solidFill>
                  <a:srgbClr val="0000FF"/>
                </a:solidFill>
                <a:latin typeface="+mn-lt"/>
              </a:rPr>
              <a:t>Cx+Cy+Cz</a:t>
            </a:r>
            <a:r>
              <a:rPr lang="en-US" altLang="ja-JP" sz="2800" dirty="0" smtClean="0">
                <a:solidFill>
                  <a:srgbClr val="0000FF"/>
                </a:solidFill>
                <a:latin typeface="+mn-lt"/>
              </a:rPr>
              <a:t> &lt; C1</a:t>
            </a:r>
          </a:p>
          <a:p>
            <a:r>
              <a:rPr lang="ja-JP" altLang="en-US" sz="2400" dirty="0" smtClean="0">
                <a:latin typeface="+mn-lt"/>
              </a:rPr>
              <a:t> </a:t>
            </a:r>
            <a:endParaRPr lang="en-US" altLang="ja-JP" sz="2400" dirty="0" smtClean="0">
              <a:latin typeface="+mn-lt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19872" y="1196752"/>
            <a:ext cx="1911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unstable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×</a:t>
            </a:r>
            <a:r>
              <a:rPr lang="ja-JP" altLang="en-US" sz="2000" b="1" dirty="0" smtClean="0"/>
              <a:t>　　</a:t>
            </a:r>
            <a:endParaRPr kumimoji="1" lang="ja-JP" altLang="en-US" sz="20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03648" y="1196752"/>
            <a:ext cx="1596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B050"/>
                </a:solidFill>
              </a:rPr>
              <a:t>stable</a:t>
            </a:r>
            <a:r>
              <a:rPr lang="ja-JP" altLang="en-US" sz="2000" b="1" dirty="0" smtClean="0">
                <a:solidFill>
                  <a:srgbClr val="00B050"/>
                </a:solidFill>
              </a:rPr>
              <a:t> </a:t>
            </a:r>
            <a:r>
              <a:rPr lang="ja-JP" altLang="en-US" sz="2000" b="1" dirty="0">
                <a:solidFill>
                  <a:srgbClr val="00B050"/>
                </a:solidFill>
              </a:rPr>
              <a:t>○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　　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5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テンプレート第５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テンプレート第５版</Template>
  <TotalTime>6728</TotalTime>
  <Words>1477</Words>
  <Application>Microsoft Office PowerPoint</Application>
  <PresentationFormat>画面に合わせる (4:3)</PresentationFormat>
  <Paragraphs>508</Paragraphs>
  <Slides>33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34" baseType="lpstr">
      <vt:lpstr>テンプレート第５版</vt:lpstr>
      <vt:lpstr>Improving computational stability with time-splitting of vertical advection considering 3-dimensional CFL condition</vt:lpstr>
      <vt:lpstr>Outline</vt:lpstr>
      <vt:lpstr>Motivation</vt:lpstr>
      <vt:lpstr>Time integration</vt:lpstr>
      <vt:lpstr>Advection scheme</vt:lpstr>
      <vt:lpstr>PowerPoint プレゼンテーション</vt:lpstr>
      <vt:lpstr>2D scalar advection test</vt:lpstr>
      <vt:lpstr>2D scalar advection test</vt:lpstr>
      <vt:lpstr>Computational stability</vt:lpstr>
      <vt:lpstr>PowerPoint プレゼンテーション</vt:lpstr>
      <vt:lpstr>Example: Typhoon case</vt:lpstr>
      <vt:lpstr>Example: Typhoon case</vt:lpstr>
      <vt:lpstr>Time-splitting of vertical advection</vt:lpstr>
      <vt:lpstr>Outline</vt:lpstr>
      <vt:lpstr>ASUCA’s time integration</vt:lpstr>
      <vt:lpstr>ASUCA’s time integration</vt:lpstr>
      <vt:lpstr>ASUCA’s time integration</vt:lpstr>
      <vt:lpstr>ASUCA’s time integration</vt:lpstr>
      <vt:lpstr>Time-splitting of vertical advection</vt:lpstr>
      <vt:lpstr>Time-splitting of vertical advection</vt:lpstr>
      <vt:lpstr>Time-splitting of vertical advection</vt:lpstr>
      <vt:lpstr>Time-splitting of vertical advection</vt:lpstr>
      <vt:lpstr>PowerPoint プレゼンテーション</vt:lpstr>
      <vt:lpstr>2D scalar advection test</vt:lpstr>
      <vt:lpstr>2D scalar advection test</vt:lpstr>
      <vt:lpstr>PowerPoint プレゼンテーション</vt:lpstr>
      <vt:lpstr>PowerPoint プレゼンテーション</vt:lpstr>
      <vt:lpstr>Dimensional splitting</vt:lpstr>
      <vt:lpstr>PowerPoint プレゼンテーション</vt:lpstr>
      <vt:lpstr>summary</vt:lpstr>
      <vt:lpstr>Bkup</vt:lpstr>
      <vt:lpstr>PowerPoint プレゼンテーション</vt:lpstr>
      <vt:lpstr>PowerPoint プレゼンテーション</vt:lpstr>
    </vt:vector>
  </TitlesOfParts>
  <Company>気象庁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気象庁</dc:creator>
  <cp:lastModifiedBy>FJ-USER</cp:lastModifiedBy>
  <cp:revision>643</cp:revision>
  <cp:lastPrinted>2016-04-21T01:16:08Z</cp:lastPrinted>
  <dcterms:created xsi:type="dcterms:W3CDTF">2016-04-07T06:14:17Z</dcterms:created>
  <dcterms:modified xsi:type="dcterms:W3CDTF">2016-11-30T22:44:08Z</dcterms:modified>
</cp:coreProperties>
</file>