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bmp" ContentType="image/bmp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96" r:id="rId2"/>
    <p:sldId id="260" r:id="rId3"/>
    <p:sldId id="320" r:id="rId4"/>
    <p:sldId id="297" r:id="rId5"/>
    <p:sldId id="307" r:id="rId6"/>
    <p:sldId id="308" r:id="rId7"/>
    <p:sldId id="309" r:id="rId8"/>
    <p:sldId id="310" r:id="rId9"/>
    <p:sldId id="314" r:id="rId10"/>
    <p:sldId id="315" r:id="rId11"/>
    <p:sldId id="316" r:id="rId12"/>
    <p:sldId id="323" r:id="rId13"/>
    <p:sldId id="327" r:id="rId14"/>
    <p:sldId id="324" r:id="rId15"/>
    <p:sldId id="325" r:id="rId16"/>
    <p:sldId id="317" r:id="rId17"/>
    <p:sldId id="319" r:id="rId18"/>
    <p:sldId id="264" r:id="rId19"/>
    <p:sldId id="321" r:id="rId20"/>
    <p:sldId id="322" r:id="rId21"/>
    <p:sldId id="283" r:id="rId22"/>
    <p:sldId id="335" r:id="rId23"/>
    <p:sldId id="268" r:id="rId24"/>
    <p:sldId id="269" r:id="rId25"/>
    <p:sldId id="326" r:id="rId26"/>
    <p:sldId id="270" r:id="rId27"/>
    <p:sldId id="295" r:id="rId28"/>
    <p:sldId id="286" r:id="rId29"/>
    <p:sldId id="328" r:id="rId30"/>
    <p:sldId id="334" r:id="rId31"/>
    <p:sldId id="329" r:id="rId32"/>
    <p:sldId id="330" r:id="rId33"/>
    <p:sldId id="332" r:id="rId34"/>
    <p:sldId id="337" r:id="rId35"/>
    <p:sldId id="336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86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24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15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12" Type="http://schemas.openxmlformats.org/officeDocument/2006/relationships/image" Target="../media/image14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11" Type="http://schemas.openxmlformats.org/officeDocument/2006/relationships/image" Target="../media/image13.wm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Relationship Id="rId14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23D90-8AD3-4661-9B7C-4471A53A2A92}" type="datetimeFigureOut">
              <a:rPr lang="zh-TW" altLang="en-US" smtClean="0"/>
              <a:t>2016/12/1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F3F39-99DC-4F82-9E36-7D2FC3EA2C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6172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3F39-99DC-4F82-9E36-7D2FC3EA2C06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2682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55E9A-A1EB-8C43-A598-B9F2A0588292}" type="slidenum">
              <a:rPr kumimoji="1" lang="zh-TW" altLang="en-US" smtClean="0"/>
              <a:t>20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01393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89699-3A16-4E36-92C4-C72125EFF43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85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1" dirty="0" smtClean="0">
                <a:solidFill>
                  <a:srgbClr val="FF0000"/>
                </a:solidFill>
              </a:rPr>
              <a:t>Cy40r1</a:t>
            </a:r>
            <a:r>
              <a:rPr lang="en-US" altLang="zh-TW" dirty="0" smtClean="0">
                <a:solidFill>
                  <a:srgbClr val="0070C0"/>
                </a:solidFill>
              </a:rPr>
              <a:t>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3F39-99DC-4F82-9E36-7D2FC3EA2C06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9571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/data5/</a:t>
            </a:r>
            <a:r>
              <a:rPr lang="en-US" altLang="zh-TW" dirty="0" err="1" smtClean="0"/>
              <a:t>mlinht</a:t>
            </a:r>
            <a:r>
              <a:rPr lang="en-US" altLang="zh-TW" dirty="0" smtClean="0"/>
              <a:t>/research-MJO/MPAS/MPAS-R2.1-x1.163842-GFS_RTGSST/</a:t>
            </a:r>
            <a:r>
              <a:rPr lang="en-US" altLang="zh-TW" dirty="0" err="1" smtClean="0"/>
              <a:t>kaizu</a:t>
            </a:r>
            <a:r>
              <a:rPr lang="en-US" altLang="zh-TW" dirty="0" smtClean="0"/>
              <a:t>/budget-</a:t>
            </a:r>
            <a:r>
              <a:rPr lang="en-US" altLang="zh-TW" dirty="0" err="1" smtClean="0"/>
              <a:t>ECoperational</a:t>
            </a:r>
            <a:r>
              <a:rPr lang="en-US" altLang="zh-TW" dirty="0" smtClean="0"/>
              <a:t>-test/Q2/large-divided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0CC1E-2987-4CFC-A05E-BFB9E31D59AD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7714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Horizontal average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A horizontal area that is large enough</a:t>
            </a:r>
            <a:r>
              <a:rPr lang="en-US" altLang="zh-TW" baseline="0" dirty="0" smtClean="0"/>
              <a:t> to contain the ensemble of clouds, but small enough to be regarded as a fraction of the large-scale system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63129-E806-4104-9472-64C902FB45C0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7688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3F39-99DC-4F82-9E36-7D2FC3EA2C06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0130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3F39-99DC-4F82-9E36-7D2FC3EA2C06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9354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3F39-99DC-4F82-9E36-7D2FC3EA2C06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9895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4611C-4B75-0C4F-888E-32D2518A3834}" type="slidenum">
              <a:rPr kumimoji="1" lang="zh-TW" altLang="en-US" smtClean="0"/>
              <a:t>15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86112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3F39-99DC-4F82-9E36-7D2FC3EA2C06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6510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55E9A-A1EB-8C43-A598-B9F2A0588292}" type="slidenum">
              <a:rPr kumimoji="1" lang="zh-TW" altLang="en-US" smtClean="0"/>
              <a:t>19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29367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E095-0CE8-4EEC-B8E3-B3A65038977D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6E64-1FD2-418F-B58F-A38BC9FDE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51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E095-0CE8-4EEC-B8E3-B3A65038977D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6E64-1FD2-418F-B58F-A38BC9FDE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9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E095-0CE8-4EEC-B8E3-B3A65038977D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6E64-1FD2-418F-B58F-A38BC9FDE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15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E095-0CE8-4EEC-B8E3-B3A65038977D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6E64-1FD2-418F-B58F-A38BC9FDE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77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E095-0CE8-4EEC-B8E3-B3A65038977D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6E64-1FD2-418F-B58F-A38BC9FDE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45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E095-0CE8-4EEC-B8E3-B3A65038977D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6E64-1FD2-418F-B58F-A38BC9FDE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00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E095-0CE8-4EEC-B8E3-B3A65038977D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6E64-1FD2-418F-B58F-A38BC9FDE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91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E095-0CE8-4EEC-B8E3-B3A65038977D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6E64-1FD2-418F-B58F-A38BC9FDE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92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E095-0CE8-4EEC-B8E3-B3A65038977D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6E64-1FD2-418F-B58F-A38BC9FDE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04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E095-0CE8-4EEC-B8E3-B3A65038977D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6E64-1FD2-418F-B58F-A38BC9FDE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66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E095-0CE8-4EEC-B8E3-B3A65038977D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6E64-1FD2-418F-B58F-A38BC9FDE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32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BE095-0CE8-4EEC-B8E3-B3A65038977D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B6E64-1FD2-418F-B58F-A38BC9FDE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6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9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image" Target="../media/image39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5" Type="http://schemas.openxmlformats.org/officeDocument/2006/relationships/image" Target="../media/image390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bmp"/><Relationship Id="rId7" Type="http://schemas.openxmlformats.org/officeDocument/2006/relationships/image" Target="../media/image56.png"/><Relationship Id="rId2" Type="http://schemas.openxmlformats.org/officeDocument/2006/relationships/image" Target="../media/image51.b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0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.bin"/><Relationship Id="rId18" Type="http://schemas.openxmlformats.org/officeDocument/2006/relationships/image" Target="../media/image9.wmf"/><Relationship Id="rId26" Type="http://schemas.openxmlformats.org/officeDocument/2006/relationships/image" Target="../media/image13.wmf"/><Relationship Id="rId21" Type="http://schemas.openxmlformats.org/officeDocument/2006/relationships/oleObject" Target="../embeddings/oleObject9.bin"/><Relationship Id="rId34" Type="http://schemas.openxmlformats.org/officeDocument/2006/relationships/image" Target="../media/image15.wmf"/><Relationship Id="rId7" Type="http://schemas.openxmlformats.org/officeDocument/2006/relationships/oleObject" Target="../embeddings/oleObject2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7.bin"/><Relationship Id="rId25" Type="http://schemas.openxmlformats.org/officeDocument/2006/relationships/oleObject" Target="../embeddings/oleObject11.bin"/><Relationship Id="rId33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8.wmf"/><Relationship Id="rId20" Type="http://schemas.openxmlformats.org/officeDocument/2006/relationships/image" Target="../media/image10.wmf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4.bin"/><Relationship Id="rId24" Type="http://schemas.openxmlformats.org/officeDocument/2006/relationships/image" Target="../media/image12.wmf"/><Relationship Id="rId32" Type="http://schemas.openxmlformats.org/officeDocument/2006/relationships/oleObject" Target="../embeddings/oleObject16.bin"/><Relationship Id="rId37" Type="http://schemas.openxmlformats.org/officeDocument/2006/relationships/image" Target="../media/image16.wmf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0.bin"/><Relationship Id="rId28" Type="http://schemas.openxmlformats.org/officeDocument/2006/relationships/oleObject" Target="../embeddings/oleObject13.bin"/><Relationship Id="rId36" Type="http://schemas.openxmlformats.org/officeDocument/2006/relationships/oleObject" Target="../embeddings/oleObject19.bin"/><Relationship Id="rId10" Type="http://schemas.openxmlformats.org/officeDocument/2006/relationships/image" Target="../media/image5.wmf"/><Relationship Id="rId19" Type="http://schemas.openxmlformats.org/officeDocument/2006/relationships/oleObject" Target="../embeddings/oleObject8.bin"/><Relationship Id="rId31" Type="http://schemas.openxmlformats.org/officeDocument/2006/relationships/image" Target="../media/image14.wmf"/><Relationship Id="rId4" Type="http://schemas.openxmlformats.org/officeDocument/2006/relationships/image" Target="../media/image17.jpe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7.wmf"/><Relationship Id="rId22" Type="http://schemas.openxmlformats.org/officeDocument/2006/relationships/image" Target="../media/image11.wmf"/><Relationship Id="rId27" Type="http://schemas.openxmlformats.org/officeDocument/2006/relationships/oleObject" Target="../embeddings/oleObject12.bin"/><Relationship Id="rId30" Type="http://schemas.openxmlformats.org/officeDocument/2006/relationships/oleObject" Target="../embeddings/oleObject15.bin"/><Relationship Id="rId35" Type="http://schemas.openxmlformats.org/officeDocument/2006/relationships/oleObject" Target="../embeddings/oleObject18.bin"/><Relationship Id="rId8" Type="http://schemas.openxmlformats.org/officeDocument/2006/relationships/image" Target="../media/image4.wmf"/><Relationship Id="rId3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09684"/>
            <a:ext cx="9144000" cy="1016085"/>
          </a:xfrm>
        </p:spPr>
        <p:txBody>
          <a:bodyPr>
            <a:normAutofit fontScale="90000"/>
          </a:bodyPr>
          <a:lstStyle/>
          <a:p>
            <a:r>
              <a:rPr lang="en-US" altLang="zh-TW" sz="3600" b="1" dirty="0">
                <a:latin typeface="+mn-lt"/>
              </a:rPr>
              <a:t>Simulated Convective-Radiative Properties in the MJO during </a:t>
            </a:r>
            <a:r>
              <a:rPr lang="en-US" altLang="zh-TW" sz="3600" b="1" dirty="0" smtClean="0">
                <a:latin typeface="+mn-lt"/>
              </a:rPr>
              <a:t>DYNAMO/CINDY</a:t>
            </a:r>
            <a:r>
              <a:rPr lang="en-US" altLang="zh-CN" sz="3600" b="1" dirty="0" smtClean="0">
                <a:latin typeface="+mn-lt"/>
              </a:rPr>
              <a:t>2011</a:t>
            </a:r>
            <a:endParaRPr lang="en-US" sz="36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133735"/>
          </a:xfrm>
        </p:spPr>
        <p:txBody>
          <a:bodyPr>
            <a:noAutofit/>
          </a:bodyPr>
          <a:lstStyle/>
          <a:p>
            <a:r>
              <a:rPr lang="en-US" altLang="zh-CN" sz="3200" b="1" dirty="0">
                <a:ea typeface="標楷體" panose="03000509000000000000" pitchFamily="65" charset="-120"/>
              </a:rPr>
              <a:t>C.-H. </a:t>
            </a:r>
            <a:r>
              <a:rPr lang="en-US" altLang="zh-CN" sz="3200" b="1" dirty="0" smtClean="0">
                <a:ea typeface="標楷體" panose="03000509000000000000" pitchFamily="65" charset="-120"/>
              </a:rPr>
              <a:t>Sui, </a:t>
            </a:r>
            <a:r>
              <a:rPr lang="en-US" sz="3200" b="1" dirty="0" smtClean="0">
                <a:ea typeface="標楷體" panose="03000509000000000000" pitchFamily="65" charset="-120"/>
              </a:rPr>
              <a:t>Yi-An Chen, </a:t>
            </a:r>
            <a:r>
              <a:rPr lang="en-US" altLang="zh-CN" sz="3200" b="1" dirty="0" smtClean="0">
                <a:ea typeface="標楷體" panose="03000509000000000000" pitchFamily="65" charset="-120"/>
              </a:rPr>
              <a:t>Shu-Yu </a:t>
            </a:r>
            <a:r>
              <a:rPr lang="en-US" altLang="zh-CN" sz="3200" b="1" dirty="0" err="1" smtClean="0">
                <a:ea typeface="標楷體" panose="03000509000000000000" pitchFamily="65" charset="-120"/>
              </a:rPr>
              <a:t>Hou</a:t>
            </a:r>
            <a:endParaRPr lang="en-US" altLang="zh-CN" sz="3200" b="1" dirty="0">
              <a:ea typeface="標楷體" panose="03000509000000000000" pitchFamily="65" charset="-120"/>
            </a:endParaRPr>
          </a:p>
          <a:p>
            <a:r>
              <a:rPr lang="en-US" altLang="zh-CN" sz="3200" b="1" dirty="0" smtClean="0">
                <a:ea typeface="標楷體" panose="03000509000000000000" pitchFamily="65" charset="-120"/>
              </a:rPr>
              <a:t>National Taiwan University</a:t>
            </a:r>
            <a:endParaRPr lang="en-US" altLang="zh-CN" sz="3200" b="1" dirty="0"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877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859" y="60104"/>
            <a:ext cx="10515600" cy="1325563"/>
          </a:xfrm>
        </p:spPr>
        <p:txBody>
          <a:bodyPr/>
          <a:lstStyle/>
          <a:p>
            <a:r>
              <a:rPr lang="en-US" dirty="0" err="1" smtClean="0"/>
              <a:t>Tiedtke</a:t>
            </a:r>
            <a:r>
              <a:rPr lang="en-US" dirty="0" smtClean="0"/>
              <a:t> scheme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2465" y="1314234"/>
                <a:ext cx="11591925" cy="248031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dirty="0" smtClean="0"/>
                  <a:t>Bulk mass flux scheme</a:t>
                </a:r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dirty="0"/>
                  <a:t>T</a:t>
                </a:r>
                <a:r>
                  <a:rPr lang="en-US" sz="1800" dirty="0" smtClean="0"/>
                  <a:t>hree cloud types with 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(different closure) </a:t>
                </a:r>
                <a:r>
                  <a:rPr lang="en-US" sz="1800" dirty="0" smtClean="0"/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zh-TW" altLang="en-US" sz="1800" i="1">
                        <a:latin typeface="Cambria Math" panose="02040503050406030204" pitchFamily="18" charset="0"/>
                      </a:rPr>
                      <m:t>∎</m:t>
                    </m:r>
                  </m:oMath>
                </a14:m>
                <a:r>
                  <a:rPr lang="en-US" sz="1800" dirty="0" smtClean="0"/>
                  <a:t> shallow :  </a:t>
                </a:r>
                <a:r>
                  <a:rPr lang="en-US" altLang="zh-TW" sz="1800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sz="1800" dirty="0">
                    <a:solidFill>
                      <a:srgbClr val="FF0000"/>
                    </a:solidFill>
                  </a:rPr>
                  <a:t>PBL MSE budget </a:t>
                </a:r>
                <a:r>
                  <a:rPr lang="en-US" altLang="zh-TW" sz="1800" dirty="0" smtClean="0">
                    <a:solidFill>
                      <a:srgbClr val="FF0000"/>
                    </a:solidFill>
                  </a:rPr>
                  <a:t>)</a:t>
                </a:r>
                <a:r>
                  <a:rPr lang="zh-TW" alt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zh-TW" altLang="en-US" sz="1800" dirty="0" smtClean="0">
                    <a:solidFill>
                      <a:srgbClr val="FF0000"/>
                    </a:solidFill>
                  </a:rPr>
                  <a:t> </a:t>
                </a:r>
                <a:endParaRPr lang="en-US" altLang="zh-TW" sz="18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zh-TW" altLang="en-US" sz="1800" i="1">
                        <a:latin typeface="Cambria Math" panose="02040503050406030204" pitchFamily="18" charset="0"/>
                      </a:rPr>
                      <m:t>∎ </m:t>
                    </m:r>
                  </m:oMath>
                </a14:m>
                <a:r>
                  <a:rPr lang="en-US" sz="1800" dirty="0" smtClean="0"/>
                  <a:t>midlevel : </a:t>
                </a:r>
                <a:r>
                  <a:rPr lang="en-US" altLang="zh-TW" sz="1800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altLang="zh-TW" sz="1800" dirty="0">
                    <a:solidFill>
                      <a:srgbClr val="FF0000"/>
                    </a:solidFill>
                  </a:rPr>
                  <a:t>large scale vertical motion </a:t>
                </a:r>
                <a:r>
                  <a:rPr lang="en-US" altLang="zh-TW" sz="1800" dirty="0" smtClean="0">
                    <a:solidFill>
                      <a:srgbClr val="FF0000"/>
                    </a:solidFill>
                  </a:rPr>
                  <a:t>)</a:t>
                </a:r>
                <a:r>
                  <a:rPr lang="zh-TW" alt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zh-TW" altLang="en-US" sz="1800" dirty="0" smtClean="0">
                    <a:solidFill>
                      <a:srgbClr val="FF0000"/>
                    </a:solidFill>
                  </a:rPr>
                  <a:t>    </a:t>
                </a:r>
                <a:endParaRPr lang="en-US" altLang="zh-TW" sz="18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zh-TW" altLang="en-US" sz="1800" i="1" smtClean="0">
                        <a:latin typeface="Cambria Math" panose="02040503050406030204" pitchFamily="18" charset="0"/>
                      </a:rPr>
                      <m:t>∎</m:t>
                    </m:r>
                  </m:oMath>
                </a14:m>
                <a:r>
                  <a:rPr lang="zh-TW" altLang="en-US" sz="1800" dirty="0" smtClean="0"/>
                  <a:t> </a:t>
                </a:r>
                <a:r>
                  <a:rPr lang="en-US" altLang="zh-TW" sz="1800" dirty="0" smtClean="0"/>
                  <a:t>deep</a:t>
                </a:r>
                <a:r>
                  <a:rPr lang="zh-TW" altLang="en-US" sz="1800" dirty="0" smtClean="0"/>
                  <a:t> </a:t>
                </a:r>
                <a:r>
                  <a:rPr lang="en-US" altLang="zh-TW" sz="1800" dirty="0" smtClean="0"/>
                  <a:t>:</a:t>
                </a:r>
                <a:r>
                  <a:rPr lang="zh-TW" altLang="en-US" sz="1800" dirty="0" smtClean="0"/>
                  <a:t> </a:t>
                </a:r>
                <a:r>
                  <a:rPr lang="en-US" altLang="zh-TW" sz="1800" dirty="0" smtClean="0"/>
                  <a:t>change from </a:t>
                </a:r>
                <a:r>
                  <a:rPr lang="zh-TW" altLang="en-US" sz="1800" dirty="0" smtClean="0"/>
                  <a:t> </a:t>
                </a:r>
                <a:r>
                  <a:rPr lang="en-US" altLang="zh-TW" sz="1800" dirty="0" smtClean="0">
                    <a:solidFill>
                      <a:srgbClr val="FF0000"/>
                    </a:solidFill>
                  </a:rPr>
                  <a:t>(moisture convergence)</a:t>
                </a:r>
                <a:r>
                  <a:rPr lang="zh-TW" altLang="en-US" sz="1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sz="1800" dirty="0" smtClean="0"/>
                  <a:t>to </a:t>
                </a:r>
                <a:r>
                  <a:rPr lang="zh-TW" altLang="en-US" sz="1800" dirty="0" smtClean="0"/>
                  <a:t> </a:t>
                </a:r>
                <a:r>
                  <a:rPr lang="en-US" altLang="zh-TW" sz="1800" dirty="0" smtClean="0"/>
                  <a:t> </a:t>
                </a:r>
                <a:r>
                  <a:rPr lang="en-US" altLang="zh-TW" sz="1800" dirty="0" smtClean="0">
                    <a:solidFill>
                      <a:srgbClr val="FF0000"/>
                    </a:solidFill>
                  </a:rPr>
                  <a:t>(CAPE) 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65" y="1314234"/>
                <a:ext cx="11591925" cy="2480310"/>
              </a:xfrm>
              <a:blipFill rotWithShape="0">
                <a:blip r:embed="rId2"/>
                <a:stretch>
                  <a:fillRect l="-473" t="-24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549016" y="3785365"/>
            <a:ext cx="1845955" cy="369332"/>
          </a:xfrm>
          <a:prstGeom prst="rect">
            <a:avLst/>
          </a:prstGeom>
          <a:noFill/>
          <a:ln>
            <a:solidFill>
              <a:srgbClr val="FFC000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M. </a:t>
            </a:r>
            <a:r>
              <a:rPr lang="en-US" dirty="0" err="1" smtClean="0">
                <a:solidFill>
                  <a:srgbClr val="0070C0"/>
                </a:solidFill>
              </a:rPr>
              <a:t>Tiedtke</a:t>
            </a:r>
            <a:r>
              <a:rPr lang="en-US" dirty="0" smtClean="0">
                <a:solidFill>
                  <a:srgbClr val="0070C0"/>
                </a:solidFill>
              </a:rPr>
              <a:t> (1989)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77300" y="3767373"/>
            <a:ext cx="4121756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T. E. </a:t>
            </a:r>
            <a:r>
              <a:rPr lang="en-US" dirty="0" err="1" smtClean="0">
                <a:solidFill>
                  <a:srgbClr val="0070C0"/>
                </a:solidFill>
              </a:rPr>
              <a:t>Nordeng</a:t>
            </a:r>
            <a:r>
              <a:rPr lang="en-US" dirty="0" smtClean="0">
                <a:solidFill>
                  <a:srgbClr val="0070C0"/>
                </a:solidFill>
              </a:rPr>
              <a:t> (1994) , P. </a:t>
            </a:r>
            <a:r>
              <a:rPr lang="en-US" dirty="0" err="1" smtClean="0">
                <a:solidFill>
                  <a:srgbClr val="0070C0"/>
                </a:solidFill>
              </a:rPr>
              <a:t>Bechtold</a:t>
            </a:r>
            <a:r>
              <a:rPr lang="en-US" dirty="0" smtClean="0">
                <a:solidFill>
                  <a:srgbClr val="0070C0"/>
                </a:solidFill>
              </a:rPr>
              <a:t>   (2014)   </a:t>
            </a:r>
          </a:p>
        </p:txBody>
      </p:sp>
      <p:pic>
        <p:nvPicPr>
          <p:cNvPr id="31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" t="13682" r="11111"/>
          <a:stretch/>
        </p:blipFill>
        <p:spPr>
          <a:xfrm>
            <a:off x="4191953" y="4400550"/>
            <a:ext cx="3400426" cy="256346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1" b="38413"/>
          <a:stretch/>
        </p:blipFill>
        <p:spPr>
          <a:xfrm>
            <a:off x="9012554" y="4962945"/>
            <a:ext cx="1423936" cy="76634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6" t="13644" r="6887" b="19740"/>
          <a:stretch/>
        </p:blipFill>
        <p:spPr>
          <a:xfrm>
            <a:off x="1011554" y="5314950"/>
            <a:ext cx="1914526" cy="11430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221098" y="4428223"/>
            <a:ext cx="1813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Shallow cloud 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180931" y="4408742"/>
            <a:ext cx="1813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deep cloud 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8665756" y="4398032"/>
            <a:ext cx="1813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midlevel cloud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75418" y="2046210"/>
            <a:ext cx="4676537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cloud type choosing  ,  </a:t>
            </a:r>
            <a:r>
              <a:rPr lang="en-US" dirty="0" err="1" smtClean="0">
                <a:solidFill>
                  <a:srgbClr val="0070C0"/>
                </a:solidFill>
              </a:rPr>
              <a:t>Jakob</a:t>
            </a:r>
            <a:r>
              <a:rPr lang="en-US" dirty="0" smtClean="0">
                <a:solidFill>
                  <a:srgbClr val="0070C0"/>
                </a:solidFill>
              </a:rPr>
              <a:t> &amp; </a:t>
            </a:r>
            <a:r>
              <a:rPr lang="en-US" dirty="0" err="1">
                <a:solidFill>
                  <a:srgbClr val="0070C0"/>
                </a:solidFill>
              </a:rPr>
              <a:t>Siebesma</a:t>
            </a:r>
            <a:r>
              <a:rPr lang="en-US" dirty="0">
                <a:solidFill>
                  <a:srgbClr val="0070C0"/>
                </a:solidFill>
              </a:rPr>
              <a:t> (2003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 flipV="1">
            <a:off x="5629274" y="3421729"/>
            <a:ext cx="507532" cy="295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286242" y="2218683"/>
            <a:ext cx="628658" cy="5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279959" y="6528517"/>
            <a:ext cx="7668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/>
              <a:t>IFS DOCUMENTATION – </a:t>
            </a:r>
            <a:r>
              <a:rPr lang="fr-FR" sz="1400" b="1" dirty="0" smtClean="0"/>
              <a:t>Cy40r1</a:t>
            </a:r>
            <a:r>
              <a:rPr lang="fr-FR" sz="1400" dirty="0" smtClean="0"/>
              <a:t>    </a:t>
            </a:r>
            <a:r>
              <a:rPr lang="fr-FR" sz="1400" b="1" dirty="0" err="1" smtClean="0"/>
              <a:t>Operational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implementation</a:t>
            </a:r>
            <a:r>
              <a:rPr lang="fr-FR" dirty="0"/>
              <a:t/>
            </a:r>
            <a:br>
              <a:rPr lang="fr-FR" dirty="0"/>
            </a:br>
            <a:endParaRPr lang="en-US" dirty="0"/>
          </a:p>
        </p:txBody>
      </p:sp>
      <p:cxnSp>
        <p:nvCxnSpPr>
          <p:cNvPr id="51" name="Straight Arrow Connector 50"/>
          <p:cNvCxnSpPr/>
          <p:nvPr/>
        </p:nvCxnSpPr>
        <p:spPr>
          <a:xfrm flipH="1" flipV="1">
            <a:off x="4093039" y="3454718"/>
            <a:ext cx="507532" cy="295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7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565" y="-220196"/>
            <a:ext cx="7507323" cy="5505370"/>
          </a:xfrm>
          <a:prstGeom prst="rect">
            <a:avLst/>
          </a:prstGeom>
        </p:spPr>
      </p:pic>
      <p:sp>
        <p:nvSpPr>
          <p:cNvPr id="33" name="Oval Callout 32"/>
          <p:cNvSpPr/>
          <p:nvPr/>
        </p:nvSpPr>
        <p:spPr>
          <a:xfrm>
            <a:off x="8942183" y="239629"/>
            <a:ext cx="2259017" cy="1080073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>
              <a:rot lat="0" lon="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Organized detrainment from cloud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0780" y="4598510"/>
                <a:ext cx="4171333" cy="2209003"/>
              </a:xfrm>
              <a:prstGeom prst="rect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𝑞𝑣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𝑐𝑢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f>
                        <m:fPr>
                          <m:ctrlPr>
                            <a:rPr lang="en-US" altLang="zh-TW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altLang="zh-TW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TW" sz="1400" dirty="0">
                          <a:solidFill>
                            <a:srgbClr val="FF0000"/>
                          </a:solidFill>
                        </a:rPr>
                        <m:t> [</m:t>
                      </m:r>
                      <m:sSup>
                        <m:sSupPr>
                          <m:ctrlPr>
                            <a:rPr lang="en-US" altLang="zh-TW" sz="1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TW" sz="14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altLang="zh-TW" sz="14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TW" sz="1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zh-TW" sz="1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′]</m:t>
                      </m:r>
                      <m:r>
                        <m:rPr>
                          <m:nor/>
                        </m:rPr>
                        <a:rPr lang="zh-TW" altLang="en-US" sz="1400" dirty="0"/>
                        <m:t> </m:t>
                      </m:r>
                      <m:r>
                        <m:rPr>
                          <m:nor/>
                        </m:rPr>
                        <a:rPr lang="en-US" altLang="zh-TW" sz="1400" dirty="0"/>
                        <m:t>+    </m:t>
                      </m:r>
                      <m:r>
                        <m:rPr>
                          <m:nor/>
                        </m:rPr>
                        <a:rPr lang="en-US" altLang="zh-TW" sz="1400" dirty="0">
                          <a:solidFill>
                            <a:srgbClr val="0070C0"/>
                          </a:solidFill>
                        </a:rPr>
                        <m:t>(</m:t>
                      </m:r>
                      <m:r>
                        <m:rPr>
                          <m:nor/>
                        </m:rPr>
                        <a:rPr lang="en-US" altLang="zh-TW" sz="1400" dirty="0">
                          <a:solidFill>
                            <a:srgbClr val="0070C0"/>
                          </a:solidFill>
                        </a:rPr>
                        <m:t>E</m:t>
                      </m:r>
                      <m:r>
                        <m:rPr>
                          <m:nor/>
                        </m:rPr>
                        <a:rPr lang="en-US" altLang="zh-TW" sz="1400" dirty="0">
                          <a:solidFill>
                            <a:srgbClr val="0070C0"/>
                          </a:solidFill>
                        </a:rPr>
                        <m:t>−</m:t>
                      </m:r>
                      <m:r>
                        <m:rPr>
                          <m:nor/>
                        </m:rPr>
                        <a:rPr lang="en-US" altLang="zh-TW" sz="1400" dirty="0">
                          <a:solidFill>
                            <a:srgbClr val="0070C0"/>
                          </a:solidFill>
                        </a:rPr>
                        <m:t>C</m:t>
                      </m:r>
                      <m:r>
                        <m:rPr>
                          <m:nor/>
                        </m:rPr>
                        <a:rPr lang="en-US" altLang="zh-TW" sz="1400" dirty="0">
                          <a:solidFill>
                            <a:srgbClr val="0070C0"/>
                          </a:solidFill>
                        </a:rPr>
                        <m:t>)</m:t>
                      </m:r>
                      <m:r>
                        <a:rPr lang="en-US" altLang="zh-TW" sz="1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</m:oMath>
                  </m:oMathPara>
                </a14:m>
                <a:endParaRPr lang="en-US" altLang="zh-TW" sz="1400" b="0" i="1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𝑐𝑢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f>
                        <m:fPr>
                          <m:ctrlPr>
                            <a:rPr lang="en-US" altLang="zh-TW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altLang="zh-TW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TW" sz="1400" dirty="0">
                          <a:solidFill>
                            <a:srgbClr val="FF0000"/>
                          </a:solidFill>
                        </a:rPr>
                        <m:t> [</m:t>
                      </m:r>
                      <m:sSup>
                        <m:sSupPr>
                          <m:ctrlPr>
                            <a:rPr lang="en-US" altLang="zh-TW" sz="1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TW" sz="14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altLang="zh-TW" sz="14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TW" sz="1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sz="1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′]</m:t>
                      </m:r>
                      <m:r>
                        <m:rPr>
                          <m:nor/>
                        </m:rPr>
                        <a:rPr lang="zh-TW" altLang="en-US" sz="1400" dirty="0"/>
                        <m:t>   </m:t>
                      </m:r>
                      <m:r>
                        <m:rPr>
                          <m:nor/>
                        </m:rPr>
                        <a:rPr lang="en-US" altLang="zh-TW" sz="1400" dirty="0"/>
                        <m:t>+  </m:t>
                      </m:r>
                      <m:r>
                        <m:rPr>
                          <m:nor/>
                        </m:rPr>
                        <a:rPr lang="en-US" altLang="zh-TW" sz="1400" dirty="0">
                          <a:solidFill>
                            <a:srgbClr val="0070C0"/>
                          </a:solidFill>
                        </a:rPr>
                        <m:t>L</m:t>
                      </m:r>
                      <m:r>
                        <m:rPr>
                          <m:nor/>
                        </m:rPr>
                        <a:rPr lang="en-US" altLang="zh-TW" sz="1400" dirty="0">
                          <a:solidFill>
                            <a:srgbClr val="0070C0"/>
                          </a:solidFill>
                        </a:rPr>
                        <m:t>(</m:t>
                      </m:r>
                      <m:r>
                        <m:rPr>
                          <m:nor/>
                        </m:rPr>
                        <a:rPr lang="en-US" altLang="zh-TW" sz="1400" dirty="0">
                          <a:solidFill>
                            <a:srgbClr val="0070C0"/>
                          </a:solidFill>
                        </a:rPr>
                        <m:t>C</m:t>
                      </m:r>
                      <m:r>
                        <m:rPr>
                          <m:nor/>
                        </m:rPr>
                        <a:rPr lang="en-US" altLang="zh-TW" sz="1400" dirty="0">
                          <a:solidFill>
                            <a:srgbClr val="0070C0"/>
                          </a:solidFill>
                        </a:rPr>
                        <m:t>−</m:t>
                      </m:r>
                      <m:r>
                        <m:rPr>
                          <m:nor/>
                        </m:rPr>
                        <a:rPr lang="en-US" altLang="zh-TW" sz="1400" dirty="0">
                          <a:solidFill>
                            <a:srgbClr val="0070C0"/>
                          </a:solidFill>
                        </a:rPr>
                        <m:t>E</m:t>
                      </m:r>
                      <m:r>
                        <m:rPr>
                          <m:nor/>
                        </m:rPr>
                        <a:rPr lang="en-US" altLang="zh-TW" sz="1400" dirty="0">
                          <a:solidFill>
                            <a:srgbClr val="0070C0"/>
                          </a:solidFill>
                        </a:rPr>
                        <m:t>)</m:t>
                      </m:r>
                    </m:oMath>
                  </m:oMathPara>
                </a14:m>
                <a:endParaRPr lang="en-US" altLang="zh-TW" sz="1400" dirty="0" smtClean="0">
                  <a:solidFill>
                    <a:srgbClr val="0070C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𝑞𝑐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𝑐𝑢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𝑢𝑝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1400" i="1" baseline="-2500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𝑢𝑝</m:t>
                          </m:r>
                        </m:sub>
                      </m:sSub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                            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𝑞𝑖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𝑐𝑢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𝑢𝑝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𝑢𝑝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  <a:p>
                <a:endParaRPr lang="en-US" altLang="zh-TW" sz="1400" dirty="0" smtClean="0">
                  <a:solidFill>
                    <a:srgbClr val="0070C0"/>
                  </a:solidFill>
                </a:endParaRPr>
              </a:p>
              <a:p>
                <a:pPr algn="ctr"/>
                <a:r>
                  <a:rPr lang="en-US" altLang="zh-TW" sz="1400" dirty="0"/>
                  <a:t>Rain rate =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4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𝑙𝑜𝑢𝑑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𝑡𝑜𝑝</m:t>
                        </m:r>
                      </m:sub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𝑠𝑢𝑟𝑓𝑎𝑐𝑒</m:t>
                        </m:r>
                      </m:sup>
                      <m:e>
                        <m:r>
                          <a:rPr lang="en-US" altLang="zh-TW" sz="1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1400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𝑠𝑢𝑏𝑐𝑙𝑜𝑢𝑑</m:t>
                            </m:r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𝑑𝑜𝑤𝑛</m:t>
                            </m:r>
                          </m:sub>
                        </m:sSub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1400" dirty="0" err="1"/>
                  <a:t>dp</a:t>
                </a:r>
                <a:r>
                  <a:rPr lang="en-US" sz="1400" dirty="0"/>
                  <a:t>/g</a:t>
                </a:r>
              </a:p>
              <a:p>
                <a:endParaRPr lang="en-US" altLang="zh-TW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80" y="4598510"/>
                <a:ext cx="4171333" cy="2209003"/>
              </a:xfrm>
              <a:prstGeom prst="rect">
                <a:avLst/>
              </a:prstGeom>
              <a:blipFill rotWithShape="0">
                <a:blip r:embed="rId3"/>
                <a:stretch>
                  <a:fillRect b="-12055"/>
                </a:stretch>
              </a:blipFill>
              <a:ln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 rot="5400000">
            <a:off x="2290260" y="3226214"/>
            <a:ext cx="1238478" cy="5121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7937997" y="769606"/>
            <a:ext cx="972862" cy="321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4388664" y="842219"/>
            <a:ext cx="972862" cy="2921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rved Up Arrow 8"/>
          <p:cNvSpPr/>
          <p:nvPr/>
        </p:nvSpPr>
        <p:spPr>
          <a:xfrm rot="17641343">
            <a:off x="4272692" y="3093870"/>
            <a:ext cx="3627505" cy="1041544"/>
          </a:xfrm>
          <a:prstGeom prst="curvedUpArrow">
            <a:avLst>
              <a:gd name="adj1" fmla="val 18158"/>
              <a:gd name="adj2" fmla="val 50000"/>
              <a:gd name="adj3" fmla="val 5689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382648" y="4231314"/>
            <a:ext cx="712593" cy="243836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651372" y="3100551"/>
            <a:ext cx="301752" cy="243836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824878" y="2830466"/>
            <a:ext cx="150876" cy="243836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847262" y="4188391"/>
            <a:ext cx="712593" cy="32454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921343" y="3065152"/>
            <a:ext cx="342197" cy="29504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4960560" y="2802365"/>
            <a:ext cx="178321" cy="29504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6024" y="3617140"/>
            <a:ext cx="1687414" cy="1916360"/>
          </a:xfrm>
          <a:prstGeom prst="rect">
            <a:avLst/>
          </a:prstGeom>
        </p:spPr>
      </p:pic>
      <p:sp>
        <p:nvSpPr>
          <p:cNvPr id="17" name="Freeform 16"/>
          <p:cNvSpPr/>
          <p:nvPr/>
        </p:nvSpPr>
        <p:spPr>
          <a:xfrm>
            <a:off x="6250663" y="3083313"/>
            <a:ext cx="1384307" cy="1698387"/>
          </a:xfrm>
          <a:custGeom>
            <a:avLst/>
            <a:gdLst>
              <a:gd name="connsiteX0" fmla="*/ 809469 w 961064"/>
              <a:gd name="connsiteY0" fmla="*/ 0 h 1543987"/>
              <a:gd name="connsiteX1" fmla="*/ 899410 w 961064"/>
              <a:gd name="connsiteY1" fmla="*/ 1199213 h 1543987"/>
              <a:gd name="connsiteX2" fmla="*/ 0 w 961064"/>
              <a:gd name="connsiteY2" fmla="*/ 1543987 h 1543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1064" h="1543987">
                <a:moveTo>
                  <a:pt x="809469" y="0"/>
                </a:moveTo>
                <a:cubicBezTo>
                  <a:pt x="921895" y="470941"/>
                  <a:pt x="1034321" y="941882"/>
                  <a:pt x="899410" y="1199213"/>
                </a:cubicBezTo>
                <a:cubicBezTo>
                  <a:pt x="764499" y="1456544"/>
                  <a:pt x="382249" y="1500265"/>
                  <a:pt x="0" y="154398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260409" y="1887033"/>
            <a:ext cx="25443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Updraft </a:t>
            </a:r>
          </a:p>
          <a:p>
            <a:r>
              <a:rPr lang="en-US" sz="1400" b="1" dirty="0" smtClean="0"/>
              <a:t>With</a:t>
            </a:r>
          </a:p>
          <a:p>
            <a:r>
              <a:rPr lang="en-US" sz="1400" b="1" dirty="0" smtClean="0"/>
              <a:t> condensation </a:t>
            </a:r>
            <a:endParaRPr lang="en-US" sz="2800" b="1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6824693" y="2895067"/>
            <a:ext cx="28163" cy="1879561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962103" y="2912557"/>
            <a:ext cx="28163" cy="1879561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114503" y="2885077"/>
            <a:ext cx="28163" cy="1879561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261289" y="2894418"/>
            <a:ext cx="28163" cy="1879561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Callout 26"/>
          <p:cNvSpPr/>
          <p:nvPr/>
        </p:nvSpPr>
        <p:spPr>
          <a:xfrm>
            <a:off x="8493008" y="4763358"/>
            <a:ext cx="2584863" cy="1056518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>
              <a:rot lat="0" lon="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Evaporation of precipitation in </a:t>
            </a:r>
            <a:r>
              <a:rPr lang="en-US" dirty="0" err="1">
                <a:solidFill>
                  <a:schemeClr val="tx1"/>
                </a:solidFill>
              </a:rPr>
              <a:t>subcloud</a:t>
            </a:r>
            <a:r>
              <a:rPr lang="en-US" dirty="0">
                <a:solidFill>
                  <a:schemeClr val="tx1"/>
                </a:solidFill>
              </a:rPr>
              <a:t> layer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7449930" y="2861910"/>
            <a:ext cx="28163" cy="1879561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552060" y="3338490"/>
            <a:ext cx="1086647" cy="856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543134" y="3429047"/>
                <a:ext cx="2881392" cy="6914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𝑢𝑝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sub>
                    </m:sSub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1.75</m:t>
                    </m:r>
                    <m:r>
                      <a:rPr lang="en-US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1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f>
                      <m:fPr>
                        <m:ctrlPr>
                          <a:rPr lang="en-US" sz="11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𝑢𝑝</m:t>
                            </m:r>
                          </m:sub>
                        </m:sSub>
                      </m:num>
                      <m:den>
                        <m:r>
                          <a:rPr lang="en-US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den>
                    </m:f>
                  </m:oMath>
                </a14:m>
                <a:r>
                  <a:rPr lang="en-US" sz="1100" dirty="0" smtClean="0"/>
                  <a:t> (1.3 –RH)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1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100" i="1">
                                <a:latin typeface="Cambria Math" panose="02040503050406030204" pitchFamily="18" charset="0"/>
                              </a:rPr>
                              <m:t>𝑠𝑎𝑡</m:t>
                            </m:r>
                          </m:sub>
                        </m:sSub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11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acc>
                          </m:e>
                          <m:sub/>
                        </m:sSub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1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100" i="1">
                                <a:latin typeface="Cambria Math" panose="02040503050406030204" pitchFamily="18" charset="0"/>
                              </a:rPr>
                              <m:t>𝑠𝑎𝑡</m:t>
                            </m:r>
                          </m:sub>
                        </m:sSub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11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acc>
                          </m:e>
                          <m:sub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𝑏𝑎𝑠𝑒</m:t>
                            </m:r>
                          </m:sub>
                        </m:sSub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sSup>
                      <m:sSupPr>
                        <m:ctrlPr>
                          <a:rPr lang="en-US" sz="11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100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1100" dirty="0" smtClean="0"/>
                  <a:t>       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𝑢𝑝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=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.75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f>
                        <m:f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𝑢𝑝</m:t>
                              </m:r>
                            </m:sub>
                          </m:sSub>
                        </m:num>
                        <m:den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m:rPr>
                          <m:nor/>
                        </m:rPr>
                        <a:rPr lang="en-US" sz="1100" dirty="0"/>
                        <m:t> (1.</m:t>
                      </m:r>
                      <m:r>
                        <m:rPr>
                          <m:nor/>
                        </m:rPr>
                        <a:rPr lang="en-US" sz="1100" b="0" i="0" dirty="0" smtClean="0"/>
                        <m:t>6</m:t>
                      </m:r>
                      <m:r>
                        <m:rPr>
                          <m:nor/>
                        </m:rPr>
                        <a:rPr lang="en-US" sz="1100" dirty="0"/>
                        <m:t> –</m:t>
                      </m:r>
                      <m:r>
                        <m:rPr>
                          <m:nor/>
                        </m:rPr>
                        <a:rPr lang="en-US" sz="1100" dirty="0"/>
                        <m:t>RH</m:t>
                      </m:r>
                      <m:r>
                        <m:rPr>
                          <m:nor/>
                        </m:rPr>
                        <a:rPr lang="en-US" sz="1100" dirty="0"/>
                        <m:t>)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134" y="3429047"/>
                <a:ext cx="2881392" cy="691427"/>
              </a:xfrm>
              <a:prstGeom prst="rect">
                <a:avLst/>
              </a:prstGeom>
              <a:blipFill rotWithShape="0">
                <a:blip r:embed="rId5"/>
                <a:stretch>
                  <a:fillRect l="-16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3353914" y="2930009"/>
            <a:ext cx="1206453" cy="47397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Ex :Deep cloud </a:t>
            </a:r>
          </a:p>
          <a:p>
            <a:r>
              <a:rPr lang="en-US" sz="1100" dirty="0" smtClean="0"/>
              <a:t>Entrain /detrain</a:t>
            </a:r>
            <a:endParaRPr lang="en-US" sz="1100" dirty="0"/>
          </a:p>
        </p:txBody>
      </p:sp>
      <p:sp>
        <p:nvSpPr>
          <p:cNvPr id="34" name="TextBox 33"/>
          <p:cNvSpPr txBox="1"/>
          <p:nvPr/>
        </p:nvSpPr>
        <p:spPr>
          <a:xfrm>
            <a:off x="7744217" y="4248081"/>
            <a:ext cx="3393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Downdraft </a:t>
            </a:r>
          </a:p>
          <a:p>
            <a:r>
              <a:rPr lang="en-US" sz="1600" b="1" dirty="0" smtClean="0"/>
              <a:t>With </a:t>
            </a:r>
          </a:p>
          <a:p>
            <a:r>
              <a:rPr lang="en-US" sz="1600" b="1" dirty="0" smtClean="0"/>
              <a:t>Evaporation </a:t>
            </a:r>
            <a:endParaRPr lang="en-US" sz="3200" b="1" dirty="0"/>
          </a:p>
        </p:txBody>
      </p:sp>
      <p:sp>
        <p:nvSpPr>
          <p:cNvPr id="37" name="Rectangle 36"/>
          <p:cNvSpPr/>
          <p:nvPr/>
        </p:nvSpPr>
        <p:spPr>
          <a:xfrm>
            <a:off x="6775584" y="2115231"/>
            <a:ext cx="1369496" cy="9085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4168" y="2047258"/>
            <a:ext cx="1196512" cy="873527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6054583" y="4866841"/>
            <a:ext cx="631441" cy="1767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Rectangle 39"/>
          <p:cNvSpPr/>
          <p:nvPr/>
        </p:nvSpPr>
        <p:spPr>
          <a:xfrm>
            <a:off x="6020675" y="4817362"/>
            <a:ext cx="267793" cy="1767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Rectangle 40"/>
          <p:cNvSpPr/>
          <p:nvPr/>
        </p:nvSpPr>
        <p:spPr>
          <a:xfrm>
            <a:off x="5022507" y="4586635"/>
            <a:ext cx="267793" cy="1767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Rectangle 42"/>
          <p:cNvSpPr/>
          <p:nvPr/>
        </p:nvSpPr>
        <p:spPr>
          <a:xfrm>
            <a:off x="6729880" y="1822026"/>
            <a:ext cx="1203586" cy="240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Oval Callout 43"/>
          <p:cNvSpPr/>
          <p:nvPr/>
        </p:nvSpPr>
        <p:spPr>
          <a:xfrm>
            <a:off x="8252106" y="2073564"/>
            <a:ext cx="2968928" cy="1052878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>
              <a:rot lat="0" lon="6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>
                <a:solidFill>
                  <a:schemeClr val="tx1"/>
                </a:solidFill>
              </a:rPr>
              <a:t>Conversion </a:t>
            </a:r>
            <a:r>
              <a:rPr lang="en-US" altLang="zh-TW" dirty="0" smtClean="0">
                <a:solidFill>
                  <a:schemeClr val="tx1"/>
                </a:solidFill>
              </a:rPr>
              <a:t>of cloud condensate </a:t>
            </a:r>
            <a:r>
              <a:rPr lang="en-US" altLang="zh-TW" dirty="0">
                <a:solidFill>
                  <a:schemeClr val="tx1"/>
                </a:solidFill>
              </a:rPr>
              <a:t>to precipitation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278222" y="1331184"/>
            <a:ext cx="1845955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1400" dirty="0" smtClean="0"/>
              <a:t>Using (Simpson 1969 )</a:t>
            </a:r>
          </a:p>
          <a:p>
            <a:r>
              <a:rPr lang="en-US" altLang="zh-TW" sz="1400" dirty="0" smtClean="0"/>
              <a:t>cloud kinetic equation </a:t>
            </a:r>
            <a:endParaRPr lang="zh-TW" altLang="en-US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10243927" y="3083313"/>
            <a:ext cx="1412181" cy="30777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1400" dirty="0" smtClean="0"/>
              <a:t>(Sundqvist 1978)</a:t>
            </a:r>
            <a:endParaRPr lang="zh-TW" alt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10323114" y="5782180"/>
            <a:ext cx="1253805" cy="30777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1400" dirty="0" smtClean="0"/>
              <a:t>(Kessler  1969)</a:t>
            </a:r>
            <a:endParaRPr lang="zh-TW" altLang="en-US" sz="1400" dirty="0"/>
          </a:p>
        </p:txBody>
      </p: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193859" y="60104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+mn-lt"/>
              </a:rPr>
              <a:t>     </a:t>
            </a:r>
            <a:r>
              <a:rPr lang="en-US" sz="3200" b="1" dirty="0" err="1" smtClean="0">
                <a:latin typeface="+mn-lt"/>
              </a:rPr>
              <a:t>Tiedtke</a:t>
            </a:r>
            <a:r>
              <a:rPr lang="en-US" sz="3200" b="1" dirty="0" smtClean="0">
                <a:latin typeface="+mn-lt"/>
              </a:rPr>
              <a:t> scheme </a:t>
            </a:r>
            <a:endParaRPr lang="en-US" sz="32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317004" y="1970662"/>
                <a:ext cx="1207703" cy="5448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num>
                      <m:den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US" sz="2000" dirty="0" smtClean="0"/>
                  <a:t>=E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004" y="1970662"/>
                <a:ext cx="1207703" cy="544893"/>
              </a:xfrm>
              <a:prstGeom prst="rect">
                <a:avLst/>
              </a:prstGeom>
              <a:blipFill rotWithShape="0"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184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49" b="26762"/>
          <a:stretch/>
        </p:blipFill>
        <p:spPr>
          <a:xfrm>
            <a:off x="2740406" y="1918678"/>
            <a:ext cx="7200000" cy="159080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98" b="27862"/>
          <a:stretch/>
        </p:blipFill>
        <p:spPr>
          <a:xfrm>
            <a:off x="2738996" y="352924"/>
            <a:ext cx="7200000" cy="1578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9" b="27137"/>
          <a:stretch/>
        </p:blipFill>
        <p:spPr>
          <a:xfrm>
            <a:off x="2726156" y="3484430"/>
            <a:ext cx="7200000" cy="1553229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54" b="26846"/>
          <a:stretch/>
        </p:blipFill>
        <p:spPr>
          <a:xfrm>
            <a:off x="2733636" y="4957303"/>
            <a:ext cx="7200900" cy="1620203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/>
          </p:cNvPicPr>
          <p:nvPr/>
        </p:nvPicPr>
        <p:blipFill rotWithShape="1">
          <a:blip r:embed="rId7"/>
          <a:srcRect t="31845" b="19252"/>
          <a:stretch/>
        </p:blipFill>
        <p:spPr>
          <a:xfrm>
            <a:off x="2750396" y="6561218"/>
            <a:ext cx="6923809" cy="28875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779695" y="51955"/>
            <a:ext cx="54958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b="1" dirty="0" smtClean="0"/>
              <a:t>Three month mean Rain </a:t>
            </a:r>
            <a:r>
              <a:rPr lang="en-US" altLang="zh-TW" b="1" dirty="0"/>
              <a:t>rate </a:t>
            </a:r>
            <a:r>
              <a:rPr lang="en-US" altLang="zh-TW" b="1" dirty="0" smtClean="0"/>
              <a:t>(mm/</a:t>
            </a:r>
            <a:r>
              <a:rPr lang="en-US" altLang="zh-TW" b="1" dirty="0" err="1" smtClean="0"/>
              <a:t>hr</a:t>
            </a:r>
            <a:r>
              <a:rPr lang="en-US" altLang="zh-TW" b="1" dirty="0" smtClean="0"/>
              <a:t>)</a:t>
            </a:r>
            <a:endParaRPr lang="en-US" altLang="zh-TW" b="1" dirty="0"/>
          </a:p>
        </p:txBody>
      </p:sp>
      <p:grpSp>
        <p:nvGrpSpPr>
          <p:cNvPr id="3" name="群組 2"/>
          <p:cNvGrpSpPr/>
          <p:nvPr/>
        </p:nvGrpSpPr>
        <p:grpSpPr>
          <a:xfrm>
            <a:off x="3078157" y="438973"/>
            <a:ext cx="1884796" cy="4978122"/>
            <a:chOff x="447251" y="86049"/>
            <a:chExt cx="1884796" cy="4978122"/>
          </a:xfrm>
        </p:grpSpPr>
        <p:sp>
          <p:nvSpPr>
            <p:cNvPr id="10" name="TextBox 9"/>
            <p:cNvSpPr txBox="1"/>
            <p:nvPr/>
          </p:nvSpPr>
          <p:spPr>
            <a:xfrm>
              <a:off x="447251" y="86049"/>
              <a:ext cx="140243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M</a:t>
              </a:r>
              <a:r>
                <a:rPr lang="en-US" altLang="zh-TW" dirty="0" smtClean="0"/>
                <a:t>icrophysics</a:t>
              </a:r>
              <a:endParaRPr lang="zh-TW" alt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0074" y="1621182"/>
              <a:ext cx="105349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Cumulus </a:t>
              </a:r>
              <a:endParaRPr lang="zh-TW" alt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0074" y="3168930"/>
              <a:ext cx="6887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Total </a:t>
              </a:r>
              <a:endParaRPr lang="zh-TW" altLang="en-US" dirty="0"/>
            </a:p>
          </p:txBody>
        </p:sp>
        <p:sp>
          <p:nvSpPr>
            <p:cNvPr id="14" name="TextBox 4"/>
            <p:cNvSpPr txBox="1"/>
            <p:nvPr/>
          </p:nvSpPr>
          <p:spPr>
            <a:xfrm>
              <a:off x="457032" y="4694839"/>
              <a:ext cx="13101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Trmm</a:t>
              </a:r>
              <a:r>
                <a:rPr lang="en-US" dirty="0" smtClean="0"/>
                <a:t> 3b42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6"/>
                <p:cNvSpPr txBox="1"/>
                <p:nvPr/>
              </p:nvSpPr>
              <p:spPr>
                <a:xfrm>
                  <a:off x="1459244" y="4687543"/>
                  <a:ext cx="872803" cy="3708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0.25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9244" y="4687543"/>
                  <a:ext cx="872803" cy="37080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/>
            <p:cNvSpPr txBox="1"/>
            <p:nvPr/>
          </p:nvSpPr>
          <p:spPr>
            <a:xfrm>
              <a:off x="487197" y="3348586"/>
              <a:ext cx="7997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m</a:t>
              </a:r>
              <a:r>
                <a:rPr lang="en-US" altLang="zh-TW" dirty="0" smtClean="0"/>
                <a:t>ax  4</a:t>
              </a:r>
              <a:endParaRPr lang="zh-TW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0273" y="290075"/>
              <a:ext cx="9215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m</a:t>
              </a:r>
              <a:r>
                <a:rPr lang="en-US" altLang="zh-TW" dirty="0" smtClean="0"/>
                <a:t>ax 2.7</a:t>
              </a:r>
              <a:endParaRPr lang="zh-TW" alt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1467" y="1833565"/>
              <a:ext cx="7997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m</a:t>
              </a:r>
              <a:r>
                <a:rPr lang="en-US" altLang="zh-TW" dirty="0" smtClean="0"/>
                <a:t>ax  3</a:t>
              </a:r>
              <a:endParaRPr lang="zh-TW" altLang="en-US" dirty="0"/>
            </a:p>
          </p:txBody>
        </p:sp>
      </p:grpSp>
      <p:sp>
        <p:nvSpPr>
          <p:cNvPr id="19" name="矩形 18"/>
          <p:cNvSpPr/>
          <p:nvPr/>
        </p:nvSpPr>
        <p:spPr>
          <a:xfrm>
            <a:off x="10196250" y="3829"/>
            <a:ext cx="200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0070C0"/>
                </a:solidFill>
              </a:rPr>
              <a:t>(MPAS default run)</a:t>
            </a:r>
            <a:endParaRPr lang="zh-TW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00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31" r="3197" b="27389"/>
          <a:stretch/>
        </p:blipFill>
        <p:spPr>
          <a:xfrm>
            <a:off x="2730759" y="3474660"/>
            <a:ext cx="6969816" cy="1554480"/>
          </a:xfrm>
          <a:prstGeom prst="rect">
            <a:avLst/>
          </a:prstGeom>
        </p:spPr>
      </p:pic>
      <p:pic>
        <p:nvPicPr>
          <p:cNvPr id="20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82" r="3105" b="27838"/>
          <a:stretch/>
        </p:blipFill>
        <p:spPr>
          <a:xfrm>
            <a:off x="2738233" y="1910392"/>
            <a:ext cx="6976428" cy="1554480"/>
          </a:xfrm>
          <a:prstGeom prst="rect">
            <a:avLst/>
          </a:prstGeom>
        </p:spPr>
      </p:pic>
      <p:pic>
        <p:nvPicPr>
          <p:cNvPr id="18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20" b="27083"/>
          <a:stretch/>
        </p:blipFill>
        <p:spPr>
          <a:xfrm>
            <a:off x="2731074" y="347472"/>
            <a:ext cx="7200000" cy="1591056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54" b="26846"/>
          <a:stretch/>
        </p:blipFill>
        <p:spPr>
          <a:xfrm>
            <a:off x="2733636" y="4957303"/>
            <a:ext cx="7200900" cy="1620203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/>
          </p:cNvPicPr>
          <p:nvPr/>
        </p:nvPicPr>
        <p:blipFill rotWithShape="1">
          <a:blip r:embed="rId7"/>
          <a:srcRect t="31845" b="19252"/>
          <a:stretch/>
        </p:blipFill>
        <p:spPr>
          <a:xfrm>
            <a:off x="2750396" y="6561218"/>
            <a:ext cx="6923809" cy="28875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779695" y="51955"/>
            <a:ext cx="54958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b="1" dirty="0" smtClean="0"/>
              <a:t>Three month mean Rain </a:t>
            </a:r>
            <a:r>
              <a:rPr lang="en-US" altLang="zh-TW" b="1" dirty="0"/>
              <a:t>rate </a:t>
            </a:r>
            <a:r>
              <a:rPr lang="en-US" altLang="zh-TW" b="1" dirty="0" smtClean="0"/>
              <a:t>(mm/</a:t>
            </a:r>
            <a:r>
              <a:rPr lang="en-US" altLang="zh-TW" b="1" dirty="0" err="1" smtClean="0"/>
              <a:t>hr</a:t>
            </a:r>
            <a:r>
              <a:rPr lang="en-US" altLang="zh-TW" b="1" dirty="0" smtClean="0"/>
              <a:t>)</a:t>
            </a:r>
            <a:endParaRPr lang="en-US" altLang="zh-TW" b="1" dirty="0"/>
          </a:p>
        </p:txBody>
      </p:sp>
      <p:grpSp>
        <p:nvGrpSpPr>
          <p:cNvPr id="3" name="群組 2"/>
          <p:cNvGrpSpPr/>
          <p:nvPr/>
        </p:nvGrpSpPr>
        <p:grpSpPr>
          <a:xfrm>
            <a:off x="3078157" y="438973"/>
            <a:ext cx="1884796" cy="4978122"/>
            <a:chOff x="447251" y="86049"/>
            <a:chExt cx="1884796" cy="4978122"/>
          </a:xfrm>
        </p:grpSpPr>
        <p:sp>
          <p:nvSpPr>
            <p:cNvPr id="10" name="TextBox 9"/>
            <p:cNvSpPr txBox="1"/>
            <p:nvPr/>
          </p:nvSpPr>
          <p:spPr>
            <a:xfrm>
              <a:off x="447251" y="86049"/>
              <a:ext cx="140243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M</a:t>
              </a:r>
              <a:r>
                <a:rPr lang="en-US" altLang="zh-TW" dirty="0" smtClean="0"/>
                <a:t>icrophysics</a:t>
              </a:r>
              <a:endParaRPr lang="zh-TW" alt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0074" y="1621182"/>
              <a:ext cx="105349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Cumulus </a:t>
              </a:r>
              <a:endParaRPr lang="zh-TW" alt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0074" y="3168930"/>
              <a:ext cx="6887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Total </a:t>
              </a:r>
              <a:endParaRPr lang="zh-TW" altLang="en-US" dirty="0"/>
            </a:p>
          </p:txBody>
        </p:sp>
        <p:sp>
          <p:nvSpPr>
            <p:cNvPr id="14" name="TextBox 4"/>
            <p:cNvSpPr txBox="1"/>
            <p:nvPr/>
          </p:nvSpPr>
          <p:spPr>
            <a:xfrm>
              <a:off x="457032" y="4694839"/>
              <a:ext cx="13101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Trmm</a:t>
              </a:r>
              <a:r>
                <a:rPr lang="en-US" dirty="0" smtClean="0"/>
                <a:t> 3b42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6"/>
                <p:cNvSpPr txBox="1"/>
                <p:nvPr/>
              </p:nvSpPr>
              <p:spPr>
                <a:xfrm>
                  <a:off x="1459244" y="4687543"/>
                  <a:ext cx="872803" cy="3708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0.25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9244" y="4687543"/>
                  <a:ext cx="872803" cy="37080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/>
            <p:cNvSpPr txBox="1"/>
            <p:nvPr/>
          </p:nvSpPr>
          <p:spPr>
            <a:xfrm>
              <a:off x="487197" y="3348586"/>
              <a:ext cx="7997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m</a:t>
              </a:r>
              <a:r>
                <a:rPr lang="en-US" altLang="zh-TW" dirty="0" smtClean="0"/>
                <a:t>ax  5</a:t>
              </a:r>
              <a:endParaRPr lang="zh-TW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0273" y="290075"/>
              <a:ext cx="9215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m</a:t>
              </a:r>
              <a:r>
                <a:rPr lang="en-US" altLang="zh-TW" dirty="0" smtClean="0"/>
                <a:t>ax 4.5</a:t>
              </a:r>
              <a:endParaRPr lang="zh-TW" alt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1467" y="1833565"/>
              <a:ext cx="9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m</a:t>
              </a:r>
              <a:r>
                <a:rPr lang="en-US" altLang="zh-TW" dirty="0" smtClean="0"/>
                <a:t>ax  1.3</a:t>
              </a:r>
              <a:endParaRPr lang="zh-TW" altLang="en-US" dirty="0"/>
            </a:p>
          </p:txBody>
        </p:sp>
      </p:grpSp>
      <p:sp>
        <p:nvSpPr>
          <p:cNvPr id="19" name="矩形 18"/>
          <p:cNvSpPr/>
          <p:nvPr/>
        </p:nvSpPr>
        <p:spPr>
          <a:xfrm>
            <a:off x="10196250" y="3829"/>
            <a:ext cx="901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Cy40r1</a:t>
            </a:r>
            <a:r>
              <a:rPr lang="en-US" altLang="zh-TW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538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4" r="8219"/>
          <a:stretch/>
        </p:blipFill>
        <p:spPr>
          <a:xfrm>
            <a:off x="32082" y="268873"/>
            <a:ext cx="12506670" cy="3056239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" t="28154" r="4086" b="26846"/>
          <a:stretch/>
        </p:blipFill>
        <p:spPr>
          <a:xfrm>
            <a:off x="38333" y="3628519"/>
            <a:ext cx="11816783" cy="28391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62291" y="3395431"/>
            <a:ext cx="3107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Trmm</a:t>
            </a:r>
            <a:r>
              <a:rPr lang="en-US" dirty="0" smtClean="0"/>
              <a:t> 3b42   Rain rate (mm/</a:t>
            </a:r>
            <a:r>
              <a:rPr lang="en-US" dirty="0" err="1" smtClean="0"/>
              <a:t>hr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29128" b="24686"/>
          <a:stretch/>
        </p:blipFill>
        <p:spPr>
          <a:xfrm>
            <a:off x="3472293" y="6448926"/>
            <a:ext cx="6923809" cy="2727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410739" y="3404181"/>
                <a:ext cx="7589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dirty="0"/>
                            <m:t>0.25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0739" y="3404181"/>
                <a:ext cx="758989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112169" y="23618"/>
            <a:ext cx="7019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ambria Math" panose="02040503050406030204" pitchFamily="18" charset="0"/>
              </a:rPr>
              <a:t>Trmm</a:t>
            </a:r>
            <a:r>
              <a:rPr lang="en-US" dirty="0" smtClean="0">
                <a:latin typeface="Cambria Math" panose="02040503050406030204" pitchFamily="18" charset="0"/>
              </a:rPr>
              <a:t> 3b25   </a:t>
            </a:r>
            <a:r>
              <a:rPr lang="en-US" dirty="0" smtClean="0"/>
              <a:t>Rain </a:t>
            </a:r>
            <a:r>
              <a:rPr lang="en-US" dirty="0"/>
              <a:t>rate </a:t>
            </a:r>
            <a:r>
              <a:rPr lang="en-US" dirty="0" smtClean="0"/>
              <a:t>(mm/</a:t>
            </a:r>
            <a:r>
              <a:rPr lang="en-US" dirty="0" err="1" smtClean="0"/>
              <a:t>hr</a:t>
            </a:r>
            <a:r>
              <a:rPr lang="en-US" dirty="0" smtClean="0"/>
              <a:t>) at 4 km   </a:t>
            </a:r>
            <a:r>
              <a:rPr lang="en-US" dirty="0" smtClean="0">
                <a:solidFill>
                  <a:srgbClr val="FF0000"/>
                </a:solidFill>
              </a:rPr>
              <a:t>convective</a:t>
            </a:r>
            <a:r>
              <a:rPr lang="en-US" dirty="0" smtClean="0"/>
              <a:t>  vs </a:t>
            </a:r>
            <a:r>
              <a:rPr lang="en-US" dirty="0" err="1" smtClean="0"/>
              <a:t>stratiform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450639" y="3010390"/>
            <a:ext cx="2501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Contour [0.5 1 </a:t>
            </a:r>
            <a:r>
              <a:rPr lang="en-US" b="1" dirty="0" smtClean="0"/>
              <a:t>1.5 2 2.5</a:t>
            </a:r>
            <a:r>
              <a:rPr lang="en-US" dirty="0" smtClean="0"/>
              <a:t>]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7"/>
              <p:cNvSpPr txBox="1"/>
              <p:nvPr/>
            </p:nvSpPr>
            <p:spPr>
              <a:xfrm>
                <a:off x="10250905" y="14891"/>
                <a:ext cx="11028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/>
                          <m:t>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/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0905" y="14891"/>
                <a:ext cx="1102896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478465" y="4029740"/>
            <a:ext cx="11281144" cy="197765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898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1539352" y="243892"/>
            <a:ext cx="9243643" cy="1554537"/>
            <a:chOff x="1539352" y="243892"/>
            <a:chExt cx="9243643" cy="1554537"/>
          </a:xfrm>
        </p:grpSpPr>
        <p:cxnSp>
          <p:nvCxnSpPr>
            <p:cNvPr id="27" name="直線箭頭接點 26"/>
            <p:cNvCxnSpPr>
              <a:endCxn id="60" idx="3"/>
            </p:cNvCxnSpPr>
            <p:nvPr/>
          </p:nvCxnSpPr>
          <p:spPr>
            <a:xfrm flipV="1">
              <a:off x="3214586" y="1320834"/>
              <a:ext cx="1275911" cy="1647"/>
            </a:xfrm>
            <a:prstGeom prst="straightConnector1">
              <a:avLst/>
            </a:prstGeom>
            <a:ln>
              <a:solidFill>
                <a:srgbClr val="0000FF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箭頭接點 6"/>
            <p:cNvCxnSpPr>
              <a:endCxn id="63" idx="3"/>
            </p:cNvCxnSpPr>
            <p:nvPr/>
          </p:nvCxnSpPr>
          <p:spPr>
            <a:xfrm flipV="1">
              <a:off x="1915462" y="1327584"/>
              <a:ext cx="1293727" cy="9260"/>
            </a:xfrm>
            <a:prstGeom prst="straightConnector1">
              <a:avLst/>
            </a:prstGeom>
            <a:ln>
              <a:solidFill>
                <a:srgbClr val="0000FF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箭頭接點 11"/>
            <p:cNvCxnSpPr/>
            <p:nvPr/>
          </p:nvCxnSpPr>
          <p:spPr>
            <a:xfrm>
              <a:off x="1788475" y="1613763"/>
              <a:ext cx="8382000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字方塊 15"/>
            <p:cNvSpPr txBox="1"/>
            <p:nvPr/>
          </p:nvSpPr>
          <p:spPr>
            <a:xfrm>
              <a:off x="1807886" y="243892"/>
              <a:ext cx="23622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z="2000" dirty="0">
                  <a:solidFill>
                    <a:schemeClr val="bg1">
                      <a:lumMod val="85000"/>
                    </a:schemeClr>
                  </a:solidFill>
                </a:rPr>
                <a:t>Simulation Approach</a:t>
              </a:r>
              <a:endParaRPr kumimoji="1" lang="zh-TW" altLang="en-US" sz="20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3217333" y="1248852"/>
              <a:ext cx="1273163" cy="143961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4477162" y="1254113"/>
              <a:ext cx="1273163" cy="143961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1936025" y="1255604"/>
              <a:ext cx="1273163" cy="143961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5745142" y="1257255"/>
              <a:ext cx="1273163" cy="143961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7018305" y="1258571"/>
              <a:ext cx="1273163" cy="143961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8291468" y="1257861"/>
              <a:ext cx="1273163" cy="143961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10170478" y="1429097"/>
              <a:ext cx="6125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dirty="0">
                  <a:solidFill>
                    <a:schemeClr val="bg1">
                      <a:lumMod val="85000"/>
                    </a:schemeClr>
                  </a:solidFill>
                </a:rPr>
                <a:t>time</a:t>
              </a:r>
              <a:endParaRPr kumimoji="1" lang="zh-TW" alt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1539352" y="797222"/>
              <a:ext cx="8449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dirty="0">
                  <a:solidFill>
                    <a:schemeClr val="bg1">
                      <a:lumMod val="85000"/>
                    </a:schemeClr>
                  </a:solidFill>
                </a:rPr>
                <a:t>Oct 1</a:t>
              </a:r>
              <a:r>
                <a:rPr kumimoji="1" lang="en-US" altLang="zh-TW" baseline="30000" dirty="0">
                  <a:solidFill>
                    <a:schemeClr val="bg1">
                      <a:lumMod val="85000"/>
                    </a:schemeClr>
                  </a:solidFill>
                </a:rPr>
                <a:t>st</a:t>
              </a:r>
              <a:r>
                <a:rPr kumimoji="1" lang="en-US" altLang="zh-TW" dirty="0">
                  <a:solidFill>
                    <a:schemeClr val="bg1">
                      <a:lumMod val="85000"/>
                    </a:schemeClr>
                  </a:solidFill>
                </a:rPr>
                <a:t> </a:t>
              </a:r>
              <a:endParaRPr kumimoji="1" lang="zh-TW" alt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8" name="文字方塊 67"/>
            <p:cNvSpPr txBox="1"/>
            <p:nvPr/>
          </p:nvSpPr>
          <p:spPr>
            <a:xfrm>
              <a:off x="2751830" y="797222"/>
              <a:ext cx="9829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dirty="0">
                  <a:solidFill>
                    <a:schemeClr val="bg1">
                      <a:lumMod val="85000"/>
                    </a:schemeClr>
                  </a:solidFill>
                </a:rPr>
                <a:t>Oct 15</a:t>
              </a:r>
              <a:r>
                <a:rPr kumimoji="1" lang="en-US" altLang="zh-TW" baseline="30000" dirty="0">
                  <a:solidFill>
                    <a:schemeClr val="bg1">
                      <a:lumMod val="85000"/>
                    </a:schemeClr>
                  </a:solidFill>
                </a:rPr>
                <a:t>th</a:t>
              </a:r>
              <a:r>
                <a:rPr kumimoji="1" lang="en-US" altLang="zh-TW" dirty="0">
                  <a:solidFill>
                    <a:schemeClr val="bg1">
                      <a:lumMod val="85000"/>
                    </a:schemeClr>
                  </a:solidFill>
                </a:rPr>
                <a:t> </a:t>
              </a:r>
              <a:endParaRPr kumimoji="1" lang="zh-TW" alt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70" name="文字方塊 69"/>
            <p:cNvSpPr txBox="1"/>
            <p:nvPr/>
          </p:nvSpPr>
          <p:spPr>
            <a:xfrm>
              <a:off x="4051693" y="790236"/>
              <a:ext cx="892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dirty="0">
                  <a:solidFill>
                    <a:schemeClr val="bg1">
                      <a:lumMod val="85000"/>
                    </a:schemeClr>
                  </a:solidFill>
                </a:rPr>
                <a:t>Nov 1</a:t>
              </a:r>
              <a:r>
                <a:rPr kumimoji="1" lang="en-US" altLang="zh-TW" baseline="30000" dirty="0">
                  <a:solidFill>
                    <a:schemeClr val="bg1">
                      <a:lumMod val="85000"/>
                    </a:schemeClr>
                  </a:solidFill>
                </a:rPr>
                <a:t>st</a:t>
              </a:r>
              <a:r>
                <a:rPr kumimoji="1" lang="en-US" altLang="zh-TW" dirty="0">
                  <a:solidFill>
                    <a:schemeClr val="bg1">
                      <a:lumMod val="85000"/>
                    </a:schemeClr>
                  </a:solidFill>
                </a:rPr>
                <a:t> </a:t>
              </a:r>
              <a:endParaRPr kumimoji="1" lang="zh-TW" alt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71" name="文字方塊 70"/>
            <p:cNvSpPr txBox="1"/>
            <p:nvPr/>
          </p:nvSpPr>
          <p:spPr>
            <a:xfrm>
              <a:off x="5257392" y="790236"/>
              <a:ext cx="1030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dirty="0">
                  <a:solidFill>
                    <a:schemeClr val="bg1">
                      <a:lumMod val="85000"/>
                    </a:schemeClr>
                  </a:solidFill>
                </a:rPr>
                <a:t>Nov 15</a:t>
              </a:r>
              <a:r>
                <a:rPr kumimoji="1" lang="en-US" altLang="zh-TW" baseline="30000" dirty="0">
                  <a:solidFill>
                    <a:schemeClr val="bg1">
                      <a:lumMod val="85000"/>
                    </a:schemeClr>
                  </a:solidFill>
                </a:rPr>
                <a:t>th</a:t>
              </a:r>
              <a:r>
                <a:rPr kumimoji="1" lang="en-US" altLang="zh-TW" dirty="0">
                  <a:solidFill>
                    <a:schemeClr val="bg1">
                      <a:lumMod val="85000"/>
                    </a:schemeClr>
                  </a:solidFill>
                </a:rPr>
                <a:t> </a:t>
              </a:r>
              <a:endParaRPr kumimoji="1" lang="zh-TW" alt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72" name="文字方塊 71"/>
            <p:cNvSpPr txBox="1"/>
            <p:nvPr/>
          </p:nvSpPr>
          <p:spPr>
            <a:xfrm>
              <a:off x="6605371" y="790236"/>
              <a:ext cx="873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dirty="0">
                  <a:solidFill>
                    <a:schemeClr val="bg1">
                      <a:lumMod val="85000"/>
                    </a:schemeClr>
                  </a:solidFill>
                </a:rPr>
                <a:t>Dec 1</a:t>
              </a:r>
              <a:r>
                <a:rPr kumimoji="1" lang="en-US" altLang="zh-TW" baseline="30000" dirty="0">
                  <a:solidFill>
                    <a:schemeClr val="bg1">
                      <a:lumMod val="85000"/>
                    </a:schemeClr>
                  </a:solidFill>
                </a:rPr>
                <a:t>st</a:t>
              </a:r>
              <a:r>
                <a:rPr kumimoji="1" lang="en-US" altLang="zh-TW" dirty="0">
                  <a:solidFill>
                    <a:schemeClr val="bg1">
                      <a:lumMod val="85000"/>
                    </a:schemeClr>
                  </a:solidFill>
                </a:rPr>
                <a:t> </a:t>
              </a:r>
              <a:endParaRPr kumimoji="1" lang="zh-TW" alt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75" name="文字方塊 74"/>
            <p:cNvSpPr txBox="1"/>
            <p:nvPr/>
          </p:nvSpPr>
          <p:spPr>
            <a:xfrm>
              <a:off x="7831868" y="797222"/>
              <a:ext cx="101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dirty="0">
                  <a:solidFill>
                    <a:schemeClr val="bg1">
                      <a:lumMod val="85000"/>
                    </a:schemeClr>
                  </a:solidFill>
                </a:rPr>
                <a:t>Dec 15</a:t>
              </a:r>
              <a:r>
                <a:rPr kumimoji="1" lang="en-US" altLang="zh-TW" baseline="30000" dirty="0">
                  <a:solidFill>
                    <a:schemeClr val="bg1">
                      <a:lumMod val="85000"/>
                    </a:schemeClr>
                  </a:solidFill>
                </a:rPr>
                <a:t>th</a:t>
              </a:r>
              <a:r>
                <a:rPr kumimoji="1" lang="en-US" altLang="zh-TW" dirty="0">
                  <a:solidFill>
                    <a:schemeClr val="bg1">
                      <a:lumMod val="85000"/>
                    </a:schemeClr>
                  </a:solidFill>
                </a:rPr>
                <a:t> </a:t>
              </a:r>
              <a:endParaRPr kumimoji="1" lang="zh-TW" alt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cxnSp>
          <p:nvCxnSpPr>
            <p:cNvPr id="29" name="直線箭頭接點 28"/>
            <p:cNvCxnSpPr>
              <a:endCxn id="61" idx="3"/>
            </p:cNvCxnSpPr>
            <p:nvPr/>
          </p:nvCxnSpPr>
          <p:spPr>
            <a:xfrm>
              <a:off x="4484807" y="1320662"/>
              <a:ext cx="1265519" cy="5430"/>
            </a:xfrm>
            <a:prstGeom prst="straightConnector1">
              <a:avLst/>
            </a:prstGeom>
            <a:ln>
              <a:solidFill>
                <a:srgbClr val="0000FF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箭頭接點 29"/>
            <p:cNvCxnSpPr>
              <a:endCxn id="64" idx="3"/>
            </p:cNvCxnSpPr>
            <p:nvPr/>
          </p:nvCxnSpPr>
          <p:spPr>
            <a:xfrm>
              <a:off x="5745142" y="1319254"/>
              <a:ext cx="1273163" cy="9980"/>
            </a:xfrm>
            <a:prstGeom prst="straightConnector1">
              <a:avLst/>
            </a:prstGeom>
            <a:ln>
              <a:solidFill>
                <a:srgbClr val="0000FF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箭頭接點 30"/>
            <p:cNvCxnSpPr>
              <a:endCxn id="66" idx="3"/>
            </p:cNvCxnSpPr>
            <p:nvPr/>
          </p:nvCxnSpPr>
          <p:spPr>
            <a:xfrm>
              <a:off x="7018305" y="1327049"/>
              <a:ext cx="1273163" cy="3502"/>
            </a:xfrm>
            <a:prstGeom prst="straightConnector1">
              <a:avLst/>
            </a:prstGeom>
            <a:ln>
              <a:solidFill>
                <a:srgbClr val="0000FF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箭頭接點 31"/>
            <p:cNvCxnSpPr>
              <a:endCxn id="67" idx="3"/>
            </p:cNvCxnSpPr>
            <p:nvPr/>
          </p:nvCxnSpPr>
          <p:spPr>
            <a:xfrm>
              <a:off x="8310726" y="1329813"/>
              <a:ext cx="1253905" cy="28"/>
            </a:xfrm>
            <a:prstGeom prst="straightConnector1">
              <a:avLst/>
            </a:prstGeom>
            <a:ln>
              <a:solidFill>
                <a:srgbClr val="0000FF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字方塊 32"/>
            <p:cNvSpPr txBox="1"/>
            <p:nvPr/>
          </p:nvSpPr>
          <p:spPr>
            <a:xfrm>
              <a:off x="9099287" y="800005"/>
              <a:ext cx="9908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dirty="0">
                  <a:solidFill>
                    <a:schemeClr val="bg1">
                      <a:lumMod val="85000"/>
                    </a:schemeClr>
                  </a:solidFill>
                </a:rPr>
                <a:t>Dec 31</a:t>
              </a:r>
              <a:r>
                <a:rPr kumimoji="1" lang="en-US" altLang="zh-TW" baseline="30000" dirty="0">
                  <a:solidFill>
                    <a:schemeClr val="bg1">
                      <a:lumMod val="85000"/>
                    </a:schemeClr>
                  </a:solidFill>
                </a:rPr>
                <a:t>st</a:t>
              </a:r>
              <a:r>
                <a:rPr kumimoji="1" lang="en-US" altLang="zh-TW" dirty="0">
                  <a:solidFill>
                    <a:schemeClr val="bg1">
                      <a:lumMod val="85000"/>
                    </a:schemeClr>
                  </a:solidFill>
                </a:rPr>
                <a:t> </a:t>
              </a:r>
              <a:endParaRPr kumimoji="1" lang="zh-TW" alt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38444" y="1213717"/>
            <a:ext cx="12046038" cy="3832010"/>
            <a:chOff x="38444" y="2496265"/>
            <a:chExt cx="12046038" cy="3832010"/>
          </a:xfrm>
        </p:grpSpPr>
        <p:pic>
          <p:nvPicPr>
            <p:cNvPr id="34" name="內容版面配置區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44" y="2518275"/>
              <a:ext cx="6096000" cy="3810000"/>
            </a:xfrm>
            <a:prstGeom prst="rect">
              <a:avLst/>
            </a:prstGeom>
          </p:spPr>
        </p:pic>
        <p:sp>
          <p:nvSpPr>
            <p:cNvPr id="35" name="文字方塊 34"/>
            <p:cNvSpPr txBox="1"/>
            <p:nvPr/>
          </p:nvSpPr>
          <p:spPr>
            <a:xfrm>
              <a:off x="464094" y="2880057"/>
              <a:ext cx="645681" cy="369332"/>
            </a:xfrm>
            <a:prstGeom prst="rect">
              <a:avLst/>
            </a:prstGeom>
            <a:solidFill>
              <a:srgbClr val="92D050"/>
            </a:solidFill>
            <a:ln>
              <a:noFill/>
              <a:prstDash val="lgDashDot"/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b="1" dirty="0"/>
                <a:t>OBS</a:t>
              </a:r>
            </a:p>
          </p:txBody>
        </p:sp>
        <p:pic>
          <p:nvPicPr>
            <p:cNvPr id="36" name="內容版面配置區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3266" y="2496265"/>
              <a:ext cx="6131216" cy="3832010"/>
            </a:xfrm>
            <a:prstGeom prst="rect">
              <a:avLst/>
            </a:prstGeom>
          </p:spPr>
        </p:pic>
        <p:sp>
          <p:nvSpPr>
            <p:cNvPr id="37" name="文字方塊 36"/>
            <p:cNvSpPr txBox="1"/>
            <p:nvPr/>
          </p:nvSpPr>
          <p:spPr>
            <a:xfrm>
              <a:off x="6317418" y="2864822"/>
              <a:ext cx="837361" cy="369332"/>
            </a:xfrm>
            <a:prstGeom prst="rect">
              <a:avLst/>
            </a:prstGeom>
            <a:solidFill>
              <a:srgbClr val="92D050"/>
            </a:solidFill>
            <a:ln>
              <a:noFill/>
              <a:prstDash val="lgDashDot"/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b="1" dirty="0"/>
                <a:t>MPAS</a:t>
              </a:r>
              <a:endParaRPr lang="zh-TW" altLang="en-US" b="1" dirty="0"/>
            </a:p>
          </p:txBody>
        </p:sp>
      </p:grpSp>
      <p:sp>
        <p:nvSpPr>
          <p:cNvPr id="38" name="標題 3"/>
          <p:cNvSpPr txBox="1">
            <a:spLocks/>
          </p:cNvSpPr>
          <p:nvPr/>
        </p:nvSpPr>
        <p:spPr>
          <a:xfrm>
            <a:off x="2248764" y="686667"/>
            <a:ext cx="7772400" cy="714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400" b="1" dirty="0">
                <a:latin typeface="+mn-lt"/>
                <a:ea typeface="MS PGothic" panose="020B0600070205080204" pitchFamily="34" charset="-128"/>
              </a:rPr>
              <a:t>DYNAMO SOP </a:t>
            </a:r>
            <a:r>
              <a:rPr lang="en-US" altLang="zh-TW" sz="2400" dirty="0">
                <a:latin typeface="+mn-lt"/>
                <a:ea typeface="MS PGothic" panose="020B0600070205080204" pitchFamily="34" charset="-128"/>
              </a:rPr>
              <a:t>(Oct.1-Dec.15 2011)</a:t>
            </a:r>
            <a:endParaRPr lang="zh-TW" altLang="en-US" sz="2400" dirty="0"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0196250" y="3829"/>
            <a:ext cx="200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0070C0"/>
                </a:solidFill>
              </a:rPr>
              <a:t>(MPAS default run)</a:t>
            </a:r>
            <a:endParaRPr lang="zh-TW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9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685" y="222249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3200" dirty="0" smtClean="0"/>
              <a:t>MPAS  @ North sounding array </a:t>
            </a:r>
            <a:endParaRPr lang="zh-TW" alt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0" r="13576"/>
          <a:stretch/>
        </p:blipFill>
        <p:spPr>
          <a:xfrm>
            <a:off x="7370955" y="1703922"/>
            <a:ext cx="4716967" cy="5029200"/>
          </a:xfrm>
        </p:spPr>
      </p:pic>
      <p:cxnSp>
        <p:nvCxnSpPr>
          <p:cNvPr id="6" name="Straight Connector 5"/>
          <p:cNvCxnSpPr/>
          <p:nvPr/>
        </p:nvCxnSpPr>
        <p:spPr>
          <a:xfrm>
            <a:off x="9172584" y="2591772"/>
            <a:ext cx="0" cy="366043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8" r="21744"/>
          <a:stretch/>
        </p:blipFill>
        <p:spPr>
          <a:xfrm>
            <a:off x="3888599" y="1703922"/>
            <a:ext cx="3889772" cy="5029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853827" y="624482"/>
            <a:ext cx="53381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Black line observation data </a:t>
            </a:r>
            <a:r>
              <a:rPr lang="en-US" b="1" dirty="0" smtClean="0"/>
              <a:t>:  </a:t>
            </a:r>
            <a:r>
              <a:rPr lang="en-US" b="1" dirty="0" err="1" smtClean="0"/>
              <a:t>Shaocheng</a:t>
            </a:r>
            <a:r>
              <a:rPr lang="en-US" b="1" dirty="0" smtClean="0"/>
              <a:t> </a:t>
            </a:r>
            <a:r>
              <a:rPr lang="en-US" b="1" dirty="0" err="1" smtClean="0"/>
              <a:t>Xie</a:t>
            </a:r>
            <a:endParaRPr lang="en-US" b="1" dirty="0" smtClean="0"/>
          </a:p>
          <a:p>
            <a:r>
              <a:rPr lang="en-US" b="1" dirty="0" smtClean="0">
                <a:solidFill>
                  <a:srgbClr val="0070C0"/>
                </a:solidFill>
              </a:rPr>
              <a:t>Blue line  MPAS simulation :  default </a:t>
            </a:r>
            <a:r>
              <a:rPr lang="en-US" b="1" dirty="0" err="1" smtClean="0">
                <a:solidFill>
                  <a:srgbClr val="0070C0"/>
                </a:solidFill>
              </a:rPr>
              <a:t>Tiedtke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Red  line  </a:t>
            </a:r>
            <a:r>
              <a:rPr lang="en-US" b="1" dirty="0">
                <a:solidFill>
                  <a:srgbClr val="FF0000"/>
                </a:solidFill>
              </a:rPr>
              <a:t>MPAS </a:t>
            </a:r>
            <a:r>
              <a:rPr lang="en-US" b="1" dirty="0" smtClean="0">
                <a:solidFill>
                  <a:srgbClr val="FF0000"/>
                </a:solidFill>
              </a:rPr>
              <a:t>simulation :  EC cy40r1 </a:t>
            </a:r>
            <a:r>
              <a:rPr lang="en-US" b="1" dirty="0" err="1">
                <a:solidFill>
                  <a:srgbClr val="FF0000"/>
                </a:solidFill>
              </a:rPr>
              <a:t>Tiedtke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endParaRPr lang="en-US" b="1" dirty="0" smtClean="0">
              <a:solidFill>
                <a:srgbClr val="0070C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0" r="21945"/>
          <a:stretch/>
        </p:blipFill>
        <p:spPr>
          <a:xfrm>
            <a:off x="54176" y="1678789"/>
            <a:ext cx="3850481" cy="5029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4313" y="6295487"/>
            <a:ext cx="37747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40        50        60        70         80        90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093603" y="6340073"/>
            <a:ext cx="37657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0       1       2       3      4        5       6      7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032968" y="6333511"/>
            <a:ext cx="36327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-1               0                1               2        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143748" y="1678789"/>
            <a:ext cx="803493" cy="421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283609" y="6306638"/>
            <a:ext cx="604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g/kg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39308" y="6535890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%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54485" y="6451656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94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9235" y="870502"/>
            <a:ext cx="4620228" cy="40377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759" y="1122371"/>
            <a:ext cx="4573003" cy="37859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53900" y="438350"/>
            <a:ext cx="1193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Default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65310" y="408837"/>
            <a:ext cx="102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cy40r1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6288"/>
          <a:stretch/>
        </p:blipFill>
        <p:spPr>
          <a:xfrm>
            <a:off x="7480596" y="1122371"/>
            <a:ext cx="4651712" cy="37543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512916"/>
            <a:ext cx="1132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NOAA OR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08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"/>
          <a:stretch/>
        </p:blipFill>
        <p:spPr>
          <a:xfrm>
            <a:off x="0" y="17096"/>
            <a:ext cx="5143500" cy="390048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14" y="3880945"/>
            <a:ext cx="4000500" cy="32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1439" y="2808"/>
            <a:ext cx="2857143" cy="3923809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/>
        </p:nvPicPr>
        <p:blipFill rotWithShape="1">
          <a:blip r:embed="rId5"/>
          <a:srcRect t="14420" b="20006"/>
          <a:stretch/>
        </p:blipFill>
        <p:spPr>
          <a:xfrm>
            <a:off x="7799202" y="482794"/>
            <a:ext cx="3657600" cy="5996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26012" y="1130526"/>
            <a:ext cx="3539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0.5  1    1.5   2   2.5   3   3.5   4   4.5   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b="6399"/>
          <a:stretch/>
        </p:blipFill>
        <p:spPr>
          <a:xfrm>
            <a:off x="5030628" y="3990733"/>
            <a:ext cx="1905000" cy="29153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b="38031"/>
          <a:stretch/>
        </p:blipFill>
        <p:spPr>
          <a:xfrm>
            <a:off x="7917725" y="4439969"/>
            <a:ext cx="3991708" cy="56112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142902" y="4957978"/>
            <a:ext cx="3541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150   170   190  210  230   250   270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-288758" y="3942607"/>
            <a:ext cx="12480758" cy="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33840" y="-52332"/>
            <a:ext cx="1704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Obs</a:t>
            </a:r>
            <a:r>
              <a:rPr lang="en-US" dirty="0" smtClean="0"/>
              <a:t>  trmm3b42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206670" y="-35454"/>
            <a:ext cx="940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Default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52128" y="-45972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cy40r1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17725" y="2808"/>
            <a:ext cx="2337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Precipitation   (mm/</a:t>
            </a:r>
            <a:r>
              <a:rPr lang="en-US" dirty="0" err="1" smtClean="0"/>
              <a:t>hr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92728" y="4265614"/>
            <a:ext cx="749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NOAA</a:t>
            </a:r>
          </a:p>
          <a:p>
            <a:r>
              <a:rPr lang="en-US" dirty="0" err="1" smtClean="0"/>
              <a:t>Olr</a:t>
            </a:r>
            <a:r>
              <a:rPr lang="en-US" dirty="0" smtClean="0"/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211085" y="4108392"/>
            <a:ext cx="1941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Olr</a:t>
            </a:r>
            <a:r>
              <a:rPr lang="en-US" dirty="0" smtClean="0"/>
              <a:t>         (w/m^2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651510" y="1212322"/>
            <a:ext cx="822960" cy="353588"/>
          </a:xfrm>
          <a:prstGeom prst="line">
            <a:avLst/>
          </a:prstGeom>
          <a:ln w="762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6"/>
          <p:cNvCxnSpPr/>
          <p:nvPr/>
        </p:nvCxnSpPr>
        <p:spPr>
          <a:xfrm>
            <a:off x="651510" y="2274048"/>
            <a:ext cx="952500" cy="221502"/>
          </a:xfrm>
          <a:prstGeom prst="line">
            <a:avLst/>
          </a:prstGeom>
          <a:ln w="76200">
            <a:solidFill>
              <a:srgbClr val="7030A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7"/>
          <p:cNvCxnSpPr/>
          <p:nvPr/>
        </p:nvCxnSpPr>
        <p:spPr>
          <a:xfrm>
            <a:off x="8060883" y="2307425"/>
            <a:ext cx="822960" cy="353588"/>
          </a:xfrm>
          <a:prstGeom prst="line">
            <a:avLst/>
          </a:prstGeom>
          <a:ln w="762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30"/>
          <p:cNvCxnSpPr/>
          <p:nvPr/>
        </p:nvCxnSpPr>
        <p:spPr>
          <a:xfrm>
            <a:off x="8020060" y="2308529"/>
            <a:ext cx="952500" cy="221502"/>
          </a:xfrm>
          <a:prstGeom prst="line">
            <a:avLst/>
          </a:prstGeom>
          <a:ln w="76200">
            <a:solidFill>
              <a:srgbClr val="7030A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1"/>
          <p:cNvSpPr txBox="1"/>
          <p:nvPr/>
        </p:nvSpPr>
        <p:spPr>
          <a:xfrm>
            <a:off x="8180170" y="2704226"/>
            <a:ext cx="2310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MJO 1</a:t>
            </a:r>
            <a:r>
              <a:rPr lang="zh-TW" altLang="en-US" dirty="0" smtClean="0">
                <a:solidFill>
                  <a:srgbClr val="FF0000"/>
                </a:solidFill>
              </a:rPr>
              <a:t>  </a:t>
            </a:r>
            <a:r>
              <a:rPr lang="en-US" altLang="zh-TW" dirty="0" smtClean="0">
                <a:solidFill>
                  <a:srgbClr val="FF0000"/>
                </a:solidFill>
              </a:rPr>
              <a:t>speed    4.5m/s</a:t>
            </a:r>
          </a:p>
        </p:txBody>
      </p:sp>
      <p:sp>
        <p:nvSpPr>
          <p:cNvPr id="29" name="TextBox 4"/>
          <p:cNvSpPr txBox="1"/>
          <p:nvPr/>
        </p:nvSpPr>
        <p:spPr>
          <a:xfrm>
            <a:off x="8302731" y="2072116"/>
            <a:ext cx="2204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7030A0"/>
                </a:solidFill>
              </a:rPr>
              <a:t>MJO 2  </a:t>
            </a:r>
            <a:r>
              <a:rPr lang="en-US" altLang="zh-TW" dirty="0" smtClean="0">
                <a:solidFill>
                  <a:srgbClr val="7030A0"/>
                </a:solidFill>
              </a:rPr>
              <a:t>speed  9.5m/s</a:t>
            </a:r>
            <a:endParaRPr lang="en-US" altLang="zh-TW" dirty="0">
              <a:solidFill>
                <a:srgbClr val="7030A0"/>
              </a:solidFill>
            </a:endParaRPr>
          </a:p>
        </p:txBody>
      </p:sp>
      <p:cxnSp>
        <p:nvCxnSpPr>
          <p:cNvPr id="30" name="Straight Connector 21"/>
          <p:cNvCxnSpPr/>
          <p:nvPr/>
        </p:nvCxnSpPr>
        <p:spPr>
          <a:xfrm>
            <a:off x="3267564" y="1221115"/>
            <a:ext cx="822960" cy="353588"/>
          </a:xfrm>
          <a:prstGeom prst="line">
            <a:avLst/>
          </a:prstGeom>
          <a:ln w="762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26"/>
          <p:cNvCxnSpPr/>
          <p:nvPr/>
        </p:nvCxnSpPr>
        <p:spPr>
          <a:xfrm>
            <a:off x="3267564" y="2282841"/>
            <a:ext cx="952500" cy="221502"/>
          </a:xfrm>
          <a:prstGeom prst="line">
            <a:avLst/>
          </a:prstGeom>
          <a:ln w="76200">
            <a:solidFill>
              <a:srgbClr val="7030A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21"/>
          <p:cNvCxnSpPr/>
          <p:nvPr/>
        </p:nvCxnSpPr>
        <p:spPr>
          <a:xfrm>
            <a:off x="5943093" y="1236595"/>
            <a:ext cx="822960" cy="353588"/>
          </a:xfrm>
          <a:prstGeom prst="line">
            <a:avLst/>
          </a:prstGeom>
          <a:ln w="762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26"/>
          <p:cNvCxnSpPr/>
          <p:nvPr/>
        </p:nvCxnSpPr>
        <p:spPr>
          <a:xfrm>
            <a:off x="5943093" y="2298321"/>
            <a:ext cx="952500" cy="221502"/>
          </a:xfrm>
          <a:prstGeom prst="line">
            <a:avLst/>
          </a:prstGeom>
          <a:ln w="76200">
            <a:solidFill>
              <a:srgbClr val="7030A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63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1801368" y="145993"/>
            <a:ext cx="394527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zh-TW" dirty="0"/>
              <a:t>20-60 days band pass </a:t>
            </a:r>
            <a:r>
              <a:rPr kumimoji="1" lang="en-US" altLang="zh-TW" dirty="0" err="1"/>
              <a:t>filtered_</a:t>
            </a:r>
            <a:r>
              <a:rPr kumimoji="1" lang="en-US" altLang="zh-TW" b="1" dirty="0" err="1">
                <a:solidFill>
                  <a:srgbClr val="0070C0"/>
                </a:solidFill>
              </a:rPr>
              <a:t>q</a:t>
            </a:r>
            <a:r>
              <a:rPr kumimoji="1" lang="en-US" altLang="zh-TW" dirty="0" err="1"/>
              <a:t>_budget</a:t>
            </a:r>
            <a:endParaRPr kumimoji="1"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1524000" y="1433048"/>
            <a:ext cx="8398950" cy="2390709"/>
            <a:chOff x="9549" y="1779240"/>
            <a:chExt cx="9026660" cy="2569382"/>
          </a:xfrm>
        </p:grpSpPr>
        <p:pic>
          <p:nvPicPr>
            <p:cNvPr id="5" name="圖片 4" descr="moisture_budget.bmp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38" r="65221" b="54524"/>
            <a:stretch/>
          </p:blipFill>
          <p:spPr>
            <a:xfrm>
              <a:off x="9549" y="1779240"/>
              <a:ext cx="2104841" cy="2569382"/>
            </a:xfrm>
            <a:prstGeom prst="rect">
              <a:avLst/>
            </a:prstGeom>
          </p:spPr>
        </p:pic>
        <p:pic>
          <p:nvPicPr>
            <p:cNvPr id="6" name="圖片 5" descr="moisture_budget.bmp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82" r="36933" b="54524"/>
            <a:stretch/>
          </p:blipFill>
          <p:spPr>
            <a:xfrm>
              <a:off x="2247883" y="1779240"/>
              <a:ext cx="1610966" cy="2569382"/>
            </a:xfrm>
            <a:prstGeom prst="rect">
              <a:avLst/>
            </a:prstGeom>
          </p:spPr>
        </p:pic>
        <p:pic>
          <p:nvPicPr>
            <p:cNvPr id="7" name="圖片 6" descr="moisture_budget.bmp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69" r="8846" b="54524"/>
            <a:stretch/>
          </p:blipFill>
          <p:spPr>
            <a:xfrm>
              <a:off x="3975032" y="1779240"/>
              <a:ext cx="1610966" cy="2569382"/>
            </a:xfrm>
            <a:prstGeom prst="rect">
              <a:avLst/>
            </a:prstGeom>
          </p:spPr>
        </p:pic>
        <p:pic>
          <p:nvPicPr>
            <p:cNvPr id="9" name="圖片 8" descr="moisture_budget.bmp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25" t="48017" r="65221" b="7863"/>
            <a:stretch/>
          </p:blipFill>
          <p:spPr>
            <a:xfrm>
              <a:off x="5693293" y="1790998"/>
              <a:ext cx="1601146" cy="2492748"/>
            </a:xfrm>
            <a:prstGeom prst="rect">
              <a:avLst/>
            </a:prstGeom>
          </p:spPr>
        </p:pic>
        <p:pic>
          <p:nvPicPr>
            <p:cNvPr id="10" name="圖片 9" descr="moisture_budget.bmp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32" t="48225" r="36783" b="7447"/>
            <a:stretch/>
          </p:blipFill>
          <p:spPr>
            <a:xfrm>
              <a:off x="7425242" y="1790997"/>
              <a:ext cx="1610967" cy="2504507"/>
            </a:xfrm>
            <a:prstGeom prst="rect">
              <a:avLst/>
            </a:prstGeom>
          </p:spPr>
        </p:pic>
      </p:grpSp>
      <p:pic>
        <p:nvPicPr>
          <p:cNvPr id="11" name="圖片 10" descr="moisture_budget.bmp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8" t="51277" r="22563" b="9727"/>
          <a:stretch/>
        </p:blipFill>
        <p:spPr>
          <a:xfrm>
            <a:off x="9952091" y="2682887"/>
            <a:ext cx="550118" cy="1957294"/>
          </a:xfrm>
          <a:prstGeom prst="rect">
            <a:avLst/>
          </a:prstGeom>
        </p:spPr>
      </p:pic>
      <p:pic>
        <p:nvPicPr>
          <p:cNvPr id="15" name="圖片 14" descr="moisture_budget.bmp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1" t="-1" r="65175" b="54895"/>
          <a:stretch/>
        </p:blipFill>
        <p:spPr>
          <a:xfrm>
            <a:off x="1524001" y="3774332"/>
            <a:ext cx="1958471" cy="2349966"/>
          </a:xfrm>
          <a:prstGeom prst="rect">
            <a:avLst/>
          </a:prstGeom>
        </p:spPr>
      </p:pic>
      <p:pic>
        <p:nvPicPr>
          <p:cNvPr id="16" name="圖片 15" descr="moisture_budget.bmp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24" t="1436" r="36964" b="54687"/>
          <a:stretch/>
        </p:blipFill>
        <p:spPr>
          <a:xfrm>
            <a:off x="3590888" y="3823756"/>
            <a:ext cx="1514734" cy="2317178"/>
          </a:xfrm>
          <a:prstGeom prst="rect">
            <a:avLst/>
          </a:prstGeom>
        </p:spPr>
      </p:pic>
      <p:pic>
        <p:nvPicPr>
          <p:cNvPr id="17" name="圖片 16" descr="moisture_budget.bmp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11" t="1886" r="8733" b="54912"/>
          <a:stretch/>
        </p:blipFill>
        <p:spPr>
          <a:xfrm>
            <a:off x="5197961" y="3823756"/>
            <a:ext cx="1523429" cy="2300542"/>
          </a:xfrm>
          <a:prstGeom prst="rect">
            <a:avLst/>
          </a:prstGeom>
        </p:spPr>
      </p:pic>
      <p:pic>
        <p:nvPicPr>
          <p:cNvPr id="18" name="圖片 17" descr="moisture_budget.bmp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7" t="50282" r="64743" b="7086"/>
          <a:stretch/>
        </p:blipFill>
        <p:spPr>
          <a:xfrm>
            <a:off x="6812500" y="3888057"/>
            <a:ext cx="1551156" cy="2252317"/>
          </a:xfrm>
          <a:prstGeom prst="rect">
            <a:avLst/>
          </a:prstGeom>
        </p:spPr>
      </p:pic>
      <p:pic>
        <p:nvPicPr>
          <p:cNvPr id="19" name="圖片 18" descr="moisture_budget.bmp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8" t="50388" r="36590"/>
          <a:stretch/>
        </p:blipFill>
        <p:spPr>
          <a:xfrm>
            <a:off x="8407933" y="3891991"/>
            <a:ext cx="1544158" cy="2635334"/>
          </a:xfrm>
          <a:prstGeom prst="rect">
            <a:avLst/>
          </a:prstGeom>
        </p:spPr>
      </p:pic>
      <p:sp>
        <p:nvSpPr>
          <p:cNvPr id="20" name="文字方塊 19"/>
          <p:cNvSpPr txBox="1"/>
          <p:nvPr/>
        </p:nvSpPr>
        <p:spPr>
          <a:xfrm>
            <a:off x="7117738" y="290433"/>
            <a:ext cx="35502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1400" dirty="0"/>
              <a:t>Contour = q anomaly (mm, every 3 mm )</a:t>
            </a:r>
          </a:p>
          <a:p>
            <a:r>
              <a:rPr kumimoji="1" lang="en-US" altLang="zh-TW" sz="1400" dirty="0"/>
              <a:t>Shading = moisture source (W/m</a:t>
            </a:r>
            <a:r>
              <a:rPr kumimoji="1" lang="en-US" altLang="zh-TW" sz="1400" baseline="30000" dirty="0"/>
              <a:t>2</a:t>
            </a:r>
            <a:r>
              <a:rPr kumimoji="1" lang="en-US" altLang="zh-TW" sz="1400" dirty="0"/>
              <a:t>)</a:t>
            </a:r>
          </a:p>
          <a:p>
            <a:r>
              <a:rPr kumimoji="1" lang="en-US" altLang="zh-TW" sz="1400" dirty="0">
                <a:solidFill>
                  <a:srgbClr val="FF0000"/>
                </a:solidFill>
              </a:rPr>
              <a:t>Vertical advection and Condensation are rescaled by 0.25</a:t>
            </a:r>
            <a:endParaRPr kumimoji="1" lang="zh-TW" altLang="en-US" sz="14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66512" y="1520450"/>
            <a:ext cx="9668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EC-Interim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70051" y="3831349"/>
            <a:ext cx="619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MPAS</a:t>
            </a:r>
          </a:p>
        </p:txBody>
      </p:sp>
      <p:sp>
        <p:nvSpPr>
          <p:cNvPr id="22" name="矩形 21"/>
          <p:cNvSpPr/>
          <p:nvPr/>
        </p:nvSpPr>
        <p:spPr>
          <a:xfrm>
            <a:off x="10196250" y="3829"/>
            <a:ext cx="200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0070C0"/>
                </a:solidFill>
              </a:rPr>
              <a:t>(MPAS default run)</a:t>
            </a:r>
            <a:endParaRPr lang="zh-TW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36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5050" y="1316534"/>
            <a:ext cx="75819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87888" y="4103167"/>
            <a:ext cx="570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NSA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97184" y="4957971"/>
            <a:ext cx="527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SSA</a:t>
            </a:r>
          </a:p>
        </p:txBody>
      </p:sp>
      <p:sp>
        <p:nvSpPr>
          <p:cNvPr id="7" name="文字方塊 13"/>
          <p:cNvSpPr txBox="1"/>
          <p:nvPr/>
        </p:nvSpPr>
        <p:spPr>
          <a:xfrm>
            <a:off x="4079779" y="4823247"/>
            <a:ext cx="8386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50" dirty="0">
                <a:solidFill>
                  <a:srgbClr val="0070C0"/>
                </a:solidFill>
              </a:rPr>
              <a:t>(73.1E,0.7S)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8" name="文字方塊 14"/>
          <p:cNvSpPr txBox="1"/>
          <p:nvPr/>
        </p:nvSpPr>
        <p:spPr>
          <a:xfrm>
            <a:off x="4007771" y="5289411"/>
            <a:ext cx="8018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50" dirty="0"/>
              <a:t>(</a:t>
            </a:r>
            <a:r>
              <a:rPr lang="en-US" altLang="zh-TW" sz="1050" dirty="0">
                <a:solidFill>
                  <a:srgbClr val="0070C0"/>
                </a:solidFill>
              </a:rPr>
              <a:t>72E,-7.3N</a:t>
            </a:r>
            <a:r>
              <a:rPr lang="en-US" altLang="zh-TW" sz="1050" dirty="0"/>
              <a:t>)</a:t>
            </a:r>
            <a:endParaRPr lang="zh-TW" altLang="en-US" dirty="0"/>
          </a:p>
        </p:txBody>
      </p:sp>
      <p:sp>
        <p:nvSpPr>
          <p:cNvPr id="9" name="文字方塊 15"/>
          <p:cNvSpPr txBox="1"/>
          <p:nvPr/>
        </p:nvSpPr>
        <p:spPr>
          <a:xfrm>
            <a:off x="4160171" y="3705235"/>
            <a:ext cx="86273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50" dirty="0">
                <a:solidFill>
                  <a:srgbClr val="0070C0"/>
                </a:solidFill>
              </a:rPr>
              <a:t>(73.5E,4.2N)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10" name="文字方塊 16"/>
          <p:cNvSpPr txBox="1"/>
          <p:nvPr/>
        </p:nvSpPr>
        <p:spPr>
          <a:xfrm>
            <a:off x="5441273" y="3743127"/>
            <a:ext cx="7601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50" dirty="0"/>
              <a:t>(</a:t>
            </a:r>
            <a:r>
              <a:rPr lang="en-US" altLang="zh-TW" sz="1050" dirty="0">
                <a:solidFill>
                  <a:srgbClr val="0070C0"/>
                </a:solidFill>
              </a:rPr>
              <a:t>79E,6.9N</a:t>
            </a:r>
            <a:r>
              <a:rPr lang="en-US" altLang="zh-TW" sz="1050" dirty="0"/>
              <a:t>)</a:t>
            </a:r>
            <a:endParaRPr lang="zh-TW" altLang="en-US" dirty="0"/>
          </a:p>
        </p:txBody>
      </p:sp>
      <p:sp>
        <p:nvSpPr>
          <p:cNvPr id="11" name="文字方塊 17"/>
          <p:cNvSpPr txBox="1"/>
          <p:nvPr/>
        </p:nvSpPr>
        <p:spPr>
          <a:xfrm>
            <a:off x="5945332" y="4607223"/>
            <a:ext cx="9316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50" dirty="0"/>
              <a:t>(</a:t>
            </a:r>
            <a:r>
              <a:rPr lang="en-US" altLang="zh-TW" sz="1050" dirty="0">
                <a:solidFill>
                  <a:srgbClr val="0070C0"/>
                </a:solidFill>
              </a:rPr>
              <a:t>80.5E,0.07N</a:t>
            </a:r>
            <a:r>
              <a:rPr lang="en-US" altLang="zh-TW" sz="1050" dirty="0"/>
              <a:t>)</a:t>
            </a:r>
            <a:endParaRPr lang="zh-TW" altLang="en-US" dirty="0"/>
          </a:p>
        </p:txBody>
      </p:sp>
      <p:sp>
        <p:nvSpPr>
          <p:cNvPr id="12" name="文字方塊 18"/>
          <p:cNvSpPr txBox="1"/>
          <p:nvPr/>
        </p:nvSpPr>
        <p:spPr>
          <a:xfrm>
            <a:off x="5441276" y="5289411"/>
            <a:ext cx="8018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50" dirty="0"/>
              <a:t>(</a:t>
            </a:r>
            <a:r>
              <a:rPr lang="en-US" altLang="zh-TW" sz="1050" dirty="0">
                <a:solidFill>
                  <a:srgbClr val="0070C0"/>
                </a:solidFill>
              </a:rPr>
              <a:t>80.5E,-8N</a:t>
            </a:r>
            <a:r>
              <a:rPr lang="en-US" altLang="zh-TW" sz="1050" dirty="0"/>
              <a:t>)</a:t>
            </a:r>
            <a:endParaRPr lang="zh-TW" altLang="en-US" dirty="0"/>
          </a:p>
        </p:txBody>
      </p:sp>
      <p:cxnSp>
        <p:nvCxnSpPr>
          <p:cNvPr id="13" name="直線接點 20"/>
          <p:cNvCxnSpPr/>
          <p:nvPr/>
        </p:nvCxnSpPr>
        <p:spPr>
          <a:xfrm>
            <a:off x="4151784" y="4620225"/>
            <a:ext cx="3744416" cy="0"/>
          </a:xfrm>
          <a:prstGeom prst="line">
            <a:avLst/>
          </a:prstGeom>
          <a:ln w="19050">
            <a:solidFill>
              <a:srgbClr val="C0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4701247" y="3906032"/>
            <a:ext cx="34977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00" b="1" dirty="0">
                <a:cs typeface="Times New Roman" panose="02020603050405020304" pitchFamily="18" charset="0"/>
              </a:rPr>
              <a:t>Male</a:t>
            </a:r>
            <a:endParaRPr lang="zh-TW" altLang="en-US" sz="600" b="1" dirty="0">
              <a:cs typeface="Times New Roman" panose="02020603050405020304" pitchFamily="18" charset="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4589292" y="4522130"/>
            <a:ext cx="3145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00" b="1" dirty="0" err="1">
                <a:cs typeface="Times New Roman" panose="02020603050405020304" pitchFamily="18" charset="0"/>
              </a:rPr>
              <a:t>Gan</a:t>
            </a:r>
            <a:endParaRPr lang="zh-TW" altLang="en-US" sz="600" b="1" dirty="0">
              <a:cs typeface="Times New Roman" panose="02020603050405020304" pitchFamily="18" charset="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4342273" y="5423529"/>
            <a:ext cx="59182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00" b="1" dirty="0">
                <a:cs typeface="Times New Roman" panose="02020603050405020304" pitchFamily="18" charset="0"/>
              </a:rPr>
              <a:t>Diego Garcia</a:t>
            </a:r>
            <a:endParaRPr lang="zh-TW" altLang="en-US" sz="600" b="1" dirty="0"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608232" y="-12286"/>
            <a:ext cx="8992862" cy="15110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latin typeface="+mn-lt"/>
                <a:cs typeface="Cambria"/>
              </a:rPr>
              <a:t>Moistening Process of MJOs during </a:t>
            </a:r>
            <a:r>
              <a:rPr lang="en-US" sz="2800" b="1" dirty="0" smtClean="0">
                <a:latin typeface="+mn-lt"/>
                <a:cs typeface="Cambria"/>
              </a:rPr>
              <a:t>DYNAM</a:t>
            </a:r>
            <a:r>
              <a:rPr lang="en-US" sz="2800" b="1" dirty="0">
                <a:latin typeface="+mn-lt"/>
                <a:cs typeface="Cambria"/>
              </a:rPr>
              <a:t>O</a:t>
            </a:r>
            <a:r>
              <a:rPr lang="en-US" altLang="zh-CN" sz="2800" b="1" dirty="0">
                <a:latin typeface="+mn-lt"/>
                <a:cs typeface="Cambria"/>
              </a:rPr>
              <a:t>/</a:t>
            </a:r>
            <a:r>
              <a:rPr lang="en-US" altLang="zh-TW" sz="2800" b="1" dirty="0">
                <a:latin typeface="+mn-lt"/>
                <a:cs typeface="Cambria"/>
              </a:rPr>
              <a:t>CINDY2011</a:t>
            </a:r>
            <a:r>
              <a:rPr kumimoji="1" lang="en-US" altLang="zh-TW" sz="2800" b="1" dirty="0">
                <a:latin typeface="+mn-lt"/>
              </a:rPr>
              <a:t> </a:t>
            </a:r>
            <a:endParaRPr lang="en-US" sz="2800" b="1" dirty="0">
              <a:latin typeface="+mn-lt"/>
              <a:cs typeface="Cambria"/>
            </a:endParaRPr>
          </a:p>
          <a:p>
            <a:pPr algn="ctr"/>
            <a:r>
              <a:rPr lang="en-US" altLang="zh-CN" sz="2800" i="1" dirty="0">
                <a:latin typeface="+mn-lt"/>
                <a:cs typeface="Cambria"/>
              </a:rPr>
              <a:t>Tseng, Sui, </a:t>
            </a:r>
            <a:r>
              <a:rPr lang="en-US" altLang="zh-CN" sz="2800" i="1" dirty="0" smtClean="0">
                <a:latin typeface="+mn-lt"/>
                <a:cs typeface="Cambria"/>
              </a:rPr>
              <a:t>Li </a:t>
            </a:r>
            <a:r>
              <a:rPr lang="en-US" altLang="zh-CN" sz="2800" dirty="0" smtClean="0">
                <a:latin typeface="+mn-lt"/>
                <a:cs typeface="Cambria"/>
              </a:rPr>
              <a:t>(2015)</a:t>
            </a:r>
            <a:endParaRPr lang="en-US" sz="2800" dirty="0">
              <a:latin typeface="+mn-lt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85034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1801367" y="145993"/>
            <a:ext cx="423321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zh-TW" dirty="0"/>
              <a:t>20-60 days band pass </a:t>
            </a:r>
            <a:r>
              <a:rPr kumimoji="1" lang="en-US" altLang="zh-TW" dirty="0" err="1"/>
              <a:t>filtered_</a:t>
            </a:r>
            <a:r>
              <a:rPr kumimoji="1" lang="en-US" altLang="zh-TW" b="1" dirty="0" err="1">
                <a:solidFill>
                  <a:srgbClr val="0070C0"/>
                </a:solidFill>
              </a:rPr>
              <a:t>MSE</a:t>
            </a:r>
            <a:r>
              <a:rPr kumimoji="1" lang="en-US" altLang="zh-TW" dirty="0" err="1"/>
              <a:t>_budget</a:t>
            </a:r>
            <a:endParaRPr kumimoji="1"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7117738" y="290432"/>
            <a:ext cx="3550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1400" dirty="0"/>
              <a:t>Contour = MSE anomaly (mm, </a:t>
            </a:r>
            <a:r>
              <a:rPr kumimoji="1" lang="en-US" altLang="zh-TW" sz="1400" dirty="0">
                <a:solidFill>
                  <a:srgbClr val="FF0000"/>
                </a:solidFill>
              </a:rPr>
              <a:t>every 3 mm </a:t>
            </a:r>
            <a:r>
              <a:rPr kumimoji="1" lang="en-US" altLang="zh-TW" sz="1400" dirty="0"/>
              <a:t>)</a:t>
            </a:r>
          </a:p>
          <a:p>
            <a:r>
              <a:rPr kumimoji="1" lang="en-US" altLang="zh-TW" sz="1400" dirty="0"/>
              <a:t>Shading = MSE source (W/m</a:t>
            </a:r>
            <a:r>
              <a:rPr kumimoji="1" lang="en-US" altLang="zh-TW" sz="1400" baseline="30000" dirty="0"/>
              <a:t>2</a:t>
            </a:r>
            <a:r>
              <a:rPr kumimoji="1" lang="en-US" altLang="zh-TW" sz="1400" dirty="0"/>
              <a:t>)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1" r="64915" b="54148"/>
          <a:stretch/>
        </p:blipFill>
        <p:spPr>
          <a:xfrm>
            <a:off x="1524001" y="1433048"/>
            <a:ext cx="1960041" cy="2379769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53" r="36684" b="54148"/>
          <a:stretch/>
        </p:blipFill>
        <p:spPr>
          <a:xfrm>
            <a:off x="3624416" y="1443988"/>
            <a:ext cx="1464497" cy="2379769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54" r="8515" b="54148"/>
          <a:stretch/>
        </p:blipFill>
        <p:spPr>
          <a:xfrm>
            <a:off x="5199980" y="1433048"/>
            <a:ext cx="1503810" cy="2379769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0" t="50490" r="64861" b="7329"/>
          <a:stretch/>
        </p:blipFill>
        <p:spPr>
          <a:xfrm>
            <a:off x="6804045" y="1601831"/>
            <a:ext cx="1487101" cy="2189212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8" t="50490" r="36612" b="7329"/>
          <a:stretch/>
        </p:blipFill>
        <p:spPr>
          <a:xfrm>
            <a:off x="8374690" y="1601831"/>
            <a:ext cx="1503810" cy="2189212"/>
          </a:xfrm>
          <a:prstGeom prst="rect">
            <a:avLst/>
          </a:prstGeom>
        </p:spPr>
      </p:pic>
      <p:pic>
        <p:nvPicPr>
          <p:cNvPr id="32" name="圖片 31" descr="moisture_budget.bmp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8" t="51277" r="22563" b="9727"/>
          <a:stretch/>
        </p:blipFill>
        <p:spPr>
          <a:xfrm>
            <a:off x="9952091" y="2682887"/>
            <a:ext cx="550118" cy="1957294"/>
          </a:xfrm>
          <a:prstGeom prst="rect">
            <a:avLst/>
          </a:prstGeom>
        </p:spPr>
      </p:pic>
      <p:pic>
        <p:nvPicPr>
          <p:cNvPr id="12" name="圖片 11" descr="band_pass.bmp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9" r="65098" b="54919"/>
          <a:stretch/>
        </p:blipFill>
        <p:spPr>
          <a:xfrm>
            <a:off x="1540710" y="3783076"/>
            <a:ext cx="1954671" cy="2333350"/>
          </a:xfrm>
          <a:prstGeom prst="rect">
            <a:avLst/>
          </a:prstGeom>
        </p:spPr>
      </p:pic>
      <p:pic>
        <p:nvPicPr>
          <p:cNvPr id="37" name="圖片 36" descr="band_pass.bmp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69" r="37083" b="54919"/>
          <a:stretch/>
        </p:blipFill>
        <p:spPr>
          <a:xfrm>
            <a:off x="3624416" y="3791043"/>
            <a:ext cx="1487101" cy="2333350"/>
          </a:xfrm>
          <a:prstGeom prst="rect">
            <a:avLst/>
          </a:prstGeom>
        </p:spPr>
      </p:pic>
      <p:pic>
        <p:nvPicPr>
          <p:cNvPr id="38" name="圖片 37" descr="band_pass.bmp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43" r="8467" b="54919"/>
          <a:stretch/>
        </p:blipFill>
        <p:spPr>
          <a:xfrm>
            <a:off x="5216689" y="3783076"/>
            <a:ext cx="1503810" cy="2333350"/>
          </a:xfrm>
          <a:prstGeom prst="rect">
            <a:avLst/>
          </a:prstGeom>
        </p:spPr>
      </p:pic>
      <p:pic>
        <p:nvPicPr>
          <p:cNvPr id="39" name="圖片 38" descr="band_pass.bmp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3" t="49683" r="65098" b="7496"/>
          <a:stretch/>
        </p:blipFill>
        <p:spPr>
          <a:xfrm>
            <a:off x="6820754" y="3908025"/>
            <a:ext cx="1498891" cy="2216368"/>
          </a:xfrm>
          <a:prstGeom prst="rect">
            <a:avLst/>
          </a:prstGeom>
        </p:spPr>
      </p:pic>
      <p:pic>
        <p:nvPicPr>
          <p:cNvPr id="40" name="圖片 39" descr="band_pass.bmp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5" t="49562" r="37039" b="7818"/>
          <a:stretch/>
        </p:blipFill>
        <p:spPr>
          <a:xfrm>
            <a:off x="8374690" y="3918471"/>
            <a:ext cx="1470392" cy="22059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66512" y="1520450"/>
            <a:ext cx="9668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EC-Interim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70051" y="3831349"/>
            <a:ext cx="619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MPAS</a:t>
            </a:r>
          </a:p>
        </p:txBody>
      </p:sp>
      <p:sp>
        <p:nvSpPr>
          <p:cNvPr id="17" name="矩形 16"/>
          <p:cNvSpPr/>
          <p:nvPr/>
        </p:nvSpPr>
        <p:spPr>
          <a:xfrm>
            <a:off x="10196250" y="3829"/>
            <a:ext cx="200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0070C0"/>
                </a:solidFill>
              </a:rPr>
              <a:t>(MPAS default run)</a:t>
            </a:r>
            <a:endParaRPr lang="zh-TW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14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" descr="3day.bmp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1" r="8626"/>
          <a:stretch/>
        </p:blipFill>
        <p:spPr>
          <a:xfrm>
            <a:off x="451267" y="1166255"/>
            <a:ext cx="11400312" cy="5685806"/>
          </a:xfrm>
          <a:prstGeom prst="rect">
            <a:avLst/>
          </a:prstGeom>
        </p:spPr>
      </p:pic>
      <p:sp>
        <p:nvSpPr>
          <p:cNvPr id="5" name="文字方塊 5"/>
          <p:cNvSpPr txBox="1"/>
          <p:nvPr/>
        </p:nvSpPr>
        <p:spPr>
          <a:xfrm>
            <a:off x="445789" y="547114"/>
            <a:ext cx="10965566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zh-TW" sz="2800" b="1" dirty="0" smtClean="0"/>
              <a:t>3-day running mean column integrated </a:t>
            </a:r>
            <a:r>
              <a:rPr kumimoji="1" lang="en-US" altLang="zh-TW" sz="2800" b="1" i="1" dirty="0" smtClean="0"/>
              <a:t>q</a:t>
            </a:r>
            <a:r>
              <a:rPr kumimoji="1" lang="en-US" altLang="zh-TW" sz="2800" b="1" i="1" baseline="-25000" dirty="0" smtClean="0"/>
              <a:t>v</a:t>
            </a:r>
            <a:r>
              <a:rPr kumimoji="1" lang="en-US" altLang="zh-TW" sz="2800" b="1" dirty="0" smtClean="0"/>
              <a:t> budget averaged over the NSA</a:t>
            </a:r>
            <a:endParaRPr kumimoji="1" lang="zh-TW" altLang="en-US" sz="2800" b="1" dirty="0"/>
          </a:p>
        </p:txBody>
      </p:sp>
      <p:sp>
        <p:nvSpPr>
          <p:cNvPr id="6" name="矩形 5"/>
          <p:cNvSpPr/>
          <p:nvPr/>
        </p:nvSpPr>
        <p:spPr>
          <a:xfrm>
            <a:off x="10196250" y="3829"/>
            <a:ext cx="200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0070C0"/>
                </a:solidFill>
              </a:rPr>
              <a:t>(MPAS default run)</a:t>
            </a:r>
            <a:endParaRPr lang="zh-TW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21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76931" y="4400"/>
            <a:ext cx="8153400" cy="675823"/>
          </a:xfrm>
        </p:spPr>
        <p:txBody>
          <a:bodyPr>
            <a:normAutofit/>
          </a:bodyPr>
          <a:lstStyle/>
          <a:p>
            <a:pPr algn="ctr"/>
            <a:r>
              <a:rPr lang="en-US" altLang="zh-TW" sz="3200" b="1" dirty="0" smtClean="0">
                <a:latin typeface="+mn-lt"/>
              </a:rPr>
              <a:t>Summary</a:t>
            </a:r>
            <a:endParaRPr lang="zh-TW" altLang="en-US" sz="3200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20596" y="715056"/>
            <a:ext cx="10668000" cy="5726241"/>
          </a:xfrm>
        </p:spPr>
        <p:txBody>
          <a:bodyPr>
            <a:noAutofit/>
          </a:bodyPr>
          <a:lstStyle/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en-US" altLang="zh-TW" b="1" dirty="0" smtClean="0"/>
              <a:t>For the </a:t>
            </a:r>
            <a:r>
              <a:rPr lang="en-US" altLang="zh-CN" b="1" dirty="0" smtClean="0"/>
              <a:t>MJOs</a:t>
            </a:r>
            <a:r>
              <a:rPr lang="en-US" altLang="zh-TW" b="1" dirty="0" smtClean="0"/>
              <a:t> in DYNAMO/CINDY, </a:t>
            </a:r>
            <a:r>
              <a:rPr kumimoji="1" lang="en-US" altLang="zh-TW" b="1" dirty="0"/>
              <a:t>t</a:t>
            </a:r>
            <a:r>
              <a:rPr kumimoji="1" lang="en-US" altLang="zh-TW" b="1" dirty="0" smtClean="0"/>
              <a:t>he MPAS simulation show:</a:t>
            </a: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kumimoji="1" lang="en-US" altLang="zh-TW" b="1" u="sng" dirty="0" smtClean="0"/>
              <a:t>Mean</a:t>
            </a:r>
            <a:r>
              <a:rPr kumimoji="1" lang="en-US" altLang="zh-TW" b="1" dirty="0" smtClean="0"/>
              <a:t> </a:t>
            </a:r>
            <a:endParaRPr kumimoji="1" lang="en-US" altLang="zh-TW" b="1" dirty="0"/>
          </a:p>
          <a:p>
            <a:pPr>
              <a:lnSpc>
                <a:spcPts val="3600"/>
              </a:lnSpc>
              <a:spcBef>
                <a:spcPts val="0"/>
              </a:spcBef>
            </a:pPr>
            <a:r>
              <a:rPr kumimoji="1" lang="en-US" altLang="zh-TW" b="1" dirty="0" smtClean="0"/>
              <a:t>circulation, water vapor and rainfall well simulated </a:t>
            </a: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kumimoji="1" lang="en-US" altLang="zh-TW" b="1" dirty="0"/>
              <a:t> </a:t>
            </a:r>
            <a:r>
              <a:rPr kumimoji="1" lang="en-US" altLang="zh-TW" b="1" dirty="0" smtClean="0"/>
              <a:t>  [ moist </a:t>
            </a:r>
            <a:r>
              <a:rPr kumimoji="1" lang="en-US" altLang="zh-TW" b="1" dirty="0"/>
              <a:t>(dry) bias below (above) 700 </a:t>
            </a:r>
            <a:r>
              <a:rPr kumimoji="1" lang="en-US" altLang="zh-TW" b="1" dirty="0" err="1"/>
              <a:t>hPa</a:t>
            </a:r>
            <a:r>
              <a:rPr kumimoji="1" lang="en-US" altLang="zh-TW" b="1" dirty="0"/>
              <a:t>; </a:t>
            </a:r>
            <a:endParaRPr kumimoji="1" lang="en-US" altLang="zh-TW" b="1" dirty="0" smtClean="0"/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kumimoji="1" lang="en-US" altLang="zh-TW" b="1" dirty="0"/>
              <a:t> </a:t>
            </a:r>
            <a:r>
              <a:rPr kumimoji="1" lang="en-US" altLang="zh-TW" b="1" dirty="0" smtClean="0"/>
              <a:t>    warm </a:t>
            </a:r>
            <a:r>
              <a:rPr kumimoji="1" lang="en-US" altLang="zh-TW" b="1" dirty="0"/>
              <a:t>bias near </a:t>
            </a:r>
            <a:r>
              <a:rPr kumimoji="1" lang="en-US" altLang="zh-TW" b="1" dirty="0" err="1"/>
              <a:t>sfc</a:t>
            </a:r>
            <a:r>
              <a:rPr kumimoji="1" lang="en-US" altLang="zh-TW" b="1" dirty="0"/>
              <a:t> and 600-350 </a:t>
            </a:r>
            <a:r>
              <a:rPr kumimoji="1" lang="en-US" altLang="zh-TW" b="1" dirty="0" err="1"/>
              <a:t>hPa</a:t>
            </a:r>
            <a:r>
              <a:rPr kumimoji="1" lang="en-US" altLang="zh-TW" b="1" dirty="0"/>
              <a:t> </a:t>
            </a:r>
            <a:r>
              <a:rPr kumimoji="1" lang="en-US" altLang="zh-TW" b="1" dirty="0" smtClean="0"/>
              <a:t>over </a:t>
            </a:r>
            <a:r>
              <a:rPr kumimoji="1" lang="en-US" altLang="zh-TW" b="1" dirty="0" err="1" smtClean="0"/>
              <a:t>Indain</a:t>
            </a:r>
            <a:r>
              <a:rPr kumimoji="1" lang="en-US" altLang="zh-TW" b="1" dirty="0" smtClean="0"/>
              <a:t> Ocean;</a:t>
            </a:r>
            <a:endParaRPr kumimoji="1" lang="en-US" altLang="zh-TW" b="1" dirty="0"/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kumimoji="1" lang="en-US" altLang="zh-TW" b="1" i="1" dirty="0" smtClean="0"/>
              <a:t>     OLR</a:t>
            </a:r>
            <a:r>
              <a:rPr kumimoji="1" lang="en-US" altLang="zh-TW" b="1" dirty="0" smtClean="0"/>
              <a:t> </a:t>
            </a:r>
            <a:r>
              <a:rPr kumimoji="1" lang="en-US" altLang="zh-TW" b="1" dirty="0"/>
              <a:t>&amp; </a:t>
            </a:r>
            <a:r>
              <a:rPr kumimoji="1" lang="en-US" altLang="zh-TW" b="1" i="1" dirty="0" err="1"/>
              <a:t>Precip</a:t>
            </a:r>
            <a:r>
              <a:rPr kumimoji="1" lang="en-US" altLang="zh-TW" b="1" i="1" dirty="0"/>
              <a:t>.</a:t>
            </a:r>
            <a:r>
              <a:rPr kumimoji="1" lang="en-US" altLang="zh-TW" b="1" dirty="0"/>
              <a:t> too </a:t>
            </a:r>
            <a:r>
              <a:rPr kumimoji="1" lang="en-US" altLang="zh-TW" b="1" dirty="0" smtClean="0"/>
              <a:t>strong ] </a:t>
            </a: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kumimoji="1" lang="en-US" altLang="zh-TW" b="1" u="sng" dirty="0" smtClean="0"/>
              <a:t>MJOs </a:t>
            </a:r>
          </a:p>
          <a:p>
            <a:pPr>
              <a:lnSpc>
                <a:spcPts val="3600"/>
              </a:lnSpc>
              <a:spcBef>
                <a:spcPts val="0"/>
              </a:spcBef>
            </a:pPr>
            <a:r>
              <a:rPr kumimoji="1" lang="en-US" altLang="zh-TW" b="1" dirty="0" smtClean="0"/>
              <a:t>Broad-scale </a:t>
            </a:r>
            <a:r>
              <a:rPr kumimoji="1" lang="en-US" altLang="zh-CN" b="1" dirty="0"/>
              <a:t>evolution</a:t>
            </a:r>
            <a:r>
              <a:rPr kumimoji="1" lang="en-US" altLang="zh-TW" b="1" dirty="0" smtClean="0"/>
              <a:t> </a:t>
            </a:r>
            <a:r>
              <a:rPr kumimoji="1" lang="en-US" altLang="zh-TW" b="1" dirty="0" smtClean="0"/>
              <a:t>reasonably simulated (MM)</a:t>
            </a:r>
          </a:p>
          <a:p>
            <a:pPr>
              <a:lnSpc>
                <a:spcPts val="3600"/>
              </a:lnSpc>
              <a:spcBef>
                <a:spcPts val="0"/>
              </a:spcBef>
            </a:pPr>
            <a:r>
              <a:rPr kumimoji="1" lang="en-US" altLang="zh-TW" b="1" dirty="0" smtClean="0"/>
              <a:t>Cloud clusters (SCCs)</a:t>
            </a:r>
            <a:r>
              <a:rPr kumimoji="1" lang="en-US" altLang="zh-TW" b="1" dirty="0" smtClean="0"/>
              <a:t> </a:t>
            </a:r>
            <a:r>
              <a:rPr kumimoji="1" lang="en-US" altLang="zh-TW" b="1" dirty="0" smtClean="0"/>
              <a:t>too strong </a:t>
            </a:r>
            <a:r>
              <a:rPr kumimoji="1" lang="en-US" altLang="zh-TW" b="1" dirty="0" smtClean="0"/>
              <a:t>and </a:t>
            </a:r>
            <a:r>
              <a:rPr kumimoji="1" lang="en-US" altLang="zh-TW" b="1" dirty="0" smtClean="0"/>
              <a:t>less organized (</a:t>
            </a:r>
            <a:r>
              <a:rPr kumimoji="1" lang="en-US" altLang="zh-TW" b="1" dirty="0" smtClean="0">
                <a:solidFill>
                  <a:srgbClr val="FF0000"/>
                </a:solidFill>
              </a:rPr>
              <a:t>CID?</a:t>
            </a:r>
            <a:r>
              <a:rPr kumimoji="1" lang="en-US" altLang="zh-TW" b="1" dirty="0" smtClean="0"/>
              <a:t>)</a:t>
            </a:r>
          </a:p>
          <a:p>
            <a:pPr>
              <a:lnSpc>
                <a:spcPts val="3600"/>
              </a:lnSpc>
              <a:spcBef>
                <a:spcPts val="0"/>
              </a:spcBef>
            </a:pPr>
            <a:r>
              <a:rPr kumimoji="1" lang="en-US" altLang="zh-TW" b="1" dirty="0" smtClean="0">
                <a:sym typeface="Symbol" panose="05050102010706020507" pitchFamily="18" charset="2"/>
              </a:rPr>
              <a:t></a:t>
            </a:r>
            <a:r>
              <a:rPr kumimoji="1" lang="en-US" altLang="zh-TW" b="1" dirty="0" err="1" smtClean="0">
                <a:sym typeface="Symbol" panose="05050102010706020507" pitchFamily="18" charset="2"/>
              </a:rPr>
              <a:t>F</a:t>
            </a:r>
            <a:r>
              <a:rPr kumimoji="1" lang="en-US" altLang="zh-TW" b="1" baseline="-25000" dirty="0" err="1" smtClean="0"/>
              <a:t>Rad</a:t>
            </a:r>
            <a:r>
              <a:rPr kumimoji="1" lang="en-US" altLang="zh-TW" b="1" dirty="0" smtClean="0"/>
              <a:t> </a:t>
            </a:r>
            <a:r>
              <a:rPr kumimoji="1" lang="en-US" altLang="zh-TW" b="1" dirty="0" smtClean="0"/>
              <a:t>(contrast bet. suppress &amp; convective phases) </a:t>
            </a:r>
            <a:r>
              <a:rPr kumimoji="1" lang="en-US" altLang="zh-TW" b="1" dirty="0" smtClean="0"/>
              <a:t>too </a:t>
            </a:r>
            <a:r>
              <a:rPr kumimoji="1" lang="en-US" altLang="zh-TW" b="1" dirty="0" smtClean="0"/>
              <a:t>weak </a:t>
            </a:r>
            <a:endParaRPr kumimoji="1" lang="en-US" altLang="zh-TW" b="1" dirty="0" smtClean="0"/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kumimoji="1" lang="en-US" altLang="zh-TW" b="1" dirty="0"/>
              <a:t> </a:t>
            </a:r>
            <a:r>
              <a:rPr kumimoji="1" lang="en-US" altLang="zh-TW" b="1" dirty="0" smtClean="0"/>
              <a:t>                                                          </a:t>
            </a:r>
            <a:r>
              <a:rPr kumimoji="1" lang="en-US" altLang="zh-TW" b="1" dirty="0" smtClean="0"/>
              <a:t>(</a:t>
            </a:r>
            <a:r>
              <a:rPr kumimoji="1" lang="en-US" altLang="zh-TW" b="1" dirty="0" smtClean="0">
                <a:solidFill>
                  <a:srgbClr val="FF0000"/>
                </a:solidFill>
              </a:rPr>
              <a:t>Cloud-radiative interaction?</a:t>
            </a:r>
            <a:r>
              <a:rPr kumimoji="1" lang="en-US" altLang="zh-TW" b="1" dirty="0" smtClean="0"/>
              <a:t>)</a:t>
            </a: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kumimoji="1" lang="en-US" altLang="zh-TW" b="1" u="sng" dirty="0" smtClean="0"/>
              <a:t>High frequency</a:t>
            </a:r>
          </a:p>
          <a:p>
            <a:pPr>
              <a:lnSpc>
                <a:spcPts val="3600"/>
              </a:lnSpc>
              <a:spcBef>
                <a:spcPts val="0"/>
              </a:spcBef>
            </a:pPr>
            <a:r>
              <a:rPr kumimoji="1" lang="en-US" altLang="zh-TW" b="1" dirty="0" smtClean="0"/>
              <a:t>Synoptic </a:t>
            </a:r>
            <a:r>
              <a:rPr kumimoji="1" lang="en-US" altLang="zh-TW" b="1" dirty="0"/>
              <a:t>disturbance too </a:t>
            </a:r>
            <a:r>
              <a:rPr kumimoji="1" lang="en-US" altLang="zh-TW" b="1" dirty="0" smtClean="0"/>
              <a:t>active</a:t>
            </a:r>
            <a:r>
              <a:rPr kumimoji="1" lang="en-US" altLang="zh-TW" b="1" dirty="0"/>
              <a:t> </a:t>
            </a:r>
            <a:r>
              <a:rPr kumimoji="1" lang="en-US" altLang="zh-TW" b="1" dirty="0" smtClean="0"/>
              <a:t>(</a:t>
            </a:r>
            <a:r>
              <a:rPr kumimoji="1" lang="en-US" altLang="zh-TW" b="1" dirty="0" smtClean="0">
                <a:solidFill>
                  <a:srgbClr val="FF0000"/>
                </a:solidFill>
              </a:rPr>
              <a:t>CID?</a:t>
            </a:r>
            <a:r>
              <a:rPr kumimoji="1" lang="en-US" altLang="zh-TW" b="1" dirty="0" smtClean="0"/>
              <a:t>)</a:t>
            </a:r>
            <a:endParaRPr lang="en-US" altLang="zh-TW" b="1" dirty="0" smtClean="0"/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en-US" altLang="zh-TW" b="1" dirty="0">
                <a:sym typeface="Symbol" panose="05050102010706020507" pitchFamily="18" charset="2"/>
              </a:rPr>
              <a:t> </a:t>
            </a:r>
            <a:r>
              <a:rPr lang="en-US" altLang="zh-TW" b="1" dirty="0" smtClean="0">
                <a:sym typeface="Symbol" panose="05050102010706020507" pitchFamily="18" charset="2"/>
              </a:rPr>
              <a:t>  </a:t>
            </a:r>
            <a:endParaRPr lang="en-US" altLang="zh-TW" b="1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B7B1-5642-4DAF-9875-F77296375E2C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441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300" y="1090279"/>
            <a:ext cx="10353174" cy="2387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Offline simulations by cumulus &amp; radiation scheme</a:t>
            </a:r>
            <a:r>
              <a:rPr lang="en-US" altLang="zh-CN" sz="3600" b="1" dirty="0" smtClean="0">
                <a:latin typeface="+mn-lt"/>
              </a:rPr>
              <a:t>s</a:t>
            </a:r>
            <a:r>
              <a:rPr lang="en-US" sz="3600" b="1" dirty="0" smtClean="0">
                <a:latin typeface="+mn-lt"/>
              </a:rPr>
              <a:t/>
            </a:r>
            <a:br>
              <a:rPr lang="en-US" sz="3600" b="1" dirty="0" smtClean="0">
                <a:latin typeface="+mn-lt"/>
              </a:rPr>
            </a:br>
            <a:r>
              <a:rPr lang="en-US" sz="3600" b="1" dirty="0" smtClean="0">
                <a:latin typeface="+mn-lt"/>
              </a:rPr>
              <a:t>- with</a:t>
            </a:r>
            <a:r>
              <a:rPr lang="en-US" altLang="zh-CN" sz="3600" b="1" dirty="0" smtClean="0">
                <a:latin typeface="+mn-lt"/>
              </a:rPr>
              <a:t>in</a:t>
            </a:r>
            <a:r>
              <a:rPr lang="en-US" sz="3600" b="1" dirty="0" smtClean="0">
                <a:latin typeface="+mn-lt"/>
              </a:rPr>
              <a:t> DYNAMO/CINDY North sounding array</a:t>
            </a:r>
            <a:r>
              <a:rPr lang="zh-TW" altLang="en-US" sz="3600" b="1" dirty="0" smtClean="0">
                <a:latin typeface="+mn-lt"/>
              </a:rPr>
              <a:t> </a:t>
            </a:r>
            <a:r>
              <a:rPr lang="en-US" altLang="zh-TW" sz="3600" b="1" dirty="0" smtClean="0">
                <a:latin typeface="+mn-lt"/>
              </a:rPr>
              <a:t>-</a:t>
            </a:r>
            <a:r>
              <a:rPr lang="en-US" sz="3600" b="1" dirty="0" smtClean="0">
                <a:latin typeface="+mn-lt"/>
              </a:rPr>
              <a:t>  </a:t>
            </a:r>
            <a:endParaRPr lang="en-US" sz="36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6300" y="4040188"/>
            <a:ext cx="10572750" cy="1655762"/>
          </a:xfrm>
        </p:spPr>
        <p:txBody>
          <a:bodyPr>
            <a:normAutofit/>
          </a:bodyPr>
          <a:lstStyle/>
          <a:p>
            <a:r>
              <a:rPr lang="fr-FR" b="1" smtClean="0"/>
              <a:t>IFS </a:t>
            </a:r>
            <a:r>
              <a:rPr lang="fr-FR" b="1" dirty="0"/>
              <a:t>DOCUMENTATION – Cy40r1</a:t>
            </a:r>
            <a:r>
              <a:rPr lang="fr-FR" dirty="0"/>
              <a:t/>
            </a:r>
            <a:br>
              <a:rPr lang="fr-FR" dirty="0"/>
            </a:br>
            <a:r>
              <a:rPr lang="fr-FR" b="1" dirty="0" err="1" smtClean="0"/>
              <a:t>Operational</a:t>
            </a:r>
            <a:r>
              <a:rPr lang="fr-FR" b="1" dirty="0" smtClean="0"/>
              <a:t> </a:t>
            </a:r>
            <a:r>
              <a:rPr lang="fr-FR" b="1" dirty="0" err="1"/>
              <a:t>implementation</a:t>
            </a:r>
            <a:r>
              <a:rPr lang="fr-FR" b="1" dirty="0"/>
              <a:t> 22 </a:t>
            </a:r>
            <a:r>
              <a:rPr lang="fr-FR" b="1" dirty="0" err="1" smtClean="0"/>
              <a:t>November</a:t>
            </a:r>
            <a:r>
              <a:rPr lang="fr-FR" b="1" dirty="0" smtClean="0"/>
              <a:t> </a:t>
            </a:r>
            <a:r>
              <a:rPr lang="fr-FR" b="1" dirty="0"/>
              <a:t>2013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86" y="-1943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+mn-lt"/>
              </a:rPr>
              <a:t>Dynamo-</a:t>
            </a:r>
            <a:r>
              <a:rPr lang="en-US" sz="3200" b="1" dirty="0" err="1" smtClean="0">
                <a:latin typeface="+mn-lt"/>
              </a:rPr>
              <a:t>Tiedtke</a:t>
            </a:r>
            <a:r>
              <a:rPr lang="en-US" sz="3200" b="1" dirty="0" smtClean="0">
                <a:latin typeface="+mn-lt"/>
              </a:rPr>
              <a:t> scheme offline analysis </a:t>
            </a:r>
            <a:endParaRPr lang="en-US" sz="3200" b="1" dirty="0">
              <a:latin typeface="+mn-lt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747542" y="3158213"/>
            <a:ext cx="502270" cy="1483873"/>
            <a:chOff x="260781" y="2391821"/>
            <a:chExt cx="1417664" cy="2905375"/>
          </a:xfrm>
        </p:grpSpPr>
        <p:sp>
          <p:nvSpPr>
            <p:cNvPr id="4" name="Rectangle 3"/>
            <p:cNvSpPr/>
            <p:nvPr/>
          </p:nvSpPr>
          <p:spPr>
            <a:xfrm>
              <a:off x="401470" y="4411121"/>
              <a:ext cx="1133850" cy="886075"/>
            </a:xfrm>
            <a:prstGeom prst="rect">
              <a:avLst/>
            </a:prstGeom>
            <a:scene3d>
              <a:camera prst="isometricOffAxis1Top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1257018" y="2902525"/>
              <a:ext cx="0" cy="16988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678445" y="2865990"/>
              <a:ext cx="0" cy="20555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60781" y="2783817"/>
              <a:ext cx="0" cy="20555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82157" y="3026922"/>
              <a:ext cx="0" cy="20555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loud Callout 8"/>
            <p:cNvSpPr/>
            <p:nvPr/>
          </p:nvSpPr>
          <p:spPr>
            <a:xfrm>
              <a:off x="500815" y="3180618"/>
              <a:ext cx="1034505" cy="1367906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20520" y="2391821"/>
              <a:ext cx="1133850" cy="88607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  <a:scene3d>
              <a:camera prst="isometricOffAxis1Top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8492940" y="5589781"/>
            <a:ext cx="535084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imesNewRomanPS-BoldMT"/>
              </a:rPr>
              <a:t>Description of the objective analysis of </a:t>
            </a:r>
            <a:endParaRPr lang="en-US" sz="1400" dirty="0" smtClean="0">
              <a:solidFill>
                <a:srgbClr val="000000"/>
              </a:solidFill>
              <a:latin typeface="TimesNewRomanPS-BoldMT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TimesNewRomanPS-BoldMT"/>
              </a:rPr>
              <a:t>large </a:t>
            </a:r>
            <a:r>
              <a:rPr lang="en-US" sz="1400" dirty="0">
                <a:solidFill>
                  <a:srgbClr val="000000"/>
                </a:solidFill>
                <a:latin typeface="TimesNewRomanPS-BoldMT"/>
              </a:rPr>
              <a:t>scale forcing data </a:t>
            </a:r>
            <a:r>
              <a:rPr lang="en-US" sz="1400" dirty="0" smtClean="0">
                <a:solidFill>
                  <a:srgbClr val="000000"/>
                </a:solidFill>
                <a:latin typeface="TimesNewRomanPS-BoldMT"/>
              </a:rPr>
              <a:t>at North Sounding </a:t>
            </a:r>
            <a:r>
              <a:rPr lang="en-US" sz="1400" dirty="0">
                <a:solidFill>
                  <a:srgbClr val="000000"/>
                </a:solidFill>
                <a:latin typeface="TimesNewRomanPS-BoldMT"/>
              </a:rPr>
              <a:t>Array </a:t>
            </a:r>
            <a:endParaRPr lang="en-US" sz="1400" dirty="0" smtClean="0">
              <a:solidFill>
                <a:srgbClr val="000000"/>
              </a:solidFill>
              <a:latin typeface="TimesNewRomanPS-BoldMT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TimesNewRomanPS-BoldMT"/>
              </a:rPr>
              <a:t>during </a:t>
            </a:r>
            <a:r>
              <a:rPr lang="en-US" sz="1400" dirty="0">
                <a:solidFill>
                  <a:srgbClr val="000000"/>
                </a:solidFill>
                <a:latin typeface="TimesNewRomanPS-BoldMT"/>
              </a:rPr>
              <a:t>AMIE-</a:t>
            </a:r>
            <a:r>
              <a:rPr lang="en-US" sz="1400" dirty="0" err="1">
                <a:solidFill>
                  <a:srgbClr val="000000"/>
                </a:solidFill>
                <a:latin typeface="TimesNewRomanPS-BoldMT"/>
              </a:rPr>
              <a:t>Gan</a:t>
            </a:r>
            <a:r>
              <a:rPr lang="en-US" sz="1400" dirty="0">
                <a:solidFill>
                  <a:srgbClr val="000000"/>
                </a:solidFill>
                <a:latin typeface="TimesNewRomanPS-BoldMT"/>
              </a:rPr>
              <a:t>/DYNAMO field </a:t>
            </a:r>
            <a:r>
              <a:rPr lang="en-US" sz="1400" dirty="0" smtClean="0">
                <a:solidFill>
                  <a:srgbClr val="000000"/>
                </a:solidFill>
                <a:latin typeface="TimesNewRomanPS-BoldMT"/>
              </a:rPr>
              <a:t>campaign</a:t>
            </a:r>
          </a:p>
          <a:p>
            <a:r>
              <a:rPr lang="en-US" dirty="0" err="1"/>
              <a:t>Shaocheng</a:t>
            </a:r>
            <a:r>
              <a:rPr lang="en-US" dirty="0"/>
              <a:t> </a:t>
            </a:r>
            <a:r>
              <a:rPr lang="en-US" dirty="0" err="1"/>
              <a:t>Xie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TimesNewRomanPS-BoldMT"/>
              </a:rPr>
              <a:t/>
            </a:r>
            <a:br>
              <a:rPr lang="en-US" dirty="0">
                <a:solidFill>
                  <a:srgbClr val="000000"/>
                </a:solidFill>
                <a:latin typeface="TimesNewRomanPS-BoldMT"/>
              </a:rPr>
            </a:br>
            <a:r>
              <a:rPr lang="en-US" dirty="0">
                <a:solidFill>
                  <a:srgbClr val="000000"/>
                </a:solidFill>
                <a:latin typeface="TimesNewRomanPS-BoldMT"/>
              </a:rPr>
              <a:t/>
            </a:r>
            <a:br>
              <a:rPr lang="en-US" dirty="0">
                <a:solidFill>
                  <a:srgbClr val="000000"/>
                </a:solidFill>
                <a:latin typeface="TimesNewRomanPS-BoldMT"/>
              </a:rPr>
            </a:b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6197" y="1777843"/>
            <a:ext cx="3394799" cy="377731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0312525" y="2544123"/>
            <a:ext cx="859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Radius </a:t>
            </a:r>
          </a:p>
          <a:p>
            <a:r>
              <a:rPr lang="en-US" dirty="0" smtClean="0"/>
              <a:t>550km</a:t>
            </a:r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40420" y="974411"/>
            <a:ext cx="10515600" cy="4351338"/>
          </a:xfrm>
        </p:spPr>
        <p:txBody>
          <a:bodyPr/>
          <a:lstStyle/>
          <a:p>
            <a:r>
              <a:rPr lang="en-US" sz="2400" dirty="0" smtClean="0"/>
              <a:t>Using EC gridded data (0</a:t>
            </a:r>
            <a:r>
              <a:rPr lang="en-US" altLang="zh-TW" sz="2400" dirty="0" smtClean="0"/>
              <a:t>~7N,73E~80E)   </a:t>
            </a:r>
            <a:r>
              <a:rPr lang="en-US" sz="2400" dirty="0" smtClean="0"/>
              <a:t>and adjusting domain mean(q T q1 q2) to match </a:t>
            </a:r>
            <a:r>
              <a:rPr lang="en-US" sz="2400" dirty="0" err="1" smtClean="0"/>
              <a:t>Xie`s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Forcing : </a:t>
            </a:r>
            <a:r>
              <a:rPr lang="en-US" sz="2400" dirty="0"/>
              <a:t>O</a:t>
            </a:r>
            <a:r>
              <a:rPr lang="en-US" altLang="zh-TW" sz="2400" dirty="0" smtClean="0"/>
              <a:t>ffline analysis </a:t>
            </a:r>
            <a:r>
              <a:rPr lang="en-US" sz="1800" dirty="0" smtClean="0"/>
              <a:t>(LH</a:t>
            </a:r>
            <a:r>
              <a:rPr lang="zh-TW" altLang="en-US" sz="1800" dirty="0" smtClean="0"/>
              <a:t>、</a:t>
            </a:r>
            <a:r>
              <a:rPr lang="en-US" altLang="zh-TW" sz="1800" dirty="0" smtClean="0"/>
              <a:t>SH</a:t>
            </a:r>
            <a:r>
              <a:rPr lang="zh-TW" altLang="en-US" sz="1800" dirty="0" smtClean="0"/>
              <a:t>、</a:t>
            </a:r>
            <a:r>
              <a:rPr lang="en-US" altLang="zh-TW" sz="1800" dirty="0" smtClean="0"/>
              <a:t>Q1</a:t>
            </a:r>
            <a:r>
              <a:rPr lang="zh-TW" altLang="en-US" sz="1800" dirty="0" smtClean="0"/>
              <a:t>、</a:t>
            </a:r>
            <a:r>
              <a:rPr lang="en-US" altLang="zh-TW" sz="1800" dirty="0" smtClean="0"/>
              <a:t>Q2) </a:t>
            </a:r>
            <a:r>
              <a:rPr lang="en-US" altLang="zh-TW" sz="1800" dirty="0"/>
              <a:t>; </a:t>
            </a:r>
            <a:endParaRPr lang="en-US" altLang="zh-TW" sz="1800" dirty="0" smtClean="0"/>
          </a:p>
          <a:p>
            <a:pPr marL="0" indent="0">
              <a:buNone/>
            </a:pPr>
            <a:r>
              <a:rPr lang="en-US" altLang="zh-TW" sz="1800" dirty="0" smtClean="0"/>
              <a:t>                           </a:t>
            </a:r>
            <a:r>
              <a:rPr lang="en-US" altLang="zh-TW" sz="2400" dirty="0" smtClean="0"/>
              <a:t>MPAS                 </a:t>
            </a:r>
            <a:r>
              <a:rPr lang="en-US" sz="1800" dirty="0" smtClean="0"/>
              <a:t>(LH</a:t>
            </a:r>
            <a:r>
              <a:rPr lang="zh-TW" altLang="en-US" sz="1800" dirty="0"/>
              <a:t>、</a:t>
            </a:r>
            <a:r>
              <a:rPr lang="en-US" altLang="zh-TW" sz="1800" dirty="0"/>
              <a:t>SH</a:t>
            </a:r>
            <a:r>
              <a:rPr lang="zh-TW" altLang="en-US" sz="1800" dirty="0" smtClean="0"/>
              <a:t>、</a:t>
            </a:r>
            <a:r>
              <a:rPr lang="en-US" altLang="zh-TW" sz="1800" dirty="0" smtClean="0"/>
              <a:t>PBL ,Radiation , large scale convergence )</a:t>
            </a:r>
            <a:endParaRPr lang="en-US" sz="2400" dirty="0" smtClean="0"/>
          </a:p>
          <a:p>
            <a:r>
              <a:rPr lang="en-US" sz="2400" dirty="0" smtClean="0"/>
              <a:t>This model is half-diagnosis tool. 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27" name="Right Arrow 26"/>
          <p:cNvSpPr/>
          <p:nvPr/>
        </p:nvSpPr>
        <p:spPr>
          <a:xfrm>
            <a:off x="2645693" y="3573475"/>
            <a:ext cx="3524250" cy="2570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1702245" y="4803905"/>
            <a:ext cx="221358" cy="204479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1980727" y="4773999"/>
            <a:ext cx="385857" cy="857950"/>
            <a:chOff x="260781" y="2391821"/>
            <a:chExt cx="1417664" cy="2905375"/>
          </a:xfrm>
        </p:grpSpPr>
        <p:sp>
          <p:nvSpPr>
            <p:cNvPr id="30" name="Rectangle 29"/>
            <p:cNvSpPr/>
            <p:nvPr/>
          </p:nvSpPr>
          <p:spPr>
            <a:xfrm>
              <a:off x="401470" y="4411121"/>
              <a:ext cx="1133850" cy="886075"/>
            </a:xfrm>
            <a:prstGeom prst="rect">
              <a:avLst/>
            </a:prstGeom>
            <a:scene3d>
              <a:camera prst="isometricOffAxis1Top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1257018" y="2902525"/>
              <a:ext cx="0" cy="16988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678445" y="2865990"/>
              <a:ext cx="0" cy="20555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60781" y="2783817"/>
              <a:ext cx="0" cy="20555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82157" y="3026922"/>
              <a:ext cx="0" cy="20555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loud Callout 34"/>
            <p:cNvSpPr/>
            <p:nvPr/>
          </p:nvSpPr>
          <p:spPr>
            <a:xfrm>
              <a:off x="500815" y="3180618"/>
              <a:ext cx="1034505" cy="1367906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20520" y="2391821"/>
              <a:ext cx="1133850" cy="88607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  <a:scene3d>
              <a:camera prst="isometricOffAxis1Top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2754770" y="3920057"/>
            <a:ext cx="5727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Integration for  one hour</a:t>
            </a:r>
          </a:p>
          <a:p>
            <a:r>
              <a:rPr lang="en-US" dirty="0" smtClean="0"/>
              <a:t>About 20min  forcing and  initial condition  converge 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328765" y="3444887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Dt=2min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2754770" y="3970329"/>
            <a:ext cx="5198333" cy="5991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 rot="16200000">
            <a:off x="686539" y="4141058"/>
            <a:ext cx="738664" cy="21263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 smtClean="0"/>
              <a:t>restart every one hour </a:t>
            </a:r>
            <a:endParaRPr lang="en-US" dirty="0"/>
          </a:p>
        </p:txBody>
      </p:sp>
      <p:sp>
        <p:nvSpPr>
          <p:cNvPr id="51" name="Right Arrow 50"/>
          <p:cNvSpPr/>
          <p:nvPr/>
        </p:nvSpPr>
        <p:spPr>
          <a:xfrm>
            <a:off x="2777569" y="4964902"/>
            <a:ext cx="3392374" cy="330993"/>
          </a:xfrm>
          <a:prstGeom prst="rightArrow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54250" y="3691293"/>
            <a:ext cx="1701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 condition </a:t>
            </a:r>
            <a:endParaRPr lang="en-US" dirty="0"/>
          </a:p>
        </p:txBody>
      </p:sp>
      <p:sp>
        <p:nvSpPr>
          <p:cNvPr id="56" name="Right Arrow 55"/>
          <p:cNvSpPr/>
          <p:nvPr/>
        </p:nvSpPr>
        <p:spPr>
          <a:xfrm>
            <a:off x="2777569" y="5841744"/>
            <a:ext cx="3392374" cy="330993"/>
          </a:xfrm>
          <a:prstGeom prst="rightArrow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1999777" y="5688399"/>
            <a:ext cx="385857" cy="857950"/>
            <a:chOff x="260781" y="2391821"/>
            <a:chExt cx="1417664" cy="2905375"/>
          </a:xfrm>
        </p:grpSpPr>
        <p:sp>
          <p:nvSpPr>
            <p:cNvPr id="58" name="Rectangle 57"/>
            <p:cNvSpPr/>
            <p:nvPr/>
          </p:nvSpPr>
          <p:spPr>
            <a:xfrm>
              <a:off x="401470" y="4411121"/>
              <a:ext cx="1133850" cy="886075"/>
            </a:xfrm>
            <a:prstGeom prst="rect">
              <a:avLst/>
            </a:prstGeom>
            <a:scene3d>
              <a:camera prst="isometricOffAxis1Top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1257018" y="2902525"/>
              <a:ext cx="0" cy="16988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678445" y="2865990"/>
              <a:ext cx="0" cy="20555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60781" y="2783817"/>
              <a:ext cx="0" cy="20555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682157" y="3026922"/>
              <a:ext cx="0" cy="20555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Cloud Callout 62"/>
            <p:cNvSpPr/>
            <p:nvPr/>
          </p:nvSpPr>
          <p:spPr>
            <a:xfrm>
              <a:off x="500815" y="3180618"/>
              <a:ext cx="1034505" cy="1367906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20520" y="2391821"/>
              <a:ext cx="1133850" cy="88607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  <a:scene3d>
              <a:camera prst="isometricOffAxis1Top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006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0" r="3533"/>
          <a:stretch/>
        </p:blipFill>
        <p:spPr>
          <a:xfrm>
            <a:off x="403606" y="3668460"/>
            <a:ext cx="5616304" cy="3060000"/>
          </a:xfrm>
          <a:prstGeom prst="rect">
            <a:avLst/>
          </a:prstGeom>
        </p:spPr>
      </p:pic>
      <p:grpSp>
        <p:nvGrpSpPr>
          <p:cNvPr id="24" name="群組 23"/>
          <p:cNvGrpSpPr/>
          <p:nvPr/>
        </p:nvGrpSpPr>
        <p:grpSpPr>
          <a:xfrm>
            <a:off x="1011088" y="4099854"/>
            <a:ext cx="2148840" cy="1388388"/>
            <a:chOff x="7578090" y="4013716"/>
            <a:chExt cx="2148840" cy="1388388"/>
          </a:xfrm>
        </p:grpSpPr>
        <p:cxnSp>
          <p:nvCxnSpPr>
            <p:cNvPr id="11" name="Straight Connector 29"/>
            <p:cNvCxnSpPr/>
            <p:nvPr/>
          </p:nvCxnSpPr>
          <p:spPr>
            <a:xfrm>
              <a:off x="7635240" y="4221242"/>
              <a:ext cx="548640" cy="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30"/>
            <p:cNvCxnSpPr/>
            <p:nvPr/>
          </p:nvCxnSpPr>
          <p:spPr>
            <a:xfrm>
              <a:off x="7639050" y="4545092"/>
              <a:ext cx="54864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31"/>
            <p:cNvCxnSpPr/>
            <p:nvPr/>
          </p:nvCxnSpPr>
          <p:spPr>
            <a:xfrm>
              <a:off x="7631430" y="4868942"/>
              <a:ext cx="548640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32"/>
            <p:cNvCxnSpPr/>
            <p:nvPr/>
          </p:nvCxnSpPr>
          <p:spPr>
            <a:xfrm>
              <a:off x="7646670" y="5192792"/>
              <a:ext cx="54864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33"/>
            <p:cNvSpPr txBox="1"/>
            <p:nvPr/>
          </p:nvSpPr>
          <p:spPr>
            <a:xfrm>
              <a:off x="8549640" y="5032772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err="1" smtClean="0"/>
                <a:t>trmm</a:t>
              </a:r>
              <a:endParaRPr lang="zh-TW" altLang="en-US" dirty="0"/>
            </a:p>
          </p:txBody>
        </p:sp>
        <p:sp>
          <p:nvSpPr>
            <p:cNvPr id="16" name="TextBox 34"/>
            <p:cNvSpPr txBox="1"/>
            <p:nvPr/>
          </p:nvSpPr>
          <p:spPr>
            <a:xfrm>
              <a:off x="8221980" y="4030742"/>
              <a:ext cx="13896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microphysics</a:t>
              </a:r>
              <a:endParaRPr lang="zh-TW" altLang="en-US" dirty="0"/>
            </a:p>
          </p:txBody>
        </p:sp>
        <p:sp>
          <p:nvSpPr>
            <p:cNvPr id="17" name="TextBox 35"/>
            <p:cNvSpPr txBox="1"/>
            <p:nvPr/>
          </p:nvSpPr>
          <p:spPr>
            <a:xfrm>
              <a:off x="8260080" y="4366022"/>
              <a:ext cx="9749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cumulus</a:t>
              </a:r>
              <a:endParaRPr lang="zh-TW" altLang="en-US" dirty="0"/>
            </a:p>
          </p:txBody>
        </p:sp>
        <p:sp>
          <p:nvSpPr>
            <p:cNvPr id="18" name="TextBox 36"/>
            <p:cNvSpPr txBox="1"/>
            <p:nvPr/>
          </p:nvSpPr>
          <p:spPr>
            <a:xfrm>
              <a:off x="8614410" y="4686062"/>
              <a:ext cx="6188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total</a:t>
              </a:r>
              <a:endParaRPr lang="zh-TW" altLang="en-US" dirty="0"/>
            </a:p>
          </p:txBody>
        </p:sp>
        <p:sp>
          <p:nvSpPr>
            <p:cNvPr id="19" name="Rectangle 37"/>
            <p:cNvSpPr/>
            <p:nvPr/>
          </p:nvSpPr>
          <p:spPr>
            <a:xfrm>
              <a:off x="7578090" y="4013716"/>
              <a:ext cx="2148840" cy="104167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446045" y="4220820"/>
            <a:ext cx="352362" cy="1702923"/>
            <a:chOff x="3601941" y="3458820"/>
            <a:chExt cx="352362" cy="1702923"/>
          </a:xfrm>
        </p:grpSpPr>
        <p:sp>
          <p:nvSpPr>
            <p:cNvPr id="21" name="文字方塊 20"/>
            <p:cNvSpPr txBox="1"/>
            <p:nvPr/>
          </p:nvSpPr>
          <p:spPr>
            <a:xfrm>
              <a:off x="3601941" y="345882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 smtClean="0"/>
                <a:t>30</a:t>
              </a:r>
              <a:endParaRPr lang="zh-TW" altLang="en-US" sz="1200" b="1" dirty="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3603266" y="4183708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 smtClean="0"/>
                <a:t>20</a:t>
              </a:r>
              <a:endParaRPr lang="zh-TW" altLang="en-US" sz="1200" b="1" dirty="0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3612543" y="488474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 smtClean="0"/>
                <a:t>10</a:t>
              </a:r>
              <a:endParaRPr lang="zh-TW" altLang="en-US" sz="1200" b="1" dirty="0"/>
            </a:p>
          </p:txBody>
        </p:sp>
      </p:grpSp>
      <p:pic>
        <p:nvPicPr>
          <p:cNvPr id="26" name="Picture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3" r="4233"/>
          <a:stretch/>
        </p:blipFill>
        <p:spPr>
          <a:xfrm>
            <a:off x="6115050" y="3656680"/>
            <a:ext cx="5683360" cy="30600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2" r="6227" b="40673"/>
          <a:stretch/>
        </p:blipFill>
        <p:spPr>
          <a:xfrm>
            <a:off x="444018" y="59957"/>
            <a:ext cx="5742878" cy="38313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66526"/>
            <a:ext cx="10515600" cy="4377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altLang="zh-TW" sz="2400" b="1" dirty="0">
                <a:latin typeface="+mn-lt"/>
              </a:rPr>
              <a:t>Oct  NSA </a:t>
            </a:r>
            <a:r>
              <a:rPr lang="en-US" altLang="zh-TW" sz="2400" b="1" dirty="0" smtClean="0">
                <a:latin typeface="+mn-lt"/>
              </a:rPr>
              <a:t>(0-7N, 73-80E) rain rate</a:t>
            </a:r>
            <a:endParaRPr lang="en-US" sz="2400" b="1" dirty="0">
              <a:latin typeface="+mn-lt"/>
            </a:endParaRPr>
          </a:p>
        </p:txBody>
      </p:sp>
      <p:grpSp>
        <p:nvGrpSpPr>
          <p:cNvPr id="38" name="群組 37"/>
          <p:cNvGrpSpPr/>
          <p:nvPr/>
        </p:nvGrpSpPr>
        <p:grpSpPr>
          <a:xfrm>
            <a:off x="6244350" y="4213731"/>
            <a:ext cx="352362" cy="1702923"/>
            <a:chOff x="3601941" y="3458820"/>
            <a:chExt cx="352362" cy="1702923"/>
          </a:xfrm>
        </p:grpSpPr>
        <p:sp>
          <p:nvSpPr>
            <p:cNvPr id="39" name="文字方塊 38"/>
            <p:cNvSpPr txBox="1"/>
            <p:nvPr/>
          </p:nvSpPr>
          <p:spPr>
            <a:xfrm>
              <a:off x="3601941" y="345882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 smtClean="0"/>
                <a:t>30</a:t>
              </a:r>
              <a:endParaRPr lang="zh-TW" altLang="en-US" sz="1200" b="1" dirty="0"/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3603266" y="4183708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 smtClean="0"/>
                <a:t>20</a:t>
              </a:r>
              <a:endParaRPr lang="zh-TW" altLang="en-US" sz="1200" b="1" dirty="0"/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3612543" y="488474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 smtClean="0"/>
                <a:t>10</a:t>
              </a:r>
              <a:endParaRPr lang="zh-TW" altLang="en-US" sz="1200" b="1" dirty="0"/>
            </a:p>
          </p:txBody>
        </p:sp>
      </p:grpSp>
      <p:grpSp>
        <p:nvGrpSpPr>
          <p:cNvPr id="42" name="群組 41"/>
          <p:cNvGrpSpPr/>
          <p:nvPr/>
        </p:nvGrpSpPr>
        <p:grpSpPr>
          <a:xfrm>
            <a:off x="6809387" y="4103392"/>
            <a:ext cx="2148840" cy="1388388"/>
            <a:chOff x="7578090" y="4013716"/>
            <a:chExt cx="2148840" cy="1388388"/>
          </a:xfrm>
        </p:grpSpPr>
        <p:cxnSp>
          <p:nvCxnSpPr>
            <p:cNvPr id="43" name="Straight Connector 29"/>
            <p:cNvCxnSpPr/>
            <p:nvPr/>
          </p:nvCxnSpPr>
          <p:spPr>
            <a:xfrm>
              <a:off x="7635240" y="4221242"/>
              <a:ext cx="548640" cy="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30"/>
            <p:cNvCxnSpPr/>
            <p:nvPr/>
          </p:nvCxnSpPr>
          <p:spPr>
            <a:xfrm>
              <a:off x="7639050" y="4545092"/>
              <a:ext cx="54864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31"/>
            <p:cNvCxnSpPr/>
            <p:nvPr/>
          </p:nvCxnSpPr>
          <p:spPr>
            <a:xfrm>
              <a:off x="7631430" y="4868942"/>
              <a:ext cx="548640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32"/>
            <p:cNvCxnSpPr/>
            <p:nvPr/>
          </p:nvCxnSpPr>
          <p:spPr>
            <a:xfrm>
              <a:off x="7646670" y="5192792"/>
              <a:ext cx="54864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33"/>
            <p:cNvSpPr txBox="1"/>
            <p:nvPr/>
          </p:nvSpPr>
          <p:spPr>
            <a:xfrm>
              <a:off x="8549640" y="5032772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err="1" smtClean="0"/>
                <a:t>trmm</a:t>
              </a:r>
              <a:endParaRPr lang="zh-TW" altLang="en-US" dirty="0"/>
            </a:p>
          </p:txBody>
        </p:sp>
        <p:sp>
          <p:nvSpPr>
            <p:cNvPr id="48" name="TextBox 34"/>
            <p:cNvSpPr txBox="1"/>
            <p:nvPr/>
          </p:nvSpPr>
          <p:spPr>
            <a:xfrm>
              <a:off x="8221980" y="4030742"/>
              <a:ext cx="13896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microphysics</a:t>
              </a:r>
              <a:endParaRPr lang="zh-TW" altLang="en-US" dirty="0"/>
            </a:p>
          </p:txBody>
        </p:sp>
        <p:sp>
          <p:nvSpPr>
            <p:cNvPr id="49" name="TextBox 35"/>
            <p:cNvSpPr txBox="1"/>
            <p:nvPr/>
          </p:nvSpPr>
          <p:spPr>
            <a:xfrm>
              <a:off x="8260080" y="4366022"/>
              <a:ext cx="9749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cumulus</a:t>
              </a:r>
              <a:endParaRPr lang="zh-TW" altLang="en-US" dirty="0"/>
            </a:p>
          </p:txBody>
        </p:sp>
        <p:sp>
          <p:nvSpPr>
            <p:cNvPr id="50" name="TextBox 36"/>
            <p:cNvSpPr txBox="1"/>
            <p:nvPr/>
          </p:nvSpPr>
          <p:spPr>
            <a:xfrm>
              <a:off x="8614410" y="4686062"/>
              <a:ext cx="6188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total</a:t>
              </a:r>
              <a:endParaRPr lang="zh-TW" altLang="en-US" dirty="0"/>
            </a:p>
          </p:txBody>
        </p:sp>
        <p:sp>
          <p:nvSpPr>
            <p:cNvPr id="51" name="Rectangle 37"/>
            <p:cNvSpPr/>
            <p:nvPr/>
          </p:nvSpPr>
          <p:spPr>
            <a:xfrm>
              <a:off x="7578090" y="4013716"/>
              <a:ext cx="2148840" cy="104167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2" name="矩形 51"/>
          <p:cNvSpPr/>
          <p:nvPr/>
        </p:nvSpPr>
        <p:spPr>
          <a:xfrm>
            <a:off x="4486446" y="3946082"/>
            <a:ext cx="901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Cy40r1</a:t>
            </a:r>
            <a:r>
              <a:rPr lang="en-US" altLang="zh-TW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53" name="矩形 52"/>
          <p:cNvSpPr/>
          <p:nvPr/>
        </p:nvSpPr>
        <p:spPr>
          <a:xfrm>
            <a:off x="10508038" y="3928362"/>
            <a:ext cx="918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rgbClr val="0070C0"/>
                </a:solidFill>
              </a:rPr>
              <a:t>default</a:t>
            </a:r>
            <a:r>
              <a:rPr lang="en-US" altLang="zh-TW" dirty="0" smtClean="0">
                <a:solidFill>
                  <a:srgbClr val="0070C0"/>
                </a:solidFill>
              </a:rPr>
              <a:t> </a:t>
            </a:r>
            <a:endParaRPr lang="en-US" altLang="zh-TW" dirty="0">
              <a:solidFill>
                <a:srgbClr val="0070C0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4287976" y="642889"/>
            <a:ext cx="1745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Offline cumulus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 rot="-5400000">
            <a:off x="-58862" y="4892379"/>
            <a:ext cx="9316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/>
              <a:t>(mm/day)</a:t>
            </a:r>
            <a:endParaRPr lang="zh-TW" altLang="en-US" sz="1400" dirty="0"/>
          </a:p>
        </p:txBody>
      </p:sp>
      <p:sp>
        <p:nvSpPr>
          <p:cNvPr id="55" name="矩形 54"/>
          <p:cNvSpPr/>
          <p:nvPr/>
        </p:nvSpPr>
        <p:spPr>
          <a:xfrm rot="-5400000">
            <a:off x="5739441" y="4885292"/>
            <a:ext cx="9316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/>
              <a:t>(mm/day)</a:t>
            </a:r>
            <a:endParaRPr lang="zh-TW" altLang="en-US" sz="1400" dirty="0"/>
          </a:p>
        </p:txBody>
      </p:sp>
      <p:pic>
        <p:nvPicPr>
          <p:cNvPr id="56" name="圖片 55"/>
          <p:cNvPicPr>
            <a:picLocks noChangeAspect="1"/>
          </p:cNvPicPr>
          <p:nvPr/>
        </p:nvPicPr>
        <p:blipFill rotWithShape="1">
          <a:blip r:embed="rId6"/>
          <a:srcRect l="2059" r="6517"/>
          <a:stretch/>
        </p:blipFill>
        <p:spPr>
          <a:xfrm>
            <a:off x="6134100" y="1366124"/>
            <a:ext cx="5614416" cy="2475486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6110179" y="2764468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b="1" dirty="0" smtClean="0"/>
              <a:t>0.24</a:t>
            </a:r>
            <a:endParaRPr lang="zh-TW" altLang="en-US" sz="1200" b="1" dirty="0"/>
          </a:p>
        </p:txBody>
      </p:sp>
      <p:sp>
        <p:nvSpPr>
          <p:cNvPr id="57" name="文字方塊 56"/>
          <p:cNvSpPr txBox="1"/>
          <p:nvPr/>
        </p:nvSpPr>
        <p:spPr>
          <a:xfrm>
            <a:off x="6134991" y="2094629"/>
            <a:ext cx="461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b="1" dirty="0" smtClean="0"/>
              <a:t>0.48</a:t>
            </a:r>
            <a:endParaRPr lang="zh-TW" altLang="en-US" sz="1200" b="1" dirty="0"/>
          </a:p>
        </p:txBody>
      </p:sp>
      <p:sp>
        <p:nvSpPr>
          <p:cNvPr id="58" name="文字方塊 57"/>
          <p:cNvSpPr txBox="1"/>
          <p:nvPr/>
        </p:nvSpPr>
        <p:spPr>
          <a:xfrm>
            <a:off x="6120810" y="1435405"/>
            <a:ext cx="461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b="1" dirty="0" smtClean="0"/>
              <a:t>0.72</a:t>
            </a:r>
            <a:endParaRPr lang="zh-TW" altLang="en-US" sz="1200" b="1" dirty="0"/>
          </a:p>
        </p:txBody>
      </p:sp>
      <p:sp>
        <p:nvSpPr>
          <p:cNvPr id="59" name="矩形 58"/>
          <p:cNvSpPr/>
          <p:nvPr/>
        </p:nvSpPr>
        <p:spPr>
          <a:xfrm>
            <a:off x="8388600" y="646438"/>
            <a:ext cx="1928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rgbClr val="0070C0"/>
                </a:solidFill>
              </a:rPr>
              <a:t>Offline </a:t>
            </a:r>
            <a:r>
              <a:rPr lang="en-US" altLang="zh-TW" b="1" dirty="0" err="1" smtClean="0">
                <a:solidFill>
                  <a:srgbClr val="0070C0"/>
                </a:solidFill>
              </a:rPr>
              <a:t>microphys</a:t>
            </a:r>
            <a:r>
              <a:rPr lang="en-US" altLang="zh-TW" dirty="0" smtClean="0">
                <a:solidFill>
                  <a:srgbClr val="0070C0"/>
                </a:solidFill>
              </a:rPr>
              <a:t> </a:t>
            </a:r>
            <a:endParaRPr lang="en-US" altLang="zh-TW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80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12" y="3583782"/>
            <a:ext cx="6766560" cy="33832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12" y="0"/>
            <a:ext cx="6766560" cy="3383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83782"/>
            <a:ext cx="6766560" cy="3383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830" y="100251"/>
            <a:ext cx="6766560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6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458899" y="1269330"/>
            <a:ext cx="3771062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G</a:t>
            </a:r>
            <a:r>
              <a:rPr lang="en-US" altLang="zh-TW" sz="2800" dirty="0" smtClean="0"/>
              <a:t>as mixing ratio</a:t>
            </a:r>
          </a:p>
          <a:p>
            <a:r>
              <a:rPr lang="en-US" altLang="zh-TW" sz="2800" dirty="0" smtClean="0"/>
              <a:t>Water vapor = </a:t>
            </a:r>
            <a:r>
              <a:rPr lang="en-US" altLang="zh-TW" sz="2800" dirty="0" smtClean="0">
                <a:solidFill>
                  <a:srgbClr val="FF0000"/>
                </a:solidFill>
              </a:rPr>
              <a:t>qv</a:t>
            </a:r>
          </a:p>
          <a:p>
            <a:r>
              <a:rPr lang="en-US" altLang="zh-TW" sz="2800" dirty="0" smtClean="0"/>
              <a:t>Co2 = 379 ppm</a:t>
            </a:r>
          </a:p>
          <a:p>
            <a:r>
              <a:rPr lang="en-US" altLang="zh-TW" sz="2800" dirty="0" smtClean="0"/>
              <a:t>Ch4 = 1774 ppb</a:t>
            </a:r>
          </a:p>
          <a:p>
            <a:r>
              <a:rPr lang="en-US" altLang="zh-TW" sz="2800" dirty="0" smtClean="0"/>
              <a:t>N2O = 319 ppb</a:t>
            </a:r>
          </a:p>
          <a:p>
            <a:r>
              <a:rPr lang="en-US" altLang="zh-TW" sz="2800" dirty="0" smtClean="0"/>
              <a:t>O2 = 0.209</a:t>
            </a:r>
          </a:p>
          <a:p>
            <a:r>
              <a:rPr lang="en-US" altLang="zh-TW" sz="2800" dirty="0" smtClean="0"/>
              <a:t>O3 from database</a:t>
            </a:r>
          </a:p>
          <a:p>
            <a:r>
              <a:rPr lang="en-US" altLang="zh-TW" sz="2800" dirty="0" smtClean="0">
                <a:solidFill>
                  <a:srgbClr val="FF0000"/>
                </a:solidFill>
              </a:rPr>
              <a:t>Surface Emission =1.0 (</a:t>
            </a:r>
            <a:r>
              <a:rPr lang="zh-TW" altLang="en-US" sz="2800" dirty="0" smtClean="0">
                <a:solidFill>
                  <a:srgbClr val="FF0000"/>
                </a:solidFill>
              </a:rPr>
              <a:t>人為設定</a:t>
            </a:r>
            <a:r>
              <a:rPr lang="en-US" altLang="zh-TW" sz="2800" dirty="0" smtClean="0">
                <a:solidFill>
                  <a:srgbClr val="FF0000"/>
                </a:solidFill>
              </a:rPr>
              <a:t>)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69507" y="850230"/>
            <a:ext cx="3740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0070C0"/>
                </a:solidFill>
              </a:rPr>
              <a:t>Clear-sky (gas)</a:t>
            </a:r>
            <a:endParaRPr lang="zh-TW" altLang="en-US" sz="2800" dirty="0">
              <a:solidFill>
                <a:srgbClr val="0070C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14309" y="403174"/>
            <a:ext cx="3992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qv from observation</a:t>
            </a:r>
            <a:endParaRPr lang="zh-TW" altLang="en-US" sz="2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4647596" y="1307498"/>
            <a:ext cx="7242963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Cloud fraction(</a:t>
            </a:r>
            <a:r>
              <a:rPr lang="en-US" altLang="zh-TW" sz="2800" dirty="0" err="1" smtClean="0"/>
              <a:t>cldf</a:t>
            </a:r>
            <a:r>
              <a:rPr lang="en-US" altLang="zh-TW" sz="2800" dirty="0" smtClean="0"/>
              <a:t>) </a:t>
            </a:r>
          </a:p>
          <a:p>
            <a:r>
              <a:rPr lang="en-US" altLang="zh-TW" sz="2800" dirty="0" smtClean="0"/>
              <a:t>= RH^0.25* (1-exp(100*</a:t>
            </a:r>
            <a:r>
              <a:rPr lang="en-US" altLang="zh-TW" sz="2800" dirty="0" smtClean="0">
                <a:solidFill>
                  <a:srgbClr val="FFC000"/>
                </a:solidFill>
              </a:rPr>
              <a:t>qc</a:t>
            </a:r>
            <a:r>
              <a:rPr lang="en-US" altLang="zh-TW" sz="2800" dirty="0" smtClean="0"/>
              <a:t>*(</a:t>
            </a:r>
            <a:r>
              <a:rPr lang="en-US" altLang="zh-TW" sz="2800" dirty="0" err="1"/>
              <a:t>q</a:t>
            </a:r>
            <a:r>
              <a:rPr lang="en-US" altLang="zh-TW" sz="2800" dirty="0" err="1" smtClean="0"/>
              <a:t>sat</a:t>
            </a:r>
            <a:r>
              <a:rPr lang="en-US" altLang="zh-TW" sz="2800" dirty="0" smtClean="0"/>
              <a:t>-</a:t>
            </a:r>
            <a:r>
              <a:rPr lang="en-US" altLang="zh-TW" sz="2800" dirty="0" smtClean="0">
                <a:solidFill>
                  <a:srgbClr val="FF0000"/>
                </a:solidFill>
              </a:rPr>
              <a:t>qv</a:t>
            </a:r>
            <a:r>
              <a:rPr lang="en-US" altLang="zh-TW" sz="2800" dirty="0" smtClean="0"/>
              <a:t>)^0.49)</a:t>
            </a:r>
          </a:p>
          <a:p>
            <a:r>
              <a:rPr lang="en-US" altLang="zh-TW" sz="2800" dirty="0" smtClean="0"/>
              <a:t> </a:t>
            </a:r>
          </a:p>
          <a:p>
            <a:r>
              <a:rPr lang="en-US" altLang="zh-TW" sz="2800" dirty="0" err="1"/>
              <a:t>q</a:t>
            </a:r>
            <a:r>
              <a:rPr lang="en-US" altLang="zh-TW" sz="2800" dirty="0" err="1" smtClean="0"/>
              <a:t>ice</a:t>
            </a:r>
            <a:r>
              <a:rPr lang="en-US" altLang="zh-TW" sz="2800" dirty="0" smtClean="0"/>
              <a:t> =</a:t>
            </a:r>
            <a:r>
              <a:rPr lang="en-US" altLang="zh-TW" sz="2800" dirty="0" smtClean="0">
                <a:sym typeface="Symbol" panose="05050102010706020507" pitchFamily="18" charset="2"/>
              </a:rPr>
              <a:t></a:t>
            </a:r>
            <a:r>
              <a:rPr lang="en-US" altLang="zh-TW" sz="2800" dirty="0" smtClean="0"/>
              <a:t>qi /</a:t>
            </a:r>
            <a:r>
              <a:rPr lang="en-US" altLang="zh-TW" sz="2800" dirty="0" err="1" smtClean="0"/>
              <a:t>cldf</a:t>
            </a:r>
            <a:r>
              <a:rPr lang="en-US" altLang="zh-TW" sz="2800" dirty="0" smtClean="0"/>
              <a:t> (cloud ice water  path)</a:t>
            </a:r>
          </a:p>
          <a:p>
            <a:r>
              <a:rPr lang="en-US" altLang="zh-TW" sz="2800" dirty="0" err="1"/>
              <a:t>q</a:t>
            </a:r>
            <a:r>
              <a:rPr lang="en-US" altLang="zh-TW" sz="2800" dirty="0" err="1" smtClean="0"/>
              <a:t>liq</a:t>
            </a:r>
            <a:r>
              <a:rPr lang="en-US" altLang="zh-TW" sz="2800" dirty="0" smtClean="0"/>
              <a:t> = </a:t>
            </a:r>
            <a:r>
              <a:rPr lang="en-US" altLang="zh-TW" sz="2800" dirty="0" smtClean="0">
                <a:sym typeface="Symbol" panose="05050102010706020507" pitchFamily="18" charset="2"/>
              </a:rPr>
              <a:t></a:t>
            </a:r>
            <a:r>
              <a:rPr lang="en-US" altLang="zh-TW" sz="2800" dirty="0" smtClean="0"/>
              <a:t>qc/</a:t>
            </a:r>
            <a:r>
              <a:rPr lang="en-US" altLang="zh-TW" sz="2800" dirty="0" err="1" smtClean="0"/>
              <a:t>cldf</a:t>
            </a:r>
            <a:r>
              <a:rPr lang="en-US" altLang="zh-TW" sz="2800" dirty="0" smtClean="0"/>
              <a:t> (cloud liquid </a:t>
            </a:r>
            <a:r>
              <a:rPr lang="en-US" altLang="zh-TW" sz="2800" dirty="0" err="1" smtClean="0"/>
              <a:t>waterpath</a:t>
            </a:r>
            <a:r>
              <a:rPr lang="en-US" altLang="zh-TW" sz="2800" dirty="0" smtClean="0"/>
              <a:t>)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5441743" y="886407"/>
            <a:ext cx="3489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0070C0"/>
                </a:solidFill>
              </a:rPr>
              <a:t>Cloud-property</a:t>
            </a:r>
            <a:endParaRPr lang="zh-TW" altLang="en-US" sz="2800" dirty="0">
              <a:solidFill>
                <a:srgbClr val="0070C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647597" y="4586736"/>
            <a:ext cx="7242962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800" dirty="0" err="1" smtClean="0"/>
              <a:t>Reliq</a:t>
            </a:r>
            <a:r>
              <a:rPr lang="en-US" altLang="zh-TW" sz="2800" dirty="0" smtClean="0"/>
              <a:t> = 8.0+ (14. – 8.)*(273.16 – Tem)</a:t>
            </a:r>
          </a:p>
          <a:p>
            <a:r>
              <a:rPr lang="en-US" altLang="zh-TW" sz="2800" dirty="0" err="1" smtClean="0"/>
              <a:t>Reice</a:t>
            </a:r>
            <a:r>
              <a:rPr lang="en-US" altLang="zh-TW" sz="2800" dirty="0" smtClean="0"/>
              <a:t> =lookup table function of (Tem)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5671668" y="4044877"/>
            <a:ext cx="1978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0070C0"/>
                </a:solidFill>
              </a:rPr>
              <a:t>Cloud-size</a:t>
            </a:r>
            <a:endParaRPr lang="zh-TW" altLang="en-US" sz="2800" dirty="0">
              <a:solidFill>
                <a:srgbClr val="0070C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024108" y="327014"/>
            <a:ext cx="4171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(qc qi) from </a:t>
            </a:r>
            <a:r>
              <a:rPr lang="en-US" altLang="zh-TW" sz="2800" dirty="0" err="1" smtClean="0"/>
              <a:t>Tietke</a:t>
            </a:r>
            <a:r>
              <a:rPr lang="en-US" altLang="zh-TW" sz="2800" dirty="0" smtClean="0"/>
              <a:t> scheme</a:t>
            </a:r>
            <a:endParaRPr lang="zh-TW" altLang="en-US" sz="2800" dirty="0"/>
          </a:p>
        </p:txBody>
      </p:sp>
      <p:cxnSp>
        <p:nvCxnSpPr>
          <p:cNvPr id="3" name="直線單箭頭接點 2"/>
          <p:cNvCxnSpPr/>
          <p:nvPr/>
        </p:nvCxnSpPr>
        <p:spPr>
          <a:xfrm>
            <a:off x="3209026" y="5272455"/>
            <a:ext cx="546468" cy="13008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H="1">
            <a:off x="5999472" y="5540843"/>
            <a:ext cx="417637" cy="10324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3755494" y="6170863"/>
            <a:ext cx="224397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Main Program</a:t>
            </a:r>
            <a:endParaRPr lang="zh-TW" altLang="en-US" sz="2800" dirty="0"/>
          </a:p>
        </p:txBody>
      </p:sp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465128"/>
              </p:ext>
            </p:extLst>
          </p:nvPr>
        </p:nvGraphicFramePr>
        <p:xfrm>
          <a:off x="4973013" y="2215015"/>
          <a:ext cx="5621796" cy="458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方程式" r:id="rId3" imgW="2958840" imgH="241200" progId="Equation.3">
                  <p:embed/>
                </p:oleObj>
              </mc:Choice>
              <mc:Fallback>
                <p:oleObj name="方程式" r:id="rId3" imgW="295884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73013" y="2215015"/>
                        <a:ext cx="5621796" cy="458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327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15878" t="31807" r="51480" b="16070"/>
          <a:stretch/>
        </p:blipFill>
        <p:spPr>
          <a:xfrm>
            <a:off x="276044" y="189779"/>
            <a:ext cx="5969480" cy="5361881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6797607" y="317734"/>
            <a:ext cx="44586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/>
              <a:t>OLR (LW) (Wm</a:t>
            </a:r>
            <a:r>
              <a:rPr lang="en-US" altLang="zh-TW" sz="2800" b="1" baseline="30000" dirty="0" smtClean="0"/>
              <a:t>-2</a:t>
            </a:r>
            <a:r>
              <a:rPr lang="en-US" altLang="zh-TW" sz="2800" b="1" dirty="0" smtClean="0"/>
              <a:t>) </a:t>
            </a:r>
          </a:p>
          <a:p>
            <a:pPr algn="ctr"/>
            <a:r>
              <a:rPr lang="en-US" altLang="zh-TW" sz="2800" b="1" dirty="0" smtClean="0"/>
              <a:t>(0-7 N, 73-80 E)</a:t>
            </a:r>
            <a:endParaRPr lang="zh-TW" altLang="en-US" sz="2800" b="1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221679" y="4322591"/>
            <a:ext cx="264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Correlation =0.764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8311250" y="1514901"/>
            <a:ext cx="3589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First 15 days close</a:t>
            </a:r>
          </a:p>
          <a:p>
            <a:r>
              <a:rPr lang="en-US" altLang="zh-TW" dirty="0" smtClean="0"/>
              <a:t>Last 15 days large difference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2989155" y="3886861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B0F0"/>
                </a:solidFill>
              </a:rPr>
              <a:t>model</a:t>
            </a:r>
            <a:endParaRPr lang="zh-TW" altLang="en-US" b="1" dirty="0">
              <a:solidFill>
                <a:srgbClr val="00B0F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749289" y="1388542"/>
            <a:ext cx="761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CERES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11" name="圖片 10"/>
          <p:cNvPicPr>
            <a:picLocks/>
          </p:cNvPicPr>
          <p:nvPr/>
        </p:nvPicPr>
        <p:blipFill rotWithShape="1">
          <a:blip r:embed="rId3"/>
          <a:srcRect l="8249" t="17065" r="60241" b="28010"/>
          <a:stretch/>
        </p:blipFill>
        <p:spPr>
          <a:xfrm>
            <a:off x="379561" y="5168385"/>
            <a:ext cx="5762445" cy="1582038"/>
          </a:xfrm>
          <a:prstGeom prst="rect">
            <a:avLst/>
          </a:prstGeom>
        </p:spPr>
      </p:pic>
      <p:pic>
        <p:nvPicPr>
          <p:cNvPr id="13" name="圖片 12"/>
          <p:cNvPicPr>
            <a:picLocks/>
          </p:cNvPicPr>
          <p:nvPr/>
        </p:nvPicPr>
        <p:blipFill rotWithShape="1">
          <a:blip r:embed="rId4"/>
          <a:srcRect l="14137" t="23433" r="55957" b="20713"/>
          <a:stretch/>
        </p:blipFill>
        <p:spPr>
          <a:xfrm>
            <a:off x="6538822" y="1424713"/>
            <a:ext cx="5469148" cy="4941303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4510395" y="672860"/>
            <a:ext cx="640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/>
              <a:t>Top</a:t>
            </a:r>
            <a:endParaRPr lang="zh-TW" altLang="en-US" sz="2400" b="1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4507518" y="5241977"/>
            <a:ext cx="551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err="1" smtClean="0"/>
              <a:t>Sfc</a:t>
            </a:r>
            <a:endParaRPr lang="zh-TW" altLang="en-US" sz="2400" b="1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9700617" y="2119224"/>
            <a:ext cx="1101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/>
              <a:t>Top-</a:t>
            </a:r>
            <a:r>
              <a:rPr lang="en-US" altLang="zh-TW" sz="2400" b="1" dirty="0" err="1" smtClean="0"/>
              <a:t>Sfc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6060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ts val="4200"/>
              </a:lnSpc>
            </a:pPr>
            <a:r>
              <a:rPr lang="en-US" altLang="zh-TW" sz="4000" b="1" dirty="0" smtClean="0">
                <a:latin typeface="+mn-lt"/>
              </a:rPr>
              <a:t>Cloud-radiative simulation</a:t>
            </a:r>
            <a:br>
              <a:rPr lang="en-US" altLang="zh-TW" sz="4000" b="1" dirty="0" smtClean="0">
                <a:latin typeface="+mn-lt"/>
              </a:rPr>
            </a:br>
            <a:r>
              <a:rPr lang="en-US" altLang="zh-TW" sz="3600" b="1" dirty="0">
                <a:latin typeface="+mn-lt"/>
              </a:rPr>
              <a:t>DYNAMO/CINDY November event</a:t>
            </a:r>
            <a:r>
              <a:rPr lang="zh-TW" altLang="en-US" sz="3600" b="1" dirty="0">
                <a:latin typeface="+mn-lt"/>
              </a:rPr>
              <a:t/>
            </a:r>
            <a:br>
              <a:rPr lang="zh-TW" altLang="en-US" sz="3600" b="1" dirty="0">
                <a:latin typeface="+mn-lt"/>
              </a:rPr>
            </a:br>
            <a:r>
              <a:rPr lang="en-US" altLang="zh-TW" sz="3600" b="1" dirty="0" smtClean="0">
                <a:latin typeface="+mn-lt"/>
              </a:rPr>
              <a:t>	</a:t>
            </a:r>
            <a:endParaRPr lang="zh-TW" altLang="en-US" sz="3600" b="1" dirty="0">
              <a:latin typeface="+mn-lt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336759"/>
            <a:ext cx="9144000" cy="2342147"/>
          </a:xfrm>
        </p:spPr>
        <p:txBody>
          <a:bodyPr>
            <a:noAutofit/>
          </a:bodyPr>
          <a:lstStyle/>
          <a:p>
            <a:r>
              <a:rPr lang="en-US" altLang="zh-TW" sz="3200" b="1" dirty="0" smtClean="0"/>
              <a:t>Control Simulation </a:t>
            </a:r>
          </a:p>
          <a:p>
            <a:r>
              <a:rPr lang="en-US" altLang="zh-TW" sz="3200" b="1" dirty="0" smtClean="0"/>
              <a:t>(cloud on)</a:t>
            </a:r>
          </a:p>
          <a:p>
            <a:r>
              <a:rPr lang="en-US" altLang="zh-TW" sz="3200" b="1" dirty="0" smtClean="0"/>
              <a:t>Simulation without cloud-radiative interaction </a:t>
            </a:r>
          </a:p>
          <a:p>
            <a:r>
              <a:rPr lang="en-US" altLang="zh-TW" sz="3200" b="1" dirty="0" smtClean="0"/>
              <a:t>(Cloud off)</a:t>
            </a:r>
            <a:endParaRPr lang="zh-TW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3421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5" t="5448" r="7234" b="7286"/>
          <a:stretch/>
        </p:blipFill>
        <p:spPr>
          <a:xfrm>
            <a:off x="941696" y="1378424"/>
            <a:ext cx="10276764" cy="5431809"/>
          </a:xfrm>
          <a:prstGeom prst="rect">
            <a:avLst/>
          </a:prstGeom>
        </p:spPr>
      </p:pic>
      <p:graphicFrame>
        <p:nvGraphicFramePr>
          <p:cNvPr id="11" name="Content Placeholder 114" descr="Sample table with 4 columns, 7 rows.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4934877"/>
              </p:ext>
            </p:extLst>
          </p:nvPr>
        </p:nvGraphicFramePr>
        <p:xfrm>
          <a:off x="9401195" y="294375"/>
          <a:ext cx="2776076" cy="1153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93214"/>
                <a:gridCol w="659667"/>
                <a:gridCol w="923195"/>
              </a:tblGrid>
              <a:tr h="29266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4874" marR="84874" marT="45000" marB="45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MJO</a:t>
                      </a:r>
                      <a:endParaRPr lang="en-US" sz="1800" dirty="0"/>
                    </a:p>
                  </a:txBody>
                  <a:tcPr marL="84874" marR="84874" marT="45000" marB="45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BSISO</a:t>
                      </a:r>
                      <a:endParaRPr lang="en-US" sz="1800" dirty="0"/>
                    </a:p>
                  </a:txBody>
                  <a:tcPr marL="84874" marR="84874" marT="45000" marB="45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19382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Successive</a:t>
                      </a:r>
                      <a:endParaRPr lang="en-US" sz="1800" b="1" dirty="0"/>
                    </a:p>
                  </a:txBody>
                  <a:tcPr marL="84874" marR="84874" marT="45000" marB="45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22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 marL="84874" marR="84874" marT="45000" marB="45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23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84874" marR="84874" marT="45000" marB="45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9382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Primary</a:t>
                      </a:r>
                      <a:endParaRPr lang="en-US" sz="1800" b="1" dirty="0"/>
                    </a:p>
                  </a:txBody>
                  <a:tcPr marL="84874" marR="84874" marT="45000" marB="45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84874" marR="84874" marT="45000" marB="45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C000"/>
                          </a:solidFill>
                        </a:rPr>
                        <a:t>8</a:t>
                      </a:r>
                      <a:endParaRPr lang="en-US" sz="1800" b="1" dirty="0">
                        <a:solidFill>
                          <a:srgbClr val="FFC000"/>
                        </a:solidFill>
                      </a:endParaRPr>
                    </a:p>
                  </a:txBody>
                  <a:tcPr marL="84874" marR="84874" marT="45000" marB="45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標題 1"/>
          <p:cNvSpPr>
            <a:spLocks noGrp="1"/>
          </p:cNvSpPr>
          <p:nvPr>
            <p:ph type="title"/>
          </p:nvPr>
        </p:nvSpPr>
        <p:spPr>
          <a:xfrm>
            <a:off x="1296537" y="1037233"/>
            <a:ext cx="9648968" cy="464024"/>
          </a:xfrm>
        </p:spPr>
        <p:txBody>
          <a:bodyPr>
            <a:normAutofit/>
          </a:bodyPr>
          <a:lstStyle/>
          <a:p>
            <a:r>
              <a:rPr lang="en-US" altLang="zh-TW" sz="2400" b="1" dirty="0" smtClean="0">
                <a:latin typeface="+mn-lt"/>
              </a:rPr>
              <a:t>                                      Successive &amp; primary </a:t>
            </a:r>
            <a:r>
              <a:rPr lang="en-US" altLang="zh-CN" sz="2400" b="1" dirty="0" smtClean="0">
                <a:latin typeface="+mn-lt"/>
              </a:rPr>
              <a:t>MJO </a:t>
            </a:r>
            <a:r>
              <a:rPr lang="en-US" altLang="zh-TW" sz="2400" b="1" dirty="0" smtClean="0">
                <a:latin typeface="+mn-lt"/>
              </a:rPr>
              <a:t>events</a:t>
            </a:r>
            <a:endParaRPr lang="zh-TW" altLang="en-US" sz="2400" b="1" dirty="0"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08232" y="-12286"/>
            <a:ext cx="8992862" cy="1295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latin typeface="+mn-lt"/>
                <a:cs typeface="Cambria"/>
              </a:rPr>
              <a:t>Moisture &amp; MSE </a:t>
            </a:r>
            <a:r>
              <a:rPr lang="en-US" altLang="zh-CN" sz="2800" b="1" dirty="0" smtClean="0">
                <a:latin typeface="+mn-lt"/>
                <a:cs typeface="Cambria"/>
              </a:rPr>
              <a:t>budgets</a:t>
            </a:r>
            <a:r>
              <a:rPr lang="en-US" sz="2800" b="1" dirty="0" smtClean="0">
                <a:latin typeface="+mn-lt"/>
                <a:cs typeface="Cambria"/>
              </a:rPr>
              <a:t> </a:t>
            </a:r>
            <a:r>
              <a:rPr lang="en-US" sz="2800" b="1" dirty="0">
                <a:latin typeface="+mn-lt"/>
                <a:cs typeface="Cambria"/>
              </a:rPr>
              <a:t>of </a:t>
            </a:r>
            <a:r>
              <a:rPr lang="en-US" altLang="zh-CN" sz="2800" b="1" dirty="0" smtClean="0">
                <a:latin typeface="+mn-lt"/>
                <a:cs typeface="Cambria"/>
              </a:rPr>
              <a:t>successive </a:t>
            </a:r>
            <a:r>
              <a:rPr lang="en-US" sz="2800" b="1" dirty="0" smtClean="0">
                <a:latin typeface="+mn-lt"/>
                <a:cs typeface="Cambria"/>
              </a:rPr>
              <a:t>MJOs</a:t>
            </a:r>
            <a:endParaRPr lang="en-US" sz="2800" b="1" dirty="0">
              <a:latin typeface="+mn-lt"/>
              <a:cs typeface="Cambria"/>
            </a:endParaRPr>
          </a:p>
          <a:p>
            <a:pPr algn="ctr"/>
            <a:r>
              <a:rPr lang="en-US" altLang="zh-CN" sz="2800" i="1" dirty="0" smtClean="0">
                <a:latin typeface="+mn-lt"/>
                <a:cs typeface="Cambria"/>
              </a:rPr>
              <a:t>Hung and Sui </a:t>
            </a:r>
            <a:r>
              <a:rPr lang="en-US" altLang="zh-CN" sz="2800" dirty="0" smtClean="0">
                <a:latin typeface="+mn-lt"/>
                <a:cs typeface="Cambria"/>
              </a:rPr>
              <a:t>(2016)</a:t>
            </a:r>
            <a:endParaRPr lang="en-US" sz="2800" dirty="0">
              <a:latin typeface="+mn-lt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09035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85932" y="1128890"/>
            <a:ext cx="12071543" cy="5592781"/>
            <a:chOff x="150100" y="792008"/>
            <a:chExt cx="12071543" cy="5592781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2"/>
            <a:srcRect l="7609" t="3673" r="4664" b="50823"/>
            <a:stretch/>
          </p:blipFill>
          <p:spPr>
            <a:xfrm>
              <a:off x="5812593" y="868207"/>
              <a:ext cx="6409050" cy="4377561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3"/>
            <a:srcRect l="7039" t="2898" r="5663" b="50306"/>
            <a:stretch/>
          </p:blipFill>
          <p:spPr>
            <a:xfrm>
              <a:off x="150100" y="792008"/>
              <a:ext cx="6377700" cy="4501887"/>
            </a:xfrm>
            <a:prstGeom prst="rect">
              <a:avLst/>
            </a:prstGeom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 rotWithShape="1">
            <a:blip r:embed="rId3"/>
            <a:srcRect l="7039" t="85755" r="5663" b="1711"/>
            <a:stretch/>
          </p:blipFill>
          <p:spPr>
            <a:xfrm>
              <a:off x="150100" y="5178928"/>
              <a:ext cx="6377700" cy="1205861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 rotWithShape="1">
            <a:blip r:embed="rId3"/>
            <a:srcRect l="17501" t="85755" r="5663" b="1711"/>
            <a:stretch/>
          </p:blipFill>
          <p:spPr>
            <a:xfrm>
              <a:off x="6540500" y="5166228"/>
              <a:ext cx="5613400" cy="1205861"/>
            </a:xfrm>
            <a:prstGeom prst="rect">
              <a:avLst/>
            </a:prstGeom>
          </p:spPr>
        </p:pic>
        <p:sp>
          <p:nvSpPr>
            <p:cNvPr id="6" name="文字方塊 5"/>
            <p:cNvSpPr txBox="1"/>
            <p:nvPr/>
          </p:nvSpPr>
          <p:spPr>
            <a:xfrm>
              <a:off x="3175066" y="5207271"/>
              <a:ext cx="1091514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b="1" dirty="0" smtClean="0">
                  <a:solidFill>
                    <a:schemeClr val="bg1"/>
                  </a:solidFill>
                </a:rPr>
                <a:t>Cloud on</a:t>
              </a:r>
              <a:endParaRPr lang="zh-TW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9072713" y="5216229"/>
              <a:ext cx="1091514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b="1" dirty="0" smtClean="0">
                  <a:solidFill>
                    <a:schemeClr val="bg1"/>
                  </a:solidFill>
                </a:rPr>
                <a:t>Cloud off</a:t>
              </a:r>
              <a:endParaRPr lang="zh-TW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006602"/>
            <a:ext cx="10515600" cy="47554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altLang="zh-TW" sz="2400" b="1" dirty="0">
                <a:latin typeface="+mn-lt"/>
              </a:rPr>
              <a:t> </a:t>
            </a:r>
            <a:r>
              <a:rPr lang="en-US" altLang="zh-TW" sz="2400" b="1" dirty="0">
                <a:latin typeface="+mn-lt"/>
                <a:sym typeface="Symbol" panose="05050102010706020507" pitchFamily="18" charset="2"/>
              </a:rPr>
              <a:t></a:t>
            </a:r>
            <a:r>
              <a:rPr lang="en-US" altLang="zh-TW" sz="2400" b="1" dirty="0" smtClean="0">
                <a:latin typeface="+mn-lt"/>
              </a:rPr>
              <a:t>OLR </a:t>
            </a:r>
            <a:r>
              <a:rPr lang="en-US" altLang="zh-TW" sz="2400" b="1" dirty="0">
                <a:latin typeface="+mn-lt"/>
              </a:rPr>
              <a:t>(</a:t>
            </a:r>
            <a:r>
              <a:rPr lang="en-US" altLang="zh-TW" sz="2400" b="1" dirty="0" smtClean="0">
                <a:solidFill>
                  <a:srgbClr val="0070C0"/>
                </a:solidFill>
                <a:latin typeface="+mn-lt"/>
              </a:rPr>
              <a:t>cooling</a:t>
            </a:r>
            <a:r>
              <a:rPr lang="en-US" altLang="zh-TW" sz="2400" b="1" dirty="0" smtClean="0">
                <a:latin typeface="+mn-lt"/>
              </a:rPr>
              <a:t>) </a:t>
            </a:r>
            <a:r>
              <a:rPr lang="en-US" altLang="zh-TW" sz="2400" dirty="0" smtClean="0">
                <a:latin typeface="+mn-lt"/>
              </a:rPr>
              <a:t>(Wm</a:t>
            </a:r>
            <a:r>
              <a:rPr lang="en-US" altLang="zh-TW" sz="2400" baseline="30000" dirty="0" smtClean="0">
                <a:latin typeface="+mn-lt"/>
              </a:rPr>
              <a:t>-2</a:t>
            </a:r>
            <a:r>
              <a:rPr lang="en-US" altLang="zh-TW" sz="2400" dirty="0" smtClean="0">
                <a:latin typeface="+mn-lt"/>
              </a:rPr>
              <a:t>)</a:t>
            </a:r>
            <a:endParaRPr lang="zh-TW" altLang="en-US" sz="2400" dirty="0">
              <a:latin typeface="+mn-lt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22666" y="1416209"/>
            <a:ext cx="7386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Nov 1</a:t>
            </a:r>
            <a:endParaRPr lang="zh-TW" altLang="en-US" b="1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8590" y="3341659"/>
            <a:ext cx="85561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Nov 16</a:t>
            </a:r>
            <a:endParaRPr lang="zh-TW" altLang="en-US" b="1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159839" y="5311706"/>
            <a:ext cx="71205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altLang="zh-CN" b="1" dirty="0" smtClean="0"/>
              <a:t>Dec 1</a:t>
            </a:r>
          </a:p>
          <a:p>
            <a:pPr algn="r"/>
            <a:r>
              <a:rPr lang="en-US" altLang="zh-TW" b="1" dirty="0" smtClean="0"/>
              <a:t>2011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86004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42" y="124180"/>
            <a:ext cx="5994959" cy="3481752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790" y="62873"/>
            <a:ext cx="5961562" cy="3540199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4749" y="3275059"/>
            <a:ext cx="6103510" cy="357733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54" y="3291101"/>
            <a:ext cx="6145895" cy="3577335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50519" y="3442419"/>
            <a:ext cx="109151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</a:rPr>
              <a:t>Cloud on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322211" y="3451377"/>
            <a:ext cx="109151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</a:rPr>
              <a:t>Cloud off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267770" y="3110968"/>
            <a:ext cx="2273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</a:rPr>
              <a:t>Nov 16-30 (mm/</a:t>
            </a:r>
            <a:r>
              <a:rPr lang="en-US" altLang="zh-TW" dirty="0" err="1" smtClean="0">
                <a:solidFill>
                  <a:srgbClr val="0070C0"/>
                </a:solidFill>
              </a:rPr>
              <a:t>hr</a:t>
            </a:r>
            <a:r>
              <a:rPr lang="en-US" altLang="zh-TW" dirty="0" smtClean="0">
                <a:solidFill>
                  <a:srgbClr val="0070C0"/>
                </a:solidFill>
              </a:rPr>
              <a:t>)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222317" y="-68040"/>
            <a:ext cx="2273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</a:rPr>
              <a:t>Nov 01-15 (mm/</a:t>
            </a:r>
            <a:r>
              <a:rPr lang="en-US" altLang="zh-TW" dirty="0" err="1" smtClean="0">
                <a:solidFill>
                  <a:srgbClr val="0070C0"/>
                </a:solidFill>
              </a:rPr>
              <a:t>hr</a:t>
            </a:r>
            <a:r>
              <a:rPr lang="en-US" altLang="zh-TW" dirty="0" smtClean="0">
                <a:solidFill>
                  <a:srgbClr val="0070C0"/>
                </a:solidFill>
              </a:rPr>
              <a:t>)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74583" y="238678"/>
            <a:ext cx="109151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</a:rPr>
              <a:t>Cloud on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314191" y="234936"/>
            <a:ext cx="109151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</a:rPr>
              <a:t>Cloud off</a:t>
            </a:r>
            <a:endParaRPr lang="zh-TW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69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2"/>
          <a:srcRect t="6051" b="6298"/>
          <a:stretch/>
        </p:blipFill>
        <p:spPr>
          <a:xfrm>
            <a:off x="39253" y="1358087"/>
            <a:ext cx="6342397" cy="5028276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3566501" y="649171"/>
            <a:ext cx="551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Cloud-radiative effect more evident in the 2</a:t>
            </a:r>
            <a:r>
              <a:rPr lang="en-US" altLang="zh-TW" baseline="30000" dirty="0" smtClean="0"/>
              <a:t>nd</a:t>
            </a:r>
            <a:r>
              <a:rPr lang="en-US" altLang="zh-TW" dirty="0" smtClean="0"/>
              <a:t> half month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3750417" y="1835772"/>
            <a:ext cx="1381654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  <a:latin typeface="新細明體" panose="02020500000000000000" pitchFamily="18" charset="-120"/>
                <a:ea typeface="新細明體" panose="02020500000000000000" pitchFamily="18" charset="-120"/>
                <a:sym typeface="Symbol" panose="05050102010706020507" pitchFamily="18" charset="2"/>
              </a:rPr>
              <a:t>■</a:t>
            </a:r>
            <a:r>
              <a:rPr lang="en-US" altLang="zh-TW" dirty="0" smtClean="0">
                <a:sym typeface="Symbol" panose="05050102010706020507" pitchFamily="18" charset="2"/>
              </a:rPr>
              <a:t> </a:t>
            </a:r>
            <a:r>
              <a:rPr lang="en-US" altLang="zh-TW" dirty="0" smtClean="0"/>
              <a:t>cloud on</a:t>
            </a:r>
          </a:p>
          <a:p>
            <a:r>
              <a:rPr lang="en-US" altLang="zh-TW" dirty="0">
                <a:latin typeface="新細明體" panose="02020500000000000000" pitchFamily="18" charset="-120"/>
                <a:ea typeface="新細明體" panose="02020500000000000000" pitchFamily="18" charset="-120"/>
              </a:rPr>
              <a:t>□</a:t>
            </a:r>
            <a:r>
              <a:rPr lang="en-US" altLang="zh-TW" dirty="0" smtClean="0"/>
              <a:t> cloud off 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l="6304" t="7314"/>
          <a:stretch/>
        </p:blipFill>
        <p:spPr>
          <a:xfrm>
            <a:off x="6278548" y="1177290"/>
            <a:ext cx="5866619" cy="559929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789107" y="960120"/>
            <a:ext cx="4560883" cy="492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接點 13"/>
          <p:cNvCxnSpPr/>
          <p:nvPr/>
        </p:nvCxnSpPr>
        <p:spPr>
          <a:xfrm flipH="1">
            <a:off x="6789108" y="1463367"/>
            <a:ext cx="4423722" cy="128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字方塊 4"/>
          <p:cNvSpPr txBox="1"/>
          <p:nvPr/>
        </p:nvSpPr>
        <p:spPr>
          <a:xfrm>
            <a:off x="1263045" y="1485557"/>
            <a:ext cx="147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11/1</a:t>
            </a:r>
            <a:r>
              <a:rPr lang="en-US" altLang="zh-CN" dirty="0" smtClean="0"/>
              <a:t>6</a:t>
            </a:r>
            <a:r>
              <a:rPr lang="en-US" altLang="zh-TW" dirty="0" smtClean="0"/>
              <a:t>-11/</a:t>
            </a:r>
            <a:r>
              <a:rPr lang="en-US" altLang="zh-CN" dirty="0" smtClean="0"/>
              <a:t>30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849329" y="1481382"/>
            <a:ext cx="147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11/16-11/30</a:t>
            </a:r>
            <a:endParaRPr lang="zh-TW" altLang="en-US" dirty="0"/>
          </a:p>
        </p:txBody>
      </p:sp>
      <p:sp>
        <p:nvSpPr>
          <p:cNvPr id="2" name="文字方塊 1"/>
          <p:cNvSpPr txBox="1"/>
          <p:nvPr/>
        </p:nvSpPr>
        <p:spPr>
          <a:xfrm>
            <a:off x="2297430" y="960120"/>
            <a:ext cx="1735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/>
              <a:t>W (500hPa) </a:t>
            </a:r>
            <a:endParaRPr lang="zh-TW" altLang="en-US" sz="2400" b="1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2449830" y="175260"/>
            <a:ext cx="7948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/>
              <a:t>6 hourly 60-km </a:t>
            </a:r>
            <a:r>
              <a:rPr lang="en-US" altLang="zh-TW" sz="2800" b="1" dirty="0" smtClean="0"/>
              <a:t>grid </a:t>
            </a:r>
            <a:r>
              <a:rPr lang="en-US" altLang="zh-CN" sz="2800" b="1" dirty="0" smtClean="0"/>
              <a:t>data</a:t>
            </a:r>
            <a:r>
              <a:rPr lang="en-US" altLang="zh-TW" sz="2800" b="1" dirty="0" smtClean="0"/>
              <a:t>  </a:t>
            </a:r>
            <a:r>
              <a:rPr lang="en-US" altLang="zh-CN" sz="2800" b="1" dirty="0"/>
              <a:t>in</a:t>
            </a:r>
            <a:r>
              <a:rPr lang="en-US" altLang="zh-TW" sz="2800" b="1" dirty="0"/>
              <a:t> (</a:t>
            </a:r>
            <a:r>
              <a:rPr lang="en-US" altLang="zh-TW" sz="2800" b="1" dirty="0" smtClean="0"/>
              <a:t>0-7N, 73-80E)</a:t>
            </a:r>
            <a:r>
              <a:rPr lang="zh-TW" altLang="en-US" sz="2800" b="1" dirty="0" smtClean="0"/>
              <a:t> </a:t>
            </a:r>
            <a:r>
              <a:rPr lang="en-US" altLang="zh-TW" sz="2800" b="1" dirty="0"/>
              <a:t>x </a:t>
            </a:r>
            <a:r>
              <a:rPr lang="en-US" altLang="zh-TW" sz="2800" b="1" dirty="0" smtClean="0"/>
              <a:t>15 days</a:t>
            </a:r>
            <a:endParaRPr lang="zh-TW" altLang="en-US" sz="2800" b="1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8347710" y="952500"/>
            <a:ext cx="1282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/>
              <a:t>Rainfall  </a:t>
            </a:r>
            <a:endParaRPr lang="zh-TW" altLang="en-US" sz="2400" b="1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2449830" y="6324600"/>
            <a:ext cx="1877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/>
              <a:t>W (5</a:t>
            </a:r>
            <a:r>
              <a:rPr lang="en-US" altLang="zh-CN" sz="2000" b="1" dirty="0" smtClean="0"/>
              <a:t>00) </a:t>
            </a:r>
            <a:r>
              <a:rPr lang="en-US" altLang="zh-CN" sz="2000" b="1" dirty="0"/>
              <a:t>(</a:t>
            </a:r>
            <a:r>
              <a:rPr lang="en-US" altLang="zh-CN" sz="2000" b="1" dirty="0" smtClean="0"/>
              <a:t>ms</a:t>
            </a:r>
            <a:r>
              <a:rPr lang="en-US" altLang="zh-CN" sz="2000" b="1" baseline="30000" dirty="0" smtClean="0"/>
              <a:t>-1</a:t>
            </a:r>
            <a:r>
              <a:rPr lang="en-US" altLang="zh-CN" sz="2000" b="1" dirty="0" smtClean="0"/>
              <a:t>)</a:t>
            </a:r>
            <a:r>
              <a:rPr lang="zh-CN" altLang="en-US" sz="2000" b="1" dirty="0" smtClean="0"/>
              <a:t> </a:t>
            </a:r>
            <a:r>
              <a:rPr lang="en-US" altLang="zh-TW" sz="2000" b="1" dirty="0" smtClean="0"/>
              <a:t> </a:t>
            </a:r>
            <a:endParaRPr lang="zh-TW" altLang="en-US" sz="2000" b="1" dirty="0"/>
          </a:p>
        </p:txBody>
      </p:sp>
      <p:cxnSp>
        <p:nvCxnSpPr>
          <p:cNvPr id="9" name="直線接點 8"/>
          <p:cNvCxnSpPr/>
          <p:nvPr/>
        </p:nvCxnSpPr>
        <p:spPr>
          <a:xfrm flipV="1">
            <a:off x="3326130" y="1485557"/>
            <a:ext cx="0" cy="42751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11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8279027" y="683741"/>
            <a:ext cx="32111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Close Cloud radiation interaction inhibit convective rain.</a:t>
            </a:r>
          </a:p>
          <a:p>
            <a:r>
              <a:rPr lang="en-US" altLang="zh-TW" dirty="0" smtClean="0"/>
              <a:t> (it  may change atmosphere temperature profile and cause ill environment to convective activity.)</a:t>
            </a:r>
            <a:endParaRPr lang="zh-TW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1288005" y="12507"/>
            <a:ext cx="9801636" cy="6852803"/>
            <a:chOff x="116933" y="12507"/>
            <a:chExt cx="9801636" cy="685280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/>
            <a:srcRect l="4350" t="6648" r="2398" b="6114"/>
            <a:stretch/>
          </p:blipFill>
          <p:spPr>
            <a:xfrm>
              <a:off x="116933" y="48126"/>
              <a:ext cx="4837008" cy="5958638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3"/>
            <a:srcRect l="5323" t="6221" r="3455" b="6265"/>
            <a:stretch/>
          </p:blipFill>
          <p:spPr>
            <a:xfrm>
              <a:off x="5186857" y="29227"/>
              <a:ext cx="4731712" cy="5977537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4"/>
            <a:srcRect l="6982" t="3140" r="2699" b="50309"/>
            <a:stretch/>
          </p:blipFill>
          <p:spPr>
            <a:xfrm>
              <a:off x="5251785" y="3109205"/>
              <a:ext cx="4666784" cy="3167297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 rotWithShape="1">
            <a:blip r:embed="rId5"/>
            <a:srcRect l="7377" t="3399" r="4219" b="48827"/>
            <a:stretch/>
          </p:blipFill>
          <p:spPr>
            <a:xfrm>
              <a:off x="291309" y="3109205"/>
              <a:ext cx="4559917" cy="3245009"/>
            </a:xfrm>
            <a:prstGeom prst="rect">
              <a:avLst/>
            </a:prstGeom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 rotWithShape="1">
            <a:blip r:embed="rId5"/>
            <a:srcRect l="7377" t="90748" r="4219" b="1469"/>
            <a:stretch/>
          </p:blipFill>
          <p:spPr>
            <a:xfrm>
              <a:off x="287081" y="6336632"/>
              <a:ext cx="4559917" cy="528678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 rotWithShape="1">
            <a:blip r:embed="rId5"/>
            <a:srcRect l="7377" t="90748" r="4219" b="1469"/>
            <a:stretch/>
          </p:blipFill>
          <p:spPr>
            <a:xfrm>
              <a:off x="5268155" y="6280486"/>
              <a:ext cx="4559917" cy="528678"/>
            </a:xfrm>
            <a:prstGeom prst="rect">
              <a:avLst/>
            </a:prstGeom>
          </p:spPr>
        </p:pic>
        <p:sp>
          <p:nvSpPr>
            <p:cNvPr id="4" name="文字方塊 3"/>
            <p:cNvSpPr txBox="1"/>
            <p:nvPr/>
          </p:nvSpPr>
          <p:spPr>
            <a:xfrm>
              <a:off x="784220" y="12507"/>
              <a:ext cx="19688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Rainfall (mm/</a:t>
              </a:r>
              <a:r>
                <a:rPr lang="en-US" altLang="zh-TW" dirty="0" err="1" smtClean="0"/>
                <a:t>hr</a:t>
              </a:r>
              <a:r>
                <a:rPr lang="en-US" altLang="zh-TW" dirty="0" smtClean="0"/>
                <a:t>)</a:t>
              </a:r>
              <a:endParaRPr lang="zh-TW" altLang="en-US" dirty="0"/>
            </a:p>
          </p:txBody>
        </p:sp>
        <p:pic>
          <p:nvPicPr>
            <p:cNvPr id="8" name="圖片 7"/>
            <p:cNvPicPr>
              <a:picLocks/>
            </p:cNvPicPr>
            <p:nvPr/>
          </p:nvPicPr>
          <p:blipFill rotWithShape="1">
            <a:blip r:embed="rId6"/>
            <a:srcRect l="4146" t="88061" r="63972" b="7087"/>
            <a:stretch/>
          </p:blipFill>
          <p:spPr>
            <a:xfrm>
              <a:off x="6753729" y="3015915"/>
              <a:ext cx="3031958" cy="320842"/>
            </a:xfrm>
            <a:prstGeom prst="rect">
              <a:avLst/>
            </a:prstGeom>
          </p:spPr>
        </p:pic>
      </p:grpSp>
      <p:sp>
        <p:nvSpPr>
          <p:cNvPr id="13" name="文字方塊 12"/>
          <p:cNvSpPr txBox="1"/>
          <p:nvPr/>
        </p:nvSpPr>
        <p:spPr>
          <a:xfrm>
            <a:off x="1725319" y="2985219"/>
            <a:ext cx="109151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</a:rPr>
              <a:t>Cloud on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817511" y="2994177"/>
            <a:ext cx="109151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</a:rPr>
              <a:t>Cloud off</a:t>
            </a:r>
            <a:endParaRPr lang="zh-TW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65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9992"/>
          </a:xfrm>
        </p:spPr>
        <p:txBody>
          <a:bodyPr>
            <a:normAutofit/>
          </a:bodyPr>
          <a:lstStyle/>
          <a:p>
            <a:pPr algn="ctr"/>
            <a:r>
              <a:rPr lang="en-US" altLang="zh-TW" sz="3200" dirty="0" smtClean="0">
                <a:latin typeface="+mn-lt"/>
              </a:rPr>
              <a:t>Difference (Cloud on)-(Cloud off)</a:t>
            </a:r>
            <a:r>
              <a:rPr lang="zh-TW" altLang="en-US" sz="3200" dirty="0" smtClean="0">
                <a:latin typeface="+mn-lt"/>
              </a:rPr>
              <a:t>   </a:t>
            </a:r>
            <a:r>
              <a:rPr lang="en-US" altLang="zh-TW" sz="3200" dirty="0" smtClean="0">
                <a:latin typeface="+mn-lt"/>
              </a:rPr>
              <a:t>NSA</a:t>
            </a:r>
            <a:endParaRPr lang="zh-TW" altLang="en-US" sz="3200" dirty="0">
              <a:latin typeface="+mn-lt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130156" y="1723147"/>
            <a:ext cx="2941381" cy="4544378"/>
            <a:chOff x="1070919" y="262919"/>
            <a:chExt cx="5066272" cy="6481847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 rotWithShape="1">
            <a:blip r:embed="rId2"/>
            <a:srcRect l="3110" t="5537" r="4879" b="5065"/>
            <a:stretch/>
          </p:blipFill>
          <p:spPr>
            <a:xfrm>
              <a:off x="1070919" y="262919"/>
              <a:ext cx="5066272" cy="6481847"/>
            </a:xfrm>
            <a:prstGeom prst="rect">
              <a:avLst/>
            </a:prstGeom>
          </p:spPr>
        </p:pic>
        <p:cxnSp>
          <p:nvCxnSpPr>
            <p:cNvPr id="11" name="直線接點 10"/>
            <p:cNvCxnSpPr/>
            <p:nvPr/>
          </p:nvCxnSpPr>
          <p:spPr>
            <a:xfrm>
              <a:off x="2615606" y="563526"/>
              <a:ext cx="0" cy="59967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群組 4"/>
          <p:cNvGrpSpPr>
            <a:grpSpLocks noChangeAspect="1"/>
          </p:cNvGrpSpPr>
          <p:nvPr/>
        </p:nvGrpSpPr>
        <p:grpSpPr>
          <a:xfrm>
            <a:off x="3196100" y="1690411"/>
            <a:ext cx="2965525" cy="4588984"/>
            <a:chOff x="492612" y="218303"/>
            <a:chExt cx="5062381" cy="6555691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3"/>
            <a:srcRect l="2077" t="4769" r="5797" b="4634"/>
            <a:stretch/>
          </p:blipFill>
          <p:spPr>
            <a:xfrm>
              <a:off x="492612" y="218303"/>
              <a:ext cx="5062381" cy="6555691"/>
            </a:xfrm>
            <a:prstGeom prst="rect">
              <a:avLst/>
            </a:prstGeom>
          </p:spPr>
        </p:pic>
        <p:cxnSp>
          <p:nvCxnSpPr>
            <p:cNvPr id="4" name="直線接點 3"/>
            <p:cNvCxnSpPr/>
            <p:nvPr/>
          </p:nvCxnSpPr>
          <p:spPr>
            <a:xfrm>
              <a:off x="3423684" y="563526"/>
              <a:ext cx="0" cy="59967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群組 5"/>
          <p:cNvGrpSpPr>
            <a:grpSpLocks noChangeAspect="1"/>
          </p:cNvGrpSpPr>
          <p:nvPr/>
        </p:nvGrpSpPr>
        <p:grpSpPr>
          <a:xfrm>
            <a:off x="6245706" y="1723147"/>
            <a:ext cx="3044184" cy="4556248"/>
            <a:chOff x="985836" y="680680"/>
            <a:chExt cx="4812981" cy="6065214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 rotWithShape="1">
            <a:blip r:embed="rId4"/>
            <a:srcRect l="3205" t="5623" r="2931" b="4552"/>
            <a:stretch/>
          </p:blipFill>
          <p:spPr>
            <a:xfrm>
              <a:off x="985836" y="680680"/>
              <a:ext cx="4812981" cy="6065214"/>
            </a:xfrm>
            <a:prstGeom prst="rect">
              <a:avLst/>
            </a:prstGeom>
          </p:spPr>
        </p:pic>
        <p:cxnSp>
          <p:nvCxnSpPr>
            <p:cNvPr id="8" name="直線接點 7"/>
            <p:cNvCxnSpPr/>
            <p:nvPr/>
          </p:nvCxnSpPr>
          <p:spPr>
            <a:xfrm>
              <a:off x="3838359" y="945931"/>
              <a:ext cx="0" cy="56143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群組 11"/>
          <p:cNvGrpSpPr/>
          <p:nvPr/>
        </p:nvGrpSpPr>
        <p:grpSpPr>
          <a:xfrm>
            <a:off x="9206283" y="1723761"/>
            <a:ext cx="2965525" cy="4588984"/>
            <a:chOff x="1091295" y="562464"/>
            <a:chExt cx="4840141" cy="6234858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 rotWithShape="1">
            <a:blip r:embed="rId5"/>
            <a:srcRect l="3092" t="5680" r="4558" b="3980"/>
            <a:stretch/>
          </p:blipFill>
          <p:spPr>
            <a:xfrm>
              <a:off x="1091295" y="562464"/>
              <a:ext cx="4840141" cy="6234858"/>
            </a:xfrm>
            <a:prstGeom prst="rect">
              <a:avLst/>
            </a:prstGeom>
          </p:spPr>
        </p:pic>
        <p:cxnSp>
          <p:nvCxnSpPr>
            <p:cNvPr id="14" name="直線接點 13"/>
            <p:cNvCxnSpPr/>
            <p:nvPr/>
          </p:nvCxnSpPr>
          <p:spPr>
            <a:xfrm>
              <a:off x="2286001" y="830317"/>
              <a:ext cx="0" cy="57299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4663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21535" y="4400"/>
            <a:ext cx="8153400" cy="859200"/>
          </a:xfrm>
        </p:spPr>
        <p:txBody>
          <a:bodyPr>
            <a:normAutofit/>
          </a:bodyPr>
          <a:lstStyle/>
          <a:p>
            <a:pPr algn="ctr"/>
            <a:r>
              <a:rPr lang="en-US" altLang="zh-TW" sz="3200" b="1" dirty="0" smtClean="0">
                <a:latin typeface="+mn-lt"/>
              </a:rPr>
              <a:t>Discussion</a:t>
            </a:r>
            <a:endParaRPr lang="zh-TW" altLang="en-US" sz="3200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91737" y="737358"/>
            <a:ext cx="10819161" cy="5726241"/>
          </a:xfrm>
        </p:spPr>
        <p:txBody>
          <a:bodyPr>
            <a:noAutofit/>
          </a:bodyPr>
          <a:lstStyle/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en-US" altLang="zh-TW" b="1" dirty="0" smtClean="0">
                <a:solidFill>
                  <a:srgbClr val="0070C0"/>
                </a:solidFill>
              </a:rPr>
              <a:t>Parameterized cumulus and radiative schemes at 60 km resolution: </a:t>
            </a: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en-US" altLang="zh-TW" b="1" dirty="0" smtClean="0"/>
              <a:t>  Cumulus scheme vs Explicit cloud scheme            </a:t>
            </a: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en-US" altLang="zh-TW" b="1" dirty="0"/>
              <a:t> </a:t>
            </a:r>
            <a:r>
              <a:rPr lang="en-US" altLang="zh-TW" b="1" dirty="0" smtClean="0"/>
              <a:t> Convective rain vs </a:t>
            </a:r>
            <a:r>
              <a:rPr lang="en-US" altLang="zh-TW" b="1" dirty="0" err="1"/>
              <a:t>S</a:t>
            </a:r>
            <a:r>
              <a:rPr lang="en-US" altLang="zh-TW" b="1" dirty="0" err="1" smtClean="0"/>
              <a:t>tratiform</a:t>
            </a:r>
            <a:r>
              <a:rPr lang="en-US" altLang="zh-TW" b="1" dirty="0" smtClean="0"/>
              <a:t> rain</a:t>
            </a: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en-US" altLang="zh-TW" b="1" dirty="0"/>
              <a:t> </a:t>
            </a:r>
            <a:r>
              <a:rPr lang="en-US" altLang="zh-TW" b="1" dirty="0" smtClean="0"/>
              <a:t> Cloud optical properties &amp; cloud fraction</a:t>
            </a:r>
            <a:r>
              <a:rPr kumimoji="1" lang="en-US" altLang="zh-TW" b="1" dirty="0" smtClean="0"/>
              <a:t> </a:t>
            </a:r>
            <a:r>
              <a:rPr kumimoji="1" lang="en-US" altLang="zh-TW" b="1" dirty="0" smtClean="0">
                <a:solidFill>
                  <a:srgbClr val="FF0000"/>
                </a:solidFill>
              </a:rPr>
              <a:t>?</a:t>
            </a:r>
            <a:endParaRPr lang="en-US" altLang="zh-TW" b="1" dirty="0" smtClean="0">
              <a:sym typeface="Symbol" panose="05050102010706020507" pitchFamily="18" charset="2"/>
            </a:endParaRPr>
          </a:p>
          <a:p>
            <a:pPr marL="0" indent="0">
              <a:lnSpc>
                <a:spcPts val="3600"/>
              </a:lnSpc>
              <a:spcBef>
                <a:spcPts val="600"/>
              </a:spcBef>
              <a:buNone/>
            </a:pPr>
            <a:r>
              <a:rPr lang="en-US" altLang="zh-TW" b="1" dirty="0">
                <a:solidFill>
                  <a:srgbClr val="0070C0"/>
                </a:solidFill>
                <a:sym typeface="Symbol" panose="05050102010706020507" pitchFamily="18" charset="2"/>
              </a:rPr>
              <a:t>(</a:t>
            </a:r>
            <a:r>
              <a:rPr lang="en-US" altLang="zh-TW" b="1" dirty="0" smtClean="0">
                <a:solidFill>
                  <a:srgbClr val="0070C0"/>
                </a:solidFill>
                <a:sym typeface="Symbol" panose="05050102010706020507" pitchFamily="18" charset="2"/>
              </a:rPr>
              <a:t>Cloud on) </a:t>
            </a:r>
            <a:r>
              <a:rPr lang="en-US" altLang="zh-TW" b="1" dirty="0" smtClean="0">
                <a:solidFill>
                  <a:srgbClr val="0070C0"/>
                </a:solidFill>
                <a:sym typeface="Symbol" panose="05050102010706020507" pitchFamily="18" charset="2"/>
              </a:rPr>
              <a:t>– </a:t>
            </a:r>
            <a:r>
              <a:rPr lang="en-US" altLang="zh-TW" b="1" dirty="0" smtClean="0">
                <a:solidFill>
                  <a:srgbClr val="0070C0"/>
                </a:solidFill>
                <a:sym typeface="Symbol" panose="05050102010706020507" pitchFamily="18" charset="2"/>
              </a:rPr>
              <a:t>(Cloud off)   </a:t>
            </a:r>
            <a:r>
              <a:rPr lang="en-US" altLang="zh-TW" b="1" dirty="0" smtClean="0">
                <a:solidFill>
                  <a:srgbClr val="0070C0"/>
                </a:solidFill>
                <a:sym typeface="Symbol" panose="05050102010706020507" pitchFamily="18" charset="2"/>
              </a:rPr>
              <a:t>differences </a:t>
            </a: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en-US" altLang="zh-TW" b="1" u="sng" dirty="0" smtClean="0">
                <a:sym typeface="Symbol" panose="05050102010706020507" pitchFamily="18" charset="2"/>
              </a:rPr>
              <a:t>Mean</a:t>
            </a: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en-US" altLang="zh-TW" b="1" dirty="0" smtClean="0">
                <a:sym typeface="Symbol" panose="05050102010706020507" pitchFamily="18" charset="2"/>
              </a:rPr>
              <a:t>Stronger (weaker) convection over oceans (land)</a:t>
            </a: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en-US" altLang="zh-TW" b="1" dirty="0" smtClean="0">
                <a:sym typeface="Symbol" panose="05050102010706020507" pitchFamily="18" charset="2"/>
              </a:rPr>
              <a:t>Associated winds, temp, moisture distributions</a:t>
            </a: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en-US" altLang="zh-TW" b="1" u="sng" dirty="0" smtClean="0">
                <a:sym typeface="Symbol" panose="05050102010706020507" pitchFamily="18" charset="2"/>
              </a:rPr>
              <a:t>MJO </a:t>
            </a:r>
            <a:r>
              <a:rPr lang="en-US" altLang="zh-TW" b="1" dirty="0" smtClean="0">
                <a:sym typeface="Symbol" panose="05050102010706020507" pitchFamily="18" charset="2"/>
              </a:rPr>
              <a:t> </a:t>
            </a: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en-US" altLang="zh-TW" b="1" dirty="0" smtClean="0">
                <a:sym typeface="Symbol" panose="05050102010706020507" pitchFamily="18" charset="2"/>
              </a:rPr>
              <a:t>C</a:t>
            </a:r>
            <a:r>
              <a:rPr lang="en-US" altLang="zh-TW" b="1" dirty="0" smtClean="0">
                <a:sym typeface="Symbol" panose="05050102010706020507" pitchFamily="18" charset="2"/>
              </a:rPr>
              <a:t>loud-radiative </a:t>
            </a:r>
            <a:r>
              <a:rPr lang="en-US" altLang="zh-TW" b="1" dirty="0" smtClean="0">
                <a:sym typeface="Symbol" panose="05050102010706020507" pitchFamily="18" charset="2"/>
              </a:rPr>
              <a:t>interaction significantly influences the MJO especially at scales beyond week </a:t>
            </a:r>
            <a:r>
              <a:rPr lang="en-US" altLang="zh-TW" b="1" dirty="0" smtClean="0">
                <a:sym typeface="Symbol" panose="05050102010706020507" pitchFamily="18" charset="2"/>
              </a:rPr>
              <a:t>2:</a:t>
            </a: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en-US" altLang="zh-TW" b="1" dirty="0" smtClean="0">
                <a:sym typeface="Symbol" panose="05050102010706020507" pitchFamily="18" charset="2"/>
              </a:rPr>
              <a:t>Large-scale spatial and temporal structure weakened and less </a:t>
            </a:r>
            <a:r>
              <a:rPr lang="en-US" altLang="zh-TW" b="1" dirty="0" err="1" smtClean="0">
                <a:sym typeface="Symbol" panose="05050102010706020507" pitchFamily="18" charset="2"/>
              </a:rPr>
              <a:t>organzied</a:t>
            </a:r>
            <a:r>
              <a:rPr lang="en-US" altLang="zh-TW" b="1" dirty="0" smtClean="0">
                <a:sym typeface="Symbol" panose="05050102010706020507" pitchFamily="18" charset="2"/>
              </a:rPr>
              <a:t> </a:t>
            </a:r>
            <a:endParaRPr lang="en-US" altLang="zh-TW" b="1" dirty="0" smtClean="0">
              <a:sym typeface="Symbol" panose="05050102010706020507" pitchFamily="18" charset="2"/>
            </a:endParaRP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en-US" altLang="zh-TW" b="1" dirty="0" smtClean="0">
                <a:sym typeface="Symbol" panose="05050102010706020507" pitchFamily="18" charset="2"/>
              </a:rPr>
              <a:t>       </a:t>
            </a:r>
            <a:endParaRPr lang="en-US" altLang="zh-TW" b="1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B7B1-5642-4DAF-9875-F77296375E2C}" type="slidenum">
              <a:rPr lang="zh-TW" altLang="en-US" smtClean="0"/>
              <a:t>35</a:t>
            </a:fld>
            <a:endParaRPr lang="zh-TW" altLang="en-US"/>
          </a:p>
        </p:txBody>
      </p:sp>
      <p:sp>
        <p:nvSpPr>
          <p:cNvPr id="4" name="右大括弧 3"/>
          <p:cNvSpPr/>
          <p:nvPr/>
        </p:nvSpPr>
        <p:spPr>
          <a:xfrm>
            <a:off x="7411454" y="1524000"/>
            <a:ext cx="352926" cy="449179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074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內容版面配置區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816" y="332589"/>
            <a:ext cx="5232840" cy="6493078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4787519" y="102873"/>
            <a:ext cx="59489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MJO Suppressed</a:t>
            </a:r>
            <a:r>
              <a:rPr lang="en-US" altLang="zh-TW" sz="1200" dirty="0" smtClean="0"/>
              <a:t>  (2011/10/1-9) </a:t>
            </a:r>
            <a:r>
              <a:rPr lang="en-US" altLang="zh-TW" sz="2000" dirty="0" smtClean="0"/>
              <a:t> </a:t>
            </a:r>
            <a:r>
              <a:rPr lang="en-US" altLang="zh-TW" sz="2000" b="1" dirty="0"/>
              <a:t>MJO developing</a:t>
            </a:r>
            <a:r>
              <a:rPr lang="en-US" altLang="zh-TW" sz="2000" dirty="0"/>
              <a:t> </a:t>
            </a:r>
            <a:r>
              <a:rPr lang="en-US" altLang="zh-TW" sz="1200" dirty="0"/>
              <a:t>(</a:t>
            </a:r>
            <a:r>
              <a:rPr lang="en-US" altLang="zh-TW" sz="1200" dirty="0" smtClean="0"/>
              <a:t>2011/10/10-19</a:t>
            </a:r>
            <a:r>
              <a:rPr lang="en-US" altLang="zh-TW" sz="1200" dirty="0"/>
              <a:t>)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0207650" y="4295232"/>
            <a:ext cx="1298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shaded</a:t>
            </a:r>
          </a:p>
          <a:p>
            <a:endParaRPr lang="en-US" altLang="zh-TW" sz="1600" dirty="0" smtClean="0"/>
          </a:p>
          <a:p>
            <a:r>
              <a:rPr lang="en-US" altLang="zh-TW" sz="1600" dirty="0" err="1" smtClean="0"/>
              <a:t>cont</a:t>
            </a:r>
            <a:endParaRPr lang="en-US" altLang="zh-TW" sz="1600" dirty="0" smtClean="0"/>
          </a:p>
          <a:p>
            <a:r>
              <a:rPr lang="en-US" altLang="zh-TW" sz="1600" dirty="0" smtClean="0"/>
              <a:t>  </a:t>
            </a:r>
            <a:endParaRPr lang="zh-TW" altLang="en-US" sz="1600" dirty="0"/>
          </a:p>
        </p:txBody>
      </p:sp>
      <p:sp>
        <p:nvSpPr>
          <p:cNvPr id="2" name="文字方塊 1"/>
          <p:cNvSpPr txBox="1"/>
          <p:nvPr/>
        </p:nvSpPr>
        <p:spPr>
          <a:xfrm>
            <a:off x="9890387" y="543223"/>
            <a:ext cx="1298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  shaded</a:t>
            </a:r>
          </a:p>
          <a:p>
            <a:r>
              <a:rPr lang="en-US" altLang="zh-TW" sz="1600" dirty="0" err="1" smtClean="0"/>
              <a:t>cont</a:t>
            </a:r>
            <a:endParaRPr lang="en-US" altLang="zh-TW" sz="1600" dirty="0" smtClean="0"/>
          </a:p>
          <a:p>
            <a:r>
              <a:rPr lang="en-US" altLang="zh-TW" sz="1600" dirty="0" smtClean="0"/>
              <a:t>   vector</a:t>
            </a:r>
            <a:endParaRPr lang="zh-TW" altLang="en-US" sz="1600" dirty="0"/>
          </a:p>
        </p:txBody>
      </p:sp>
      <p:graphicFrame>
        <p:nvGraphicFramePr>
          <p:cNvPr id="15" name="物件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326130"/>
              </p:ext>
            </p:extLst>
          </p:nvPr>
        </p:nvGraphicFramePr>
        <p:xfrm>
          <a:off x="10369061" y="848495"/>
          <a:ext cx="833214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8" name="方程式" r:id="rId5" imgW="647640" imgH="215640" progId="Equation.3">
                  <p:embed/>
                </p:oleObj>
              </mc:Choice>
              <mc:Fallback>
                <p:oleObj name="方程式" r:id="rId5" imgW="64764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369061" y="848495"/>
                        <a:ext cx="833214" cy="246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文字方塊 16"/>
          <p:cNvSpPr txBox="1"/>
          <p:nvPr/>
        </p:nvSpPr>
        <p:spPr>
          <a:xfrm>
            <a:off x="9934187" y="1766105"/>
            <a:ext cx="1298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  shaded</a:t>
            </a:r>
          </a:p>
          <a:p>
            <a:r>
              <a:rPr lang="en-US" altLang="zh-TW" sz="1600" dirty="0" err="1" smtClean="0"/>
              <a:t>cont</a:t>
            </a:r>
            <a:endParaRPr lang="en-US" altLang="zh-TW" sz="1600" dirty="0" smtClean="0"/>
          </a:p>
          <a:p>
            <a:r>
              <a:rPr lang="en-US" altLang="zh-TW" sz="1600" dirty="0" smtClean="0"/>
              <a:t>  vector</a:t>
            </a:r>
            <a:endParaRPr lang="zh-TW" altLang="en-US" sz="16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10201554" y="2954112"/>
            <a:ext cx="1298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shaded</a:t>
            </a:r>
          </a:p>
          <a:p>
            <a:endParaRPr lang="en-US" altLang="zh-TW" sz="1600" dirty="0" smtClean="0"/>
          </a:p>
          <a:p>
            <a:r>
              <a:rPr lang="en-US" altLang="zh-TW" sz="1600" dirty="0" err="1" smtClean="0"/>
              <a:t>cont</a:t>
            </a:r>
            <a:endParaRPr lang="en-US" altLang="zh-TW" sz="1600" dirty="0" smtClean="0"/>
          </a:p>
          <a:p>
            <a:r>
              <a:rPr lang="en-US" altLang="zh-TW" sz="1600" dirty="0" smtClean="0"/>
              <a:t>  </a:t>
            </a:r>
            <a:endParaRPr lang="zh-TW" altLang="en-US" sz="1600" dirty="0"/>
          </a:p>
        </p:txBody>
      </p:sp>
      <p:graphicFrame>
        <p:nvGraphicFramePr>
          <p:cNvPr id="22" name="物件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015046"/>
              </p:ext>
            </p:extLst>
          </p:nvPr>
        </p:nvGraphicFramePr>
        <p:xfrm>
          <a:off x="9947804" y="3233371"/>
          <a:ext cx="128462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9" name="方程式" r:id="rId7" imgW="1028520" imgH="253800" progId="Equation.3">
                  <p:embed/>
                </p:oleObj>
              </mc:Choice>
              <mc:Fallback>
                <p:oleObj name="方程式" r:id="rId7" imgW="102852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947804" y="3233371"/>
                        <a:ext cx="1284623" cy="31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物件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642054"/>
              </p:ext>
            </p:extLst>
          </p:nvPr>
        </p:nvGraphicFramePr>
        <p:xfrm>
          <a:off x="9987202" y="3701366"/>
          <a:ext cx="12382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0" name="方程式" r:id="rId9" imgW="990360" imgH="253800" progId="Equation.3">
                  <p:embed/>
                </p:oleObj>
              </mc:Choice>
              <mc:Fallback>
                <p:oleObj name="方程式" r:id="rId9" imgW="99036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987202" y="3701366"/>
                        <a:ext cx="1238250" cy="31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物件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126443"/>
              </p:ext>
            </p:extLst>
          </p:nvPr>
        </p:nvGraphicFramePr>
        <p:xfrm>
          <a:off x="9995139" y="4558616"/>
          <a:ext cx="12207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1" name="方程式" r:id="rId11" imgW="977760" imgH="253800" progId="Equation.3">
                  <p:embed/>
                </p:oleObj>
              </mc:Choice>
              <mc:Fallback>
                <p:oleObj name="方程式" r:id="rId11" imgW="97776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995139" y="4558616"/>
                        <a:ext cx="1220788" cy="31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物件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078103"/>
              </p:ext>
            </p:extLst>
          </p:nvPr>
        </p:nvGraphicFramePr>
        <p:xfrm>
          <a:off x="10015777" y="5006291"/>
          <a:ext cx="11747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" name="方程式" r:id="rId13" imgW="939600" imgH="253800" progId="Equation.3">
                  <p:embed/>
                </p:oleObj>
              </mc:Choice>
              <mc:Fallback>
                <p:oleObj name="方程式" r:id="rId13" imgW="93960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015777" y="5006291"/>
                        <a:ext cx="1174750" cy="31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文字方塊 26"/>
          <p:cNvSpPr txBox="1"/>
          <p:nvPr/>
        </p:nvSpPr>
        <p:spPr>
          <a:xfrm>
            <a:off x="9904035" y="5757677"/>
            <a:ext cx="856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shaded</a:t>
            </a:r>
          </a:p>
          <a:p>
            <a:r>
              <a:rPr lang="en-US" altLang="zh-TW" sz="1600" dirty="0" err="1" smtClean="0"/>
              <a:t>cont</a:t>
            </a:r>
            <a:endParaRPr lang="en-US" altLang="zh-TW" sz="1600" dirty="0" smtClean="0"/>
          </a:p>
          <a:p>
            <a:r>
              <a:rPr lang="en-US" altLang="zh-TW" sz="1600" dirty="0" smtClean="0"/>
              <a:t>  </a:t>
            </a:r>
            <a:endParaRPr lang="zh-TW" altLang="en-US" sz="1600" dirty="0"/>
          </a:p>
        </p:txBody>
      </p:sp>
      <p:graphicFrame>
        <p:nvGraphicFramePr>
          <p:cNvPr id="28" name="物件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762699"/>
              </p:ext>
            </p:extLst>
          </p:nvPr>
        </p:nvGraphicFramePr>
        <p:xfrm>
          <a:off x="10386030" y="6034839"/>
          <a:ext cx="799276" cy="255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3" name="方程式" r:id="rId15" imgW="711000" imgH="215640" progId="Equation.3">
                  <p:embed/>
                </p:oleObj>
              </mc:Choice>
              <mc:Fallback>
                <p:oleObj name="方程式" r:id="rId15" imgW="71100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0386030" y="6034839"/>
                        <a:ext cx="799276" cy="2559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文字方塊 31"/>
          <p:cNvSpPr txBox="1"/>
          <p:nvPr/>
        </p:nvSpPr>
        <p:spPr>
          <a:xfrm>
            <a:off x="425885" y="55240"/>
            <a:ext cx="4332602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altLang="zh-TW" sz="2800" b="1" dirty="0" smtClean="0">
                <a:solidFill>
                  <a:srgbClr val="FF6600"/>
                </a:solidFill>
              </a:rPr>
              <a:t>Scale-separated</a:t>
            </a:r>
          </a:p>
          <a:p>
            <a:pPr algn="ctr">
              <a:lnSpc>
                <a:spcPts val="2800"/>
              </a:lnSpc>
            </a:pPr>
            <a:r>
              <a:rPr lang="en-US" altLang="zh-TW" sz="2800" b="1" dirty="0" smtClean="0">
                <a:solidFill>
                  <a:srgbClr val="FF6600"/>
                </a:solidFill>
              </a:rPr>
              <a:t>[Moisture budget]</a:t>
            </a:r>
            <a:r>
              <a:rPr lang="en-US" altLang="zh-TW" sz="2800" b="1" baseline="-25000" dirty="0" smtClean="0">
                <a:solidFill>
                  <a:srgbClr val="FF6600"/>
                </a:solidFill>
              </a:rPr>
              <a:t>1000-700</a:t>
            </a:r>
            <a:r>
              <a:rPr lang="en-US" altLang="zh-TW" sz="2800" b="1" dirty="0" smtClean="0">
                <a:solidFill>
                  <a:srgbClr val="FF6600"/>
                </a:solidFill>
              </a:rPr>
              <a:t> </a:t>
            </a:r>
          </a:p>
        </p:txBody>
      </p:sp>
      <p:graphicFrame>
        <p:nvGraphicFramePr>
          <p:cNvPr id="33" name="物件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065854"/>
              </p:ext>
            </p:extLst>
          </p:nvPr>
        </p:nvGraphicFramePr>
        <p:xfrm>
          <a:off x="10736502" y="600030"/>
          <a:ext cx="293687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4" name="方程式" r:id="rId17" imgW="228600" imgH="203040" progId="Equation.3">
                  <p:embed/>
                </p:oleObj>
              </mc:Choice>
              <mc:Fallback>
                <p:oleObj name="方程式" r:id="rId17" imgW="22860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0736502" y="600030"/>
                        <a:ext cx="293687" cy="231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物件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812542"/>
              </p:ext>
            </p:extLst>
          </p:nvPr>
        </p:nvGraphicFramePr>
        <p:xfrm>
          <a:off x="10438052" y="2078941"/>
          <a:ext cx="865187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5" name="方程式" r:id="rId19" imgW="672840" imgH="241200" progId="Equation.3">
                  <p:embed/>
                </p:oleObj>
              </mc:Choice>
              <mc:Fallback>
                <p:oleObj name="方程式" r:id="rId19" imgW="67284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0438052" y="2078941"/>
                        <a:ext cx="865187" cy="274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物件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534714"/>
              </p:ext>
            </p:extLst>
          </p:nvPr>
        </p:nvGraphicFramePr>
        <p:xfrm>
          <a:off x="10655253" y="5802799"/>
          <a:ext cx="327025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6" name="方程式" r:id="rId21" imgW="253800" imgH="203040" progId="Equation.3">
                  <p:embed/>
                </p:oleObj>
              </mc:Choice>
              <mc:Fallback>
                <p:oleObj name="方程式" r:id="rId21" imgW="25380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0655253" y="5802799"/>
                        <a:ext cx="327025" cy="231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物件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980739"/>
              </p:ext>
            </p:extLst>
          </p:nvPr>
        </p:nvGraphicFramePr>
        <p:xfrm>
          <a:off x="10793652" y="1081991"/>
          <a:ext cx="342900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7" name="方程式" r:id="rId23" imgW="266400" imgH="215640" progId="Equation.3">
                  <p:embed/>
                </p:oleObj>
              </mc:Choice>
              <mc:Fallback>
                <p:oleObj name="方程式" r:id="rId23" imgW="26640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0793652" y="1081991"/>
                        <a:ext cx="342900" cy="246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物件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225875"/>
              </p:ext>
            </p:extLst>
          </p:nvPr>
        </p:nvGraphicFramePr>
        <p:xfrm>
          <a:off x="10753113" y="2312988"/>
          <a:ext cx="29527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8" name="方程式" r:id="rId25" imgW="228600" imgH="241200" progId="Equation.3">
                  <p:embed/>
                </p:oleObj>
              </mc:Choice>
              <mc:Fallback>
                <p:oleObj name="方程式" r:id="rId25" imgW="2286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0753113" y="2312988"/>
                        <a:ext cx="295275" cy="27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物件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418779"/>
              </p:ext>
            </p:extLst>
          </p:nvPr>
        </p:nvGraphicFramePr>
        <p:xfrm>
          <a:off x="10766709" y="1806273"/>
          <a:ext cx="327025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9" name="方程式" r:id="rId27" imgW="253800" imgH="203040" progId="Equation.3">
                  <p:embed/>
                </p:oleObj>
              </mc:Choice>
              <mc:Fallback>
                <p:oleObj name="方程式" r:id="rId27" imgW="25380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0766709" y="1806273"/>
                        <a:ext cx="327025" cy="231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群組 8"/>
          <p:cNvGrpSpPr/>
          <p:nvPr/>
        </p:nvGrpSpPr>
        <p:grpSpPr>
          <a:xfrm>
            <a:off x="1608646" y="886611"/>
            <a:ext cx="3064742" cy="3672005"/>
            <a:chOff x="193208" y="886611"/>
            <a:chExt cx="3064742" cy="3672005"/>
          </a:xfrm>
        </p:grpSpPr>
        <p:sp>
          <p:nvSpPr>
            <p:cNvPr id="4" name="文字方塊 3"/>
            <p:cNvSpPr txBox="1"/>
            <p:nvPr/>
          </p:nvSpPr>
          <p:spPr>
            <a:xfrm>
              <a:off x="226655" y="886611"/>
              <a:ext cx="28457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MJO flow        </a:t>
              </a:r>
              <a:r>
                <a:rPr lang="en-US" altLang="zh-TW" dirty="0" err="1" smtClean="0"/>
                <a:t>advects</a:t>
              </a:r>
              <a:r>
                <a:rPr lang="en-US" altLang="zh-TW" dirty="0" smtClean="0"/>
                <a:t> mean </a:t>
              </a:r>
              <a:endParaRPr lang="zh-TW" altLang="en-US" dirty="0"/>
            </a:p>
          </p:txBody>
        </p:sp>
        <p:graphicFrame>
          <p:nvGraphicFramePr>
            <p:cNvPr id="45" name="物件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38269504"/>
                </p:ext>
              </p:extLst>
            </p:nvPr>
          </p:nvGraphicFramePr>
          <p:xfrm>
            <a:off x="2924159" y="963443"/>
            <a:ext cx="293687" cy="231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0" name="方程式" r:id="rId28" imgW="228600" imgH="203040" progId="Equation.3">
                    <p:embed/>
                  </p:oleObj>
                </mc:Choice>
                <mc:Fallback>
                  <p:oleObj name="方程式" r:id="rId28" imgW="228600" imgH="2030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2924159" y="963443"/>
                          <a:ext cx="293687" cy="2317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物件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61948880"/>
                </p:ext>
              </p:extLst>
            </p:nvPr>
          </p:nvGraphicFramePr>
          <p:xfrm>
            <a:off x="1238478" y="953043"/>
            <a:ext cx="342900" cy="246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1" name="方程式" r:id="rId29" imgW="266400" imgH="215640" progId="Equation.3">
                    <p:embed/>
                  </p:oleObj>
                </mc:Choice>
                <mc:Fallback>
                  <p:oleObj name="方程式" r:id="rId29" imgW="266400" imgH="215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1238478" y="953043"/>
                          <a:ext cx="342900" cy="2460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" name="文字方塊 46"/>
            <p:cNvSpPr txBox="1"/>
            <p:nvPr/>
          </p:nvSpPr>
          <p:spPr>
            <a:xfrm>
              <a:off x="230566" y="2219132"/>
              <a:ext cx="28585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Mean flow        </a:t>
              </a:r>
              <a:r>
                <a:rPr lang="en-US" altLang="zh-TW" dirty="0" err="1" smtClean="0"/>
                <a:t>advects</a:t>
              </a:r>
              <a:r>
                <a:rPr lang="en-US" altLang="zh-TW" dirty="0" smtClean="0"/>
                <a:t> MJO </a:t>
              </a:r>
              <a:endParaRPr lang="zh-TW" altLang="en-US" dirty="0"/>
            </a:p>
          </p:txBody>
        </p:sp>
        <p:graphicFrame>
          <p:nvGraphicFramePr>
            <p:cNvPr id="48" name="物件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7368989"/>
                </p:ext>
              </p:extLst>
            </p:nvPr>
          </p:nvGraphicFramePr>
          <p:xfrm>
            <a:off x="1346432" y="2285640"/>
            <a:ext cx="295275" cy="27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2" name="方程式" r:id="rId30" imgW="228600" imgH="241200" progId="Equation.3">
                    <p:embed/>
                  </p:oleObj>
                </mc:Choice>
                <mc:Fallback>
                  <p:oleObj name="方程式" r:id="rId30" imgW="228600" imgH="241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1346432" y="2285640"/>
                          <a:ext cx="295275" cy="2762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物件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99014153"/>
                </p:ext>
              </p:extLst>
            </p:nvPr>
          </p:nvGraphicFramePr>
          <p:xfrm>
            <a:off x="2930925" y="2294726"/>
            <a:ext cx="327025" cy="231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3" name="方程式" r:id="rId32" imgW="253800" imgH="203040" progId="Equation.3">
                    <p:embed/>
                  </p:oleObj>
                </mc:Choice>
                <mc:Fallback>
                  <p:oleObj name="方程式" r:id="rId32" imgW="253800" imgH="2030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2930925" y="2294726"/>
                          <a:ext cx="327025" cy="2317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" name="文字方塊 49"/>
            <p:cNvSpPr txBox="1"/>
            <p:nvPr/>
          </p:nvSpPr>
          <p:spPr>
            <a:xfrm>
              <a:off x="193208" y="3497519"/>
              <a:ext cx="2742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BL conv. precedes the MJO </a:t>
              </a:r>
              <a:endParaRPr lang="zh-TW" altLang="en-US" dirty="0"/>
            </a:p>
          </p:txBody>
        </p:sp>
        <p:graphicFrame>
          <p:nvGraphicFramePr>
            <p:cNvPr id="51" name="物件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3090150"/>
                </p:ext>
              </p:extLst>
            </p:nvPr>
          </p:nvGraphicFramePr>
          <p:xfrm>
            <a:off x="2791889" y="3561370"/>
            <a:ext cx="349250" cy="263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4" name="方程式" r:id="rId33" imgW="279360" imgH="215640" progId="Equation.3">
                    <p:embed/>
                  </p:oleObj>
                </mc:Choice>
                <mc:Fallback>
                  <p:oleObj name="方程式" r:id="rId33" imgW="279360" imgH="215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4"/>
                        <a:stretch>
                          <a:fillRect/>
                        </a:stretch>
                      </p:blipFill>
                      <p:spPr>
                        <a:xfrm>
                          <a:off x="2791889" y="3561370"/>
                          <a:ext cx="349250" cy="2635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" name="直線單箭頭接點 5"/>
            <p:cNvCxnSpPr/>
            <p:nvPr/>
          </p:nvCxnSpPr>
          <p:spPr>
            <a:xfrm flipV="1">
              <a:off x="2924159" y="3726080"/>
              <a:ext cx="333791" cy="2645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單箭頭接點 7"/>
            <p:cNvCxnSpPr/>
            <p:nvPr/>
          </p:nvCxnSpPr>
          <p:spPr>
            <a:xfrm>
              <a:off x="2924159" y="4335201"/>
              <a:ext cx="333791" cy="2234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文字方塊 51"/>
          <p:cNvSpPr txBox="1"/>
          <p:nvPr/>
        </p:nvSpPr>
        <p:spPr>
          <a:xfrm>
            <a:off x="1575675" y="5986139"/>
            <a:ext cx="2994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High </a:t>
            </a:r>
            <a:r>
              <a:rPr lang="en-US" altLang="zh-CN" dirty="0" err="1" smtClean="0"/>
              <a:t>freq</a:t>
            </a:r>
            <a:r>
              <a:rPr lang="en-US" altLang="zh-CN" dirty="0" smtClean="0"/>
              <a:t> disturbances diffuse</a:t>
            </a:r>
            <a:endParaRPr lang="zh-TW" altLang="en-US" dirty="0"/>
          </a:p>
        </p:txBody>
      </p:sp>
      <p:graphicFrame>
        <p:nvGraphicFramePr>
          <p:cNvPr id="53" name="物件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822316"/>
              </p:ext>
            </p:extLst>
          </p:nvPr>
        </p:nvGraphicFramePr>
        <p:xfrm>
          <a:off x="4487043" y="6061750"/>
          <a:ext cx="327025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5" name="方程式" r:id="rId35" imgW="253800" imgH="203040" progId="Equation.3">
                  <p:embed/>
                </p:oleObj>
              </mc:Choice>
              <mc:Fallback>
                <p:oleObj name="方程式" r:id="rId35" imgW="25380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487043" y="6061750"/>
                        <a:ext cx="327025" cy="231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1625524" y="6404252"/>
            <a:ext cx="2681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FF6600"/>
                </a:solidFill>
              </a:rPr>
              <a:t>EC operational data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-62035" y="1039661"/>
            <a:ext cx="18017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 smtClean="0">
                <a:solidFill>
                  <a:srgbClr val="0070C0"/>
                </a:solidFill>
              </a:rPr>
              <a:t>LF </a:t>
            </a:r>
            <a:r>
              <a:rPr lang="en-US" altLang="zh-CN" b="1" dirty="0" smtClean="0">
                <a:solidFill>
                  <a:srgbClr val="0070C0"/>
                </a:solidFill>
              </a:rPr>
              <a:t>MM</a:t>
            </a:r>
            <a:endParaRPr lang="en-US" altLang="zh-TW" b="1" dirty="0" smtClean="0">
              <a:solidFill>
                <a:srgbClr val="0070C0"/>
              </a:solidFill>
            </a:endParaRPr>
          </a:p>
          <a:p>
            <a:pPr algn="ctr"/>
            <a:r>
              <a:rPr lang="en-US" altLang="zh-TW" b="1" dirty="0" smtClean="0">
                <a:solidFill>
                  <a:srgbClr val="0070C0"/>
                </a:solidFill>
              </a:rPr>
              <a:t>(Moisture Mode,</a:t>
            </a:r>
          </a:p>
          <a:p>
            <a:pPr algn="ctr"/>
            <a:r>
              <a:rPr lang="en-US" altLang="zh-TW" b="1" dirty="0" smtClean="0">
                <a:solidFill>
                  <a:srgbClr val="0070C0"/>
                </a:solidFill>
              </a:rPr>
              <a:t>primarily </a:t>
            </a:r>
            <a:r>
              <a:rPr lang="en-US" altLang="zh-TW" b="1" dirty="0" err="1" smtClean="0">
                <a:solidFill>
                  <a:srgbClr val="0070C0"/>
                </a:solidFill>
              </a:rPr>
              <a:t>adv</a:t>
            </a:r>
            <a:r>
              <a:rPr lang="en-US" altLang="zh-TW" b="1" dirty="0" smtClean="0">
                <a:solidFill>
                  <a:srgbClr val="0070C0"/>
                </a:solidFill>
              </a:rPr>
              <a:t>)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54" name="文字方塊 53"/>
          <p:cNvSpPr txBox="1"/>
          <p:nvPr/>
        </p:nvSpPr>
        <p:spPr>
          <a:xfrm>
            <a:off x="201170" y="3521897"/>
            <a:ext cx="12294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 smtClean="0">
                <a:solidFill>
                  <a:srgbClr val="0070C0"/>
                </a:solidFill>
              </a:rPr>
              <a:t>ISO CID</a:t>
            </a:r>
          </a:p>
          <a:p>
            <a:pPr algn="ctr"/>
            <a:r>
              <a:rPr lang="en-US" altLang="zh-TW" b="1" dirty="0" smtClean="0">
                <a:solidFill>
                  <a:srgbClr val="0070C0"/>
                </a:solidFill>
              </a:rPr>
              <a:t>(Cumulus </a:t>
            </a:r>
          </a:p>
          <a:p>
            <a:pPr algn="ctr"/>
            <a:r>
              <a:rPr lang="en-US" altLang="zh-TW" b="1" dirty="0" smtClean="0">
                <a:solidFill>
                  <a:srgbClr val="0070C0"/>
                </a:solidFill>
              </a:rPr>
              <a:t>Interaction</a:t>
            </a:r>
          </a:p>
          <a:p>
            <a:pPr algn="ctr"/>
            <a:r>
              <a:rPr lang="en-US" altLang="zh-TW" b="1" dirty="0">
                <a:solidFill>
                  <a:srgbClr val="0070C0"/>
                </a:solidFill>
              </a:rPr>
              <a:t>w</a:t>
            </a:r>
            <a:r>
              <a:rPr lang="en-US" altLang="zh-TW" b="1" dirty="0" smtClean="0">
                <a:solidFill>
                  <a:srgbClr val="0070C0"/>
                </a:solidFill>
              </a:rPr>
              <a:t>ith </a:t>
            </a:r>
            <a:r>
              <a:rPr lang="en-US" altLang="zh-TW" b="1" dirty="0" err="1">
                <a:solidFill>
                  <a:srgbClr val="0070C0"/>
                </a:solidFill>
              </a:rPr>
              <a:t>D</a:t>
            </a:r>
            <a:r>
              <a:rPr lang="en-US" altLang="zh-TW" b="1" dirty="0" err="1" smtClean="0">
                <a:solidFill>
                  <a:srgbClr val="0070C0"/>
                </a:solidFill>
              </a:rPr>
              <a:t>yn</a:t>
            </a:r>
            <a:r>
              <a:rPr lang="en-US" altLang="zh-TW" b="1" dirty="0" smtClean="0">
                <a:solidFill>
                  <a:srgbClr val="0070C0"/>
                </a:solidFill>
              </a:rPr>
              <a:t>.)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13" name="左大括弧 12"/>
          <p:cNvSpPr/>
          <p:nvPr/>
        </p:nvSpPr>
        <p:spPr>
          <a:xfrm>
            <a:off x="1538361" y="768841"/>
            <a:ext cx="216466" cy="187212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左大括弧 54"/>
          <p:cNvSpPr/>
          <p:nvPr/>
        </p:nvSpPr>
        <p:spPr>
          <a:xfrm>
            <a:off x="1540449" y="3213499"/>
            <a:ext cx="216466" cy="187212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文字方塊 55"/>
          <p:cNvSpPr txBox="1"/>
          <p:nvPr/>
        </p:nvSpPr>
        <p:spPr>
          <a:xfrm>
            <a:off x="243642" y="5878873"/>
            <a:ext cx="1173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 smtClean="0">
                <a:solidFill>
                  <a:srgbClr val="0070C0"/>
                </a:solidFill>
              </a:rPr>
              <a:t>HF CID</a:t>
            </a:r>
          </a:p>
          <a:p>
            <a:pPr algn="ctr"/>
            <a:r>
              <a:rPr lang="en-US" altLang="zh-TW" b="1" dirty="0" smtClean="0">
                <a:solidFill>
                  <a:srgbClr val="0070C0"/>
                </a:solidFill>
              </a:rPr>
              <a:t>(diffusion)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57" name="左大括弧 56"/>
          <p:cNvSpPr/>
          <p:nvPr/>
        </p:nvSpPr>
        <p:spPr>
          <a:xfrm>
            <a:off x="1530010" y="5863307"/>
            <a:ext cx="224817" cy="64012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文字方塊 24"/>
          <p:cNvSpPr txBox="1"/>
          <p:nvPr/>
        </p:nvSpPr>
        <p:spPr>
          <a:xfrm>
            <a:off x="10092889" y="6497240"/>
            <a:ext cx="2096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 smtClean="0"/>
              <a:t>(Tseng et al. 2015)</a:t>
            </a:r>
            <a:endParaRPr kumimoji="1" lang="zh-TW" altLang="en-US" dirty="0"/>
          </a:p>
        </p:txBody>
      </p:sp>
      <p:graphicFrame>
        <p:nvGraphicFramePr>
          <p:cNvPr id="59" name="物件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113285"/>
              </p:ext>
            </p:extLst>
          </p:nvPr>
        </p:nvGraphicFramePr>
        <p:xfrm>
          <a:off x="1755775" y="3966732"/>
          <a:ext cx="2743200" cy="323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6" name="方程式" r:id="rId36" imgW="1828800" imgH="215640" progId="Equation.3">
                  <p:embed/>
                </p:oleObj>
              </mc:Choice>
              <mc:Fallback>
                <p:oleObj name="方程式" r:id="rId36" imgW="182880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755775" y="3966732"/>
                        <a:ext cx="2743200" cy="323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716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35972" y="-3903"/>
            <a:ext cx="8136289" cy="1080000"/>
          </a:xfrm>
        </p:spPr>
        <p:txBody>
          <a:bodyPr>
            <a:normAutofit/>
          </a:bodyPr>
          <a:lstStyle/>
          <a:p>
            <a:pPr marL="269875" indent="-269875" algn="ctr"/>
            <a:r>
              <a:rPr lang="en-US" altLang="zh-TW" sz="2800" b="1" dirty="0" smtClean="0">
                <a:latin typeface="+mn-lt"/>
              </a:rPr>
              <a:t>Moist </a:t>
            </a:r>
            <a:r>
              <a:rPr lang="en-US" altLang="zh-TW" sz="2800" b="1" dirty="0">
                <a:latin typeface="+mn-lt"/>
              </a:rPr>
              <a:t>static energy (MSE) budget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747940" y="1104571"/>
                <a:ext cx="9474242" cy="573284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sz="2000" dirty="0" smtClean="0"/>
                  <a:t>          Moist </a:t>
                </a:r>
                <a:r>
                  <a:rPr lang="en-US" altLang="zh-TW" sz="2000" dirty="0"/>
                  <a:t>static energy 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TW" sz="20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𝑔𝑧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altLang="zh-TW" sz="2000" dirty="0"/>
              </a:p>
              <a:p>
                <a:endParaRPr lang="en-US" altLang="zh-TW" sz="4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̅"/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num>
                      <m:den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altLang="zh-TW" sz="20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altLang="zh-TW" sz="2000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𝛻</m:t>
                    </m:r>
                    <m:acc>
                      <m:accPr>
                        <m:chr m:val="̅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altLang="zh-TW" sz="20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TW" altLang="en-US" sz="20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acc>
                    <m:f>
                      <m:f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̅"/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num>
                      <m:den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̅"/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altLang="zh-TW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TW" altLang="en-US" sz="20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zh-TW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000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altLang="zh-TW" sz="2000" i="1" dirty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acc>
                        <m:r>
                          <m:rPr>
                            <m:nor/>
                          </m:rPr>
                          <a:rPr lang="zh-TW" altLang="en-US" sz="2000" i="1" dirty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altLang="zh-TW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i="1" dirty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altLang="zh-TW" sz="20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0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acc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𝑔</m:t>
                    </m:r>
                    <m:f>
                      <m:f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̅"/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altLang="zh-TW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p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p>
                            </m:sSup>
                          </m:e>
                        </m:acc>
                      </m:num>
                      <m:den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altLang="zh-TW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TW" sz="2000" b="1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   </a:t>
                </a:r>
                <a:r>
                  <a:rPr lang="en-US" altLang="zh-TW" sz="2400" b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apparent  heating  </a:t>
                </a:r>
                <a:endParaRPr lang="en-US" altLang="zh-TW" sz="2000" b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endParaRPr lang="en-US" altLang="zh-TW" sz="4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̅"/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num>
                      <m:den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altLang="zh-TW" sz="20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acc>
                      <m:accPr>
                        <m:chr m:val="̅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altLang="zh-TW" sz="20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TW" altLang="en-US" sz="20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acc>
                    <m:f>
                      <m:f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̅"/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num>
                      <m:den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̅"/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altLang="zh-TW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TW" altLang="en-US" sz="20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zh-TW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000" i="1" dirty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altLang="zh-TW" sz="2000" i="1" dirty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acc>
                        <m:r>
                          <m:rPr>
                            <m:nor/>
                          </m:rPr>
                          <a:rPr lang="zh-TW" altLang="en-US" sz="2000" i="1" dirty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altLang="zh-TW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i="1" dirty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altLang="zh-TW" sz="20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0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acc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              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altLang="zh-TW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TW" sz="2000" b="1" i="1" dirty="0">
                    <a:latin typeface="Cambria Math" panose="02040503050406030204" pitchFamily="18" charset="0"/>
                  </a:rPr>
                  <a:t>     </a:t>
                </a:r>
                <a:r>
                  <a:rPr lang="en-US" altLang="zh-TW" sz="2400" b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moisture sink</a:t>
                </a:r>
              </a:p>
              <a:p>
                <a:endParaRPr lang="en-US" altLang="zh-TW" sz="4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̅"/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num>
                      <m:den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altLang="zh-TW" sz="20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altLang="zh-TW" sz="2000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𝛻</m:t>
                    </m:r>
                    <m:acc>
                      <m:accPr>
                        <m:chr m:val="̅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  <m:r>
                      <a:rPr lang="en-US" altLang="zh-TW" sz="20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TW" altLang="en-US" sz="20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acc>
                    <m:f>
                      <m:f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̅"/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num>
                      <m:den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̅"/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altLang="zh-TW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TW" altLang="en-US" sz="20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zh-TW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000" i="1" dirty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altLang="zh-TW" sz="2000" i="1" dirty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acc>
                        <m:r>
                          <m:rPr>
                            <m:nor/>
                          </m:rPr>
                          <a:rPr lang="zh-TW" altLang="en-US" sz="2000" i="1" dirty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𝑔</m:t>
                    </m:r>
                    <m:f>
                      <m:f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̅"/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altLang="zh-TW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p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p>
                            </m:sSup>
                          </m:e>
                        </m:acc>
                      </m:num>
                      <m:den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altLang="zh-TW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              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altLang="zh-TW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TW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altLang="zh-TW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altLang="zh-TW" sz="20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endParaRPr lang="en-US" altLang="zh-TW" sz="20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altLang="zh-TW" sz="2000" b="1" dirty="0"/>
                  <a:t>Column-integrated MSE budget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num>
                              <m:den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  −</m:t>
                    </m:r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f>
                              <m:f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num>
                              <m:den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sz="20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f>
                              <m:f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num>
                              <m:den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sz="20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sz="20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f>
                              <m:f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num>
                              <m:den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sz="2000" i="1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𝑆𝐻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𝐿𝐻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+∆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𝑆𝑊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+∆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𝐿𝑊</m:t>
                    </m:r>
                  </m:oMath>
                </a14:m>
                <a:r>
                  <a:rPr lang="zh-TW" altLang="en-US" sz="2000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/>
                        </m:d>
                      </m:e>
                      <m:sup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sz="16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TW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𝟎𝟎</m:t>
                        </m:r>
                      </m:sub>
                      <m:sup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1000</m:t>
                        </m:r>
                      </m:sup>
                      <m:e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   </m:t>
                        </m:r>
                        <m:f>
                          <m:fPr>
                            <m:ctrlPr>
                              <a:rPr lang="en-US" altLang="zh-TW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1600" i="1">
                                <a:latin typeface="Cambria Math" panose="02040503050406030204" pitchFamily="18" charset="0"/>
                              </a:rPr>
                              <m:t>𝑑𝑝</m:t>
                            </m:r>
                          </m:num>
                          <m:den>
                            <m:r>
                              <a:rPr lang="en-US" altLang="zh-TW" sz="16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den>
                        </m:f>
                      </m:e>
                    </m:nary>
                  </m:oMath>
                </a14:m>
                <a:endParaRPr lang="zh-TW" altLang="en-US" sz="20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7940" y="1104571"/>
                <a:ext cx="9474242" cy="5732840"/>
              </a:xfrm>
              <a:blipFill rotWithShape="0">
                <a:blip r:embed="rId3"/>
                <a:stretch>
                  <a:fillRect l="-579" t="-8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B7B1-5642-4DAF-9875-F77296375E2C}" type="slidenum">
              <a:rPr lang="zh-TW" altLang="en-US" smtClean="0"/>
              <a:t>5</a:t>
            </a:fld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2800467" y="4667631"/>
            <a:ext cx="6134896" cy="1344224"/>
            <a:chOff x="1276467" y="5106160"/>
            <a:chExt cx="6134896" cy="1344224"/>
          </a:xfrm>
        </p:grpSpPr>
        <p:sp>
          <p:nvSpPr>
            <p:cNvPr id="21" name="矩形 20"/>
            <p:cNvSpPr/>
            <p:nvPr/>
          </p:nvSpPr>
          <p:spPr>
            <a:xfrm>
              <a:off x="1276467" y="5106160"/>
              <a:ext cx="3066933" cy="617063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2110228" y="5804053"/>
              <a:ext cx="134190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b="1" dirty="0">
                  <a:solidFill>
                    <a:srgbClr val="00B050"/>
                  </a:solidFill>
                </a:rPr>
                <a:t>circulation</a:t>
              </a:r>
            </a:p>
            <a:p>
              <a:r>
                <a:rPr lang="en-US" altLang="zh-TW" b="1" dirty="0">
                  <a:solidFill>
                    <a:srgbClr val="00B050"/>
                  </a:solidFill>
                </a:rPr>
                <a:t>(large-scale)</a:t>
              </a:r>
              <a:endParaRPr lang="zh-TW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4628833" y="5106160"/>
              <a:ext cx="2782530" cy="61706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4465995" y="5804053"/>
              <a:ext cx="286910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b="1" dirty="0">
                  <a:solidFill>
                    <a:srgbClr val="FF0000"/>
                  </a:solidFill>
                </a:rPr>
                <a:t>surface &amp; radiative flux</a:t>
              </a:r>
            </a:p>
            <a:p>
              <a:r>
                <a:rPr lang="en-US" altLang="zh-TW" b="1" dirty="0">
                  <a:solidFill>
                    <a:srgbClr val="FF0000"/>
                  </a:solidFill>
                </a:rPr>
                <a:t>(local processes)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297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B7B1-5642-4DAF-9875-F77296375E2C}" type="slidenum">
              <a:rPr lang="zh-TW" altLang="en-US" smtClean="0"/>
              <a:t>6</a:t>
            </a:fld>
            <a:endParaRPr lang="zh-TW" altLang="en-US" dirty="0"/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1635971" y="-3903"/>
            <a:ext cx="8920062" cy="1080000"/>
          </a:xfrm>
        </p:spPr>
        <p:txBody>
          <a:bodyPr/>
          <a:lstStyle/>
          <a:p>
            <a:pPr marL="269875" indent="-269875"/>
            <a:r>
              <a:rPr lang="en-US" altLang="zh-TW" sz="2400" dirty="0"/>
              <a:t>Central Indian Ocean (CIO)</a:t>
            </a:r>
          </a:p>
        </p:txBody>
      </p:sp>
      <p:sp>
        <p:nvSpPr>
          <p:cNvPr id="12" name="矩形 11"/>
          <p:cNvSpPr/>
          <p:nvPr/>
        </p:nvSpPr>
        <p:spPr>
          <a:xfrm>
            <a:off x="1635972" y="795049"/>
            <a:ext cx="29585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rgbClr val="096A3D"/>
                </a:solidFill>
              </a:rPr>
              <a:t>Propagation</a:t>
            </a:r>
            <a:endParaRPr lang="zh-TW" altLang="en-US" sz="2400" b="1" dirty="0">
              <a:solidFill>
                <a:srgbClr val="096A3D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309985" y="795049"/>
            <a:ext cx="1732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96A3D"/>
                </a:solidFill>
              </a:rPr>
              <a:t>Growth rate</a:t>
            </a:r>
            <a:endParaRPr lang="zh-TW" altLang="en-US" sz="2400" b="1" dirty="0">
              <a:solidFill>
                <a:srgbClr val="096A3D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5333" y="1344471"/>
            <a:ext cx="4320000" cy="1114001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331" y="1315441"/>
            <a:ext cx="4320000" cy="109712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952" y="2514667"/>
            <a:ext cx="4320000" cy="114111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3331" y="2538978"/>
            <a:ext cx="4320000" cy="1092988"/>
          </a:xfrm>
          <a:prstGeom prst="rect">
            <a:avLst/>
          </a:prstGeom>
        </p:spPr>
      </p:pic>
      <p:sp>
        <p:nvSpPr>
          <p:cNvPr id="15" name="內容版面配置區 2"/>
          <p:cNvSpPr>
            <a:spLocks noGrp="1"/>
          </p:cNvSpPr>
          <p:nvPr>
            <p:ph idx="1"/>
          </p:nvPr>
        </p:nvSpPr>
        <p:spPr>
          <a:xfrm>
            <a:off x="1747940" y="3931919"/>
            <a:ext cx="8444198" cy="2640675"/>
          </a:xfrm>
        </p:spPr>
        <p:txBody>
          <a:bodyPr>
            <a:normAutofit/>
          </a:bodyPr>
          <a:lstStyle/>
          <a:p>
            <a:r>
              <a:rPr lang="en-US" altLang="zh-TW" sz="2400" dirty="0" smtClean="0">
                <a:latin typeface="Calibri" panose="020F0502020204030204" pitchFamily="34" charset="0"/>
                <a:ea typeface="Arial Unicode MS" panose="020B0604020202020204" pitchFamily="34" charset="-120"/>
                <a:cs typeface="Arial Unicode MS" panose="020B0604020202020204" pitchFamily="34" charset="-120"/>
              </a:rPr>
              <a:t>MSE </a:t>
            </a:r>
            <a:r>
              <a:rPr lang="en-US" altLang="zh-TW" sz="2400" dirty="0">
                <a:latin typeface="Calibri" panose="020F0502020204030204" pitchFamily="34" charset="0"/>
                <a:ea typeface="Arial Unicode MS" panose="020B0604020202020204" pitchFamily="34" charset="-120"/>
                <a:cs typeface="Arial Unicode MS" panose="020B0604020202020204" pitchFamily="34" charset="-120"/>
              </a:rPr>
              <a:t>tendency and horizontal advection term are consistent with the moisture budget analysis. </a:t>
            </a:r>
          </a:p>
          <a:p>
            <a:r>
              <a:rPr lang="en-US" altLang="zh-TW" sz="2400" dirty="0">
                <a:latin typeface="Calibri" panose="020F0502020204030204" pitchFamily="34" charset="0"/>
                <a:ea typeface="Arial Unicode MS" panose="020B0604020202020204" pitchFamily="34" charset="-120"/>
                <a:cs typeface="Arial Unicode MS" panose="020B0604020202020204" pitchFamily="34" charset="-120"/>
              </a:rPr>
              <a:t>longwave heating acts to </a:t>
            </a:r>
            <a:r>
              <a:rPr lang="en-US" altLang="zh-TW" sz="2400" dirty="0">
                <a:solidFill>
                  <a:srgbClr val="FF0000"/>
                </a:solidFill>
                <a:latin typeface="Calibri" panose="020F0502020204030204" pitchFamily="34" charset="0"/>
                <a:ea typeface="Arial Unicode MS" panose="020B0604020202020204" pitchFamily="34" charset="-120"/>
                <a:cs typeface="Arial Unicode MS" panose="020B0604020202020204" pitchFamily="34" charset="-120"/>
              </a:rPr>
              <a:t>maintain MSE </a:t>
            </a:r>
            <a:r>
              <a:rPr lang="en-US" altLang="zh-TW" sz="2400" dirty="0">
                <a:latin typeface="Calibri" panose="020F0502020204030204" pitchFamily="34" charset="0"/>
                <a:ea typeface="Arial Unicode MS" panose="020B0604020202020204" pitchFamily="34" charset="-120"/>
                <a:cs typeface="Arial Unicode MS" panose="020B0604020202020204" pitchFamily="34" charset="-120"/>
              </a:rPr>
              <a:t>and retard the propagation. </a:t>
            </a:r>
          </a:p>
          <a:p>
            <a:r>
              <a:rPr lang="en-US" altLang="zh-TW" sz="2400" dirty="0">
                <a:latin typeface="Calibri" panose="020F0502020204030204" pitchFamily="34" charset="0"/>
                <a:ea typeface="Arial Unicode MS" panose="020B0604020202020204" pitchFamily="34" charset="-120"/>
                <a:cs typeface="Arial Unicode MS" panose="020B0604020202020204" pitchFamily="34" charset="-120"/>
              </a:rPr>
              <a:t>Latent heat flux also slows down the propagation.</a:t>
            </a:r>
          </a:p>
          <a:p>
            <a:endParaRPr lang="zh-TW" altLang="en-US" sz="2200" b="1" i="1" dirty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4078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B7B1-5642-4DAF-9875-F77296375E2C}" type="slidenum">
              <a:rPr lang="zh-TW" altLang="en-US" smtClean="0"/>
              <a:t>7</a:t>
            </a:fld>
            <a:endParaRPr lang="zh-TW" altLang="en-US" dirty="0"/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1635971" y="-3903"/>
            <a:ext cx="8920062" cy="1080000"/>
          </a:xfrm>
        </p:spPr>
        <p:txBody>
          <a:bodyPr/>
          <a:lstStyle/>
          <a:p>
            <a:pPr marL="269875" indent="-269875"/>
            <a:r>
              <a:rPr lang="en-US" altLang="zh-TW" sz="2400" dirty="0"/>
              <a:t>Maritime Continent (MC)</a:t>
            </a:r>
          </a:p>
        </p:txBody>
      </p:sp>
      <p:sp>
        <p:nvSpPr>
          <p:cNvPr id="12" name="矩形 11"/>
          <p:cNvSpPr/>
          <p:nvPr/>
        </p:nvSpPr>
        <p:spPr>
          <a:xfrm>
            <a:off x="1635972" y="795049"/>
            <a:ext cx="29585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rgbClr val="096A3D"/>
                </a:solidFill>
              </a:rPr>
              <a:t>Propagation</a:t>
            </a:r>
            <a:endParaRPr lang="zh-TW" altLang="en-US" sz="2400" b="1" dirty="0">
              <a:solidFill>
                <a:srgbClr val="096A3D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309985" y="795049"/>
            <a:ext cx="1732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96A3D"/>
                </a:solidFill>
              </a:rPr>
              <a:t>Growth rate</a:t>
            </a:r>
            <a:endParaRPr lang="zh-TW" altLang="en-US" sz="2400" b="1" dirty="0">
              <a:solidFill>
                <a:srgbClr val="096A3D"/>
              </a:solidFill>
            </a:endParaRPr>
          </a:p>
        </p:txBody>
      </p:sp>
      <p:sp>
        <p:nvSpPr>
          <p:cNvPr id="15" name="內容版面配置區 2"/>
          <p:cNvSpPr>
            <a:spLocks noGrp="1"/>
          </p:cNvSpPr>
          <p:nvPr>
            <p:ph idx="1"/>
          </p:nvPr>
        </p:nvSpPr>
        <p:spPr>
          <a:xfrm>
            <a:off x="1747940" y="3931919"/>
            <a:ext cx="8444198" cy="2640675"/>
          </a:xfrm>
        </p:spPr>
        <p:txBody>
          <a:bodyPr>
            <a:normAutofit/>
          </a:bodyPr>
          <a:lstStyle/>
          <a:p>
            <a:r>
              <a:rPr lang="en-US" altLang="zh-TW" sz="2400" dirty="0">
                <a:latin typeface="Calibri" panose="020F0502020204030204" pitchFamily="34" charset="0"/>
              </a:rPr>
              <a:t>The MSE budget analysis over Maritime Continent is generally consistent with that of Indian Ocean.</a:t>
            </a:r>
            <a:endParaRPr lang="zh-TW" altLang="zh-TW" sz="2400" dirty="0">
              <a:latin typeface="Calibri" panose="020F0502020204030204" pitchFamily="34" charset="0"/>
            </a:endParaRPr>
          </a:p>
          <a:p>
            <a:endParaRPr lang="en-US" altLang="zh-TW" sz="22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zh-TW" altLang="en-US" sz="2200" b="1" i="1" dirty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800" y="1314000"/>
            <a:ext cx="4320000" cy="114943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800" y="1314001"/>
            <a:ext cx="4320000" cy="1138469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6800" y="2538001"/>
            <a:ext cx="4320000" cy="1086995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4800" y="2538000"/>
            <a:ext cx="4320000" cy="111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24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21535" y="4400"/>
            <a:ext cx="8153400" cy="859200"/>
          </a:xfrm>
        </p:spPr>
        <p:txBody>
          <a:bodyPr>
            <a:normAutofit/>
          </a:bodyPr>
          <a:lstStyle/>
          <a:p>
            <a:pPr algn="ctr"/>
            <a:r>
              <a:rPr lang="en-US" altLang="zh-TW" sz="3200" b="1" dirty="0" smtClean="0">
                <a:latin typeface="+mn-lt"/>
              </a:rPr>
              <a:t>Summary</a:t>
            </a:r>
            <a:endParaRPr lang="zh-TW" altLang="en-US" sz="3200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65200" y="770812"/>
            <a:ext cx="10668000" cy="4613988"/>
          </a:xfrm>
        </p:spPr>
        <p:txBody>
          <a:bodyPr>
            <a:noAutofit/>
          </a:bodyPr>
          <a:lstStyle/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en-US" altLang="zh-TW" dirty="0" smtClean="0">
                <a:latin typeface="Calibri" panose="020F0502020204030204" pitchFamily="34" charset="0"/>
              </a:rPr>
              <a:t>1. The suppressed </a:t>
            </a:r>
            <a:r>
              <a:rPr lang="en-US" altLang="zh-TW" dirty="0">
                <a:latin typeface="Calibri" panose="020F0502020204030204" pitchFamily="34" charset="0"/>
              </a:rPr>
              <a:t>convection of previous event </a:t>
            </a:r>
            <a:r>
              <a:rPr lang="en-US" altLang="zh-TW" dirty="0" smtClean="0">
                <a:latin typeface="Calibri" panose="020F0502020204030204" pitchFamily="34" charset="0"/>
              </a:rPr>
              <a:t>is conducive to </a:t>
            </a:r>
            <a:r>
              <a:rPr lang="en-US" altLang="zh-TW" dirty="0">
                <a:latin typeface="Calibri" panose="020F0502020204030204" pitchFamily="34" charset="0"/>
              </a:rPr>
              <a:t>the initiation and </a:t>
            </a:r>
            <a:r>
              <a:rPr lang="en-US" altLang="zh-TW" dirty="0" smtClean="0">
                <a:latin typeface="Calibri" panose="020F0502020204030204" pitchFamily="34" charset="0"/>
              </a:rPr>
              <a:t>propagation </a:t>
            </a:r>
            <a:r>
              <a:rPr lang="en-US" altLang="zh-TW" dirty="0">
                <a:latin typeface="Calibri" panose="020F0502020204030204" pitchFamily="34" charset="0"/>
              </a:rPr>
              <a:t>of </a:t>
            </a:r>
            <a:r>
              <a:rPr lang="en-US" altLang="zh-TW" dirty="0" smtClean="0">
                <a:latin typeface="Calibri" panose="020F0502020204030204" pitchFamily="34" charset="0"/>
              </a:rPr>
              <a:t>the subsequent </a:t>
            </a:r>
            <a:r>
              <a:rPr lang="en-US" altLang="zh-TW" dirty="0">
                <a:latin typeface="Calibri" panose="020F0502020204030204" pitchFamily="34" charset="0"/>
              </a:rPr>
              <a:t>event.</a:t>
            </a:r>
          </a:p>
          <a:p>
            <a:pPr marL="0" indent="0">
              <a:lnSpc>
                <a:spcPts val="3200"/>
              </a:lnSpc>
              <a:spcBef>
                <a:spcPts val="600"/>
              </a:spcBef>
              <a:buNone/>
            </a:pPr>
            <a:r>
              <a:rPr lang="en-US" altLang="zh-TW" dirty="0" smtClean="0">
                <a:latin typeface="Calibri" panose="020F0502020204030204" pitchFamily="34" charset="0"/>
              </a:rPr>
              <a:t>2. Dominant </a:t>
            </a:r>
            <a:r>
              <a:rPr lang="en-US" altLang="zh-TW" dirty="0">
                <a:latin typeface="Calibri" panose="020F0502020204030204" pitchFamily="34" charset="0"/>
              </a:rPr>
              <a:t>moistening source i</a:t>
            </a:r>
            <a:r>
              <a:rPr lang="en-US" altLang="zh-TW" dirty="0" smtClean="0">
                <a:latin typeface="Calibri" panose="020F0502020204030204" pitchFamily="34" charset="0"/>
              </a:rPr>
              <a:t>n </a:t>
            </a:r>
            <a:r>
              <a:rPr lang="en-US" altLang="zh-TW" dirty="0">
                <a:latin typeface="Calibri" panose="020F0502020204030204" pitchFamily="34" charset="0"/>
              </a:rPr>
              <a:t>the IO </a:t>
            </a:r>
            <a:r>
              <a:rPr lang="en-US" altLang="zh-TW" dirty="0" smtClean="0">
                <a:latin typeface="Calibri" panose="020F0502020204030204" pitchFamily="34" charset="0"/>
              </a:rPr>
              <a:t>to </a:t>
            </a:r>
            <a:r>
              <a:rPr lang="en-US" altLang="zh-TW" dirty="0">
                <a:latin typeface="Calibri" panose="020F0502020204030204" pitchFamily="34" charset="0"/>
              </a:rPr>
              <a:t>MC </a:t>
            </a:r>
            <a:r>
              <a:rPr lang="en-US" altLang="zh-TW" dirty="0" smtClean="0">
                <a:latin typeface="Calibri" panose="020F0502020204030204" pitchFamily="34" charset="0"/>
              </a:rPr>
              <a:t>region, </a:t>
            </a:r>
          </a:p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en-US" altLang="zh-TW" dirty="0" smtClean="0">
                <a:latin typeface="Calibri" panose="020F0502020204030204" pitchFamily="34" charset="0"/>
                <a:sym typeface="Symbol" panose="05050102010706020507" pitchFamily="18" charset="2"/>
              </a:rPr>
              <a:t> </a:t>
            </a:r>
            <a:r>
              <a:rPr lang="en-US" altLang="zh-TW" dirty="0" smtClean="0">
                <a:latin typeface="Calibri" panose="020F0502020204030204" pitchFamily="34" charset="0"/>
              </a:rPr>
              <a:t>adv. </a:t>
            </a:r>
            <a:r>
              <a:rPr lang="en-US" altLang="zh-TW" dirty="0">
                <a:latin typeface="Calibri" panose="020F0502020204030204" pitchFamily="34" charset="0"/>
              </a:rPr>
              <a:t>b</a:t>
            </a:r>
            <a:r>
              <a:rPr lang="en-US" altLang="zh-TW" dirty="0" smtClean="0">
                <a:latin typeface="Calibri" panose="020F0502020204030204" pitchFamily="34" charset="0"/>
              </a:rPr>
              <a:t>y easterlies </a:t>
            </a:r>
            <a:r>
              <a:rPr lang="en-US" altLang="zh-TW" dirty="0">
                <a:latin typeface="Calibri" panose="020F0502020204030204" pitchFamily="34" charset="0"/>
              </a:rPr>
              <a:t>and poleward flows induced by the </a:t>
            </a:r>
            <a:r>
              <a:rPr lang="en-US" altLang="zh-TW" dirty="0" smtClean="0">
                <a:latin typeface="Calibri" panose="020F0502020204030204" pitchFamily="34" charset="0"/>
              </a:rPr>
              <a:t>MJO cooling/heating; </a:t>
            </a:r>
            <a:endParaRPr lang="en-US" altLang="zh-TW" dirty="0">
              <a:latin typeface="Calibri" panose="020F0502020204030204" pitchFamily="34" charset="0"/>
            </a:endParaRPr>
          </a:p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en-US" altLang="zh-TW" dirty="0" smtClean="0">
                <a:latin typeface="Calibri" panose="020F0502020204030204" pitchFamily="34" charset="0"/>
                <a:sym typeface="Symbol" panose="05050102010706020507" pitchFamily="18" charset="2"/>
              </a:rPr>
              <a:t> </a:t>
            </a:r>
            <a:r>
              <a:rPr lang="en-US" altLang="zh-TW" dirty="0">
                <a:latin typeface="Calibri" panose="020F0502020204030204" pitchFamily="34" charset="0"/>
                <a:sym typeface="Symbol" panose="05050102010706020507" pitchFamily="18" charset="2"/>
              </a:rPr>
              <a:t>t</a:t>
            </a:r>
            <a:r>
              <a:rPr lang="en-US" altLang="zh-TW" dirty="0" smtClean="0">
                <a:latin typeface="Calibri" panose="020F0502020204030204" pitchFamily="34" charset="0"/>
              </a:rPr>
              <a:t>he </a:t>
            </a:r>
            <a:r>
              <a:rPr lang="en-US" altLang="zh-TW" dirty="0">
                <a:latin typeface="Calibri" panose="020F0502020204030204" pitchFamily="34" charset="0"/>
              </a:rPr>
              <a:t>boundary layer frictional moisture convergence </a:t>
            </a:r>
            <a:r>
              <a:rPr lang="en-US" altLang="zh-TW" dirty="0" smtClean="0">
                <a:latin typeface="Calibri" panose="020F0502020204030204" pitchFamily="34" charset="0"/>
              </a:rPr>
              <a:t>exists at </a:t>
            </a:r>
            <a:r>
              <a:rPr lang="en-US" altLang="zh-TW" dirty="0">
                <a:latin typeface="Calibri" panose="020F0502020204030204" pitchFamily="34" charset="0"/>
              </a:rPr>
              <a:t>the </a:t>
            </a:r>
            <a:r>
              <a:rPr lang="en-US" altLang="zh-TW" dirty="0" smtClean="0">
                <a:latin typeface="Calibri" panose="020F0502020204030204" pitchFamily="34" charset="0"/>
              </a:rPr>
              <a:t>east </a:t>
            </a:r>
            <a:r>
              <a:rPr lang="en-US" altLang="zh-TW" dirty="0">
                <a:latin typeface="Calibri" panose="020F0502020204030204" pitchFamily="34" charset="0"/>
              </a:rPr>
              <a:t>side of convection </a:t>
            </a:r>
            <a:r>
              <a:rPr lang="en-US" altLang="zh-TW" dirty="0" smtClean="0">
                <a:latin typeface="Calibri" panose="020F0502020204030204" pitchFamily="34" charset="0"/>
              </a:rPr>
              <a:t>center;</a:t>
            </a:r>
          </a:p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en-US" altLang="zh-TW" dirty="0">
                <a:latin typeface="Calibri" panose="020F0502020204030204" pitchFamily="34" charset="0"/>
                <a:sym typeface="Symbol" panose="05050102010706020507" pitchFamily="18" charset="2"/>
              </a:rPr>
              <a:t> </a:t>
            </a:r>
            <a:r>
              <a:rPr lang="en-US" altLang="zh-TW" dirty="0" smtClean="0">
                <a:latin typeface="Calibri" panose="020F0502020204030204" pitchFamily="34" charset="0"/>
              </a:rPr>
              <a:t>meridional </a:t>
            </a:r>
            <a:r>
              <a:rPr lang="en-US" altLang="zh-CN" dirty="0" smtClean="0">
                <a:latin typeface="Calibri" panose="020F0502020204030204" pitchFamily="34" charset="0"/>
              </a:rPr>
              <a:t>adv.</a:t>
            </a:r>
            <a:r>
              <a:rPr lang="en-US" altLang="zh-TW" dirty="0" smtClean="0">
                <a:latin typeface="Calibri" panose="020F0502020204030204" pitchFamily="34" charset="0"/>
              </a:rPr>
              <a:t> </a:t>
            </a:r>
            <a:r>
              <a:rPr lang="en-US" altLang="zh-TW" dirty="0">
                <a:latin typeface="Calibri" panose="020F0502020204030204" pitchFamily="34" charset="0"/>
              </a:rPr>
              <a:t>is more essential over the MC</a:t>
            </a:r>
            <a:r>
              <a:rPr lang="en-US" altLang="zh-TW" dirty="0" smtClean="0">
                <a:latin typeface="Calibri" panose="020F0502020204030204" pitchFamily="34" charset="0"/>
              </a:rPr>
              <a:t>.</a:t>
            </a:r>
          </a:p>
          <a:p>
            <a:pPr marL="0" indent="0">
              <a:lnSpc>
                <a:spcPts val="3200"/>
              </a:lnSpc>
              <a:spcBef>
                <a:spcPts val="600"/>
              </a:spcBef>
              <a:buNone/>
            </a:pPr>
            <a:r>
              <a:rPr lang="en-US" altLang="zh-TW" dirty="0">
                <a:latin typeface="Calibri" panose="020F0502020204030204" pitchFamily="34" charset="0"/>
                <a:sym typeface="Symbol" panose="05050102010706020507" pitchFamily="18" charset="2"/>
              </a:rPr>
              <a:t>3</a:t>
            </a:r>
            <a:r>
              <a:rPr lang="en-US" altLang="zh-TW" dirty="0" smtClean="0">
                <a:latin typeface="Calibri" panose="020F0502020204030204" pitchFamily="34" charset="0"/>
                <a:sym typeface="Symbol" panose="05050102010706020507" pitchFamily="18" charset="2"/>
              </a:rPr>
              <a:t>. </a:t>
            </a:r>
            <a:r>
              <a:rPr lang="en-US" altLang="zh-TW" dirty="0">
                <a:latin typeface="Calibri" panose="020F0502020204030204" pitchFamily="34" charset="0"/>
              </a:rPr>
              <a:t>The role of radiative </a:t>
            </a:r>
            <a:r>
              <a:rPr lang="en-US" altLang="zh-TW" dirty="0" smtClean="0">
                <a:latin typeface="Calibri" panose="020F0502020204030204" pitchFamily="34" charset="0"/>
              </a:rPr>
              <a:t>flux </a:t>
            </a:r>
            <a:endParaRPr lang="en-US" altLang="zh-TW" dirty="0">
              <a:latin typeface="Calibri" panose="020F0502020204030204" pitchFamily="34" charset="0"/>
            </a:endParaRPr>
          </a:p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en-US" altLang="zh-TW" dirty="0">
                <a:latin typeface="Calibri" panose="020F0502020204030204" pitchFamily="34" charset="0"/>
                <a:sym typeface="Symbol" panose="05050102010706020507" pitchFamily="18" charset="2"/>
              </a:rPr>
              <a:t></a:t>
            </a:r>
            <a:r>
              <a:rPr lang="en-US" altLang="zh-TW" dirty="0" smtClean="0">
                <a:latin typeface="Calibri" panose="020F0502020204030204" pitchFamily="34" charset="0"/>
              </a:rPr>
              <a:t> To maintain </a:t>
            </a:r>
            <a:r>
              <a:rPr lang="en-US" altLang="zh-TW" dirty="0">
                <a:latin typeface="Calibri" panose="020F0502020204030204" pitchFamily="34" charset="0"/>
              </a:rPr>
              <a:t>variability and retard the </a:t>
            </a:r>
            <a:r>
              <a:rPr lang="en-US" altLang="zh-TW" dirty="0" smtClean="0">
                <a:latin typeface="Calibri" panose="020F0502020204030204" pitchFamily="34" charset="0"/>
              </a:rPr>
              <a:t>propagation. </a:t>
            </a:r>
            <a:endParaRPr lang="en-US" altLang="zh-TW" dirty="0">
              <a:latin typeface="Calibri" panose="020F0502020204030204" pitchFamily="34" charset="0"/>
            </a:endParaRPr>
          </a:p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en-US" altLang="zh-TW" dirty="0" smtClean="0">
                <a:latin typeface="Calibri" panose="020F0502020204030204" pitchFamily="34" charset="0"/>
                <a:sym typeface="Symbol" panose="05050102010706020507" pitchFamily="18" charset="2"/>
              </a:rPr>
              <a:t> E</a:t>
            </a:r>
            <a:r>
              <a:rPr lang="en-US" altLang="zh-TW" dirty="0" smtClean="0">
                <a:latin typeface="Calibri" panose="020F0502020204030204" pitchFamily="34" charset="0"/>
              </a:rPr>
              <a:t>nhances </a:t>
            </a:r>
            <a:r>
              <a:rPr lang="en-US" altLang="zh-TW" dirty="0">
                <a:latin typeface="Calibri" panose="020F0502020204030204" pitchFamily="34" charset="0"/>
              </a:rPr>
              <a:t>LW cooling </a:t>
            </a:r>
            <a:r>
              <a:rPr lang="en-US" altLang="zh-TW" dirty="0" smtClean="0">
                <a:latin typeface="Calibri" panose="020F0502020204030204" pitchFamily="34" charset="0"/>
              </a:rPr>
              <a:t>in the MJO </a:t>
            </a:r>
            <a:r>
              <a:rPr lang="en-US" altLang="zh-TW" dirty="0">
                <a:latin typeface="Calibri" panose="020F0502020204030204" pitchFamily="34" charset="0"/>
              </a:rPr>
              <a:t>suppressed convection </a:t>
            </a:r>
            <a:r>
              <a:rPr lang="en-US" altLang="zh-TW" dirty="0" smtClean="0">
                <a:latin typeface="Calibri" panose="020F0502020204030204" pitchFamily="34" charset="0"/>
              </a:rPr>
              <a:t>is expected to maintain </a:t>
            </a:r>
            <a:r>
              <a:rPr lang="en-US" altLang="zh-TW" dirty="0">
                <a:latin typeface="Calibri" panose="020F0502020204030204" pitchFamily="34" charset="0"/>
              </a:rPr>
              <a:t>sub-grid processes such as surface evaporation and shallow convection. </a:t>
            </a:r>
          </a:p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endParaRPr lang="en-US" altLang="zh-TW" dirty="0">
              <a:latin typeface="Calibri" panose="020F0502020204030204" pitchFamily="34" charset="0"/>
            </a:endParaRPr>
          </a:p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endParaRPr lang="en-US" altLang="zh-TW" dirty="0" smtClean="0">
              <a:latin typeface="Calibri" panose="020F0502020204030204" pitchFamily="34" charset="0"/>
            </a:endParaRPr>
          </a:p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en-US" altLang="zh-TW" dirty="0">
                <a:latin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altLang="zh-TW" dirty="0" smtClean="0">
                <a:latin typeface="Calibri" panose="020F0502020204030204" pitchFamily="34" charset="0"/>
                <a:sym typeface="Symbol" panose="05050102010706020507" pitchFamily="18" charset="2"/>
              </a:rPr>
              <a:t>  </a:t>
            </a:r>
            <a:endParaRPr lang="en-US" altLang="zh-TW" dirty="0">
              <a:latin typeface="Calibri" panose="020F0502020204030204" pitchFamily="34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B7B1-5642-4DAF-9875-F77296375E2C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652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74346" y="617294"/>
            <a:ext cx="667773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kumimoji="1" lang="en-US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zh-TW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Resolution </a:t>
            </a:r>
            <a:endParaRPr kumimoji="1" lang="en-US" altLang="zh-TW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Horizontal         :          </a:t>
            </a:r>
            <a:r>
              <a:rPr kumimoji="1"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km</a:t>
            </a:r>
            <a:endParaRPr kumimoji="1" lang="en-US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Layers</a:t>
            </a:r>
            <a:r>
              <a:rPr kumimoji="1"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kumimoji="1"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41 layers (</a:t>
            </a:r>
            <a:r>
              <a:rPr kumimoji="1"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 height 28km</a:t>
            </a:r>
            <a:r>
              <a:rPr kumimoji="1"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kumimoji="1" lang="en-US" altLang="zh-TW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Parameterizations</a:t>
            </a:r>
          </a:p>
          <a:p>
            <a:r>
              <a:rPr kumimoji="1"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PBL </a:t>
            </a:r>
            <a:r>
              <a:rPr kumimoji="1"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kumimoji="1"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YSU  </a:t>
            </a:r>
            <a:r>
              <a:rPr kumimoji="1"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1"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Scheme</a:t>
            </a:r>
          </a:p>
          <a:p>
            <a:r>
              <a:rPr kumimoji="1"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Cumulus </a:t>
            </a:r>
            <a:r>
              <a:rPr kumimoji="1"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                 </a:t>
            </a:r>
            <a:r>
              <a:rPr kumimoji="1" lang="en-US" altLang="zh-TW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Tiedtke</a:t>
            </a:r>
            <a:r>
              <a:rPr kumimoji="1"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1"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Scheme</a:t>
            </a:r>
            <a:r>
              <a:rPr kumimoji="1"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kumimoji="1"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(</a:t>
            </a:r>
            <a:r>
              <a:rPr kumimoji="1" lang="en-US" altLang="zh-TW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default</a:t>
            </a:r>
            <a:r>
              <a:rPr kumimoji="1"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 EC </a:t>
            </a:r>
            <a:r>
              <a:rPr kumimoji="1"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IFS </a:t>
            </a:r>
            <a:r>
              <a:rPr kumimoji="1"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cy40r1</a:t>
            </a:r>
            <a:r>
              <a:rPr kumimoji="1"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  <a:endParaRPr kumimoji="1" lang="en-US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Radiation:                    </a:t>
            </a:r>
            <a:r>
              <a:rPr lang="en-US" altLang="zh-TW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RRTMG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Scheme </a:t>
            </a:r>
          </a:p>
          <a:p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Microphysics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</a:t>
            </a:r>
            <a:r>
              <a:rPr lang="en-US" altLang="zh-TW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WSM6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1"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Scheme</a:t>
            </a:r>
            <a:br>
              <a:rPr kumimoji="1"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1" lang="en-US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zh-TW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 </a:t>
            </a:r>
            <a:endParaRPr kumimoji="1" lang="en-US" altLang="zh-TW" sz="2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Initial Condition</a:t>
            </a:r>
            <a:r>
              <a:rPr kumimoji="1"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kumimoji="1"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NCEP FNL</a:t>
            </a:r>
          </a:p>
          <a:p>
            <a:r>
              <a:rPr kumimoji="1"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Boundary </a:t>
            </a:r>
            <a:r>
              <a:rPr kumimoji="1"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 :    RTGSST (daily updated)</a:t>
            </a:r>
          </a:p>
          <a:p>
            <a:r>
              <a:rPr kumimoji="1"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Period</a:t>
            </a:r>
            <a:r>
              <a:rPr kumimoji="1"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kumimoji="1"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1"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DYNAMO 2011 ,10/01-12/31  </a:t>
            </a:r>
          </a:p>
          <a:p>
            <a:r>
              <a:rPr kumimoji="1"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(</a:t>
            </a:r>
            <a:r>
              <a:rPr kumimoji="1"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restart every 15 days</a:t>
            </a:r>
            <a:r>
              <a:rPr kumimoji="1"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endParaRPr kumimoji="1" lang="en-US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-3841"/>
            <a:ext cx="10515600" cy="1325563"/>
          </a:xfrm>
        </p:spPr>
        <p:txBody>
          <a:bodyPr/>
          <a:lstStyle/>
          <a:p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MPAS v4.0</a:t>
            </a:r>
            <a:endParaRPr lang="en-US" dirty="0"/>
          </a:p>
        </p:txBody>
      </p:sp>
      <p:pic>
        <p:nvPicPr>
          <p:cNvPr id="50" name="圖片 49"/>
          <p:cNvPicPr>
            <a:picLocks noChangeAspect="1"/>
          </p:cNvPicPr>
          <p:nvPr/>
        </p:nvPicPr>
        <p:blipFill rotWithShape="1">
          <a:blip r:embed="rId3"/>
          <a:srcRect l="1338"/>
          <a:stretch/>
        </p:blipFill>
        <p:spPr>
          <a:xfrm>
            <a:off x="7189939" y="1062741"/>
            <a:ext cx="4549293" cy="4468050"/>
          </a:xfrm>
          <a:prstGeom prst="rect">
            <a:avLst/>
          </a:prstGeom>
        </p:spPr>
      </p:pic>
      <p:grpSp>
        <p:nvGrpSpPr>
          <p:cNvPr id="2" name="群組 1"/>
          <p:cNvGrpSpPr/>
          <p:nvPr/>
        </p:nvGrpSpPr>
        <p:grpSpPr>
          <a:xfrm>
            <a:off x="1454962" y="5601950"/>
            <a:ext cx="9247823" cy="1233697"/>
            <a:chOff x="1535172" y="5521740"/>
            <a:chExt cx="9247823" cy="1233697"/>
          </a:xfrm>
        </p:grpSpPr>
        <p:cxnSp>
          <p:nvCxnSpPr>
            <p:cNvPr id="6" name="直線箭頭接點 26"/>
            <p:cNvCxnSpPr>
              <a:endCxn id="12" idx="3"/>
            </p:cNvCxnSpPr>
            <p:nvPr/>
          </p:nvCxnSpPr>
          <p:spPr>
            <a:xfrm flipV="1">
              <a:off x="3214586" y="6374094"/>
              <a:ext cx="1275911" cy="1647"/>
            </a:xfrm>
            <a:prstGeom prst="straightConnector1">
              <a:avLst/>
            </a:prstGeom>
            <a:ln>
              <a:solidFill>
                <a:srgbClr val="0000FF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箭頭接點 6"/>
            <p:cNvCxnSpPr>
              <a:endCxn id="14" idx="3"/>
            </p:cNvCxnSpPr>
            <p:nvPr/>
          </p:nvCxnSpPr>
          <p:spPr>
            <a:xfrm flipV="1">
              <a:off x="1915462" y="6380844"/>
              <a:ext cx="1293727" cy="9260"/>
            </a:xfrm>
            <a:prstGeom prst="straightConnector1">
              <a:avLst/>
            </a:prstGeom>
            <a:ln>
              <a:solidFill>
                <a:srgbClr val="0000FF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箭頭接點 11"/>
            <p:cNvCxnSpPr/>
            <p:nvPr/>
          </p:nvCxnSpPr>
          <p:spPr>
            <a:xfrm>
              <a:off x="1788475" y="6570771"/>
              <a:ext cx="8382000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字方塊 10"/>
            <p:cNvSpPr txBox="1"/>
            <p:nvPr/>
          </p:nvSpPr>
          <p:spPr>
            <a:xfrm>
              <a:off x="1535172" y="5521740"/>
              <a:ext cx="23622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z="2000" dirty="0">
                  <a:solidFill>
                    <a:srgbClr val="7030A0"/>
                  </a:solidFill>
                </a:rPr>
                <a:t>Simulation Approach</a:t>
              </a:r>
              <a:endParaRPr kumimoji="1" lang="zh-TW" altLang="en-US" sz="2000" dirty="0">
                <a:solidFill>
                  <a:srgbClr val="7030A0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217333" y="6302112"/>
              <a:ext cx="1273163" cy="143961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4477162" y="6307373"/>
              <a:ext cx="1273163" cy="143961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936025" y="6308864"/>
              <a:ext cx="1273163" cy="143961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5745142" y="6310515"/>
              <a:ext cx="1273163" cy="143961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7018305" y="6311831"/>
              <a:ext cx="1273163" cy="143961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8291468" y="6311121"/>
              <a:ext cx="1273163" cy="143961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10170478" y="6386105"/>
              <a:ext cx="6125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dirty="0"/>
                <a:t>time</a:t>
              </a:r>
              <a:endParaRPr kumimoji="1" lang="zh-TW" altLang="en-US" dirty="0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1539352" y="5898608"/>
              <a:ext cx="8449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dirty="0"/>
                <a:t>Oct 1</a:t>
              </a:r>
              <a:r>
                <a:rPr kumimoji="1" lang="en-US" altLang="zh-TW" baseline="30000" dirty="0"/>
                <a:t>st</a:t>
              </a:r>
              <a:r>
                <a:rPr kumimoji="1" lang="en-US" altLang="zh-TW" dirty="0"/>
                <a:t> </a:t>
              </a:r>
              <a:endParaRPr kumimoji="1" lang="zh-TW" altLang="en-US" dirty="0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2751830" y="5898608"/>
              <a:ext cx="9829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dirty="0"/>
                <a:t>Oct 15</a:t>
              </a:r>
              <a:r>
                <a:rPr kumimoji="1" lang="en-US" altLang="zh-TW" baseline="30000" dirty="0"/>
                <a:t>th</a:t>
              </a:r>
              <a:r>
                <a:rPr kumimoji="1" lang="en-US" altLang="zh-TW" dirty="0"/>
                <a:t> </a:t>
              </a:r>
              <a:endParaRPr kumimoji="1" lang="zh-TW" altLang="en-US" dirty="0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4051693" y="5891622"/>
              <a:ext cx="892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dirty="0"/>
                <a:t>Nov 1</a:t>
              </a:r>
              <a:r>
                <a:rPr kumimoji="1" lang="en-US" altLang="zh-TW" baseline="30000" dirty="0"/>
                <a:t>st</a:t>
              </a:r>
              <a:r>
                <a:rPr kumimoji="1" lang="en-US" altLang="zh-TW" dirty="0"/>
                <a:t> </a:t>
              </a:r>
              <a:endParaRPr kumimoji="1" lang="zh-TW" altLang="en-US" dirty="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5257392" y="5891622"/>
              <a:ext cx="1030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dirty="0"/>
                <a:t>Nov 15</a:t>
              </a:r>
              <a:r>
                <a:rPr kumimoji="1" lang="en-US" altLang="zh-TW" baseline="30000" dirty="0"/>
                <a:t>th</a:t>
              </a:r>
              <a:r>
                <a:rPr kumimoji="1" lang="en-US" altLang="zh-TW" dirty="0"/>
                <a:t> </a:t>
              </a:r>
              <a:endParaRPr kumimoji="1" lang="zh-TW" altLang="en-US" dirty="0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6605371" y="5891622"/>
              <a:ext cx="873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dirty="0"/>
                <a:t>Dec 1</a:t>
              </a:r>
              <a:r>
                <a:rPr kumimoji="1" lang="en-US" altLang="zh-TW" baseline="30000" dirty="0"/>
                <a:t>st</a:t>
              </a:r>
              <a:r>
                <a:rPr kumimoji="1" lang="en-US" altLang="zh-TW" dirty="0"/>
                <a:t> </a:t>
              </a:r>
              <a:endParaRPr kumimoji="1" lang="zh-TW" altLang="en-US" dirty="0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7831868" y="5898608"/>
              <a:ext cx="101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dirty="0"/>
                <a:t>Dec 15</a:t>
              </a:r>
              <a:r>
                <a:rPr kumimoji="1" lang="en-US" altLang="zh-TW" baseline="30000" dirty="0"/>
                <a:t>th</a:t>
              </a:r>
              <a:r>
                <a:rPr kumimoji="1" lang="en-US" altLang="zh-TW" dirty="0"/>
                <a:t> </a:t>
              </a:r>
              <a:endParaRPr kumimoji="1" lang="zh-TW" altLang="en-US" dirty="0"/>
            </a:p>
          </p:txBody>
        </p:sp>
        <p:cxnSp>
          <p:nvCxnSpPr>
            <p:cNvPr id="25" name="直線箭頭接點 28"/>
            <p:cNvCxnSpPr>
              <a:endCxn id="13" idx="3"/>
            </p:cNvCxnSpPr>
            <p:nvPr/>
          </p:nvCxnSpPr>
          <p:spPr>
            <a:xfrm>
              <a:off x="4484807" y="6373922"/>
              <a:ext cx="1265519" cy="5430"/>
            </a:xfrm>
            <a:prstGeom prst="straightConnector1">
              <a:avLst/>
            </a:prstGeom>
            <a:ln>
              <a:solidFill>
                <a:srgbClr val="0000FF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箭頭接點 29"/>
            <p:cNvCxnSpPr>
              <a:endCxn id="15" idx="3"/>
            </p:cNvCxnSpPr>
            <p:nvPr/>
          </p:nvCxnSpPr>
          <p:spPr>
            <a:xfrm>
              <a:off x="5745142" y="6372514"/>
              <a:ext cx="1273163" cy="9980"/>
            </a:xfrm>
            <a:prstGeom prst="straightConnector1">
              <a:avLst/>
            </a:prstGeom>
            <a:ln>
              <a:solidFill>
                <a:srgbClr val="0000FF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箭頭接點 30"/>
            <p:cNvCxnSpPr>
              <a:endCxn id="16" idx="3"/>
            </p:cNvCxnSpPr>
            <p:nvPr/>
          </p:nvCxnSpPr>
          <p:spPr>
            <a:xfrm>
              <a:off x="7018305" y="6380309"/>
              <a:ext cx="1273163" cy="3502"/>
            </a:xfrm>
            <a:prstGeom prst="straightConnector1">
              <a:avLst/>
            </a:prstGeom>
            <a:ln>
              <a:solidFill>
                <a:srgbClr val="0000FF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箭頭接點 31"/>
            <p:cNvCxnSpPr>
              <a:endCxn id="17" idx="3"/>
            </p:cNvCxnSpPr>
            <p:nvPr/>
          </p:nvCxnSpPr>
          <p:spPr>
            <a:xfrm>
              <a:off x="8310726" y="6383073"/>
              <a:ext cx="1253905" cy="28"/>
            </a:xfrm>
            <a:prstGeom prst="straightConnector1">
              <a:avLst/>
            </a:prstGeom>
            <a:ln>
              <a:solidFill>
                <a:srgbClr val="0000FF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字方塊 28"/>
            <p:cNvSpPr txBox="1"/>
            <p:nvPr/>
          </p:nvSpPr>
          <p:spPr>
            <a:xfrm>
              <a:off x="9099287" y="5901391"/>
              <a:ext cx="9908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dirty="0"/>
                <a:t>Dec 31</a:t>
              </a:r>
              <a:r>
                <a:rPr kumimoji="1" lang="en-US" altLang="zh-TW" baseline="30000" dirty="0"/>
                <a:t>st</a:t>
              </a:r>
              <a:r>
                <a:rPr kumimoji="1" lang="en-US" altLang="zh-TW" dirty="0"/>
                <a:t> </a:t>
              </a:r>
              <a:endParaRPr kumimoji="1"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823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1734</TotalTime>
  <Words>1520</Words>
  <Application>Microsoft Office PowerPoint</Application>
  <PresentationFormat>寬螢幕</PresentationFormat>
  <Paragraphs>397</Paragraphs>
  <Slides>35</Slides>
  <Notes>12</Notes>
  <HiddenSlides>0</HiddenSlides>
  <MMClips>0</MMClips>
  <ScaleCrop>false</ScaleCrop>
  <HeadingPairs>
    <vt:vector size="8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50" baseType="lpstr">
      <vt:lpstr>Arial Unicode MS</vt:lpstr>
      <vt:lpstr>MS PGothic</vt:lpstr>
      <vt:lpstr>宋体</vt:lpstr>
      <vt:lpstr>TimesNewRomanPS-BoldMT</vt:lpstr>
      <vt:lpstr>標楷體</vt:lpstr>
      <vt:lpstr>新細明體</vt:lpstr>
      <vt:lpstr>Arial</vt:lpstr>
      <vt:lpstr>Calibri</vt:lpstr>
      <vt:lpstr>Calibri Light</vt:lpstr>
      <vt:lpstr>Cambria</vt:lpstr>
      <vt:lpstr>Cambria Math</vt:lpstr>
      <vt:lpstr>Symbol</vt:lpstr>
      <vt:lpstr>Times New Roman</vt:lpstr>
      <vt:lpstr>Office Theme</vt:lpstr>
      <vt:lpstr>方程式</vt:lpstr>
      <vt:lpstr>Simulated Convective-Radiative Properties in the MJO during DYNAMO/CINDY2011</vt:lpstr>
      <vt:lpstr>PowerPoint 簡報</vt:lpstr>
      <vt:lpstr>                                      Successive &amp; primary MJO events</vt:lpstr>
      <vt:lpstr>PowerPoint 簡報</vt:lpstr>
      <vt:lpstr>Moist static energy (MSE) budget</vt:lpstr>
      <vt:lpstr>Central Indian Ocean (CIO)</vt:lpstr>
      <vt:lpstr>Maritime Continent (MC)</vt:lpstr>
      <vt:lpstr>Summary</vt:lpstr>
      <vt:lpstr> MPAS v4.0</vt:lpstr>
      <vt:lpstr>Tiedtke scheme </vt:lpstr>
      <vt:lpstr>     Tiedtke scheme </vt:lpstr>
      <vt:lpstr>PowerPoint 簡報</vt:lpstr>
      <vt:lpstr>PowerPoint 簡報</vt:lpstr>
      <vt:lpstr>PowerPoint 簡報</vt:lpstr>
      <vt:lpstr>PowerPoint 簡報</vt:lpstr>
      <vt:lpstr>MPAS  @ North sounding array </vt:lpstr>
      <vt:lpstr>PowerPoint 簡報</vt:lpstr>
      <vt:lpstr>PowerPoint 簡報</vt:lpstr>
      <vt:lpstr>PowerPoint 簡報</vt:lpstr>
      <vt:lpstr>PowerPoint 簡報</vt:lpstr>
      <vt:lpstr>PowerPoint 簡報</vt:lpstr>
      <vt:lpstr>Summary</vt:lpstr>
      <vt:lpstr>Offline simulations by cumulus &amp; radiation schemes - within DYNAMO/CINDY North sounding array -  </vt:lpstr>
      <vt:lpstr>Dynamo-Tiedtke scheme offline analysis </vt:lpstr>
      <vt:lpstr>Oct  NSA (0-7N, 73-80E) rain rate</vt:lpstr>
      <vt:lpstr>PowerPoint 簡報</vt:lpstr>
      <vt:lpstr>PowerPoint 簡報</vt:lpstr>
      <vt:lpstr>PowerPoint 簡報</vt:lpstr>
      <vt:lpstr>Cloud-radiative simulation DYNAMO/CINDY November event  </vt:lpstr>
      <vt:lpstr> OLR (cooling) (Wm-2)</vt:lpstr>
      <vt:lpstr>PowerPoint 簡報</vt:lpstr>
      <vt:lpstr>PowerPoint 簡報</vt:lpstr>
      <vt:lpstr>PowerPoint 簡報</vt:lpstr>
      <vt:lpstr>Difference (Cloud on)-(Cloud off)   NSA</vt:lpstr>
      <vt:lpstr>Discussion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yian chen</dc:creator>
  <cp:lastModifiedBy>sui</cp:lastModifiedBy>
  <cp:revision>183</cp:revision>
  <dcterms:created xsi:type="dcterms:W3CDTF">2016-11-09T04:32:00Z</dcterms:created>
  <dcterms:modified xsi:type="dcterms:W3CDTF">2016-12-01T01:50:01Z</dcterms:modified>
</cp:coreProperties>
</file>