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26" r:id="rId2"/>
    <p:sldId id="427" r:id="rId3"/>
    <p:sldId id="430" r:id="rId4"/>
    <p:sldId id="429" r:id="rId5"/>
    <p:sldId id="428" r:id="rId6"/>
    <p:sldId id="433" r:id="rId7"/>
    <p:sldId id="431" r:id="rId8"/>
    <p:sldId id="434" r:id="rId9"/>
    <p:sldId id="424" r:id="rId10"/>
    <p:sldId id="436" r:id="rId11"/>
    <p:sldId id="435" r:id="rId12"/>
    <p:sldId id="437" r:id="rId13"/>
    <p:sldId id="438" r:id="rId14"/>
    <p:sldId id="439" r:id="rId15"/>
    <p:sldId id="464" r:id="rId16"/>
    <p:sldId id="459" r:id="rId17"/>
    <p:sldId id="444" r:id="rId18"/>
    <p:sldId id="453" r:id="rId19"/>
    <p:sldId id="458" r:id="rId20"/>
    <p:sldId id="452" r:id="rId21"/>
    <p:sldId id="456" r:id="rId22"/>
    <p:sldId id="454" r:id="rId23"/>
    <p:sldId id="446" r:id="rId24"/>
    <p:sldId id="447" r:id="rId25"/>
    <p:sldId id="448" r:id="rId26"/>
    <p:sldId id="449" r:id="rId27"/>
    <p:sldId id="450" r:id="rId28"/>
    <p:sldId id="451" r:id="rId29"/>
    <p:sldId id="457" r:id="rId30"/>
    <p:sldId id="440" r:id="rId31"/>
    <p:sldId id="460" r:id="rId32"/>
    <p:sldId id="461" r:id="rId33"/>
    <p:sldId id="462" r:id="rId34"/>
    <p:sldId id="463" r:id="rId35"/>
    <p:sldId id="468" r:id="rId36"/>
    <p:sldId id="441" r:id="rId37"/>
    <p:sldId id="442" r:id="rId38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B5026-BC52-1C4F-9A5F-858D03F17A1C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F51A44-BB72-3F4B-9E78-3EA0DAE405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319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521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5350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7809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9278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464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6781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423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1830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0170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232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12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A6409-661B-2044-844F-FD655867BF09}" type="datetimeFigureOut">
              <a:rPr kumimoji="1" lang="ja-JP" altLang="en-US" smtClean="0"/>
              <a:t>16/12/01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6F1CF-3389-AD42-8E92-4DBF6A4E6FA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601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0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" t="26234" r="31133" b="28290"/>
          <a:stretch>
            <a:fillRect/>
          </a:stretch>
        </p:blipFill>
        <p:spPr bwMode="auto">
          <a:xfrm>
            <a:off x="0" y="3009200"/>
            <a:ext cx="9153525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>
            <a:spLocks noChangeArrowheads="1"/>
          </p:cNvSpPr>
          <p:nvPr/>
        </p:nvSpPr>
        <p:spPr bwMode="auto">
          <a:xfrm>
            <a:off x="117475" y="6253522"/>
            <a:ext cx="8928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solidFill>
                  <a:schemeClr val="bg1"/>
                </a:solidFill>
              </a:rPr>
              <a:t>Simulated on the K computer, hp130010                  </a:t>
            </a:r>
            <a:r>
              <a:rPr lang="en-US" altLang="ja-JP" sz="1400" dirty="0" err="1">
                <a:solidFill>
                  <a:schemeClr val="bg1"/>
                </a:solidFill>
              </a:rPr>
              <a:t>Visualised</a:t>
            </a:r>
            <a:r>
              <a:rPr lang="en-US" altLang="ja-JP" sz="1400" dirty="0">
                <a:solidFill>
                  <a:schemeClr val="bg1"/>
                </a:solidFill>
              </a:rPr>
              <a:t> by </a:t>
            </a:r>
            <a:r>
              <a:rPr lang="en-US" altLang="ja-JP" sz="1400" dirty="0" err="1">
                <a:solidFill>
                  <a:schemeClr val="bg1"/>
                </a:solidFill>
              </a:rPr>
              <a:t>Dr</a:t>
            </a:r>
            <a:r>
              <a:rPr lang="en-US" altLang="ja-JP" sz="1400" dirty="0">
                <a:solidFill>
                  <a:schemeClr val="bg1"/>
                </a:solidFill>
              </a:rPr>
              <a:t> Daisuke </a:t>
            </a:r>
            <a:r>
              <a:rPr lang="en-US" altLang="ja-JP" sz="1400" dirty="0" err="1">
                <a:solidFill>
                  <a:schemeClr val="bg1"/>
                </a:solidFill>
              </a:rPr>
              <a:t>Matusoka</a:t>
            </a:r>
            <a:r>
              <a:rPr lang="ja-JP" altLang="en-US" sz="1400" dirty="0">
                <a:solidFill>
                  <a:schemeClr val="bg1"/>
                </a:solidFill>
              </a:rPr>
              <a:t>　　</a:t>
            </a:r>
            <a:r>
              <a:rPr lang="en-US" altLang="ja-JP" sz="1400" dirty="0">
                <a:solidFill>
                  <a:schemeClr val="bg1"/>
                </a:solidFill>
              </a:rPr>
              <a:t>(CEIST JAMSTEC</a:t>
            </a:r>
            <a:r>
              <a:rPr lang="en-US" altLang="ja-JP" sz="1600" dirty="0">
                <a:solidFill>
                  <a:schemeClr val="bg1"/>
                </a:solidFill>
              </a:rPr>
              <a:t>)   </a:t>
            </a:r>
            <a:endParaRPr lang="ja-JP" altLang="en-US" sz="1600" dirty="0">
              <a:solidFill>
                <a:schemeClr val="bg1"/>
              </a:solidFill>
            </a:endParaRPr>
          </a:p>
        </p:txBody>
      </p:sp>
      <p:sp>
        <p:nvSpPr>
          <p:cNvPr id="9" name="円/楕円 8"/>
          <p:cNvSpPr/>
          <p:nvPr/>
        </p:nvSpPr>
        <p:spPr>
          <a:xfrm>
            <a:off x="1557189" y="4186892"/>
            <a:ext cx="2448272" cy="1348988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033208" y="5535880"/>
            <a:ext cx="5895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 smtClean="0">
                <a:solidFill>
                  <a:srgbClr val="FF0000"/>
                </a:solidFill>
              </a:rPr>
              <a:t>Ｍ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adden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-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Ｊ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ulian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</a:t>
            </a:r>
            <a:r>
              <a:rPr kumimoji="1" lang="ja-JP" altLang="en-US" sz="2800" dirty="0" smtClean="0">
                <a:solidFill>
                  <a:srgbClr val="FF0000"/>
                </a:solidFill>
              </a:rPr>
              <a:t>Ｏ</a:t>
            </a:r>
            <a:r>
              <a:rPr kumimoji="1" lang="en-US" altLang="ja-JP" sz="2800" dirty="0" err="1" smtClean="0">
                <a:solidFill>
                  <a:srgbClr val="FF0000"/>
                </a:solidFill>
              </a:rPr>
              <a:t>scillation</a:t>
            </a:r>
            <a:r>
              <a:rPr kumimoji="1" lang="en-US" altLang="ja-JP" sz="2800" dirty="0" smtClean="0">
                <a:solidFill>
                  <a:srgbClr val="FF0000"/>
                </a:solidFill>
              </a:rPr>
              <a:t> (MJO)</a:t>
            </a:r>
            <a:endParaRPr kumimoji="1" lang="ja-JP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右矢印 10"/>
          <p:cNvSpPr/>
          <p:nvPr/>
        </p:nvSpPr>
        <p:spPr>
          <a:xfrm>
            <a:off x="3922435" y="4508604"/>
            <a:ext cx="1440160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 smtClean="0"/>
              <a:t>Ｅａｓｔｗａｒｄ</a:t>
            </a:r>
            <a:endParaRPr kumimoji="1" lang="ja-JP" altLang="en-US" b="1" dirty="0"/>
          </a:p>
        </p:txBody>
      </p:sp>
      <p:pic>
        <p:nvPicPr>
          <p:cNvPr id="13" name="図 12" descr="スクリーンショット 2016-03-28 13.01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76" y="1492534"/>
            <a:ext cx="1650139" cy="1441913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2" t="9241" r="44246" b="19681"/>
          <a:stretch>
            <a:fillRect/>
          </a:stretch>
        </p:blipFill>
        <p:spPr bwMode="auto">
          <a:xfrm>
            <a:off x="5687529" y="1488759"/>
            <a:ext cx="1520434" cy="1445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タイトル 1"/>
          <p:cNvSpPr txBox="1">
            <a:spLocks/>
          </p:cNvSpPr>
          <p:nvPr/>
        </p:nvSpPr>
        <p:spPr>
          <a:xfrm>
            <a:off x="7157306" y="1457994"/>
            <a:ext cx="433023" cy="15345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ja-JP" altLang="en-US" sz="2000" dirty="0" smtClean="0"/>
              <a:t>＋</a:t>
            </a:r>
            <a:endParaRPr lang="ja-JP" altLang="en-US" sz="2000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-1" y="74978"/>
            <a:ext cx="9045576" cy="1542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200" b="1" dirty="0" smtClean="0"/>
              <a:t>Current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status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of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MJO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simulations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using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NICAM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and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its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3</a:t>
            </a:r>
            <a:r>
              <a:rPr lang="en-US" altLang="ja-JP" sz="3200" b="1" dirty="0" smtClean="0"/>
              <a:t>D-ocean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coupled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version</a:t>
            </a:r>
            <a:r>
              <a:rPr lang="ja-JP" altLang="en-US" sz="3200" b="1" dirty="0" smtClean="0"/>
              <a:t> </a:t>
            </a:r>
            <a:r>
              <a:rPr lang="en-US" altLang="ja-JP" sz="3200" b="1" dirty="0" smtClean="0"/>
              <a:t>NICOCO</a:t>
            </a:r>
            <a:endParaRPr lang="en-US" altLang="ja-JP" sz="3200" b="1" dirty="0"/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117475" y="1548160"/>
            <a:ext cx="6006069" cy="1269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800" dirty="0" smtClean="0"/>
              <a:t>Tomoki Miyakawa    &amp;   </a:t>
            </a:r>
            <a:r>
              <a:rPr lang="en-US" altLang="ja-JP" sz="2800" dirty="0"/>
              <a:t>NICAM-team  </a:t>
            </a:r>
            <a:endParaRPr lang="en-US" altLang="ja-JP" sz="2800" dirty="0" smtClean="0"/>
          </a:p>
          <a:p>
            <a:pPr algn="l"/>
            <a:r>
              <a:rPr lang="en-US" altLang="ja-JP" sz="2400" dirty="0" smtClean="0"/>
              <a:t>(AORI, The Univ. of Tokyo)</a:t>
            </a:r>
          </a:p>
        </p:txBody>
      </p:sp>
    </p:spTree>
    <p:extLst>
      <p:ext uri="{BB962C8B-B14F-4D97-AF65-F5344CB8AC3E}">
        <p14:creationId xmlns:p14="http://schemas.microsoft.com/office/powerpoint/2010/main" val="186115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スクリーンショット 2016-12-01 9.21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18" y="1236103"/>
            <a:ext cx="4153282" cy="2179235"/>
          </a:xfrm>
          <a:prstGeom prst="rect">
            <a:avLst/>
          </a:prstGeom>
        </p:spPr>
      </p:pic>
      <p:pic>
        <p:nvPicPr>
          <p:cNvPr id="6" name="図 5" descr="スクリーンショット 2016-12-01 9.18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5" t="7246" r="6475" b="15204"/>
          <a:stretch/>
        </p:blipFill>
        <p:spPr>
          <a:xfrm>
            <a:off x="296650" y="1316549"/>
            <a:ext cx="4048151" cy="2062206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60338"/>
            <a:ext cx="8432800" cy="512762"/>
          </a:xfrm>
        </p:spPr>
        <p:txBody>
          <a:bodyPr>
            <a:noAutofit/>
          </a:bodyPr>
          <a:lstStyle/>
          <a:p>
            <a:r>
              <a:rPr lang="ja-JP" altLang="ja-JP" sz="3200" dirty="0" smtClean="0"/>
              <a:t>M</a:t>
            </a:r>
            <a:r>
              <a:rPr lang="en-US" altLang="ja-JP" sz="3200" dirty="0" err="1" smtClean="0"/>
              <a:t>ean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drift</a:t>
            </a:r>
            <a:r>
              <a:rPr lang="en-US" altLang="ja-JP" sz="3200" dirty="0" smtClean="0"/>
              <a:t> </a:t>
            </a:r>
            <a:r>
              <a:rPr lang="en-US" altLang="ja-JP" sz="3200" dirty="0" smtClean="0"/>
              <a:t>(SST</a:t>
            </a:r>
            <a:r>
              <a:rPr lang="en-US" altLang="ja-JP" sz="3200" dirty="0" smtClean="0"/>
              <a:t>,</a:t>
            </a:r>
            <a:r>
              <a:rPr lang="ja-JP" altLang="en-US" sz="3200" dirty="0" smtClean="0"/>
              <a:t> </a:t>
            </a:r>
            <a:r>
              <a:rPr lang="en-US" altLang="ja-JP" sz="3200" dirty="0" smtClean="0"/>
              <a:t>850 </a:t>
            </a:r>
            <a:r>
              <a:rPr lang="en-US" altLang="ja-JP" sz="3200" dirty="0" smtClean="0"/>
              <a:t>wind</a:t>
            </a:r>
            <a:r>
              <a:rPr lang="en-US" altLang="ja-JP" sz="3200" dirty="0"/>
              <a:t>:</a:t>
            </a:r>
            <a:r>
              <a:rPr lang="en-US" altLang="ja-JP" sz="3200" dirty="0" smtClean="0"/>
              <a:t> </a:t>
            </a:r>
            <a:r>
              <a:rPr lang="en-US" altLang="ja-JP" sz="3200" dirty="0" smtClean="0"/>
              <a:t>NICOCO)</a:t>
            </a:r>
            <a:endParaRPr kumimoji="1" lang="ja-JP" altLang="en-US" sz="3200" dirty="0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022475" y="743454"/>
            <a:ext cx="1177925" cy="479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400" dirty="0" smtClean="0"/>
              <a:t>Day 10</a:t>
            </a:r>
            <a:endParaRPr lang="ja-JP" altLang="en-US" sz="2400" dirty="0"/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6088945" y="756154"/>
            <a:ext cx="1177925" cy="479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400" dirty="0" smtClean="0"/>
              <a:t>Day </a:t>
            </a:r>
            <a:r>
              <a:rPr lang="en-US" altLang="ja-JP" sz="2400" dirty="0" smtClean="0"/>
              <a:t>3</a:t>
            </a:r>
            <a:r>
              <a:rPr lang="en-US" altLang="ja-JP" sz="2400" dirty="0" smtClean="0"/>
              <a:t>0</a:t>
            </a:r>
            <a:endParaRPr lang="ja-JP" altLang="en-US" sz="2400" dirty="0"/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2063045" y="3592791"/>
            <a:ext cx="1177925" cy="479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400" dirty="0" smtClean="0"/>
              <a:t>Day </a:t>
            </a:r>
            <a:r>
              <a:rPr lang="en-US" altLang="ja-JP" sz="2400" dirty="0" smtClean="0"/>
              <a:t>5</a:t>
            </a:r>
            <a:r>
              <a:rPr lang="en-US" altLang="ja-JP" sz="2400" dirty="0" smtClean="0"/>
              <a:t>0</a:t>
            </a:r>
            <a:endParaRPr lang="ja-JP" altLang="en-US" sz="2400" dirty="0"/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6177845" y="3567391"/>
            <a:ext cx="1177925" cy="479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2400" dirty="0" smtClean="0"/>
              <a:t>Day </a:t>
            </a:r>
            <a:r>
              <a:rPr lang="en-US" altLang="ja-JP" sz="2400" dirty="0" smtClean="0"/>
              <a:t>7</a:t>
            </a:r>
            <a:r>
              <a:rPr lang="en-US" altLang="ja-JP" sz="2400" dirty="0" smtClean="0"/>
              <a:t>0</a:t>
            </a:r>
            <a:endParaRPr lang="ja-JP" altLang="en-US" sz="2400" dirty="0"/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2119288" y="6421588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-</a:t>
            </a:r>
            <a:r>
              <a:rPr lang="en-US" altLang="ja-JP" sz="1800" dirty="0"/>
              <a:t>5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081883" y="6429676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 </a:t>
            </a:r>
            <a:r>
              <a:rPr lang="en-US" altLang="ja-JP" sz="1800" dirty="0" smtClean="0"/>
              <a:t>  </a:t>
            </a:r>
            <a:r>
              <a:rPr lang="en-US" altLang="ja-JP" sz="1800" dirty="0" smtClean="0"/>
              <a:t>5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2780179" y="1870000"/>
            <a:ext cx="1177925" cy="47995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dirty="0" smtClean="0"/>
              <a:t>-0.5</a:t>
            </a:r>
            <a:endParaRPr lang="ja-JP" altLang="en-US" sz="1800" dirty="0"/>
          </a:p>
        </p:txBody>
      </p:sp>
      <p:pic>
        <p:nvPicPr>
          <p:cNvPr id="27" name="図 26" descr="スクリーンショット 2016-12-01 9.18.36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84888" r="16923" b="1308"/>
          <a:stretch/>
        </p:blipFill>
        <p:spPr>
          <a:xfrm flipV="1">
            <a:off x="2886531" y="6429676"/>
            <a:ext cx="3449028" cy="445746"/>
          </a:xfrm>
          <a:prstGeom prst="rect">
            <a:avLst/>
          </a:prstGeom>
        </p:spPr>
      </p:pic>
      <p:pic>
        <p:nvPicPr>
          <p:cNvPr id="9" name="図 8" descr="スクリーンショット 2016-12-01 9.23.3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10357"/>
          <a:stretch/>
        </p:blipFill>
        <p:spPr>
          <a:xfrm>
            <a:off x="308302" y="4058992"/>
            <a:ext cx="4077006" cy="2146592"/>
          </a:xfrm>
          <a:prstGeom prst="rect">
            <a:avLst/>
          </a:prstGeom>
        </p:spPr>
      </p:pic>
      <p:pic>
        <p:nvPicPr>
          <p:cNvPr id="10" name="図 9" descr="スクリーンショット 2016-12-01 9.24.3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/>
        </p:blipFill>
        <p:spPr>
          <a:xfrm>
            <a:off x="4695803" y="4032577"/>
            <a:ext cx="4209698" cy="21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2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10-06 11.47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4" y="1193361"/>
            <a:ext cx="3970435" cy="1723600"/>
          </a:xfrm>
          <a:prstGeom prst="rect">
            <a:avLst/>
          </a:prstGeom>
        </p:spPr>
      </p:pic>
      <p:pic>
        <p:nvPicPr>
          <p:cNvPr id="6" name="図 5" descr="スクリーンショット 2016-10-06 11.52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40" y="1162763"/>
            <a:ext cx="4238257" cy="1792617"/>
          </a:xfrm>
          <a:prstGeom prst="rect">
            <a:avLst/>
          </a:prstGeom>
        </p:spPr>
      </p:pic>
      <p:pic>
        <p:nvPicPr>
          <p:cNvPr id="7" name="図 6" descr="スクリーンショット 2016-10-06 11.56.0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5" y="3982684"/>
            <a:ext cx="4131152" cy="1805833"/>
          </a:xfrm>
          <a:prstGeom prst="rect">
            <a:avLst/>
          </a:prstGeom>
        </p:spPr>
      </p:pic>
      <p:pic>
        <p:nvPicPr>
          <p:cNvPr id="8" name="図 7" descr="スクリーンショット 2016-10-06 12.00.0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40" y="3959594"/>
            <a:ext cx="4247821" cy="182892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98906" y="3133901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Phase 8 start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141073" y="3019916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Phase 1 start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43616" y="697525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Phase 2 start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3332" y="2303105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Overall</a:t>
            </a:r>
            <a:endParaRPr kumimoji="1" lang="ja-JP" altLang="en-US" sz="2000" dirty="0"/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795629" y="1685509"/>
            <a:ext cx="175971" cy="1455459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3583282" y="1025066"/>
            <a:ext cx="12352" cy="104036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 flipH="1">
            <a:off x="2621073" y="2303105"/>
            <a:ext cx="574920" cy="83079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787388" y="1716107"/>
            <a:ext cx="0" cy="61759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397815" y="749679"/>
            <a:ext cx="174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NICAM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case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1703" y="3774928"/>
            <a:ext cx="174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NICOCO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case</a:t>
            </a:r>
            <a:endParaRPr kumimoji="1" lang="ja-JP" altLang="en-US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079182" y="824029"/>
            <a:ext cx="3709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NICAM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case, </a:t>
            </a:r>
            <a:r>
              <a:rPr kumimoji="1" lang="en-US" altLang="ja-JP" dirty="0" smtClean="0"/>
              <a:t>bias </a:t>
            </a:r>
            <a:r>
              <a:rPr kumimoji="1" lang="en-US" altLang="ja-JP" dirty="0" smtClean="0"/>
              <a:t>subtracted</a:t>
            </a:r>
            <a:endParaRPr kumimoji="1" lang="ja-JP" altLang="en-US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79182" y="3618094"/>
            <a:ext cx="3580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1" dirty="0" smtClean="0">
                <a:solidFill>
                  <a:srgbClr val="000000"/>
                </a:solidFill>
              </a:rPr>
              <a:t>NICOCO</a:t>
            </a:r>
            <a:r>
              <a:rPr kumimoji="1" lang="ja-JP" altLang="en-US" b="1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54</a:t>
            </a:r>
            <a:r>
              <a:rPr kumimoji="1" lang="ja-JP" altLang="en-US" b="1" dirty="0" smtClean="0">
                <a:solidFill>
                  <a:srgbClr val="00000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case, bias </a:t>
            </a:r>
            <a:r>
              <a:rPr kumimoji="1" lang="en-US" altLang="ja-JP" b="1" dirty="0" smtClean="0">
                <a:solidFill>
                  <a:srgbClr val="000000"/>
                </a:solidFill>
              </a:rPr>
              <a:t>subtracted</a:t>
            </a:r>
            <a:endParaRPr kumimoji="1" lang="ja-JP" altLang="en-US" b="1" dirty="0">
              <a:solidFill>
                <a:srgbClr val="000000"/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412326" y="5861177"/>
            <a:ext cx="4685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Skill spread between initial phases reduced.</a:t>
            </a:r>
          </a:p>
          <a:p>
            <a:r>
              <a:rPr lang="en-US" altLang="ja-JP" sz="2000" dirty="0" smtClean="0"/>
              <a:t>Overall skill comparable to NICAM. </a:t>
            </a:r>
          </a:p>
        </p:txBody>
      </p:sp>
    </p:spTree>
    <p:extLst>
      <p:ext uri="{BB962C8B-B14F-4D97-AF65-F5344CB8AC3E}">
        <p14:creationId xmlns:p14="http://schemas.microsoft.com/office/powerpoint/2010/main" val="227450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5254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should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</a:t>
            </a:r>
            <a:r>
              <a:rPr lang="ja-JP" altLang="en-US" dirty="0" smtClean="0"/>
              <a:t>e </a:t>
            </a:r>
            <a:r>
              <a:rPr lang="en-US" altLang="ja-JP" dirty="0" smtClean="0"/>
              <a:t>use</a:t>
            </a:r>
            <a:r>
              <a:rPr lang="ja-JP" altLang="en-US" dirty="0" smtClean="0"/>
              <a:t> </a:t>
            </a:r>
            <a:r>
              <a:rPr lang="ja-JP" altLang="ja-JP" dirty="0" smtClean="0"/>
              <a:t>N</a:t>
            </a:r>
            <a:r>
              <a:rPr lang="en-US" altLang="ja-JP" dirty="0" smtClean="0"/>
              <a:t>ICOCO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for??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57200" y="1065200"/>
            <a:ext cx="8450770" cy="786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 smtClean="0"/>
              <a:t>Target: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subseasonal</a:t>
            </a:r>
            <a:r>
              <a:rPr lang="en-US" altLang="en-US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〜 seasonal</a:t>
            </a:r>
            <a:r>
              <a:rPr lang="en-US" altLang="ja-JP" sz="2400" dirty="0" smtClean="0"/>
              <a:t> time-scale range</a:t>
            </a:r>
            <a:endParaRPr lang="en-US" altLang="ja-JP" sz="2400" dirty="0"/>
          </a:p>
        </p:txBody>
      </p:sp>
      <p:sp>
        <p:nvSpPr>
          <p:cNvPr id="10" name="コンテンツ プレースホルダー 2"/>
          <p:cNvSpPr txBox="1">
            <a:spLocks/>
          </p:cNvSpPr>
          <p:nvPr/>
        </p:nvSpPr>
        <p:spPr>
          <a:xfrm>
            <a:off x="139825" y="2172971"/>
            <a:ext cx="8873937" cy="1648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 Overall MJO skill comparable to NICAM?    No merit then?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90968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5254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should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</a:t>
            </a:r>
            <a:r>
              <a:rPr lang="ja-JP" altLang="en-US" dirty="0" smtClean="0"/>
              <a:t>e </a:t>
            </a:r>
            <a:r>
              <a:rPr lang="en-US" altLang="ja-JP" dirty="0" smtClean="0"/>
              <a:t>use</a:t>
            </a:r>
            <a:r>
              <a:rPr lang="ja-JP" altLang="en-US" dirty="0" smtClean="0"/>
              <a:t> </a:t>
            </a:r>
            <a:r>
              <a:rPr lang="ja-JP" altLang="ja-JP" dirty="0" smtClean="0"/>
              <a:t>N</a:t>
            </a:r>
            <a:r>
              <a:rPr lang="en-US" altLang="ja-JP" dirty="0" smtClean="0"/>
              <a:t>ICOCO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for??</a:t>
            </a:r>
            <a:endParaRPr kumimoji="1" lang="ja-JP" altLang="en-US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57200" y="1065200"/>
            <a:ext cx="8450770" cy="786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dirty="0" smtClean="0"/>
              <a:t>Target: </a:t>
            </a:r>
            <a:r>
              <a:rPr lang="en-US" altLang="en-US" sz="2400" dirty="0" err="1" smtClean="0">
                <a:solidFill>
                  <a:srgbClr val="0000FF"/>
                </a:solidFill>
              </a:rPr>
              <a:t>subseasonal</a:t>
            </a:r>
            <a:r>
              <a:rPr lang="en-US" altLang="en-US" sz="2400" dirty="0" smtClean="0">
                <a:solidFill>
                  <a:srgbClr val="0000FF"/>
                </a:solidFill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</a:rPr>
              <a:t>〜 seasonal</a:t>
            </a:r>
            <a:r>
              <a:rPr lang="en-US" altLang="ja-JP" sz="2400" dirty="0" smtClean="0"/>
              <a:t> time-scale range</a:t>
            </a:r>
            <a:endParaRPr lang="en-US" altLang="ja-JP" sz="2400" dirty="0"/>
          </a:p>
        </p:txBody>
      </p:sp>
      <p:sp>
        <p:nvSpPr>
          <p:cNvPr id="9" name="コンテンツ プレースホルダー 2"/>
          <p:cNvSpPr txBox="1">
            <a:spLocks/>
          </p:cNvSpPr>
          <p:nvPr/>
        </p:nvSpPr>
        <p:spPr>
          <a:xfrm>
            <a:off x="139825" y="2172971"/>
            <a:ext cx="8873937" cy="1648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sz="2800" dirty="0" smtClean="0"/>
              <a:t> Overall MJO skill comparable to NICAM?    No merit then?</a:t>
            </a:r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57200" y="3245791"/>
            <a:ext cx="8450770" cy="1648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Disadvantage of having bias/drift.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                 </a:t>
            </a:r>
            <a:r>
              <a:rPr lang="en-US" altLang="ja-JP" dirty="0"/>
              <a:t> </a:t>
            </a:r>
            <a:r>
              <a:rPr lang="en-US" altLang="ja-JP" dirty="0" smtClean="0"/>
              <a:t>               VS </a:t>
            </a:r>
            <a:br>
              <a:rPr lang="en-US" altLang="ja-JP" dirty="0" smtClean="0"/>
            </a:br>
            <a:r>
              <a:rPr lang="en-US" altLang="ja-JP" dirty="0" smtClean="0"/>
              <a:t>                Advantage of having varying oceanic signals  </a:t>
            </a:r>
            <a:endParaRPr lang="en-US" altLang="ja-JP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457200" y="5406010"/>
            <a:ext cx="8450770" cy="129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ja-JP" dirty="0" smtClean="0"/>
              <a:t>Advantage of NICOCO may show up if we focus on events that had </a:t>
            </a:r>
            <a:r>
              <a:rPr lang="en-US" altLang="ja-JP" dirty="0" smtClean="0">
                <a:solidFill>
                  <a:srgbClr val="0000FF"/>
                </a:solidFill>
              </a:rPr>
              <a:t>large oceanic signals</a:t>
            </a:r>
            <a:r>
              <a:rPr lang="en-US" altLang="ja-JP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7596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図 3" descr="スクリーンショット 2015-09-08 8.57.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/>
          <a:stretch/>
        </p:blipFill>
        <p:spPr bwMode="auto">
          <a:xfrm>
            <a:off x="5080323" y="1454232"/>
            <a:ext cx="2699545" cy="3963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16564" y="483598"/>
            <a:ext cx="81477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Target MJO event   </a:t>
            </a:r>
            <a:r>
              <a:rPr kumimoji="1" lang="en-US" altLang="ja-JP" sz="3200" dirty="0" smtClean="0"/>
              <a:t>(May, </a:t>
            </a:r>
            <a:r>
              <a:rPr kumimoji="1" lang="en-US" altLang="ja-JP" sz="3200" dirty="0" smtClean="0"/>
              <a:t>1998)</a:t>
            </a:r>
            <a:endParaRPr kumimoji="1" lang="ja-JP" altLang="en-US" sz="3200" dirty="0"/>
          </a:p>
        </p:txBody>
      </p:sp>
      <p:pic>
        <p:nvPicPr>
          <p:cNvPr id="5" name="図 4" descr="スクリーンショット 2016-04-09 17.16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930" y="1454232"/>
            <a:ext cx="2724422" cy="3858570"/>
          </a:xfrm>
          <a:prstGeom prst="rect">
            <a:avLst/>
          </a:prstGeom>
        </p:spPr>
      </p:pic>
      <p:sp>
        <p:nvSpPr>
          <p:cNvPr id="9" name="テキスト ボックス 3"/>
          <p:cNvSpPr txBox="1">
            <a:spLocks noChangeArrowheads="1"/>
          </p:cNvSpPr>
          <p:nvPr/>
        </p:nvSpPr>
        <p:spPr bwMode="auto">
          <a:xfrm>
            <a:off x="2217168" y="5595731"/>
            <a:ext cx="572630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2400" i="1" dirty="0" err="1" smtClean="0">
                <a:latin typeface="Calibri" pitchFamily="34" charset="0"/>
              </a:rPr>
              <a:t>Takayabu</a:t>
            </a:r>
            <a:r>
              <a:rPr lang="en-US" altLang="ja-JP" sz="2400" i="1" dirty="0" smtClean="0">
                <a:latin typeface="Calibri" pitchFamily="34" charset="0"/>
              </a:rPr>
              <a:t> et al. </a:t>
            </a:r>
            <a:r>
              <a:rPr lang="en-US" altLang="ja-JP" sz="2400" i="1" dirty="0" smtClean="0">
                <a:latin typeface="Calibri" pitchFamily="34" charset="0"/>
              </a:rPr>
              <a:t>1999</a:t>
            </a:r>
            <a:r>
              <a:rPr lang="en-US" altLang="ja-JP" sz="2400" i="1" dirty="0" smtClean="0">
                <a:latin typeface="Calibri" pitchFamily="34" charset="0"/>
              </a:rPr>
              <a:t>,</a:t>
            </a:r>
          </a:p>
          <a:p>
            <a:r>
              <a:rPr lang="en-US" altLang="ja-JP" sz="2400" dirty="0" smtClean="0">
                <a:latin typeface="Calibri" pitchFamily="34" charset="0"/>
              </a:rPr>
              <a:t>M</a:t>
            </a:r>
            <a:r>
              <a:rPr lang="en-US" altLang="ja-JP" sz="2400" dirty="0" smtClean="0">
                <a:latin typeface="Calibri" pitchFamily="34" charset="0"/>
              </a:rPr>
              <a:t>JO </a:t>
            </a:r>
            <a:r>
              <a:rPr lang="en-US" altLang="ja-JP" sz="2400" dirty="0" smtClean="0">
                <a:latin typeface="Calibri" pitchFamily="34" charset="0"/>
              </a:rPr>
              <a:t>abruptly </a:t>
            </a:r>
            <a:r>
              <a:rPr lang="en-US" altLang="ja-JP" sz="2400" dirty="0" smtClean="0">
                <a:latin typeface="Calibri" pitchFamily="34" charset="0"/>
              </a:rPr>
              <a:t>finishing </a:t>
            </a:r>
            <a:r>
              <a:rPr lang="en-US" altLang="ja-JP" sz="2400" dirty="0" smtClean="0">
                <a:latin typeface="Calibri" pitchFamily="34" charset="0"/>
              </a:rPr>
              <a:t>off </a:t>
            </a:r>
            <a:r>
              <a:rPr lang="en-US" altLang="ja-JP" sz="2400" dirty="0" smtClean="0">
                <a:latin typeface="Calibri" pitchFamily="34" charset="0"/>
              </a:rPr>
              <a:t>giant </a:t>
            </a:r>
            <a:r>
              <a:rPr lang="en-US" altLang="ja-JP" sz="2400" dirty="0" smtClean="0">
                <a:latin typeface="Calibri" pitchFamily="34" charset="0"/>
              </a:rPr>
              <a:t>El Nino</a:t>
            </a:r>
            <a:r>
              <a:rPr lang="en-US" altLang="ja-JP" sz="2400" dirty="0" smtClean="0">
                <a:latin typeface="Calibri" pitchFamily="34" charset="0"/>
              </a:rPr>
              <a:t>?</a:t>
            </a:r>
            <a:endParaRPr lang="ja-JP" altLang="en-US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5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3500" y="254710"/>
            <a:ext cx="89687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What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caused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the</a:t>
            </a:r>
            <a:r>
              <a:rPr kumimoji="1" lang="ja-JP" altLang="en-US" sz="3200" dirty="0" smtClean="0"/>
              <a:t> </a:t>
            </a:r>
            <a:r>
              <a:rPr lang="ja-JP" altLang="ja-JP" sz="3200" dirty="0"/>
              <a:t>a</a:t>
            </a:r>
            <a:r>
              <a:rPr kumimoji="1" lang="en-US" altLang="ja-JP" sz="3200" dirty="0" err="1" smtClean="0"/>
              <a:t>brupt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termination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of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the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El</a:t>
            </a:r>
            <a:r>
              <a:rPr kumimoji="1" lang="ja-JP" altLang="en-US" sz="3200" dirty="0" smtClean="0"/>
              <a:t> </a:t>
            </a:r>
            <a:r>
              <a:rPr lang="ja-JP" altLang="ja-JP" sz="3200" dirty="0" smtClean="0"/>
              <a:t>N</a:t>
            </a:r>
            <a:r>
              <a:rPr lang="en-US" altLang="ja-JP" sz="3200" dirty="0" err="1" smtClean="0"/>
              <a:t>ino</a:t>
            </a:r>
            <a:r>
              <a:rPr lang="en-US" altLang="ja-JP" sz="3200" dirty="0" smtClean="0"/>
              <a:t>?</a:t>
            </a:r>
            <a:endParaRPr kumimoji="1" lang="ja-JP" altLang="en-US" sz="32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85493" y="1295400"/>
            <a:ext cx="6078807" cy="140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/>
              <a:t>・</a:t>
            </a:r>
            <a:r>
              <a:rPr lang="en-US" altLang="ja-JP" sz="2400" dirty="0" smtClean="0"/>
              <a:t>MJO </a:t>
            </a:r>
            <a:r>
              <a:rPr lang="en-US" altLang="ja-JP" sz="2400" dirty="0"/>
              <a:t>(or moist-KW emitted from the MJO) 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  </a:t>
            </a:r>
          </a:p>
          <a:p>
            <a:pPr algn="l"/>
            <a:r>
              <a:rPr lang="en-US" altLang="ja-JP" sz="2400" dirty="0"/>
              <a:t> </a:t>
            </a:r>
            <a:r>
              <a:rPr lang="en-US" altLang="ja-JP" sz="2400" dirty="0" smtClean="0"/>
              <a:t> associated easterly winds </a:t>
            </a:r>
          </a:p>
          <a:p>
            <a:pPr algn="l"/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Takayabu</a:t>
            </a:r>
            <a:r>
              <a:rPr lang="en-US" altLang="ja-JP" sz="2400" dirty="0" smtClean="0"/>
              <a:t> (1999), Straub et al. (2006)</a:t>
            </a:r>
            <a:endParaRPr lang="en-US" altLang="ja-JP" sz="2400" dirty="0"/>
          </a:p>
          <a:p>
            <a:pPr algn="l"/>
            <a:endParaRPr lang="ja-JP" altLang="en-US" sz="24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72793" y="3022600"/>
            <a:ext cx="6078807" cy="140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/>
              <a:t>・</a:t>
            </a:r>
            <a:r>
              <a:rPr lang="en-US" altLang="ja-JP" sz="2400" dirty="0" smtClean="0"/>
              <a:t>Seasonal shift of ITCZ</a:t>
            </a:r>
          </a:p>
          <a:p>
            <a:pPr algn="l"/>
            <a:r>
              <a:rPr lang="en-US" altLang="ja-JP" sz="2400" dirty="0" smtClean="0"/>
              <a:t>  </a:t>
            </a:r>
            <a:r>
              <a:rPr lang="en-US" altLang="ja-JP" sz="2400" dirty="0" err="1" smtClean="0"/>
              <a:t>Vecchi</a:t>
            </a:r>
            <a:r>
              <a:rPr lang="en-US" altLang="ja-JP" sz="2400" dirty="0" smtClean="0"/>
              <a:t> (2006)</a:t>
            </a:r>
            <a:endParaRPr lang="en-US" altLang="ja-JP" sz="2400" dirty="0"/>
          </a:p>
          <a:p>
            <a:pPr algn="l"/>
            <a:endParaRPr lang="ja-JP" altLang="en-US" sz="24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372793" y="4711700"/>
            <a:ext cx="6078807" cy="140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/>
              <a:t>・</a:t>
            </a:r>
            <a:r>
              <a:rPr lang="en-US" altLang="ja-JP" sz="2400" dirty="0" smtClean="0"/>
              <a:t>Overlap of oceanic upwelling </a:t>
            </a:r>
            <a:r>
              <a:rPr lang="en-US" altLang="ja-JP" sz="2400" dirty="0" err="1" smtClean="0"/>
              <a:t>Rossby</a:t>
            </a:r>
            <a:r>
              <a:rPr lang="en-US" altLang="ja-JP" sz="2400" dirty="0" smtClean="0"/>
              <a:t> wave </a:t>
            </a:r>
            <a:br>
              <a:rPr lang="en-US" altLang="ja-JP" sz="2400" dirty="0" smtClean="0"/>
            </a:br>
            <a:r>
              <a:rPr lang="en-US" altLang="en-US" sz="2400" dirty="0"/>
              <a:t> </a:t>
            </a:r>
            <a:r>
              <a:rPr lang="en-US" altLang="en-US" sz="2400" dirty="0" smtClean="0"/>
              <a:t> </a:t>
            </a:r>
            <a:r>
              <a:rPr lang="en-US" altLang="ja-JP" sz="2400" dirty="0" smtClean="0"/>
              <a:t>and Kelvin wave.</a:t>
            </a:r>
          </a:p>
          <a:p>
            <a:pPr algn="l"/>
            <a:r>
              <a:rPr lang="en-US" altLang="ja-JP" sz="2400" dirty="0" smtClean="0"/>
              <a:t>  </a:t>
            </a:r>
            <a:r>
              <a:rPr lang="en-US" altLang="ja-JP" sz="2400" dirty="0" err="1" smtClean="0"/>
              <a:t>Picaut</a:t>
            </a:r>
            <a:r>
              <a:rPr lang="en-US" altLang="ja-JP" sz="2400" dirty="0" smtClean="0"/>
              <a:t> et al. (2002)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87244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63500" y="254710"/>
            <a:ext cx="896873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What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caused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the</a:t>
            </a:r>
            <a:r>
              <a:rPr kumimoji="1" lang="ja-JP" altLang="en-US" sz="3200" dirty="0" smtClean="0"/>
              <a:t> </a:t>
            </a:r>
            <a:r>
              <a:rPr lang="ja-JP" altLang="ja-JP" sz="3200" dirty="0"/>
              <a:t>a</a:t>
            </a:r>
            <a:r>
              <a:rPr kumimoji="1" lang="en-US" altLang="ja-JP" sz="3200" dirty="0" err="1" smtClean="0"/>
              <a:t>brupt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termination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of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the</a:t>
            </a:r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El</a:t>
            </a:r>
            <a:r>
              <a:rPr kumimoji="1" lang="ja-JP" altLang="en-US" sz="3200" dirty="0" smtClean="0"/>
              <a:t> </a:t>
            </a:r>
            <a:r>
              <a:rPr lang="ja-JP" altLang="ja-JP" sz="3200" dirty="0" smtClean="0"/>
              <a:t>N</a:t>
            </a:r>
            <a:r>
              <a:rPr lang="en-US" altLang="ja-JP" sz="3200" dirty="0" err="1" smtClean="0"/>
              <a:t>ino</a:t>
            </a:r>
            <a:r>
              <a:rPr lang="en-US" altLang="ja-JP" sz="3200" dirty="0" smtClean="0"/>
              <a:t>?</a:t>
            </a:r>
            <a:endParaRPr kumimoji="1" lang="ja-JP" altLang="en-US" sz="3200" dirty="0"/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385493" y="1295400"/>
            <a:ext cx="6078807" cy="140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/>
              <a:t>・</a:t>
            </a:r>
            <a:r>
              <a:rPr lang="en-US" altLang="ja-JP" sz="2400" dirty="0" smtClean="0"/>
              <a:t>MJO </a:t>
            </a:r>
            <a:r>
              <a:rPr lang="en-US" altLang="ja-JP" sz="2400" dirty="0"/>
              <a:t>(or moist-KW emitted from the MJO) 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  </a:t>
            </a:r>
          </a:p>
          <a:p>
            <a:pPr algn="l"/>
            <a:r>
              <a:rPr lang="en-US" altLang="ja-JP" sz="2400" dirty="0"/>
              <a:t> </a:t>
            </a:r>
            <a:r>
              <a:rPr lang="en-US" altLang="ja-JP" sz="2400" dirty="0" smtClean="0"/>
              <a:t> associated easterly winds </a:t>
            </a:r>
          </a:p>
          <a:p>
            <a:pPr algn="l"/>
            <a:r>
              <a:rPr lang="en-US" altLang="ja-JP" sz="2400" dirty="0"/>
              <a:t> 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Takayabu</a:t>
            </a:r>
            <a:r>
              <a:rPr lang="en-US" altLang="ja-JP" sz="2400" dirty="0" smtClean="0"/>
              <a:t> (1999), Straub et al. (2006)</a:t>
            </a:r>
            <a:endParaRPr lang="en-US" altLang="ja-JP" sz="2400" dirty="0"/>
          </a:p>
          <a:p>
            <a:pPr algn="l"/>
            <a:endParaRPr lang="ja-JP" altLang="en-US" sz="2400" dirty="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372793" y="3022600"/>
            <a:ext cx="6078807" cy="140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/>
              <a:t>・</a:t>
            </a:r>
            <a:r>
              <a:rPr lang="en-US" altLang="ja-JP" sz="2400" dirty="0" smtClean="0"/>
              <a:t>Seasonal shift of ITCZ</a:t>
            </a:r>
          </a:p>
          <a:p>
            <a:pPr algn="l"/>
            <a:r>
              <a:rPr lang="en-US" altLang="ja-JP" sz="2400" dirty="0" smtClean="0"/>
              <a:t>  </a:t>
            </a:r>
            <a:r>
              <a:rPr lang="en-US" altLang="ja-JP" sz="2400" dirty="0" err="1" smtClean="0"/>
              <a:t>Vecchi</a:t>
            </a:r>
            <a:r>
              <a:rPr lang="en-US" altLang="ja-JP" sz="2400" dirty="0" smtClean="0"/>
              <a:t> (2006)</a:t>
            </a:r>
            <a:endParaRPr lang="en-US" altLang="ja-JP" sz="2400" dirty="0"/>
          </a:p>
          <a:p>
            <a:pPr algn="l"/>
            <a:endParaRPr lang="ja-JP" altLang="en-US" sz="2400" dirty="0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372793" y="4711700"/>
            <a:ext cx="6078807" cy="14096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2400" dirty="0" smtClean="0"/>
              <a:t>・</a:t>
            </a:r>
            <a:r>
              <a:rPr lang="en-US" altLang="ja-JP" sz="2400" dirty="0" smtClean="0"/>
              <a:t>Overlap of oceanic upwelling </a:t>
            </a:r>
            <a:r>
              <a:rPr lang="en-US" altLang="ja-JP" sz="2400" dirty="0" err="1" smtClean="0"/>
              <a:t>Rossby</a:t>
            </a:r>
            <a:r>
              <a:rPr lang="en-US" altLang="ja-JP" sz="2400" dirty="0" smtClean="0"/>
              <a:t> wave </a:t>
            </a:r>
            <a:br>
              <a:rPr lang="en-US" altLang="ja-JP" sz="2400" dirty="0" smtClean="0"/>
            </a:br>
            <a:r>
              <a:rPr lang="en-US" altLang="en-US" sz="2400" dirty="0"/>
              <a:t> </a:t>
            </a:r>
            <a:r>
              <a:rPr lang="en-US" altLang="en-US" sz="2400" dirty="0" smtClean="0"/>
              <a:t> </a:t>
            </a:r>
            <a:r>
              <a:rPr lang="en-US" altLang="ja-JP" sz="2400" dirty="0" smtClean="0"/>
              <a:t>and Kelvin wave.</a:t>
            </a:r>
          </a:p>
          <a:p>
            <a:pPr algn="l"/>
            <a:r>
              <a:rPr lang="en-US" altLang="ja-JP" sz="2400" dirty="0" smtClean="0"/>
              <a:t>  </a:t>
            </a:r>
            <a:r>
              <a:rPr lang="en-US" altLang="ja-JP" sz="2400" dirty="0" err="1" smtClean="0"/>
              <a:t>Picaut</a:t>
            </a:r>
            <a:r>
              <a:rPr lang="en-US" altLang="ja-JP" sz="2400" dirty="0" smtClean="0"/>
              <a:t> et al. (2002)</a:t>
            </a:r>
            <a:endParaRPr lang="ja-JP" altLang="en-US" sz="2400" dirty="0"/>
          </a:p>
        </p:txBody>
      </p:sp>
      <p:sp>
        <p:nvSpPr>
          <p:cNvPr id="11" name="円/楕円 10"/>
          <p:cNvSpPr/>
          <p:nvPr/>
        </p:nvSpPr>
        <p:spPr>
          <a:xfrm>
            <a:off x="50800" y="861060"/>
            <a:ext cx="6400800" cy="1920240"/>
          </a:xfrm>
          <a:prstGeom prst="ellipse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149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9388" y="260648"/>
            <a:ext cx="8925296" cy="6336704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r>
              <a:rPr lang="en-US" altLang="ja-JP" sz="2800" dirty="0" smtClean="0">
                <a:latin typeface="Calibri" charset="0"/>
                <a:ea typeface="ＭＳ Ｐゴシック" charset="0"/>
              </a:rPr>
              <a:t>Apr. 20 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–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 </a:t>
            </a:r>
            <a:r>
              <a:rPr lang="ja-JP" altLang="ja-JP" sz="2800" dirty="0" smtClean="0">
                <a:latin typeface="Calibri" charset="0"/>
                <a:ea typeface="ＭＳ Ｐゴシック" charset="0"/>
              </a:rPr>
              <a:t>A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pr.</a:t>
            </a:r>
            <a:r>
              <a:rPr lang="ja-JP" altLang="en-US" sz="28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28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   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NICOCO (1deg</a:t>
            </a:r>
            <a:r>
              <a:rPr lang="ja-JP" altLang="en-US" sz="28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ocean)</a:t>
            </a:r>
            <a:endParaRPr lang="en-US" altLang="ja-JP" sz="2800" dirty="0">
              <a:latin typeface="Calibri" charset="0"/>
              <a:ea typeface="ＭＳ Ｐゴシック" charset="0"/>
            </a:endParaRPr>
          </a:p>
          <a:p>
            <a:pPr marL="0" indent="0">
              <a:buFont typeface="Arial" charset="0"/>
              <a:buNone/>
            </a:pPr>
            <a:r>
              <a:rPr lang="en-US" altLang="ja-JP" sz="2800" dirty="0">
                <a:latin typeface="Calibri" charset="0"/>
                <a:ea typeface="ＭＳ Ｐゴシック" charset="0"/>
              </a:rPr>
              <a:t>              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1 daily interval initiation </a:t>
            </a:r>
            <a:endParaRPr lang="en-US" altLang="ja-JP" sz="2800" dirty="0">
              <a:latin typeface="Calibri" charset="0"/>
              <a:ea typeface="ＭＳ Ｐゴシック" charset="0"/>
            </a:endParaRPr>
          </a:p>
          <a:p>
            <a:pPr marL="0" indent="0">
              <a:buFont typeface="Arial" charset="0"/>
              <a:buNone/>
            </a:pPr>
            <a:endParaRPr lang="en-US" altLang="ja-JP" sz="2800" dirty="0" smtClean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r>
              <a:rPr lang="ja-JP" altLang="en-US" sz="2800" dirty="0" smtClean="0">
                <a:latin typeface="Calibri" charset="0"/>
                <a:ea typeface="ＭＳ Ｐゴシック" charset="0"/>
              </a:rPr>
              <a:t>・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D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o we get the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Eastward</a:t>
            </a:r>
            <a:r>
              <a:rPr lang="ja-JP" altLang="en-US" sz="28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propagation</a:t>
            </a:r>
            <a:r>
              <a:rPr lang="ja-JP" altLang="en-US" sz="2800" dirty="0" smtClean="0">
                <a:latin typeface="Calibri" charset="0"/>
                <a:ea typeface="ＭＳ Ｐゴシック" charset="0"/>
              </a:rPr>
              <a:t>  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→  Yes</a:t>
            </a:r>
            <a:r>
              <a:rPr lang="en-US" altLang="ja-JP" sz="2800" dirty="0">
                <a:latin typeface="Calibri" charset="0"/>
                <a:ea typeface="ＭＳ Ｐゴシック" charset="0"/>
              </a:rPr>
              <a:t>, more or less.</a:t>
            </a:r>
          </a:p>
          <a:p>
            <a:pPr marL="0" indent="0">
              <a:buFont typeface="Arial" charset="0"/>
              <a:buNone/>
            </a:pPr>
            <a:endParaRPr lang="en-US" altLang="ja-JP" sz="2800" dirty="0" smtClean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endParaRPr lang="en-US" altLang="ja-JP" sz="2800" dirty="0" smtClean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endParaRPr lang="en-US" altLang="ja-JP" sz="2800" dirty="0" smtClean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endParaRPr lang="en-US" altLang="ja-JP" sz="2800" dirty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endParaRPr lang="en-US" altLang="ja-JP" sz="2800" dirty="0" smtClean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endParaRPr lang="en-US" altLang="ja-JP" sz="2800" dirty="0" smtClean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r>
              <a:rPr lang="en-US" altLang="ja-JP" sz="2800" dirty="0">
                <a:latin typeface="Calibri" charset="0"/>
                <a:ea typeface="ＭＳ Ｐゴシック" charset="0"/>
              </a:rPr>
              <a:t> </a:t>
            </a:r>
            <a:r>
              <a:rPr lang="en-US" altLang="ja-JP" sz="2800" dirty="0" smtClean="0">
                <a:latin typeface="Calibri" charset="0"/>
                <a:ea typeface="ＭＳ Ｐゴシック" charset="0"/>
              </a:rPr>
              <a:t>           </a:t>
            </a:r>
            <a:endParaRPr lang="en-US" altLang="ja-JP" sz="2000" dirty="0">
              <a:latin typeface="Calibri" charset="0"/>
              <a:ea typeface="ＭＳ Ｐゴシック" charset="0"/>
            </a:endParaRPr>
          </a:p>
        </p:txBody>
      </p:sp>
      <p:pic>
        <p:nvPicPr>
          <p:cNvPr id="14" name="図 13" descr="スクリーンショット 2016-04-09 17.12.4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6" y="2383144"/>
            <a:ext cx="9044658" cy="4096028"/>
          </a:xfrm>
          <a:prstGeom prst="rect">
            <a:avLst/>
          </a:prstGeom>
        </p:spPr>
      </p:pic>
      <p:pic>
        <p:nvPicPr>
          <p:cNvPr id="15" name="図 14" descr="スクリーンショット 2016-04-09 16.05.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31" y="2978268"/>
            <a:ext cx="3764764" cy="2755333"/>
          </a:xfrm>
          <a:prstGeom prst="rect">
            <a:avLst/>
          </a:prstGeom>
        </p:spPr>
      </p:pic>
      <p:pic>
        <p:nvPicPr>
          <p:cNvPr id="16" name="図 15" descr="スクリーンショット 2016-04-09 16.05.2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831" y="2969276"/>
            <a:ext cx="3802884" cy="2764325"/>
          </a:xfrm>
          <a:prstGeom prst="rect">
            <a:avLst/>
          </a:prstGeom>
        </p:spPr>
      </p:pic>
      <p:pic>
        <p:nvPicPr>
          <p:cNvPr id="17" name="図 16" descr="スクリーンショット 2016-04-09 16.16.2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857" y="5945741"/>
            <a:ext cx="4867753" cy="261491"/>
          </a:xfrm>
          <a:prstGeom prst="rect">
            <a:avLst/>
          </a:prstGeom>
        </p:spPr>
      </p:pic>
      <p:sp>
        <p:nvSpPr>
          <p:cNvPr id="18" name="タイトル 1"/>
          <p:cNvSpPr txBox="1">
            <a:spLocks/>
          </p:cNvSpPr>
          <p:nvPr/>
        </p:nvSpPr>
        <p:spPr>
          <a:xfrm>
            <a:off x="216211" y="2734495"/>
            <a:ext cx="733708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/>
              <a:t>4</a:t>
            </a:r>
            <a:r>
              <a:rPr lang="en-US" altLang="ja-JP" sz="1400" dirty="0" smtClean="0"/>
              <a:t>/26</a:t>
            </a:r>
            <a:endParaRPr lang="ja-JP" altLang="en-US" sz="1400" dirty="0"/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190811" y="3610795"/>
            <a:ext cx="733708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5/8</a:t>
            </a:r>
            <a:endParaRPr lang="ja-JP" altLang="en-US" sz="1400" dirty="0"/>
          </a:p>
        </p:txBody>
      </p:sp>
      <p:sp>
        <p:nvSpPr>
          <p:cNvPr id="20" name="タイトル 1"/>
          <p:cNvSpPr txBox="1">
            <a:spLocks/>
          </p:cNvSpPr>
          <p:nvPr/>
        </p:nvSpPr>
        <p:spPr>
          <a:xfrm>
            <a:off x="201463" y="4498980"/>
            <a:ext cx="733708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5/2</a:t>
            </a:r>
            <a:r>
              <a:rPr lang="en-US" altLang="ja-JP" sz="1400" dirty="0"/>
              <a:t>0</a:t>
            </a:r>
            <a:endParaRPr lang="ja-JP" altLang="en-US" sz="1400" dirty="0"/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203127" y="5314763"/>
            <a:ext cx="733708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5/31</a:t>
            </a:r>
            <a:endParaRPr lang="ja-JP" altLang="en-US" sz="1400" dirty="0"/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1223693" y="2436395"/>
            <a:ext cx="2599317" cy="4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smtClean="0"/>
              <a:t>NOAA-OLR</a:t>
            </a:r>
            <a:endParaRPr lang="ja-JP" altLang="en-US" sz="2400" dirty="0"/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5325178" y="2446603"/>
            <a:ext cx="3515870" cy="4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smtClean="0"/>
              <a:t>NICOCO OLR  (4/20 </a:t>
            </a:r>
            <a:r>
              <a:rPr lang="en-US" altLang="ja-JP" sz="2400" dirty="0" err="1" smtClean="0"/>
              <a:t>init</a:t>
            </a:r>
            <a:r>
              <a:rPr lang="en-US" altLang="ja-JP" sz="2400" dirty="0" smtClean="0"/>
              <a:t>)</a:t>
            </a:r>
            <a:endParaRPr lang="ja-JP" altLang="en-US" sz="2400" dirty="0"/>
          </a:p>
        </p:txBody>
      </p:sp>
      <p:sp>
        <p:nvSpPr>
          <p:cNvPr id="24" name="タイトル 1"/>
          <p:cNvSpPr txBox="1">
            <a:spLocks/>
          </p:cNvSpPr>
          <p:nvPr/>
        </p:nvSpPr>
        <p:spPr>
          <a:xfrm>
            <a:off x="451886" y="5551338"/>
            <a:ext cx="733708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0</a:t>
            </a:r>
            <a:endParaRPr lang="ja-JP" altLang="en-US" sz="1400" dirty="0"/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4164019" y="5513238"/>
            <a:ext cx="1055336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360 (</a:t>
            </a:r>
            <a:r>
              <a:rPr lang="en-US" altLang="ja-JP" sz="1400" dirty="0" err="1" smtClean="0"/>
              <a:t>deg</a:t>
            </a:r>
            <a:r>
              <a:rPr lang="en-US" altLang="ja-JP" sz="1400" dirty="0" smtClean="0"/>
              <a:t>)</a:t>
            </a:r>
            <a:endParaRPr lang="ja-JP" altLang="en-US" sz="1400" dirty="0"/>
          </a:p>
        </p:txBody>
      </p:sp>
      <p:sp>
        <p:nvSpPr>
          <p:cNvPr id="26" name="タイトル 1"/>
          <p:cNvSpPr txBox="1">
            <a:spLocks/>
          </p:cNvSpPr>
          <p:nvPr/>
        </p:nvSpPr>
        <p:spPr>
          <a:xfrm>
            <a:off x="2294518" y="5522544"/>
            <a:ext cx="733708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180</a:t>
            </a:r>
            <a:endParaRPr lang="ja-JP" altLang="en-US" sz="1400" dirty="0"/>
          </a:p>
        </p:txBody>
      </p:sp>
      <p:sp>
        <p:nvSpPr>
          <p:cNvPr id="27" name="タイトル 1"/>
          <p:cNvSpPr txBox="1">
            <a:spLocks/>
          </p:cNvSpPr>
          <p:nvPr/>
        </p:nvSpPr>
        <p:spPr>
          <a:xfrm>
            <a:off x="6181381" y="5995112"/>
            <a:ext cx="1388130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164  (W/m</a:t>
            </a:r>
            <a:r>
              <a:rPr lang="en-US" altLang="ja-JP" sz="1400" baseline="30000" dirty="0" smtClean="0"/>
              <a:t>2</a:t>
            </a:r>
            <a:r>
              <a:rPr lang="en-US" altLang="ja-JP" sz="1400" dirty="0" smtClean="0"/>
              <a:t>)</a:t>
            </a:r>
            <a:endParaRPr lang="ja-JP" altLang="en-US" sz="1400" dirty="0"/>
          </a:p>
        </p:txBody>
      </p:sp>
      <p:sp>
        <p:nvSpPr>
          <p:cNvPr id="28" name="タイトル 1"/>
          <p:cNvSpPr txBox="1">
            <a:spLocks/>
          </p:cNvSpPr>
          <p:nvPr/>
        </p:nvSpPr>
        <p:spPr>
          <a:xfrm>
            <a:off x="2526804" y="6004277"/>
            <a:ext cx="733708" cy="5669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276</a:t>
            </a:r>
            <a:endParaRPr lang="ja-JP" altLang="en-US" sz="1400" dirty="0"/>
          </a:p>
        </p:txBody>
      </p:sp>
      <p:sp>
        <p:nvSpPr>
          <p:cNvPr id="29" name="タイトル 1"/>
          <p:cNvSpPr txBox="1">
            <a:spLocks/>
          </p:cNvSpPr>
          <p:nvPr/>
        </p:nvSpPr>
        <p:spPr>
          <a:xfrm>
            <a:off x="4364724" y="6094142"/>
            <a:ext cx="733708" cy="387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400" dirty="0" smtClean="0"/>
              <a:t>220</a:t>
            </a:r>
            <a:endParaRPr lang="ja-JP" altLang="en-US" sz="1400" dirty="0"/>
          </a:p>
        </p:txBody>
      </p:sp>
      <p:sp>
        <p:nvSpPr>
          <p:cNvPr id="33" name="円/楕円 32"/>
          <p:cNvSpPr/>
          <p:nvPr/>
        </p:nvSpPr>
        <p:spPr>
          <a:xfrm rot="2112462">
            <a:off x="273116" y="4052034"/>
            <a:ext cx="4144093" cy="741110"/>
          </a:xfrm>
          <a:prstGeom prst="ellipse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円/楕円 33"/>
          <p:cNvSpPr/>
          <p:nvPr/>
        </p:nvSpPr>
        <p:spPr>
          <a:xfrm rot="2112462">
            <a:off x="4662936" y="4055451"/>
            <a:ext cx="4144093" cy="741110"/>
          </a:xfrm>
          <a:prstGeom prst="ellipse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3481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0"/>
            <a:ext cx="64545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6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図 3" descr="スクリーンショット 2015-09-08 8.57.4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/>
          <a:stretch/>
        </p:blipFill>
        <p:spPr bwMode="auto">
          <a:xfrm>
            <a:off x="5054923" y="1416132"/>
            <a:ext cx="3204602" cy="4705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16564" y="483598"/>
            <a:ext cx="814774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 smtClean="0"/>
              <a:t> </a:t>
            </a:r>
            <a:r>
              <a:rPr kumimoji="1" lang="en-US" altLang="ja-JP" sz="3200" dirty="0" smtClean="0"/>
              <a:t>Target MJO event   </a:t>
            </a:r>
            <a:r>
              <a:rPr kumimoji="1" lang="en-US" altLang="ja-JP" sz="3200" dirty="0" smtClean="0"/>
              <a:t>(May, </a:t>
            </a:r>
            <a:r>
              <a:rPr kumimoji="1" lang="en-US" altLang="ja-JP" sz="3200" dirty="0" smtClean="0"/>
              <a:t>1998)</a:t>
            </a:r>
            <a:endParaRPr kumimoji="1" lang="ja-JP" altLang="en-US" sz="3200" dirty="0"/>
          </a:p>
        </p:txBody>
      </p:sp>
      <p:pic>
        <p:nvPicPr>
          <p:cNvPr id="5" name="図 4" descr="スクリーンショット 2016-04-09 17.16.3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73" y="1454232"/>
            <a:ext cx="3232579" cy="4578268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 rot="4683115">
            <a:off x="375500" y="3363040"/>
            <a:ext cx="4405457" cy="620952"/>
          </a:xfrm>
          <a:prstGeom prst="ellipse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5524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図形グループ 1"/>
          <p:cNvGrpSpPr/>
          <p:nvPr/>
        </p:nvGrpSpPr>
        <p:grpSpPr>
          <a:xfrm>
            <a:off x="139911" y="140276"/>
            <a:ext cx="8272917" cy="6673062"/>
            <a:chOff x="139911" y="140276"/>
            <a:chExt cx="8272917" cy="6673062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11" t="9241" r="44246" b="19681"/>
            <a:stretch/>
          </p:blipFill>
          <p:spPr bwMode="auto">
            <a:xfrm>
              <a:off x="699126" y="282925"/>
              <a:ext cx="2471736" cy="242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タイトル 1"/>
            <p:cNvSpPr txBox="1">
              <a:spLocks/>
            </p:cNvSpPr>
            <p:nvPr/>
          </p:nvSpPr>
          <p:spPr>
            <a:xfrm>
              <a:off x="291302" y="2568813"/>
              <a:ext cx="2651867" cy="7755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altLang="ja-JP" sz="2000" dirty="0" smtClean="0"/>
                <a:t>NICAM (atmosphere)</a:t>
              </a:r>
              <a:br>
                <a:rPr lang="en-US" altLang="ja-JP" sz="2000" dirty="0" smtClean="0"/>
              </a:br>
              <a:r>
                <a:rPr lang="en-US" altLang="ja-JP" sz="2000" dirty="0" smtClean="0"/>
                <a:t>Icosahedral grid system</a:t>
              </a:r>
              <a:endParaRPr lang="ja-JP" altLang="en-US" sz="2000" dirty="0"/>
            </a:p>
          </p:txBody>
        </p:sp>
        <p:pic>
          <p:nvPicPr>
            <p:cNvPr id="6" name="図 5" descr="スクリーンショット 2016-02-23 22.46.0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4939" y="140276"/>
              <a:ext cx="2731728" cy="2411225"/>
            </a:xfrm>
            <a:prstGeom prst="rect">
              <a:avLst/>
            </a:prstGeom>
          </p:spPr>
        </p:pic>
        <p:sp>
          <p:nvSpPr>
            <p:cNvPr id="7" name="右矢印 6"/>
            <p:cNvSpPr/>
            <p:nvPr/>
          </p:nvSpPr>
          <p:spPr bwMode="auto">
            <a:xfrm rot="2020068">
              <a:off x="3080564" y="1701354"/>
              <a:ext cx="776372" cy="683181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533232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  <a:cs typeface="ＭＳ Ｐゴシック" pitchFamily="50" charset="-128"/>
              </a:endParaRPr>
            </a:p>
          </p:txBody>
        </p:sp>
        <p:sp>
          <p:nvSpPr>
            <p:cNvPr id="8" name="右矢印 7"/>
            <p:cNvSpPr/>
            <p:nvPr/>
          </p:nvSpPr>
          <p:spPr bwMode="auto">
            <a:xfrm rot="9223237">
              <a:off x="4370651" y="1709229"/>
              <a:ext cx="803270" cy="666238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533232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  <a:cs typeface="ＭＳ Ｐゴシック" pitchFamily="50" charset="-128"/>
              </a:endParaRPr>
            </a:p>
          </p:txBody>
        </p:sp>
        <p:sp>
          <p:nvSpPr>
            <p:cNvPr id="10" name="タイトル 1"/>
            <p:cNvSpPr txBox="1">
              <a:spLocks/>
            </p:cNvSpPr>
            <p:nvPr/>
          </p:nvSpPr>
          <p:spPr bwMode="auto">
            <a:xfrm>
              <a:off x="5213502" y="2330550"/>
              <a:ext cx="2916849" cy="967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97500"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>
                <a:defRPr/>
              </a:pPr>
              <a:r>
                <a:rPr lang="en-US" altLang="ja-JP" sz="2000" dirty="0" smtClean="0"/>
                <a:t>COCO (ocean)</a:t>
              </a:r>
            </a:p>
            <a:p>
              <a:pPr>
                <a:defRPr/>
              </a:pPr>
              <a:r>
                <a:rPr lang="en-US" altLang="ja-JP" sz="2000" dirty="0" err="1" smtClean="0"/>
                <a:t>Tripolar</a:t>
              </a:r>
              <a:r>
                <a:rPr lang="en-US" altLang="ja-JP" sz="2000" dirty="0" smtClean="0"/>
                <a:t> grid system</a:t>
              </a:r>
              <a:endParaRPr lang="ja-JP" altLang="en-US" sz="2000" dirty="0"/>
            </a:p>
          </p:txBody>
        </p:sp>
        <p:pic>
          <p:nvPicPr>
            <p:cNvPr id="12" name="図 11" descr="fig1test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222" b="15924"/>
            <a:stretch/>
          </p:blipFill>
          <p:spPr>
            <a:xfrm>
              <a:off x="1015349" y="3348512"/>
              <a:ext cx="5563362" cy="2709946"/>
            </a:xfrm>
            <a:prstGeom prst="rect">
              <a:avLst/>
            </a:prstGeom>
          </p:spPr>
        </p:pic>
        <p:sp>
          <p:nvSpPr>
            <p:cNvPr id="13" name="右矢印 12"/>
            <p:cNvSpPr/>
            <p:nvPr/>
          </p:nvSpPr>
          <p:spPr bwMode="auto">
            <a:xfrm rot="5400000">
              <a:off x="3844609" y="2701513"/>
              <a:ext cx="390886" cy="903111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533232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ＭＳ 明朝" pitchFamily="17" charset="-128"/>
                <a:ea typeface="ＭＳ 明朝" pitchFamily="17" charset="-128"/>
                <a:cs typeface="ＭＳ Ｐゴシック" pitchFamily="50" charset="-128"/>
              </a:endParaRPr>
            </a:p>
          </p:txBody>
        </p:sp>
        <p:sp>
          <p:nvSpPr>
            <p:cNvPr id="9" name="タイトル 1"/>
            <p:cNvSpPr txBox="1">
              <a:spLocks/>
            </p:cNvSpPr>
            <p:nvPr/>
          </p:nvSpPr>
          <p:spPr bwMode="auto">
            <a:xfrm>
              <a:off x="5359973" y="5242892"/>
              <a:ext cx="3052855" cy="97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97500"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>
                <a:defRPr/>
              </a:pPr>
              <a:r>
                <a:rPr lang="en-US" altLang="ja-JP" sz="2000" dirty="0" smtClean="0"/>
                <a:t>NICOCO</a:t>
              </a:r>
            </a:p>
            <a:p>
              <a:pPr>
                <a:defRPr/>
              </a:pPr>
              <a:r>
                <a:rPr lang="en-US" altLang="ja-JP" sz="2000" dirty="0" smtClean="0"/>
                <a:t>(</a:t>
              </a:r>
              <a:r>
                <a:rPr lang="en-US" altLang="ja-JP" sz="2000" dirty="0"/>
                <a:t>n</a:t>
              </a:r>
              <a:r>
                <a:rPr lang="en-US" altLang="ja-JP" sz="2000" dirty="0" smtClean="0"/>
                <a:t>ew coupled model)</a:t>
              </a: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2979610" y="4404032"/>
              <a:ext cx="853935" cy="547592"/>
            </a:xfrm>
            <a:prstGeom prst="rect">
              <a:avLst/>
            </a:prstGeom>
            <a:noFill/>
            <a:ln w="28575" cmpd="sng">
              <a:solidFill>
                <a:srgbClr val="F300FB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7" name="タイトル 1"/>
            <p:cNvSpPr txBox="1">
              <a:spLocks/>
            </p:cNvSpPr>
            <p:nvPr/>
          </p:nvSpPr>
          <p:spPr bwMode="auto">
            <a:xfrm>
              <a:off x="2979610" y="2400456"/>
              <a:ext cx="2426971" cy="50061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 fontScale="97500" lnSpcReduction="10000"/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ＭＳ Ｐゴシック" charset="0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  <a:cs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lvl="0" algn="l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2800" dirty="0" smtClean="0">
                  <a:solidFill>
                    <a:prstClr val="black"/>
                  </a:solidFill>
                  <a:cs typeface="+mn-cs"/>
                </a:rPr>
                <a:t> Coupler </a:t>
              </a:r>
              <a:r>
                <a:rPr lang="en-US" altLang="ja-JP" sz="2800" dirty="0">
                  <a:solidFill>
                    <a:prstClr val="black"/>
                  </a:solidFill>
                  <a:cs typeface="+mn-cs"/>
                </a:rPr>
                <a:t>(J-cup)</a:t>
              </a:r>
              <a:endParaRPr lang="ja-JP" altLang="en-US" sz="2800" dirty="0">
                <a:solidFill>
                  <a:prstClr val="black"/>
                </a:solidFill>
                <a:cs typeface="+mn-cs"/>
              </a:endParaRPr>
            </a:p>
          </p:txBody>
        </p:sp>
        <p:pic>
          <p:nvPicPr>
            <p:cNvPr id="19" name="図 18" descr="fig1test3.png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89" t="84647" r="10855" b="2796"/>
            <a:stretch/>
          </p:blipFill>
          <p:spPr>
            <a:xfrm>
              <a:off x="139911" y="6045657"/>
              <a:ext cx="6909621" cy="7676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1573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スクリーンショット 2016-11-23 17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95" y="1652416"/>
            <a:ext cx="4589290" cy="191780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207556" y="3407206"/>
            <a:ext cx="547545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ja-JP" sz="1400" dirty="0" smtClean="0"/>
              <a:t>        4       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 8        12      16       20       24      28       32       36      40 (days)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26304" y="1694084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1.0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28937" y="202554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0.8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28937" y="2349846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0.6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8937" y="2954231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0.2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28937" y="265801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0.4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 rot="16200000">
            <a:off x="1459391" y="2385127"/>
            <a:ext cx="68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</a:t>
            </a:r>
            <a:r>
              <a:rPr lang="en-US" altLang="ja-JP" sz="1600" dirty="0" smtClean="0"/>
              <a:t>core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89371" y="2997838"/>
            <a:ext cx="198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</a:t>
            </a:r>
            <a:r>
              <a:rPr kumimoji="1" lang="en-US" altLang="ja-JP" sz="1600" dirty="0" smtClean="0"/>
              <a:t>ICAM</a:t>
            </a:r>
            <a:endParaRPr kumimoji="1" lang="ja-JP" altLang="en-US" sz="1600" dirty="0"/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4998655" y="2767115"/>
            <a:ext cx="708911" cy="308252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3615417" y="2282749"/>
            <a:ext cx="529574" cy="45137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3017365" y="2661547"/>
            <a:ext cx="19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NICOCO</a:t>
            </a:r>
            <a:endParaRPr kumimoji="1" lang="ja-JP" altLang="en-US" sz="16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4664" y="293098"/>
            <a:ext cx="8600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NICOCO, 9 members</a:t>
            </a:r>
            <a:r>
              <a:rPr kumimoji="1" lang="ja-JP" altLang="en-US" sz="3200" dirty="0" smtClean="0"/>
              <a:t> </a:t>
            </a:r>
            <a:r>
              <a:rPr lang="en-US" altLang="ja-JP" sz="3200" dirty="0"/>
              <a:t>(</a:t>
            </a:r>
            <a:r>
              <a:rPr lang="en-US" altLang="ja-JP" sz="3200" dirty="0" smtClean="0"/>
              <a:t>Apr. 20  - Apr. 28, 1998 </a:t>
            </a:r>
            <a:r>
              <a:rPr lang="en-US" altLang="ja-JP" sz="3200" dirty="0" err="1" smtClean="0"/>
              <a:t>init</a:t>
            </a:r>
            <a:r>
              <a:rPr lang="en-US" altLang="ja-JP" sz="3200" dirty="0" smtClean="0"/>
              <a:t>)</a:t>
            </a:r>
          </a:p>
          <a:p>
            <a:r>
              <a:rPr kumimoji="1" lang="en-US" altLang="ja-JP" sz="3200" dirty="0"/>
              <a:t> </a:t>
            </a:r>
            <a:r>
              <a:rPr kumimoji="1" lang="en-US" altLang="ja-JP" sz="3200" dirty="0" smtClean="0"/>
              <a:t>   (</a:t>
            </a:r>
            <a:r>
              <a:rPr lang="en-US" altLang="ja-JP" sz="3200" dirty="0" smtClean="0"/>
              <a:t>D</a:t>
            </a:r>
            <a:r>
              <a:rPr lang="en-US" altLang="ja-JP" sz="3200" dirty="0" smtClean="0"/>
              <a:t>rift defined from 54 simulations is removed)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68601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スクリーンショット 2016-11-23 17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95" y="1652416"/>
            <a:ext cx="4589290" cy="191780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207556" y="3407206"/>
            <a:ext cx="547545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ja-JP" sz="1400" dirty="0" smtClean="0"/>
              <a:t>        4       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 8        12      16       20       24      28       32       36      40 (days)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26304" y="1694084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1.0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28937" y="202554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0.8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28937" y="2349846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0.6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8937" y="2954231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0.2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28937" y="265801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0.4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 rot="16200000">
            <a:off x="1459391" y="2385127"/>
            <a:ext cx="68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</a:t>
            </a:r>
            <a:r>
              <a:rPr lang="en-US" altLang="ja-JP" sz="1600" dirty="0" smtClean="0"/>
              <a:t>core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89371" y="2997838"/>
            <a:ext cx="198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</a:t>
            </a:r>
            <a:r>
              <a:rPr kumimoji="1" lang="en-US" altLang="ja-JP" sz="1600" dirty="0" smtClean="0"/>
              <a:t>ICAM</a:t>
            </a:r>
            <a:endParaRPr kumimoji="1" lang="ja-JP" altLang="en-US" sz="1600" dirty="0"/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4998655" y="2767115"/>
            <a:ext cx="708911" cy="308252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3615417" y="2282749"/>
            <a:ext cx="529574" cy="45137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3017365" y="2661547"/>
            <a:ext cx="19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NICOCO</a:t>
            </a:r>
            <a:endParaRPr kumimoji="1" lang="ja-JP" altLang="en-US" sz="16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4664" y="293098"/>
            <a:ext cx="8600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NICOCO, 9 members</a:t>
            </a:r>
            <a:r>
              <a:rPr kumimoji="1" lang="ja-JP" altLang="en-US" sz="3200" dirty="0" smtClean="0"/>
              <a:t> </a:t>
            </a:r>
            <a:r>
              <a:rPr lang="en-US" altLang="ja-JP" sz="3200" dirty="0"/>
              <a:t>(</a:t>
            </a:r>
            <a:r>
              <a:rPr lang="en-US" altLang="ja-JP" sz="3200" dirty="0" smtClean="0"/>
              <a:t>Apr. 20  - Apr. 28, 1998 </a:t>
            </a:r>
            <a:r>
              <a:rPr lang="en-US" altLang="ja-JP" sz="3200" dirty="0" err="1" smtClean="0"/>
              <a:t>init</a:t>
            </a:r>
            <a:r>
              <a:rPr lang="en-US" altLang="ja-JP" sz="3200" dirty="0" smtClean="0"/>
              <a:t>)</a:t>
            </a:r>
          </a:p>
          <a:p>
            <a:r>
              <a:rPr kumimoji="1" lang="en-US" altLang="ja-JP" sz="3200" dirty="0"/>
              <a:t> </a:t>
            </a:r>
            <a:r>
              <a:rPr kumimoji="1" lang="en-US" altLang="ja-JP" sz="3200" dirty="0" smtClean="0"/>
              <a:t>   (</a:t>
            </a:r>
            <a:r>
              <a:rPr lang="en-US" altLang="ja-JP" sz="3200" dirty="0" smtClean="0"/>
              <a:t>D</a:t>
            </a:r>
            <a:r>
              <a:rPr lang="en-US" altLang="ja-JP" sz="3200" dirty="0" smtClean="0"/>
              <a:t>rift defined from 54 simulations is removed)</a:t>
            </a:r>
            <a:endParaRPr kumimoji="1" lang="ja-JP" altLang="en-US" sz="3200" dirty="0"/>
          </a:p>
        </p:txBody>
      </p:sp>
      <p:pic>
        <p:nvPicPr>
          <p:cNvPr id="43" name="図 42" descr="スクリーンショット 2016-11-10 8.41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7169" r="16186" b="5785"/>
          <a:stretch/>
        </p:blipFill>
        <p:spPr>
          <a:xfrm>
            <a:off x="1669370" y="4294530"/>
            <a:ext cx="2585129" cy="2491948"/>
          </a:xfrm>
          <a:prstGeom prst="rect">
            <a:avLst/>
          </a:prstGeom>
        </p:spPr>
      </p:pic>
      <p:sp>
        <p:nvSpPr>
          <p:cNvPr id="19" name="タイトル 1"/>
          <p:cNvSpPr txBox="1">
            <a:spLocks/>
          </p:cNvSpPr>
          <p:nvPr/>
        </p:nvSpPr>
        <p:spPr>
          <a:xfrm>
            <a:off x="1748874" y="3907771"/>
            <a:ext cx="2599317" cy="4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ja-JP" sz="2400" dirty="0" smtClean="0"/>
              <a:t>A</a:t>
            </a:r>
            <a:r>
              <a:rPr lang="en-US" altLang="ja-JP" sz="2400" dirty="0" err="1" smtClean="0"/>
              <a:t>pr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20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-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Apr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30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124631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スクリーンショット 2016-11-23 17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095" y="1652416"/>
            <a:ext cx="4589290" cy="191780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207556" y="3407206"/>
            <a:ext cx="547545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ja-JP" sz="1400" dirty="0" smtClean="0"/>
              <a:t>        4       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 8        12      16       20       24      28       32       36      40 (days)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26304" y="1694084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1.0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28937" y="202554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0.8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28937" y="2349846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0.6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28937" y="2954231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0.2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28937" y="265801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0.4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 rot="16200000">
            <a:off x="1459391" y="2385127"/>
            <a:ext cx="68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</a:t>
            </a:r>
            <a:r>
              <a:rPr lang="en-US" altLang="ja-JP" sz="1600" dirty="0" smtClean="0"/>
              <a:t>core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89371" y="2997838"/>
            <a:ext cx="198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</a:t>
            </a:r>
            <a:r>
              <a:rPr kumimoji="1" lang="en-US" altLang="ja-JP" sz="1600" dirty="0" smtClean="0"/>
              <a:t>ICAM</a:t>
            </a:r>
            <a:endParaRPr kumimoji="1" lang="ja-JP" altLang="en-US" sz="1600" dirty="0"/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4998655" y="2767115"/>
            <a:ext cx="708911" cy="308252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3615417" y="2282749"/>
            <a:ext cx="529574" cy="45137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3017365" y="2661547"/>
            <a:ext cx="19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NICOCO</a:t>
            </a:r>
            <a:endParaRPr kumimoji="1" lang="ja-JP" altLang="en-US" sz="1600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4664" y="293098"/>
            <a:ext cx="8600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NICOCO, 9 members</a:t>
            </a:r>
            <a:r>
              <a:rPr kumimoji="1" lang="ja-JP" altLang="en-US" sz="3200" dirty="0" smtClean="0"/>
              <a:t> </a:t>
            </a:r>
            <a:r>
              <a:rPr lang="en-US" altLang="ja-JP" sz="3200" dirty="0"/>
              <a:t>(</a:t>
            </a:r>
            <a:r>
              <a:rPr lang="en-US" altLang="ja-JP" sz="3200" dirty="0" smtClean="0"/>
              <a:t>Apr. 20  - Apr. 28, 1998 </a:t>
            </a:r>
            <a:r>
              <a:rPr lang="en-US" altLang="ja-JP" sz="3200" dirty="0" err="1" smtClean="0"/>
              <a:t>init</a:t>
            </a:r>
            <a:r>
              <a:rPr lang="en-US" altLang="ja-JP" sz="3200" dirty="0" smtClean="0"/>
              <a:t>)</a:t>
            </a:r>
          </a:p>
          <a:p>
            <a:r>
              <a:rPr kumimoji="1" lang="en-US" altLang="ja-JP" sz="3200" dirty="0"/>
              <a:t> </a:t>
            </a:r>
            <a:r>
              <a:rPr kumimoji="1" lang="en-US" altLang="ja-JP" sz="3200" dirty="0" smtClean="0"/>
              <a:t>   (</a:t>
            </a:r>
            <a:r>
              <a:rPr lang="en-US" altLang="ja-JP" sz="3200" dirty="0" smtClean="0"/>
              <a:t>D</a:t>
            </a:r>
            <a:r>
              <a:rPr lang="en-US" altLang="ja-JP" sz="3200" dirty="0" smtClean="0"/>
              <a:t>rift defined from 54 simulations is removed)</a:t>
            </a:r>
            <a:endParaRPr kumimoji="1" lang="ja-JP" altLang="en-US" sz="3200" dirty="0"/>
          </a:p>
        </p:txBody>
      </p:sp>
      <p:pic>
        <p:nvPicPr>
          <p:cNvPr id="43" name="図 42" descr="スクリーンショット 2016-11-10 8.41.13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" t="7169" r="16186" b="5785"/>
          <a:stretch/>
        </p:blipFill>
        <p:spPr>
          <a:xfrm>
            <a:off x="1669370" y="4294530"/>
            <a:ext cx="2585129" cy="2491948"/>
          </a:xfrm>
          <a:prstGeom prst="rect">
            <a:avLst/>
          </a:prstGeom>
        </p:spPr>
      </p:pic>
      <p:pic>
        <p:nvPicPr>
          <p:cNvPr id="44" name="図 43" descr="スクリーンショット 2016-11-10 8.29.4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7506"/>
          <a:stretch/>
        </p:blipFill>
        <p:spPr>
          <a:xfrm>
            <a:off x="4851401" y="4263453"/>
            <a:ext cx="3009900" cy="2594548"/>
          </a:xfrm>
          <a:prstGeom prst="rect">
            <a:avLst/>
          </a:prstGeom>
        </p:spPr>
      </p:pic>
      <p:sp>
        <p:nvSpPr>
          <p:cNvPr id="45" name="タイトル 1"/>
          <p:cNvSpPr txBox="1">
            <a:spLocks/>
          </p:cNvSpPr>
          <p:nvPr/>
        </p:nvSpPr>
        <p:spPr>
          <a:xfrm>
            <a:off x="1748874" y="3907771"/>
            <a:ext cx="2599317" cy="4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ja-JP" sz="2400" dirty="0" smtClean="0"/>
              <a:t>A</a:t>
            </a:r>
            <a:r>
              <a:rPr lang="en-US" altLang="ja-JP" sz="2400" dirty="0" err="1" smtClean="0"/>
              <a:t>pr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20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-</a:t>
            </a:r>
            <a:r>
              <a:rPr lang="ja-JP" altLang="en-US" sz="2400" dirty="0" smtClean="0"/>
              <a:t>  </a:t>
            </a:r>
            <a:r>
              <a:rPr lang="en-US" altLang="ja-JP" sz="2400" dirty="0" smtClean="0"/>
              <a:t>Apr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30</a:t>
            </a:r>
            <a:endParaRPr lang="ja-JP" altLang="en-US" sz="2400" dirty="0"/>
          </a:p>
        </p:txBody>
      </p:sp>
      <p:sp>
        <p:nvSpPr>
          <p:cNvPr id="46" name="タイトル 1"/>
          <p:cNvSpPr txBox="1">
            <a:spLocks/>
          </p:cNvSpPr>
          <p:nvPr/>
        </p:nvSpPr>
        <p:spPr>
          <a:xfrm>
            <a:off x="5026693" y="3885870"/>
            <a:ext cx="2599317" cy="474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smtClean="0"/>
              <a:t>May 1  -  May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2</a:t>
            </a:r>
            <a:r>
              <a:rPr lang="en-US" altLang="ja-JP" sz="2400" dirty="0" smtClean="0"/>
              <a:t>0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91139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dcl-0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644"/>
          <a:stretch/>
        </p:blipFill>
        <p:spPr>
          <a:xfrm>
            <a:off x="111353" y="775697"/>
            <a:ext cx="8365290" cy="550412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SST anomalies   (May 2)</a:t>
            </a:r>
            <a:endParaRPr kumimoji="1" lang="ja-JP" altLang="en-US" dirty="0"/>
          </a:p>
        </p:txBody>
      </p:sp>
      <p:pic>
        <p:nvPicPr>
          <p:cNvPr id="8" name="図 7" descr="スクリーンショット 2016-02-23 20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446991"/>
            <a:ext cx="4104456" cy="280429"/>
          </a:xfrm>
          <a:prstGeom prst="rect">
            <a:avLst/>
          </a:prstGeom>
        </p:spPr>
      </p:pic>
      <p:sp>
        <p:nvSpPr>
          <p:cNvPr id="9" name="テキスト ボックス 16"/>
          <p:cNvSpPr txBox="1">
            <a:spLocks noChangeArrowheads="1"/>
          </p:cNvSpPr>
          <p:nvPr/>
        </p:nvSpPr>
        <p:spPr bwMode="auto">
          <a:xfrm>
            <a:off x="1043608" y="764704"/>
            <a:ext cx="97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/>
              <a:t>Obs</a:t>
            </a:r>
            <a:endParaRPr lang="ja-JP" altLang="en-US" sz="1800" dirty="0"/>
          </a:p>
        </p:txBody>
      </p:sp>
      <p:sp>
        <p:nvSpPr>
          <p:cNvPr id="10" name="テキスト ボックス 16"/>
          <p:cNvSpPr txBox="1">
            <a:spLocks noChangeArrowheads="1"/>
          </p:cNvSpPr>
          <p:nvPr/>
        </p:nvSpPr>
        <p:spPr bwMode="auto">
          <a:xfrm>
            <a:off x="827584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20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827584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21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2771800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23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3" name="テキスト ボックス 16"/>
          <p:cNvSpPr txBox="1">
            <a:spLocks noChangeArrowheads="1"/>
          </p:cNvSpPr>
          <p:nvPr/>
        </p:nvSpPr>
        <p:spPr bwMode="auto">
          <a:xfrm>
            <a:off x="2771800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24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>
            <a:off x="2771800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22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860033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25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6" name="テキスト ボックス 16"/>
          <p:cNvSpPr txBox="1">
            <a:spLocks noChangeArrowheads="1"/>
          </p:cNvSpPr>
          <p:nvPr/>
        </p:nvSpPr>
        <p:spPr bwMode="auto">
          <a:xfrm>
            <a:off x="4860033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26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4860032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27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876256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28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6516216" y="6381328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+7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619672" y="6414777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-</a:t>
            </a:r>
            <a:r>
              <a:rPr lang="en-US" altLang="ja-JP" sz="1800" dirty="0" smtClean="0"/>
              <a:t>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52869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cl-0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1" t="11865" b="-3272"/>
          <a:stretch/>
        </p:blipFill>
        <p:spPr>
          <a:xfrm>
            <a:off x="209738" y="799657"/>
            <a:ext cx="8273004" cy="56907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SST anomalies   (May 10)</a:t>
            </a:r>
            <a:endParaRPr kumimoji="1" lang="ja-JP" altLang="en-US" dirty="0"/>
          </a:p>
        </p:txBody>
      </p:sp>
      <p:pic>
        <p:nvPicPr>
          <p:cNvPr id="8" name="図 7" descr="スクリーンショット 2016-02-23 20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446991"/>
            <a:ext cx="4104456" cy="280429"/>
          </a:xfrm>
          <a:prstGeom prst="rect">
            <a:avLst/>
          </a:prstGeom>
        </p:spPr>
      </p:pic>
      <p:sp>
        <p:nvSpPr>
          <p:cNvPr id="9" name="テキスト ボックス 16"/>
          <p:cNvSpPr txBox="1">
            <a:spLocks noChangeArrowheads="1"/>
          </p:cNvSpPr>
          <p:nvPr/>
        </p:nvSpPr>
        <p:spPr bwMode="auto">
          <a:xfrm>
            <a:off x="1043608" y="764704"/>
            <a:ext cx="97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/>
              <a:t>Obs</a:t>
            </a:r>
            <a:endParaRPr lang="ja-JP" altLang="en-US" sz="1800" dirty="0"/>
          </a:p>
        </p:txBody>
      </p:sp>
      <p:sp>
        <p:nvSpPr>
          <p:cNvPr id="10" name="テキスト ボックス 16"/>
          <p:cNvSpPr txBox="1">
            <a:spLocks noChangeArrowheads="1"/>
          </p:cNvSpPr>
          <p:nvPr/>
        </p:nvSpPr>
        <p:spPr bwMode="auto">
          <a:xfrm>
            <a:off x="827584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20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827584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21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2771800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23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3" name="テキスト ボックス 16"/>
          <p:cNvSpPr txBox="1">
            <a:spLocks noChangeArrowheads="1"/>
          </p:cNvSpPr>
          <p:nvPr/>
        </p:nvSpPr>
        <p:spPr bwMode="auto">
          <a:xfrm>
            <a:off x="2771800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24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>
            <a:off x="2771800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22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860033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25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6" name="テキスト ボックス 16"/>
          <p:cNvSpPr txBox="1">
            <a:spLocks noChangeArrowheads="1"/>
          </p:cNvSpPr>
          <p:nvPr/>
        </p:nvSpPr>
        <p:spPr bwMode="auto">
          <a:xfrm>
            <a:off x="4860033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26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4860032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27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876256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28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6516216" y="6381328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+7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619672" y="6414777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-</a:t>
            </a:r>
            <a:r>
              <a:rPr lang="en-US" altLang="ja-JP" sz="1800" dirty="0" smtClean="0"/>
              <a:t>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631966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cl-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0" t="14543" r="-559" b="-10489"/>
          <a:stretch/>
        </p:blipFill>
        <p:spPr>
          <a:xfrm>
            <a:off x="304190" y="981043"/>
            <a:ext cx="8229600" cy="595533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SST anomalies   (May 18)</a:t>
            </a:r>
            <a:endParaRPr kumimoji="1" lang="ja-JP" altLang="en-US" dirty="0"/>
          </a:p>
        </p:txBody>
      </p:sp>
      <p:pic>
        <p:nvPicPr>
          <p:cNvPr id="8" name="図 7" descr="スクリーンショット 2016-02-23 20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446991"/>
            <a:ext cx="4104456" cy="280429"/>
          </a:xfrm>
          <a:prstGeom prst="rect">
            <a:avLst/>
          </a:prstGeom>
        </p:spPr>
      </p:pic>
      <p:sp>
        <p:nvSpPr>
          <p:cNvPr id="9" name="テキスト ボックス 16"/>
          <p:cNvSpPr txBox="1">
            <a:spLocks noChangeArrowheads="1"/>
          </p:cNvSpPr>
          <p:nvPr/>
        </p:nvSpPr>
        <p:spPr bwMode="auto">
          <a:xfrm>
            <a:off x="1043608" y="764704"/>
            <a:ext cx="97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/>
              <a:t>Obs</a:t>
            </a:r>
            <a:endParaRPr lang="ja-JP" altLang="en-US" sz="1800" dirty="0"/>
          </a:p>
        </p:txBody>
      </p:sp>
      <p:sp>
        <p:nvSpPr>
          <p:cNvPr id="10" name="テキスト ボックス 16"/>
          <p:cNvSpPr txBox="1">
            <a:spLocks noChangeArrowheads="1"/>
          </p:cNvSpPr>
          <p:nvPr/>
        </p:nvSpPr>
        <p:spPr bwMode="auto">
          <a:xfrm>
            <a:off x="827584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20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827584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21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2771800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23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3" name="テキスト ボックス 16"/>
          <p:cNvSpPr txBox="1">
            <a:spLocks noChangeArrowheads="1"/>
          </p:cNvSpPr>
          <p:nvPr/>
        </p:nvSpPr>
        <p:spPr bwMode="auto">
          <a:xfrm>
            <a:off x="2771800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24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>
            <a:off x="2771800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22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860033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25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6" name="テキスト ボックス 16"/>
          <p:cNvSpPr txBox="1">
            <a:spLocks noChangeArrowheads="1"/>
          </p:cNvSpPr>
          <p:nvPr/>
        </p:nvSpPr>
        <p:spPr bwMode="auto">
          <a:xfrm>
            <a:off x="4860033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26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4860032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27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876256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28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6516216" y="6381328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+7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619672" y="6414777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-</a:t>
            </a:r>
            <a:r>
              <a:rPr lang="en-US" altLang="ja-JP" sz="1800" dirty="0" smtClean="0"/>
              <a:t>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220150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cl-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9507"/>
          <a:stretch/>
        </p:blipFill>
        <p:spPr>
          <a:xfrm>
            <a:off x="56336" y="681429"/>
            <a:ext cx="8423119" cy="559079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SST anomalies   (May 26)</a:t>
            </a:r>
            <a:endParaRPr kumimoji="1" lang="ja-JP" altLang="en-US" dirty="0"/>
          </a:p>
        </p:txBody>
      </p:sp>
      <p:pic>
        <p:nvPicPr>
          <p:cNvPr id="8" name="図 7" descr="スクリーンショット 2016-02-23 20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446991"/>
            <a:ext cx="4104456" cy="280429"/>
          </a:xfrm>
          <a:prstGeom prst="rect">
            <a:avLst/>
          </a:prstGeom>
        </p:spPr>
      </p:pic>
      <p:sp>
        <p:nvSpPr>
          <p:cNvPr id="9" name="テキスト ボックス 16"/>
          <p:cNvSpPr txBox="1">
            <a:spLocks noChangeArrowheads="1"/>
          </p:cNvSpPr>
          <p:nvPr/>
        </p:nvSpPr>
        <p:spPr bwMode="auto">
          <a:xfrm>
            <a:off x="1043608" y="764704"/>
            <a:ext cx="97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/>
              <a:t>Obs</a:t>
            </a:r>
            <a:endParaRPr lang="ja-JP" altLang="en-US" sz="1800" dirty="0"/>
          </a:p>
        </p:txBody>
      </p:sp>
      <p:sp>
        <p:nvSpPr>
          <p:cNvPr id="10" name="テキスト ボックス 16"/>
          <p:cNvSpPr txBox="1">
            <a:spLocks noChangeArrowheads="1"/>
          </p:cNvSpPr>
          <p:nvPr/>
        </p:nvSpPr>
        <p:spPr bwMode="auto">
          <a:xfrm>
            <a:off x="827584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20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827584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21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2771800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23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3" name="テキスト ボックス 16"/>
          <p:cNvSpPr txBox="1">
            <a:spLocks noChangeArrowheads="1"/>
          </p:cNvSpPr>
          <p:nvPr/>
        </p:nvSpPr>
        <p:spPr bwMode="auto">
          <a:xfrm>
            <a:off x="2771800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24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>
            <a:off x="2771800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22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860033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25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6" name="テキスト ボックス 16"/>
          <p:cNvSpPr txBox="1">
            <a:spLocks noChangeArrowheads="1"/>
          </p:cNvSpPr>
          <p:nvPr/>
        </p:nvSpPr>
        <p:spPr bwMode="auto">
          <a:xfrm>
            <a:off x="4860033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26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4860032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27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876256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28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6516216" y="6381328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+7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619672" y="6414777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-</a:t>
            </a:r>
            <a:r>
              <a:rPr lang="en-US" altLang="ja-JP" sz="1800" dirty="0" smtClean="0"/>
              <a:t>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4021423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コンテンツ プレースホルダー 3" descr="dcl-09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14589" r="-5953" b="-3463"/>
          <a:stretch/>
        </p:blipFill>
        <p:spPr>
          <a:xfrm>
            <a:off x="294636" y="985094"/>
            <a:ext cx="8654154" cy="5461897"/>
          </a:xfr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SST anomalies   (June 3)</a:t>
            </a:r>
            <a:endParaRPr kumimoji="1" lang="ja-JP" altLang="en-US" dirty="0"/>
          </a:p>
        </p:txBody>
      </p:sp>
      <p:pic>
        <p:nvPicPr>
          <p:cNvPr id="8" name="図 7" descr="スクリーンショット 2016-02-23 20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446991"/>
            <a:ext cx="4104456" cy="280429"/>
          </a:xfrm>
          <a:prstGeom prst="rect">
            <a:avLst/>
          </a:prstGeom>
        </p:spPr>
      </p:pic>
      <p:sp>
        <p:nvSpPr>
          <p:cNvPr id="9" name="テキスト ボックス 16"/>
          <p:cNvSpPr txBox="1">
            <a:spLocks noChangeArrowheads="1"/>
          </p:cNvSpPr>
          <p:nvPr/>
        </p:nvSpPr>
        <p:spPr bwMode="auto">
          <a:xfrm>
            <a:off x="1043608" y="764704"/>
            <a:ext cx="97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/>
              <a:t>Obs</a:t>
            </a:r>
            <a:endParaRPr lang="ja-JP" altLang="en-US" sz="1800" dirty="0"/>
          </a:p>
        </p:txBody>
      </p:sp>
      <p:sp>
        <p:nvSpPr>
          <p:cNvPr id="10" name="テキスト ボックス 16"/>
          <p:cNvSpPr txBox="1">
            <a:spLocks noChangeArrowheads="1"/>
          </p:cNvSpPr>
          <p:nvPr/>
        </p:nvSpPr>
        <p:spPr bwMode="auto">
          <a:xfrm>
            <a:off x="827584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20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827584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21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2771800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23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3" name="テキスト ボックス 16"/>
          <p:cNvSpPr txBox="1">
            <a:spLocks noChangeArrowheads="1"/>
          </p:cNvSpPr>
          <p:nvPr/>
        </p:nvSpPr>
        <p:spPr bwMode="auto">
          <a:xfrm>
            <a:off x="2771800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24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>
            <a:off x="2771800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22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860033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25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6" name="テキスト ボックス 16"/>
          <p:cNvSpPr txBox="1">
            <a:spLocks noChangeArrowheads="1"/>
          </p:cNvSpPr>
          <p:nvPr/>
        </p:nvSpPr>
        <p:spPr bwMode="auto">
          <a:xfrm>
            <a:off x="4860033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26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4860032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27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876256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28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6516216" y="6381328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+7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619672" y="6414777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-</a:t>
            </a:r>
            <a:r>
              <a:rPr lang="en-US" altLang="ja-JP" sz="1800" dirty="0" smtClean="0"/>
              <a:t>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401986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dcl-1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989" b="-5479"/>
          <a:stretch/>
        </p:blipFill>
        <p:spPr>
          <a:xfrm>
            <a:off x="-256346" y="81557"/>
            <a:ext cx="9114148" cy="647788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SST anomalies   (June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11)</a:t>
            </a:r>
            <a:endParaRPr kumimoji="1" lang="ja-JP" altLang="en-US" dirty="0"/>
          </a:p>
        </p:txBody>
      </p:sp>
      <p:pic>
        <p:nvPicPr>
          <p:cNvPr id="8" name="図 7" descr="スクリーンショット 2016-02-23 20.38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6446991"/>
            <a:ext cx="4104456" cy="280429"/>
          </a:xfrm>
          <a:prstGeom prst="rect">
            <a:avLst/>
          </a:prstGeom>
        </p:spPr>
      </p:pic>
      <p:sp>
        <p:nvSpPr>
          <p:cNvPr id="9" name="テキスト ボックス 16"/>
          <p:cNvSpPr txBox="1">
            <a:spLocks noChangeArrowheads="1"/>
          </p:cNvSpPr>
          <p:nvPr/>
        </p:nvSpPr>
        <p:spPr bwMode="auto">
          <a:xfrm>
            <a:off x="1043608" y="764704"/>
            <a:ext cx="973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err="1"/>
              <a:t>Obs</a:t>
            </a:r>
            <a:endParaRPr lang="ja-JP" altLang="en-US" sz="1800" dirty="0"/>
          </a:p>
        </p:txBody>
      </p:sp>
      <p:sp>
        <p:nvSpPr>
          <p:cNvPr id="10" name="テキスト ボックス 16"/>
          <p:cNvSpPr txBox="1">
            <a:spLocks noChangeArrowheads="1"/>
          </p:cNvSpPr>
          <p:nvPr/>
        </p:nvSpPr>
        <p:spPr bwMode="auto">
          <a:xfrm>
            <a:off x="827584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20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1" name="テキスト ボックス 16"/>
          <p:cNvSpPr txBox="1">
            <a:spLocks noChangeArrowheads="1"/>
          </p:cNvSpPr>
          <p:nvPr/>
        </p:nvSpPr>
        <p:spPr bwMode="auto">
          <a:xfrm>
            <a:off x="827584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21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2" name="テキスト ボックス 16"/>
          <p:cNvSpPr txBox="1">
            <a:spLocks noChangeArrowheads="1"/>
          </p:cNvSpPr>
          <p:nvPr/>
        </p:nvSpPr>
        <p:spPr bwMode="auto">
          <a:xfrm>
            <a:off x="2771800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23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3" name="テキスト ボックス 16"/>
          <p:cNvSpPr txBox="1">
            <a:spLocks noChangeArrowheads="1"/>
          </p:cNvSpPr>
          <p:nvPr/>
        </p:nvSpPr>
        <p:spPr bwMode="auto">
          <a:xfrm>
            <a:off x="2771800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24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>
            <a:off x="2771800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22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>
            <a:off x="4860033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25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6" name="テキスト ボックス 16"/>
          <p:cNvSpPr txBox="1">
            <a:spLocks noChangeArrowheads="1"/>
          </p:cNvSpPr>
          <p:nvPr/>
        </p:nvSpPr>
        <p:spPr bwMode="auto">
          <a:xfrm>
            <a:off x="4860033" y="2708920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26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7" name="テキスト ボックス 16"/>
          <p:cNvSpPr txBox="1">
            <a:spLocks noChangeArrowheads="1"/>
          </p:cNvSpPr>
          <p:nvPr/>
        </p:nvSpPr>
        <p:spPr bwMode="auto">
          <a:xfrm>
            <a:off x="4860032" y="464384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27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18" name="テキスト ボックス 17"/>
          <p:cNvSpPr txBox="1">
            <a:spLocks noChangeArrowheads="1"/>
          </p:cNvSpPr>
          <p:nvPr/>
        </p:nvSpPr>
        <p:spPr bwMode="auto">
          <a:xfrm>
            <a:off x="6876256" y="764704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Apr 28 </a:t>
            </a:r>
            <a:r>
              <a:rPr lang="en-US" altLang="ja-JP" sz="1800" dirty="0" err="1" smtClean="0"/>
              <a:t>init</a:t>
            </a:r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  <p:sp>
        <p:nvSpPr>
          <p:cNvPr id="21" name="テキスト ボックス 20"/>
          <p:cNvSpPr txBox="1">
            <a:spLocks noChangeArrowheads="1"/>
          </p:cNvSpPr>
          <p:nvPr/>
        </p:nvSpPr>
        <p:spPr bwMode="auto">
          <a:xfrm>
            <a:off x="6516216" y="6381328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+7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  <p:sp>
        <p:nvSpPr>
          <p:cNvPr id="22" name="テキスト ボックス 21"/>
          <p:cNvSpPr txBox="1">
            <a:spLocks noChangeArrowheads="1"/>
          </p:cNvSpPr>
          <p:nvPr/>
        </p:nvSpPr>
        <p:spPr bwMode="auto">
          <a:xfrm>
            <a:off x="1619672" y="6414777"/>
            <a:ext cx="14401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-</a:t>
            </a:r>
            <a:r>
              <a:rPr lang="en-US" altLang="ja-JP" sz="1800" dirty="0" smtClean="0"/>
              <a:t>7 </a:t>
            </a:r>
            <a:r>
              <a:rPr lang="en-US" altLang="ja-JP" sz="1800" dirty="0" err="1" smtClean="0"/>
              <a:t>deg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1530528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fig06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5" t="37740" r="21102" b="9834"/>
          <a:stretch/>
        </p:blipFill>
        <p:spPr>
          <a:xfrm>
            <a:off x="5725861" y="2565042"/>
            <a:ext cx="3125189" cy="2013612"/>
          </a:xfrm>
          <a:prstGeom prst="rect">
            <a:avLst/>
          </a:prstGeom>
        </p:spPr>
      </p:pic>
      <p:pic>
        <p:nvPicPr>
          <p:cNvPr id="8" name="図 7" descr="fig026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79" t="36527" r="21532" b="9833"/>
          <a:stretch/>
        </p:blipFill>
        <p:spPr>
          <a:xfrm>
            <a:off x="5734856" y="394907"/>
            <a:ext cx="3103101" cy="2066259"/>
          </a:xfrm>
          <a:prstGeom prst="rect">
            <a:avLst/>
          </a:prstGeom>
        </p:spPr>
      </p:pic>
      <p:pic>
        <p:nvPicPr>
          <p:cNvPr id="9" name="図 8" descr="fig0936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5" t="37336" r="21389" b="10036"/>
          <a:stretch/>
        </p:blipFill>
        <p:spPr>
          <a:xfrm>
            <a:off x="5712769" y="4659046"/>
            <a:ext cx="3125188" cy="2031494"/>
          </a:xfrm>
          <a:prstGeom prst="rect">
            <a:avLst/>
          </a:prstGeom>
        </p:spPr>
      </p:pic>
      <p:pic>
        <p:nvPicPr>
          <p:cNvPr id="10" name="図 9" descr="hfig264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58792" r="17523" b="9226"/>
          <a:stretch/>
        </p:blipFill>
        <p:spPr>
          <a:xfrm>
            <a:off x="440747" y="794292"/>
            <a:ext cx="4664654" cy="1627063"/>
          </a:xfrm>
          <a:prstGeom prst="rect">
            <a:avLst/>
          </a:prstGeom>
        </p:spPr>
      </p:pic>
      <p:pic>
        <p:nvPicPr>
          <p:cNvPr id="11" name="図 10" descr="hfig600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2" t="58993" r="17666" b="9430"/>
          <a:stretch/>
        </p:blipFill>
        <p:spPr>
          <a:xfrm>
            <a:off x="428048" y="2931691"/>
            <a:ext cx="4664653" cy="1610020"/>
          </a:xfrm>
          <a:prstGeom prst="rect">
            <a:avLst/>
          </a:prstGeom>
        </p:spPr>
      </p:pic>
      <p:pic>
        <p:nvPicPr>
          <p:cNvPr id="12" name="図 11" descr="hfig936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t="58993" r="17809" b="9430"/>
          <a:stretch/>
        </p:blipFill>
        <p:spPr>
          <a:xfrm>
            <a:off x="478848" y="5059741"/>
            <a:ext cx="4664654" cy="1617176"/>
          </a:xfrm>
          <a:prstGeom prst="rect">
            <a:avLst/>
          </a:prstGeom>
        </p:spPr>
      </p:pic>
      <p:sp>
        <p:nvSpPr>
          <p:cNvPr id="13" name="テキスト ボックス 16"/>
          <p:cNvSpPr txBox="1">
            <a:spLocks noChangeArrowheads="1"/>
          </p:cNvSpPr>
          <p:nvPr/>
        </p:nvSpPr>
        <p:spPr bwMode="auto">
          <a:xfrm>
            <a:off x="1151949" y="424960"/>
            <a:ext cx="3341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SST anomaly, 850hPa winds</a:t>
            </a:r>
            <a:endParaRPr lang="ja-JP" altLang="en-US" sz="1800" dirty="0"/>
          </a:p>
        </p:txBody>
      </p:sp>
      <p:sp>
        <p:nvSpPr>
          <p:cNvPr id="14" name="テキスト ボックス 16"/>
          <p:cNvSpPr txBox="1">
            <a:spLocks noChangeArrowheads="1"/>
          </p:cNvSpPr>
          <p:nvPr/>
        </p:nvSpPr>
        <p:spPr bwMode="auto">
          <a:xfrm rot="16200000">
            <a:off x="-173636" y="1341331"/>
            <a:ext cx="82925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May 1</a:t>
            </a:r>
            <a:endParaRPr lang="ja-JP" altLang="en-US" sz="1800" dirty="0"/>
          </a:p>
        </p:txBody>
      </p:sp>
      <p:sp>
        <p:nvSpPr>
          <p:cNvPr id="15" name="テキスト ボックス 16"/>
          <p:cNvSpPr txBox="1">
            <a:spLocks noChangeArrowheads="1"/>
          </p:cNvSpPr>
          <p:nvPr/>
        </p:nvSpPr>
        <p:spPr bwMode="auto">
          <a:xfrm rot="16200000">
            <a:off x="-272639" y="3420895"/>
            <a:ext cx="1013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May 15</a:t>
            </a:r>
            <a:endParaRPr lang="ja-JP" altLang="en-US" sz="1800" dirty="0"/>
          </a:p>
        </p:txBody>
      </p:sp>
      <p:sp>
        <p:nvSpPr>
          <p:cNvPr id="16" name="テキスト ボックス 16"/>
          <p:cNvSpPr txBox="1">
            <a:spLocks noChangeArrowheads="1"/>
          </p:cNvSpPr>
          <p:nvPr/>
        </p:nvSpPr>
        <p:spPr bwMode="auto">
          <a:xfrm rot="16200000">
            <a:off x="-250681" y="5656095"/>
            <a:ext cx="1013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May 29</a:t>
            </a:r>
            <a:endParaRPr lang="ja-JP" altLang="en-US" sz="18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092701" y="233243"/>
            <a:ext cx="986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8</a:t>
            </a:r>
            <a:r>
              <a:rPr lang="en-US" altLang="ja-JP" sz="1400" dirty="0" smtClean="0"/>
              <a:t>00 </a:t>
            </a:r>
            <a:r>
              <a:rPr lang="en-US" altLang="ja-JP" sz="1400" dirty="0" err="1" smtClean="0"/>
              <a:t>hPa</a:t>
            </a:r>
            <a:endParaRPr kumimoji="1" lang="ja-JP" altLang="en-US" sz="1400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092701" y="608435"/>
            <a:ext cx="9862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10</a:t>
            </a:r>
            <a:r>
              <a:rPr lang="en-US" altLang="ja-JP" sz="1400" dirty="0" smtClean="0"/>
              <a:t>00 </a:t>
            </a:r>
            <a:r>
              <a:rPr lang="en-US" altLang="ja-JP" sz="1400" dirty="0" err="1" smtClean="0"/>
              <a:t>hPa</a:t>
            </a:r>
            <a:endParaRPr kumimoji="1" lang="ja-JP" altLang="en-US" sz="1400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092701" y="1751499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100 m</a:t>
            </a:r>
            <a:endParaRPr kumimoji="1" lang="ja-JP" altLang="en-US" sz="1600" dirty="0"/>
          </a:p>
        </p:txBody>
      </p:sp>
      <p:sp>
        <p:nvSpPr>
          <p:cNvPr id="22" name="テキスト ボックス 16"/>
          <p:cNvSpPr txBox="1">
            <a:spLocks noChangeArrowheads="1"/>
          </p:cNvSpPr>
          <p:nvPr/>
        </p:nvSpPr>
        <p:spPr bwMode="auto">
          <a:xfrm>
            <a:off x="5461000" y="-19365"/>
            <a:ext cx="3759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Winds, currents, ocean T, currents</a:t>
            </a:r>
            <a:endParaRPr lang="ja-JP" altLang="en-US" sz="1800" dirty="0"/>
          </a:p>
        </p:txBody>
      </p:sp>
      <p:sp>
        <p:nvSpPr>
          <p:cNvPr id="23" name="テキスト ボックス 16"/>
          <p:cNvSpPr txBox="1">
            <a:spLocks noChangeArrowheads="1"/>
          </p:cNvSpPr>
          <p:nvPr/>
        </p:nvSpPr>
        <p:spPr bwMode="auto">
          <a:xfrm>
            <a:off x="157892" y="55628"/>
            <a:ext cx="33414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NICOCO, Apr. 20 </a:t>
            </a:r>
            <a:r>
              <a:rPr lang="en-US" altLang="ja-JP" sz="1800" dirty="0" err="1" smtClean="0"/>
              <a:t>init</a:t>
            </a:r>
            <a:endParaRPr lang="ja-JP" altLang="en-US" sz="18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118101" y="2246799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Depth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971673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5254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should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</a:t>
            </a:r>
            <a:r>
              <a:rPr lang="ja-JP" altLang="en-US" dirty="0" smtClean="0"/>
              <a:t>e </a:t>
            </a:r>
            <a:r>
              <a:rPr lang="en-US" altLang="ja-JP" dirty="0" smtClean="0"/>
              <a:t>use</a:t>
            </a:r>
            <a:r>
              <a:rPr lang="ja-JP" altLang="en-US" dirty="0" smtClean="0"/>
              <a:t> </a:t>
            </a:r>
            <a:r>
              <a:rPr lang="en-US" altLang="ja-JP" dirty="0" smtClean="0"/>
              <a:t>NICOCO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for??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1397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/>
              <a:t>   A major motivation for ocean coupling is </a:t>
            </a:r>
            <a:r>
              <a:rPr lang="en-US" altLang="ja-JP" b="1" dirty="0" smtClean="0">
                <a:solidFill>
                  <a:srgbClr val="FF0000"/>
                </a:solidFill>
              </a:rPr>
              <a:t>climate studies</a:t>
            </a:r>
            <a:r>
              <a:rPr lang="en-US" altLang="ja-JP" dirty="0" smtClean="0"/>
              <a:t>.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→ A super-heavy task for NICAM at the moment, </a:t>
            </a:r>
            <a:br>
              <a:rPr lang="en-US" altLang="ja-JP" dirty="0" smtClean="0"/>
            </a:br>
            <a:r>
              <a:rPr lang="en-US" altLang="ja-JP" dirty="0" smtClean="0"/>
              <a:t>          not quite suitable for a pilot experiment.</a:t>
            </a:r>
          </a:p>
          <a:p>
            <a:pPr marL="514350" indent="-514350">
              <a:buAutoNum type="arabicParenR"/>
            </a:pP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249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 descr="スクリーンショット 2016-11-23 17.54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94" y="4243216"/>
            <a:ext cx="4589290" cy="191780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198055" y="5998006"/>
            <a:ext cx="547545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ja-JP" sz="1400" dirty="0" smtClean="0"/>
              <a:t>        4       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 8        12      16       20       24      28       32       36      40 (days)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916803" y="4284884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1.0</a:t>
            </a:r>
            <a:endParaRPr kumimoji="1" lang="ja-JP" altLang="en-US" sz="1600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19436" y="461634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0.8</a:t>
            </a:r>
            <a:endParaRPr kumimoji="1" lang="ja-JP" altLang="en-US" sz="1600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919436" y="4940646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0.6</a:t>
            </a:r>
            <a:endParaRPr kumimoji="1" lang="ja-JP" altLang="en-US" sz="16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1919436" y="5545031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0.2</a:t>
            </a:r>
            <a:endParaRPr kumimoji="1" lang="ja-JP" altLang="en-US" sz="1600" dirty="0"/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919436" y="5248817"/>
            <a:ext cx="805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0.4</a:t>
            </a:r>
            <a:endParaRPr kumimoji="1" lang="ja-JP" altLang="en-US" sz="1600" dirty="0"/>
          </a:p>
        </p:txBody>
      </p:sp>
      <p:sp>
        <p:nvSpPr>
          <p:cNvPr id="28" name="テキスト ボックス 27"/>
          <p:cNvSpPr txBox="1"/>
          <p:nvPr/>
        </p:nvSpPr>
        <p:spPr>
          <a:xfrm rot="16200000">
            <a:off x="1449890" y="4975927"/>
            <a:ext cx="68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S</a:t>
            </a:r>
            <a:r>
              <a:rPr lang="en-US" altLang="ja-JP" sz="1600" dirty="0" smtClean="0"/>
              <a:t>core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4479870" y="5588638"/>
            <a:ext cx="1981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</a:t>
            </a:r>
            <a:r>
              <a:rPr kumimoji="1" lang="en-US" altLang="ja-JP" sz="1600" dirty="0" smtClean="0"/>
              <a:t>ICAM</a:t>
            </a:r>
            <a:endParaRPr kumimoji="1" lang="ja-JP" altLang="en-US" sz="1600" dirty="0"/>
          </a:p>
        </p:txBody>
      </p:sp>
      <p:cxnSp>
        <p:nvCxnSpPr>
          <p:cNvPr id="30" name="直線コネクタ 29"/>
          <p:cNvCxnSpPr/>
          <p:nvPr/>
        </p:nvCxnSpPr>
        <p:spPr>
          <a:xfrm flipH="1">
            <a:off x="4989154" y="5357915"/>
            <a:ext cx="708911" cy="308252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 flipH="1">
            <a:off x="3605916" y="4873549"/>
            <a:ext cx="529574" cy="45137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/>
          <p:cNvSpPr txBox="1"/>
          <p:nvPr/>
        </p:nvSpPr>
        <p:spPr>
          <a:xfrm>
            <a:off x="3007864" y="5252347"/>
            <a:ext cx="1946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 smtClean="0"/>
              <a:t>NICOCO</a:t>
            </a:r>
            <a:endParaRPr kumimoji="1" lang="ja-JP" altLang="en-US" sz="1600" dirty="0"/>
          </a:p>
        </p:txBody>
      </p:sp>
      <p:pic>
        <p:nvPicPr>
          <p:cNvPr id="33" name="図 32" descr="スクリーンショット 2016-11-23 18.21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660" y="1664765"/>
            <a:ext cx="4382419" cy="1997040"/>
          </a:xfrm>
          <a:prstGeom prst="rect">
            <a:avLst/>
          </a:prstGeom>
        </p:spPr>
      </p:pic>
      <p:sp>
        <p:nvSpPr>
          <p:cNvPr id="34" name="テキスト ボックス 33"/>
          <p:cNvSpPr txBox="1"/>
          <p:nvPr/>
        </p:nvSpPr>
        <p:spPr>
          <a:xfrm>
            <a:off x="2103230" y="2675890"/>
            <a:ext cx="466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0.0</a:t>
            </a:r>
            <a:endParaRPr kumimoji="1" lang="ja-JP" altLang="en-US" sz="1600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103897" y="1961157"/>
            <a:ext cx="48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2.0</a:t>
            </a:r>
            <a:endParaRPr kumimoji="1" lang="ja-JP" altLang="en-US" sz="1600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104821" y="2311624"/>
            <a:ext cx="48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1</a:t>
            </a:r>
            <a:r>
              <a:rPr lang="en-US" altLang="ja-JP" sz="1600" dirty="0" smtClean="0"/>
              <a:t>.0</a:t>
            </a:r>
            <a:endParaRPr kumimoji="1" lang="ja-JP" altLang="en-US" sz="1600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2044970" y="3026357"/>
            <a:ext cx="60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-1.0</a:t>
            </a:r>
            <a:endParaRPr kumimoji="1" lang="ja-JP" altLang="en-US" sz="1600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104821" y="1600913"/>
            <a:ext cx="4887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3</a:t>
            </a:r>
            <a:r>
              <a:rPr lang="en-US" altLang="ja-JP" sz="1600" dirty="0" smtClean="0"/>
              <a:t>.0</a:t>
            </a:r>
            <a:endParaRPr kumimoji="1" lang="ja-JP" altLang="en-US" sz="1600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045894" y="3353522"/>
            <a:ext cx="606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-2.0</a:t>
            </a:r>
            <a:endParaRPr kumimoji="1" lang="ja-JP" altLang="en-US" sz="1600" dirty="0"/>
          </a:p>
        </p:txBody>
      </p:sp>
      <p:sp>
        <p:nvSpPr>
          <p:cNvPr id="40" name="テキスト ボックス 39"/>
          <p:cNvSpPr txBox="1"/>
          <p:nvPr/>
        </p:nvSpPr>
        <p:spPr>
          <a:xfrm rot="16200000">
            <a:off x="1265601" y="2429596"/>
            <a:ext cx="1458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 smtClean="0"/>
              <a:t>NINO3.4  Index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685841" y="3533644"/>
            <a:ext cx="4093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 smtClean="0"/>
              <a:t>May 1                Jun </a:t>
            </a:r>
            <a:r>
              <a:rPr lang="en-US" altLang="ja-JP" sz="1400" dirty="0"/>
              <a:t>1</a:t>
            </a:r>
            <a:r>
              <a:rPr lang="en-US" altLang="ja-JP" sz="1400" dirty="0" smtClean="0"/>
              <a:t>       </a:t>
            </a:r>
            <a:r>
              <a:rPr lang="ja-JP" altLang="en-US" sz="1400" dirty="0" smtClean="0"/>
              <a:t> </a:t>
            </a:r>
            <a:r>
              <a:rPr lang="en-US" altLang="ja-JP" sz="1400" dirty="0" smtClean="0"/>
              <a:t>          Jul 2                 Aug 2</a:t>
            </a: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454664" y="293098"/>
            <a:ext cx="86004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 smtClean="0"/>
              <a:t>NICOCO, 9 members</a:t>
            </a:r>
            <a:r>
              <a:rPr kumimoji="1" lang="ja-JP" altLang="en-US" sz="3200" dirty="0" smtClean="0"/>
              <a:t> </a:t>
            </a:r>
            <a:r>
              <a:rPr lang="en-US" altLang="ja-JP" sz="3200" dirty="0"/>
              <a:t>(</a:t>
            </a:r>
            <a:r>
              <a:rPr lang="en-US" altLang="ja-JP" sz="3200" dirty="0" smtClean="0"/>
              <a:t>Apr. 20  - Apr. 28, 1998 </a:t>
            </a:r>
            <a:r>
              <a:rPr lang="en-US" altLang="ja-JP" sz="3200" dirty="0" err="1" smtClean="0"/>
              <a:t>init</a:t>
            </a:r>
            <a:r>
              <a:rPr lang="en-US" altLang="ja-JP" sz="3200" dirty="0" smtClean="0"/>
              <a:t>)</a:t>
            </a:r>
          </a:p>
          <a:p>
            <a:r>
              <a:rPr kumimoji="1" lang="en-US" altLang="ja-JP" sz="3200" dirty="0"/>
              <a:t> </a:t>
            </a:r>
            <a:r>
              <a:rPr kumimoji="1" lang="en-US" altLang="ja-JP" sz="3200" dirty="0" smtClean="0"/>
              <a:t>   (</a:t>
            </a:r>
            <a:r>
              <a:rPr lang="en-US" altLang="ja-JP" sz="3200" dirty="0" smtClean="0"/>
              <a:t>D</a:t>
            </a:r>
            <a:r>
              <a:rPr lang="en-US" altLang="ja-JP" sz="3200" dirty="0" smtClean="0"/>
              <a:t>rift defined from 54 simulations is removed)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949446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11-10 8.29.4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" t="7506"/>
          <a:stretch/>
        </p:blipFill>
        <p:spPr>
          <a:xfrm>
            <a:off x="1797722" y="1373756"/>
            <a:ext cx="5695278" cy="4909354"/>
          </a:xfrm>
          <a:prstGeom prst="rect">
            <a:avLst/>
          </a:prstGeom>
        </p:spPr>
      </p:pic>
      <p:sp>
        <p:nvSpPr>
          <p:cNvPr id="6" name="タイトル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100" dirty="0" smtClean="0"/>
              <a:t>Exploring the role of the MJO easterly winds</a:t>
            </a:r>
            <a:br>
              <a:rPr lang="en-US" altLang="ja-JP" sz="3100" dirty="0" smtClean="0"/>
            </a:br>
            <a:r>
              <a:rPr lang="en-US" altLang="ja-JP" sz="3100" dirty="0" smtClean="0"/>
              <a:t/>
            </a:r>
            <a:br>
              <a:rPr lang="en-US" altLang="ja-JP" sz="3100" dirty="0" smtClean="0"/>
            </a:br>
            <a:r>
              <a:rPr lang="en-US" altLang="ja-JP" sz="2400" dirty="0" smtClean="0"/>
              <a:t>May </a:t>
            </a:r>
            <a:r>
              <a:rPr lang="en-US" altLang="ja-JP" sz="2400" dirty="0" smtClean="0"/>
              <a:t>1  -  May </a:t>
            </a:r>
            <a:r>
              <a:rPr lang="en-US" altLang="ja-JP" sz="2400" dirty="0" smtClean="0"/>
              <a:t>2</a:t>
            </a:r>
            <a:r>
              <a:rPr lang="en-US" altLang="ja-JP" sz="2400" dirty="0" smtClean="0"/>
              <a:t>0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09967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recon1998042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7"/>
          <a:stretch/>
        </p:blipFill>
        <p:spPr>
          <a:xfrm>
            <a:off x="1320800" y="265345"/>
            <a:ext cx="3872822" cy="2537394"/>
          </a:xfrm>
          <a:prstGeom prst="rect">
            <a:avLst/>
          </a:prstGeom>
        </p:spPr>
      </p:pic>
      <p:pic>
        <p:nvPicPr>
          <p:cNvPr id="5" name="図 4" descr="1998042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8" t="20101" b="48353"/>
          <a:stretch/>
        </p:blipFill>
        <p:spPr>
          <a:xfrm>
            <a:off x="5702300" y="405967"/>
            <a:ext cx="2145620" cy="1746394"/>
          </a:xfrm>
          <a:prstGeom prst="rect">
            <a:avLst/>
          </a:prstGeom>
        </p:spPr>
      </p:pic>
      <p:pic>
        <p:nvPicPr>
          <p:cNvPr id="6" name="図 5" descr="recon1998042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6"/>
          <a:stretch/>
        </p:blipFill>
        <p:spPr>
          <a:xfrm>
            <a:off x="1320800" y="2328975"/>
            <a:ext cx="3872822" cy="2557386"/>
          </a:xfrm>
          <a:prstGeom prst="rect">
            <a:avLst/>
          </a:prstGeom>
        </p:spPr>
      </p:pic>
      <p:pic>
        <p:nvPicPr>
          <p:cNvPr id="7" name="図 6" descr="recon19980422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b="9223"/>
          <a:stretch/>
        </p:blipFill>
        <p:spPr>
          <a:xfrm>
            <a:off x="1320800" y="4465519"/>
            <a:ext cx="4041012" cy="2303581"/>
          </a:xfrm>
          <a:prstGeom prst="rect">
            <a:avLst/>
          </a:prstGeom>
        </p:spPr>
      </p:pic>
      <p:pic>
        <p:nvPicPr>
          <p:cNvPr id="8" name="図 7" descr="1998042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20761" b="47976"/>
          <a:stretch/>
        </p:blipFill>
        <p:spPr>
          <a:xfrm>
            <a:off x="5702300" y="2500291"/>
            <a:ext cx="2168304" cy="1746394"/>
          </a:xfrm>
          <a:prstGeom prst="rect">
            <a:avLst/>
          </a:prstGeom>
        </p:spPr>
      </p:pic>
      <p:pic>
        <p:nvPicPr>
          <p:cNvPr id="9" name="図 8" descr="1998042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5" t="18845" b="49522"/>
          <a:stretch/>
        </p:blipFill>
        <p:spPr>
          <a:xfrm>
            <a:off x="5626100" y="4591869"/>
            <a:ext cx="2200504" cy="1746394"/>
          </a:xfrm>
          <a:prstGeom prst="rect">
            <a:avLst/>
          </a:prstGeom>
        </p:spPr>
      </p:pic>
      <p:sp>
        <p:nvSpPr>
          <p:cNvPr id="10" name="正方形/長方形 9"/>
          <p:cNvSpPr/>
          <p:nvPr/>
        </p:nvSpPr>
        <p:spPr>
          <a:xfrm>
            <a:off x="2334127" y="405967"/>
            <a:ext cx="192773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2334127" y="2500291"/>
            <a:ext cx="192773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2327767" y="4591869"/>
            <a:ext cx="192773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532722" y="220379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81922" y="1967695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4" name="正方形/長方形 13"/>
          <p:cNvSpPr/>
          <p:nvPr/>
        </p:nvSpPr>
        <p:spPr>
          <a:xfrm>
            <a:off x="447399" y="6153597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5" name="正方形/長方形 14"/>
          <p:cNvSpPr/>
          <p:nvPr/>
        </p:nvSpPr>
        <p:spPr>
          <a:xfrm>
            <a:off x="466527" y="3985750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83522" y="2328975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532722" y="4407203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1276272" y="-1465"/>
            <a:ext cx="3890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Reconstructed 850 </a:t>
            </a:r>
            <a:r>
              <a:rPr lang="en-US" altLang="ja-JP" dirty="0" err="1" smtClean="0"/>
              <a:t>hPa</a:t>
            </a:r>
            <a:r>
              <a:rPr lang="en-US" altLang="ja-JP" dirty="0" smtClean="0"/>
              <a:t> MJO zonal wind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070600" y="35713"/>
            <a:ext cx="136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SST anomaly</a:t>
            </a:r>
            <a:endParaRPr lang="ja-JP" altLang="en-US" dirty="0"/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4255506" y="405968"/>
            <a:ext cx="3377194" cy="0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/>
          <p:cNvCxnSpPr/>
          <p:nvPr/>
        </p:nvCxnSpPr>
        <p:spPr>
          <a:xfrm flipH="1">
            <a:off x="4308718" y="2152362"/>
            <a:ext cx="3323982" cy="0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円/楕円 24"/>
          <p:cNvSpPr/>
          <p:nvPr/>
        </p:nvSpPr>
        <p:spPr>
          <a:xfrm rot="5400000">
            <a:off x="6519381" y="1394460"/>
            <a:ext cx="1216400" cy="620952"/>
          </a:xfrm>
          <a:prstGeom prst="ellipse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円/楕円 25"/>
          <p:cNvSpPr/>
          <p:nvPr/>
        </p:nvSpPr>
        <p:spPr>
          <a:xfrm rot="5400000">
            <a:off x="3125729" y="1394460"/>
            <a:ext cx="1216400" cy="620952"/>
          </a:xfrm>
          <a:prstGeom prst="ellipse">
            <a:avLst/>
          </a:prstGeom>
          <a:noFill/>
          <a:ln w="254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7185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recon1998042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2"/>
          <a:stretch/>
        </p:blipFill>
        <p:spPr>
          <a:xfrm>
            <a:off x="1333500" y="224007"/>
            <a:ext cx="3830338" cy="2523944"/>
          </a:xfrm>
          <a:prstGeom prst="rect">
            <a:avLst/>
          </a:prstGeom>
        </p:spPr>
      </p:pic>
      <p:pic>
        <p:nvPicPr>
          <p:cNvPr id="5" name="図 4" descr="recon19980424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2"/>
          <a:stretch/>
        </p:blipFill>
        <p:spPr>
          <a:xfrm>
            <a:off x="1333500" y="2334182"/>
            <a:ext cx="3967076" cy="2641493"/>
          </a:xfrm>
          <a:prstGeom prst="rect">
            <a:avLst/>
          </a:prstGeom>
        </p:spPr>
      </p:pic>
      <p:pic>
        <p:nvPicPr>
          <p:cNvPr id="6" name="図 5" descr="recon19980425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t="3809" r="3190" b="9466"/>
          <a:stretch/>
        </p:blipFill>
        <p:spPr>
          <a:xfrm>
            <a:off x="1333500" y="4517025"/>
            <a:ext cx="3740284" cy="2302875"/>
          </a:xfrm>
          <a:prstGeom prst="rect">
            <a:avLst/>
          </a:prstGeom>
        </p:spPr>
      </p:pic>
      <p:pic>
        <p:nvPicPr>
          <p:cNvPr id="7" name="図 6" descr="1998042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17190" b="51945"/>
          <a:stretch/>
        </p:blipFill>
        <p:spPr>
          <a:xfrm>
            <a:off x="5753100" y="401887"/>
            <a:ext cx="2084417" cy="1746394"/>
          </a:xfrm>
          <a:prstGeom prst="rect">
            <a:avLst/>
          </a:prstGeom>
        </p:spPr>
      </p:pic>
      <p:pic>
        <p:nvPicPr>
          <p:cNvPr id="9" name="図 8" descr="19980425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14482" b="55108"/>
          <a:stretch/>
        </p:blipFill>
        <p:spPr>
          <a:xfrm>
            <a:off x="5753100" y="4630404"/>
            <a:ext cx="2141127" cy="1793140"/>
          </a:xfrm>
          <a:prstGeom prst="rect">
            <a:avLst/>
          </a:prstGeom>
        </p:spPr>
      </p:pic>
      <p:pic>
        <p:nvPicPr>
          <p:cNvPr id="10" name="図 9" descr="19980424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7" t="17402" b="52754"/>
          <a:stretch/>
        </p:blipFill>
        <p:spPr>
          <a:xfrm>
            <a:off x="5753100" y="2488485"/>
            <a:ext cx="2141127" cy="1864775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2397627" y="389187"/>
            <a:ext cx="192773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2374947" y="2526126"/>
            <a:ext cx="2007117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374947" y="4629044"/>
            <a:ext cx="195041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570822" y="207679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20022" y="1954995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85499" y="6140897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504627" y="3973050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621622" y="2316275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70822" y="4394503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1314372" y="-14165"/>
            <a:ext cx="3890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Reconstructed 850 </a:t>
            </a:r>
            <a:r>
              <a:rPr lang="en-US" altLang="ja-JP" dirty="0" err="1" smtClean="0"/>
              <a:t>hPa</a:t>
            </a:r>
            <a:r>
              <a:rPr lang="en-US" altLang="ja-JP" dirty="0" smtClean="0"/>
              <a:t> MJO zonal wind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6108700" y="23013"/>
            <a:ext cx="136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SST anomaly</a:t>
            </a:r>
            <a:endParaRPr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 flipH="1">
            <a:off x="4293606" y="393268"/>
            <a:ext cx="3377194" cy="0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/>
          <p:cNvCxnSpPr/>
          <p:nvPr/>
        </p:nvCxnSpPr>
        <p:spPr>
          <a:xfrm flipH="1">
            <a:off x="4346818" y="2139662"/>
            <a:ext cx="3323982" cy="0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44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recon1998042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0"/>
          <a:stretch/>
        </p:blipFill>
        <p:spPr>
          <a:xfrm>
            <a:off x="1282700" y="249920"/>
            <a:ext cx="3887828" cy="2559552"/>
          </a:xfrm>
          <a:prstGeom prst="rect">
            <a:avLst/>
          </a:prstGeom>
        </p:spPr>
      </p:pic>
      <p:pic>
        <p:nvPicPr>
          <p:cNvPr id="7" name="図 6" descr="recon1998042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8"/>
          <a:stretch/>
        </p:blipFill>
        <p:spPr>
          <a:xfrm>
            <a:off x="1282700" y="2421803"/>
            <a:ext cx="3910508" cy="2470497"/>
          </a:xfrm>
          <a:prstGeom prst="rect">
            <a:avLst/>
          </a:prstGeom>
        </p:spPr>
      </p:pic>
      <p:pic>
        <p:nvPicPr>
          <p:cNvPr id="8" name="図 7" descr="recon19980428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" b="9233"/>
          <a:stretch/>
        </p:blipFill>
        <p:spPr>
          <a:xfrm>
            <a:off x="1282700" y="4484307"/>
            <a:ext cx="3887828" cy="2322893"/>
          </a:xfrm>
          <a:prstGeom prst="rect">
            <a:avLst/>
          </a:prstGeom>
        </p:spPr>
      </p:pic>
      <p:pic>
        <p:nvPicPr>
          <p:cNvPr id="9" name="図 8" descr="19980426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7" t="13562" b="55863"/>
          <a:stretch/>
        </p:blipFill>
        <p:spPr>
          <a:xfrm>
            <a:off x="5613400" y="442708"/>
            <a:ext cx="2155611" cy="1746394"/>
          </a:xfrm>
          <a:prstGeom prst="rect">
            <a:avLst/>
          </a:prstGeom>
        </p:spPr>
      </p:pic>
      <p:pic>
        <p:nvPicPr>
          <p:cNvPr id="10" name="図 9" descr="19980427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11377" b="57814"/>
          <a:stretch/>
        </p:blipFill>
        <p:spPr>
          <a:xfrm>
            <a:off x="5626100" y="2535203"/>
            <a:ext cx="2236980" cy="1756778"/>
          </a:xfrm>
          <a:prstGeom prst="rect">
            <a:avLst/>
          </a:prstGeom>
        </p:spPr>
      </p:pic>
      <p:pic>
        <p:nvPicPr>
          <p:cNvPr id="11" name="図 10" descr="19980428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5" t="10198" b="59130"/>
          <a:stretch/>
        </p:blipFill>
        <p:spPr>
          <a:xfrm>
            <a:off x="5626100" y="4643487"/>
            <a:ext cx="2098914" cy="1746394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>
          <a:xfrm>
            <a:off x="2316427" y="442707"/>
            <a:ext cx="192773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/>
          <p:cNvSpPr/>
          <p:nvPr/>
        </p:nvSpPr>
        <p:spPr>
          <a:xfrm>
            <a:off x="2321407" y="2545587"/>
            <a:ext cx="192773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2310067" y="4643487"/>
            <a:ext cx="1927739" cy="1746394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507322" y="245779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56522" y="1993095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21999" y="6178997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441127" y="4011150"/>
            <a:ext cx="8832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</a:t>
            </a:r>
            <a:r>
              <a:rPr lang="en-US" altLang="ja-JP" dirty="0"/>
              <a:t>2</a:t>
            </a:r>
            <a:r>
              <a:rPr lang="en-US" altLang="ja-JP" dirty="0" smtClean="0"/>
              <a:t>0</a:t>
            </a:r>
            <a:r>
              <a:rPr lang="en-US" altLang="ja-JP" dirty="0" smtClean="0"/>
              <a:t> </a:t>
            </a:r>
            <a:endParaRPr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558122" y="2354375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507322" y="4432603"/>
            <a:ext cx="76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May 1 </a:t>
            </a:r>
            <a:endParaRPr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1250872" y="23935"/>
            <a:ext cx="3890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Reconstructed 850 </a:t>
            </a:r>
            <a:r>
              <a:rPr lang="en-US" altLang="ja-JP" dirty="0" err="1" smtClean="0"/>
              <a:t>hPa</a:t>
            </a:r>
            <a:r>
              <a:rPr lang="en-US" altLang="ja-JP" dirty="0" smtClean="0"/>
              <a:t> MJO zonal wind</a:t>
            </a:r>
            <a:endParaRPr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6045200" y="61113"/>
            <a:ext cx="1367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/>
              <a:t>SST anomaly</a:t>
            </a:r>
            <a:endParaRPr lang="ja-JP" altLang="en-US" dirty="0"/>
          </a:p>
        </p:txBody>
      </p:sp>
      <p:cxnSp>
        <p:nvCxnSpPr>
          <p:cNvPr id="24" name="直線コネクタ 23"/>
          <p:cNvCxnSpPr/>
          <p:nvPr/>
        </p:nvCxnSpPr>
        <p:spPr>
          <a:xfrm flipH="1">
            <a:off x="4230106" y="431368"/>
            <a:ext cx="3377194" cy="0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 flipH="1">
            <a:off x="4283318" y="2177762"/>
            <a:ext cx="3323982" cy="0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97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700" y="1600200"/>
            <a:ext cx="8788400" cy="4525963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NICOCO is being tested for MJO simulations.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NICOCO overall MJO skill is comparable to NICAM.</a:t>
            </a:r>
            <a:br>
              <a:rPr lang="en-US" altLang="ja-JP" dirty="0" smtClean="0"/>
            </a:br>
            <a:r>
              <a:rPr lang="en-US" altLang="ja-JP" dirty="0" smtClean="0"/>
              <a:t>Drift </a:t>
            </a:r>
            <a:r>
              <a:rPr lang="en-US" altLang="ja-JP" dirty="0"/>
              <a:t>exists, but does not destroy the MJO signals. 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NICOCO performs better for events with large oceanic signals.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 smtClean="0"/>
              <a:t>NICOCO results suggest that MJO associated easterly winds affected the abrupt termination of the 1998 El Nino.</a:t>
            </a:r>
          </a:p>
          <a:p>
            <a:pPr marL="0" indent="0">
              <a:buNone/>
            </a:pPr>
            <a:r>
              <a:rPr lang="en-US" altLang="ja-JP" dirty="0" smtClean="0"/>
              <a:t>        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11379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9700" y="1600200"/>
            <a:ext cx="8788400" cy="4525963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dirty="0" smtClean="0"/>
              <a:t>NICOCO is being tested for MJO simulations.</a:t>
            </a:r>
          </a:p>
          <a:p>
            <a:pPr marL="0" indent="0">
              <a:buNone/>
            </a:pPr>
            <a:endParaRPr kumimoji="1" lang="en-US" altLang="ja-JP" dirty="0" smtClean="0"/>
          </a:p>
          <a:p>
            <a:r>
              <a:rPr lang="en-US" altLang="ja-JP" dirty="0" smtClean="0"/>
              <a:t>NICOCO overall MJO skill is comparable to NICAM.</a:t>
            </a:r>
            <a:br>
              <a:rPr lang="en-US" altLang="ja-JP" dirty="0" smtClean="0"/>
            </a:br>
            <a:r>
              <a:rPr lang="en-US" altLang="ja-JP" dirty="0" smtClean="0"/>
              <a:t>Drift </a:t>
            </a:r>
            <a:r>
              <a:rPr lang="en-US" altLang="ja-JP" dirty="0"/>
              <a:t>exists, but does not destroy the MJO signals. </a:t>
            </a:r>
            <a:endParaRPr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r>
              <a:rPr lang="en-US" altLang="ja-JP" dirty="0" smtClean="0"/>
              <a:t>NICOCO performs better for events with large oceanic signals.</a:t>
            </a:r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 smtClean="0"/>
              <a:t>NICOCO results suggest that MJO associated easterly winds affected the abrupt termination of the 1998 El Nino.</a:t>
            </a:r>
          </a:p>
          <a:p>
            <a:pPr marL="0" indent="0">
              <a:buNone/>
            </a:pPr>
            <a:r>
              <a:rPr lang="en-US" altLang="ja-JP" dirty="0" smtClean="0"/>
              <a:t>         → So it </a:t>
            </a:r>
            <a:r>
              <a:rPr lang="en-US" altLang="ja-JP" i="1" dirty="0" smtClean="0"/>
              <a:t>is </a:t>
            </a:r>
            <a:r>
              <a:rPr lang="en-US" altLang="ja-JP" dirty="0" smtClean="0"/>
              <a:t>nice to have a ocean coupled global cloud(-system) </a:t>
            </a:r>
            <a:br>
              <a:rPr lang="en-US" altLang="ja-JP" dirty="0" smtClean="0"/>
            </a:br>
            <a:r>
              <a:rPr lang="en-US" altLang="ja-JP" dirty="0" smtClean="0"/>
              <a:t>              resolving model after all !  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171725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00338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Thank you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112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5254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should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</a:t>
            </a:r>
            <a:r>
              <a:rPr lang="ja-JP" altLang="en-US" dirty="0" smtClean="0"/>
              <a:t>e </a:t>
            </a:r>
            <a:r>
              <a:rPr lang="en-US" altLang="ja-JP" dirty="0" smtClean="0"/>
              <a:t>use</a:t>
            </a:r>
            <a:r>
              <a:rPr lang="ja-JP" altLang="en-US" dirty="0" smtClean="0"/>
              <a:t> </a:t>
            </a:r>
            <a:r>
              <a:rPr lang="en-US" altLang="ja-JP" dirty="0" smtClean="0"/>
              <a:t>NICOCO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for??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1397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/>
              <a:t>   A major motivation for ocean coupling is </a:t>
            </a:r>
            <a:r>
              <a:rPr lang="en-US" altLang="ja-JP" b="1" dirty="0" smtClean="0">
                <a:solidFill>
                  <a:srgbClr val="FF0000"/>
                </a:solidFill>
              </a:rPr>
              <a:t>climate studies</a:t>
            </a:r>
            <a:r>
              <a:rPr lang="en-US" altLang="ja-JP" dirty="0" smtClean="0"/>
              <a:t>.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→ A super-heavy task for NICAM at the moment, </a:t>
            </a:r>
            <a:br>
              <a:rPr lang="en-US" altLang="ja-JP" dirty="0" smtClean="0"/>
            </a:br>
            <a:r>
              <a:rPr lang="en-US" altLang="ja-JP" dirty="0" smtClean="0"/>
              <a:t>          not quite suitable for a pilot experiment.</a:t>
            </a:r>
          </a:p>
          <a:p>
            <a:pPr marL="514350" indent="-514350">
              <a:buAutoNum type="arabicParenR"/>
            </a:pPr>
            <a:endParaRPr kumimoji="1" lang="en-US" altLang="ja-JP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57200" y="3188756"/>
            <a:ext cx="8229600" cy="139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/>
              <a:t> Ocean have longer time-scales than the atmosphere. </a:t>
            </a:r>
            <a:br>
              <a:rPr lang="en-US" altLang="ja-JP" dirty="0" smtClean="0"/>
            </a:br>
            <a:r>
              <a:rPr lang="en-US" altLang="ja-JP" dirty="0" smtClean="0"/>
              <a:t>    </a:t>
            </a:r>
            <a:r>
              <a:rPr lang="en-US" altLang="ja-JP" dirty="0" smtClean="0"/>
              <a:t>→</a:t>
            </a:r>
            <a:r>
              <a:rPr lang="en-US" altLang="ja-JP" dirty="0" smtClean="0"/>
              <a:t> The effect of ocean-coupling is unlikely to appear in </a:t>
            </a:r>
            <a:br>
              <a:rPr lang="en-US" altLang="ja-JP" dirty="0" smtClean="0"/>
            </a:br>
            <a:r>
              <a:rPr lang="en-US" altLang="ja-JP" dirty="0" smtClean="0"/>
              <a:t>    </a:t>
            </a:r>
            <a:r>
              <a:rPr lang="en-US" altLang="ja-JP" dirty="0" smtClean="0">
                <a:solidFill>
                  <a:srgbClr val="FF0000"/>
                </a:solidFill>
              </a:rPr>
              <a:t>short-range weather simulations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582498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29600" cy="5254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should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w</a:t>
            </a:r>
            <a:r>
              <a:rPr lang="ja-JP" altLang="en-US" dirty="0" smtClean="0"/>
              <a:t>e </a:t>
            </a:r>
            <a:r>
              <a:rPr lang="en-US" altLang="ja-JP" dirty="0" smtClean="0"/>
              <a:t>use</a:t>
            </a:r>
            <a:r>
              <a:rPr lang="ja-JP" altLang="en-US" dirty="0" smtClean="0"/>
              <a:t> </a:t>
            </a:r>
            <a:r>
              <a:rPr lang="en-US" altLang="ja-JP" dirty="0" smtClean="0"/>
              <a:t>NICOCO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for??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244601"/>
            <a:ext cx="8229600" cy="13970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/>
              <a:t>   A major motivation for ocean coupling is </a:t>
            </a:r>
            <a:r>
              <a:rPr lang="en-US" altLang="ja-JP" b="1" dirty="0" smtClean="0">
                <a:solidFill>
                  <a:srgbClr val="FF0000"/>
                </a:solidFill>
              </a:rPr>
              <a:t>climate studies</a:t>
            </a:r>
            <a:r>
              <a:rPr lang="en-US" altLang="ja-JP" dirty="0" smtClean="0"/>
              <a:t>.</a:t>
            </a:r>
          </a:p>
          <a:p>
            <a:pPr marL="0" indent="0">
              <a:buNone/>
            </a:pPr>
            <a:r>
              <a:rPr lang="en-US" altLang="ja-JP" dirty="0"/>
              <a:t> </a:t>
            </a:r>
            <a:r>
              <a:rPr lang="en-US" altLang="ja-JP" dirty="0" smtClean="0"/>
              <a:t>    → A super-heavy task for NICAM at the moment, </a:t>
            </a:r>
            <a:br>
              <a:rPr lang="en-US" altLang="ja-JP" dirty="0" smtClean="0"/>
            </a:br>
            <a:r>
              <a:rPr lang="en-US" altLang="ja-JP" dirty="0" smtClean="0"/>
              <a:t>          not quite suitable for a pilot experiment.</a:t>
            </a:r>
          </a:p>
          <a:p>
            <a:pPr marL="514350" indent="-514350">
              <a:buAutoNum type="arabicParenR"/>
            </a:pPr>
            <a:endParaRPr kumimoji="1" lang="en-US" altLang="ja-JP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457200" y="3188756"/>
            <a:ext cx="8229600" cy="1397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dirty="0" smtClean="0"/>
              <a:t>・</a:t>
            </a:r>
            <a:r>
              <a:rPr lang="en-US" altLang="ja-JP" dirty="0" smtClean="0"/>
              <a:t> Ocean have longer time-scales than the atmosphere. </a:t>
            </a:r>
            <a:br>
              <a:rPr lang="en-US" altLang="ja-JP" dirty="0" smtClean="0"/>
            </a:br>
            <a:r>
              <a:rPr lang="en-US" altLang="ja-JP" dirty="0" smtClean="0"/>
              <a:t>    </a:t>
            </a:r>
            <a:r>
              <a:rPr lang="en-US" altLang="ja-JP" dirty="0" smtClean="0"/>
              <a:t>→</a:t>
            </a:r>
            <a:r>
              <a:rPr lang="en-US" altLang="ja-JP" dirty="0" smtClean="0"/>
              <a:t> The effect of ocean-coupling is unlikely to appear in </a:t>
            </a:r>
            <a:br>
              <a:rPr lang="en-US" altLang="ja-JP" dirty="0" smtClean="0"/>
            </a:br>
            <a:r>
              <a:rPr lang="en-US" altLang="ja-JP" dirty="0" smtClean="0"/>
              <a:t>    </a:t>
            </a:r>
            <a:r>
              <a:rPr lang="en-US" altLang="ja-JP" dirty="0" smtClean="0">
                <a:solidFill>
                  <a:srgbClr val="FF0000"/>
                </a:solidFill>
              </a:rPr>
              <a:t>short-range weather simulations</a:t>
            </a:r>
            <a:r>
              <a:rPr lang="en-US" altLang="ja-JP" dirty="0" smtClean="0"/>
              <a:t>.</a:t>
            </a:r>
            <a:endParaRPr lang="en-US" altLang="ja-JP" dirty="0"/>
          </a:p>
        </p:txBody>
      </p:sp>
      <p:sp>
        <p:nvSpPr>
          <p:cNvPr id="5" name="コンテンツ プレースホルダー 2"/>
          <p:cNvSpPr txBox="1">
            <a:spLocks/>
          </p:cNvSpPr>
          <p:nvPr/>
        </p:nvSpPr>
        <p:spPr>
          <a:xfrm>
            <a:off x="457200" y="5189612"/>
            <a:ext cx="8450770" cy="786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dirty="0" smtClean="0"/>
              <a:t>Target: </a:t>
            </a:r>
            <a:r>
              <a:rPr lang="en-US" altLang="en-US" dirty="0" err="1" smtClean="0">
                <a:solidFill>
                  <a:srgbClr val="0000FF"/>
                </a:solidFill>
              </a:rPr>
              <a:t>subseasonal</a:t>
            </a:r>
            <a:r>
              <a:rPr lang="en-US" altLang="en-US" dirty="0" smtClean="0">
                <a:solidFill>
                  <a:srgbClr val="0000FF"/>
                </a:solidFill>
              </a:rPr>
              <a:t> </a:t>
            </a:r>
            <a:r>
              <a:rPr lang="en-US" altLang="ja-JP" dirty="0" smtClean="0">
                <a:solidFill>
                  <a:srgbClr val="0000FF"/>
                </a:solidFill>
              </a:rPr>
              <a:t>〜 seasonal</a:t>
            </a:r>
            <a:r>
              <a:rPr lang="en-US" altLang="ja-JP" dirty="0" smtClean="0"/>
              <a:t> time-scale range</a:t>
            </a:r>
            <a:endParaRPr lang="en-US" altLang="ja-JP" dirty="0"/>
          </a:p>
        </p:txBody>
      </p:sp>
      <p:cxnSp>
        <p:nvCxnSpPr>
          <p:cNvPr id="6" name="直線コネクタ 5"/>
          <p:cNvCxnSpPr/>
          <p:nvPr/>
        </p:nvCxnSpPr>
        <p:spPr>
          <a:xfrm flipH="1">
            <a:off x="1331640" y="2948458"/>
            <a:ext cx="6447351" cy="2064718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/>
          <p:cNvCxnSpPr/>
          <p:nvPr/>
        </p:nvCxnSpPr>
        <p:spPr>
          <a:xfrm flipH="1">
            <a:off x="1331640" y="776112"/>
            <a:ext cx="6447351" cy="2064718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991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251520" y="148478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/>
              <a:t>Cor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07504" y="317847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err="1" smtClean="0"/>
              <a:t>Bivariate</a:t>
            </a:r>
            <a:r>
              <a:rPr kumimoji="1" lang="en-US" altLang="ja-JP" sz="2400" dirty="0" smtClean="0"/>
              <a:t> correlation score of NICAM</a:t>
            </a:r>
            <a:endParaRPr kumimoji="1" lang="ja-JP" altLang="en-US" sz="24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724128" y="602540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a : RMMs of reference data</a:t>
            </a:r>
          </a:p>
          <a:p>
            <a:r>
              <a:rPr lang="en-US" altLang="ja-JP" sz="2000" dirty="0" smtClean="0"/>
              <a:t>b </a:t>
            </a:r>
            <a:r>
              <a:rPr kumimoji="1" lang="en-US" altLang="ja-JP" sz="2000" dirty="0" smtClean="0"/>
              <a:t>:  </a:t>
            </a:r>
            <a:r>
              <a:rPr lang="en-US" altLang="ja-JP" sz="2000" dirty="0" smtClean="0"/>
              <a:t>RMM</a:t>
            </a:r>
            <a:r>
              <a:rPr kumimoji="1" lang="en-US" altLang="ja-JP" sz="2000" dirty="0" smtClean="0"/>
              <a:t>s of Model</a:t>
            </a:r>
          </a:p>
          <a:p>
            <a:r>
              <a:rPr lang="en-US" altLang="ja-JP" sz="2000" dirty="0" smtClean="0"/>
              <a:t> t :</a:t>
            </a:r>
            <a:r>
              <a:rPr lang="ja-JP" altLang="en-US" sz="2000" dirty="0" smtClean="0"/>
              <a:t>  </a:t>
            </a:r>
            <a:r>
              <a:rPr lang="en-US" altLang="ja-JP" sz="2000" dirty="0" smtClean="0"/>
              <a:t>Lead</a:t>
            </a:r>
            <a:r>
              <a:rPr lang="ja-JP" altLang="en-US" sz="2000" dirty="0" smtClean="0"/>
              <a:t> </a:t>
            </a:r>
            <a:r>
              <a:rPr lang="en-US" altLang="ja-JP" sz="2000" dirty="0" smtClean="0"/>
              <a:t>time</a:t>
            </a:r>
          </a:p>
          <a:p>
            <a:r>
              <a:rPr kumimoji="1" lang="en-US" altLang="ja-JP" sz="2000" dirty="0" smtClean="0"/>
              <a:t> </a:t>
            </a:r>
            <a:r>
              <a:rPr kumimoji="1" lang="en-US" altLang="ja-JP" sz="2000" dirty="0" err="1" smtClean="0"/>
              <a:t>i</a:t>
            </a:r>
            <a:r>
              <a:rPr kumimoji="1" lang="en-US" altLang="ja-JP" sz="2000" dirty="0" smtClean="0"/>
              <a:t> :  case ID </a:t>
            </a:r>
            <a:endParaRPr kumimoji="1" lang="ja-JP" altLang="en-US" sz="2000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18394" t="48780" r="52751" b="42715"/>
          <a:stretch>
            <a:fillRect/>
          </a:stretch>
        </p:blipFill>
        <p:spPr bwMode="auto">
          <a:xfrm>
            <a:off x="179512" y="1052736"/>
            <a:ext cx="5472608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" name="グループ化 11"/>
          <p:cNvGrpSpPr/>
          <p:nvPr/>
        </p:nvGrpSpPr>
        <p:grpSpPr>
          <a:xfrm>
            <a:off x="107504" y="2135741"/>
            <a:ext cx="9133441" cy="3957555"/>
            <a:chOff x="215008" y="1703693"/>
            <a:chExt cx="9133441" cy="3957555"/>
          </a:xfrm>
        </p:grpSpPr>
        <p:pic>
          <p:nvPicPr>
            <p:cNvPr id="13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 l="19277" t="52113" r="43376" b="20436"/>
            <a:stretch>
              <a:fillRect/>
            </a:stretch>
          </p:blipFill>
          <p:spPr bwMode="auto">
            <a:xfrm>
              <a:off x="755576" y="1887804"/>
              <a:ext cx="7632848" cy="3456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787543" y="5261138"/>
              <a:ext cx="8560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       4       </a:t>
              </a:r>
              <a:r>
                <a:rPr lang="ja-JP" altLang="en-US" sz="2000" dirty="0" smtClean="0"/>
                <a:t> </a:t>
              </a:r>
              <a:r>
                <a:rPr lang="en-US" altLang="ja-JP" sz="2000" dirty="0" smtClean="0"/>
                <a:t> 8        12       16       20       24       28       32       36      40 (days)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5836" y="2135741"/>
              <a:ext cx="805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1.0</a:t>
              </a:r>
              <a:endParaRPr kumimoji="1" lang="ja-JP" altLang="en-US" sz="2000" dirty="0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18469" y="2700788"/>
              <a:ext cx="805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0.8</a:t>
              </a:r>
              <a:endParaRPr kumimoji="1" lang="ja-JP" altLang="en-US" sz="2000" dirty="0"/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18469" y="3287869"/>
              <a:ext cx="805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0.6</a:t>
              </a:r>
              <a:endParaRPr kumimoji="1" lang="ja-JP" altLang="en-US" sz="2000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18469" y="4447016"/>
              <a:ext cx="805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0.2</a:t>
              </a:r>
              <a:endParaRPr kumimoji="1" lang="ja-JP" altLang="en-US" sz="2000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18469" y="3858822"/>
              <a:ext cx="805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000" dirty="0" smtClean="0"/>
                <a:t>0.4</a:t>
              </a:r>
              <a:endParaRPr kumimoji="1" lang="ja-JP" altLang="en-US" sz="2000" dirty="0"/>
            </a:p>
          </p:txBody>
        </p:sp>
        <p:sp>
          <p:nvSpPr>
            <p:cNvPr id="20" name="テキスト ボックス 3"/>
            <p:cNvSpPr txBox="1"/>
            <p:nvPr/>
          </p:nvSpPr>
          <p:spPr>
            <a:xfrm>
              <a:off x="215008" y="1703693"/>
              <a:ext cx="8640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/>
                <a:t>COR</a:t>
              </a:r>
              <a:endParaRPr kumimoji="1" lang="ja-JP" altLang="en-US" dirty="0"/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827583" y="4943270"/>
            <a:ext cx="2644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Phase 8 </a:t>
            </a:r>
            <a:r>
              <a:rPr kumimoji="1" lang="en-US" altLang="ja-JP" sz="2000" b="1" dirty="0" smtClean="0"/>
              <a:t>start</a:t>
            </a:r>
            <a:r>
              <a:rPr kumimoji="1" lang="ja-JP" altLang="en-US" sz="2000" b="1" dirty="0" smtClean="0"/>
              <a:t>　</a:t>
            </a:r>
            <a:r>
              <a:rPr kumimoji="1" lang="en-US" altLang="ja-JP" sz="2000" b="1" dirty="0" smtClean="0"/>
              <a:t>(western</a:t>
            </a:r>
            <a:r>
              <a:rPr kumimoji="1" lang="ja-JP" altLang="en-US" sz="2000" b="1" dirty="0" smtClean="0"/>
              <a:t> </a:t>
            </a:r>
            <a:r>
              <a:rPr kumimoji="1" lang="en-US" altLang="ja-JP" sz="2000" b="1" dirty="0" smtClean="0"/>
              <a:t>hemisphere)</a:t>
            </a:r>
            <a:endParaRPr kumimoji="1" lang="ja-JP" altLang="en-US" sz="20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855172" y="2397619"/>
            <a:ext cx="3084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Phase 1 </a:t>
            </a:r>
            <a:r>
              <a:rPr kumimoji="1" lang="en-US" altLang="ja-JP" sz="2000" b="1" dirty="0" smtClean="0"/>
              <a:t>start</a:t>
            </a:r>
            <a:br>
              <a:rPr kumimoji="1" lang="en-US" altLang="ja-JP" sz="2000" b="1" dirty="0" smtClean="0"/>
            </a:br>
            <a:r>
              <a:rPr kumimoji="1" lang="en-US" altLang="ja-JP" sz="2000" b="1" dirty="0" smtClean="0"/>
              <a:t> (western Indian Ocean)</a:t>
            </a:r>
            <a:endParaRPr kumimoji="1" lang="ja-JP" altLang="en-US" sz="20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012160" y="2559559"/>
            <a:ext cx="31355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Phase 2 </a:t>
            </a:r>
            <a:r>
              <a:rPr kumimoji="1" lang="en-US" altLang="ja-JP" sz="2000" b="1" dirty="0" smtClean="0"/>
              <a:t>start</a:t>
            </a:r>
          </a:p>
          <a:p>
            <a:r>
              <a:rPr lang="en-US" altLang="ja-JP" sz="2000" b="1" dirty="0" smtClean="0"/>
              <a:t>Eastern Indian Ocean</a:t>
            </a:r>
            <a:endParaRPr kumimoji="1" lang="ja-JP" altLang="en-US" sz="20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5940152" y="5013176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 smtClean="0"/>
              <a:t>Overall</a:t>
            </a:r>
            <a:endParaRPr kumimoji="1" lang="ja-JP" altLang="en-US" sz="2000" b="1" dirty="0"/>
          </a:p>
        </p:txBody>
      </p:sp>
      <p:cxnSp>
        <p:nvCxnSpPr>
          <p:cNvPr id="25" name="直線コネクタ 24"/>
          <p:cNvCxnSpPr/>
          <p:nvPr/>
        </p:nvCxnSpPr>
        <p:spPr>
          <a:xfrm flipH="1">
            <a:off x="1331640" y="3140968"/>
            <a:ext cx="288032" cy="1872208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/>
          <p:cNvCxnSpPr/>
          <p:nvPr/>
        </p:nvCxnSpPr>
        <p:spPr>
          <a:xfrm>
            <a:off x="7092280" y="3212976"/>
            <a:ext cx="432048" cy="1008112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H="1">
            <a:off x="4644008" y="2996952"/>
            <a:ext cx="144016" cy="432048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flipH="1">
            <a:off x="6516216" y="4581128"/>
            <a:ext cx="504056" cy="50405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正方形/長方形 28"/>
          <p:cNvSpPr/>
          <p:nvPr/>
        </p:nvSpPr>
        <p:spPr>
          <a:xfrm>
            <a:off x="5542829" y="2481320"/>
            <a:ext cx="457756" cy="3179927"/>
          </a:xfrm>
          <a:prstGeom prst="rect">
            <a:avLst/>
          </a:prstGeom>
          <a:solidFill>
            <a:schemeClr val="accent3">
              <a:lumMod val="60000"/>
              <a:lumOff val="40000"/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899592" y="6269250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COR  &gt;0.6  maintained for 26 – 28 days</a:t>
            </a:r>
            <a:endParaRPr kumimoji="1" lang="ja-JP" altLang="en-US" sz="2000" dirty="0"/>
          </a:p>
        </p:txBody>
      </p:sp>
      <p:cxnSp>
        <p:nvCxnSpPr>
          <p:cNvPr id="31" name="直線コネクタ 30"/>
          <p:cNvCxnSpPr/>
          <p:nvPr/>
        </p:nvCxnSpPr>
        <p:spPr>
          <a:xfrm flipH="1">
            <a:off x="5076056" y="5517232"/>
            <a:ext cx="720080" cy="792088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/>
          <p:cNvSpPr txBox="1"/>
          <p:nvPr/>
        </p:nvSpPr>
        <p:spPr>
          <a:xfrm>
            <a:off x="5364088" y="6516052"/>
            <a:ext cx="377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(</a:t>
            </a:r>
            <a:r>
              <a:rPr kumimoji="1" lang="en-US" altLang="ja-JP" sz="1600" dirty="0" smtClean="0"/>
              <a:t>Miyakawa et al. 2014, </a:t>
            </a:r>
            <a:r>
              <a:rPr kumimoji="1" lang="en-US" altLang="ja-JP" sz="1600" i="1" dirty="0" smtClean="0"/>
              <a:t>Nature Comm.</a:t>
            </a:r>
            <a:r>
              <a:rPr kumimoji="1" lang="en-US" altLang="ja-JP" dirty="0" smtClean="0"/>
              <a:t>)</a:t>
            </a:r>
            <a:endParaRPr kumimoji="1" lang="ja-JP" altLang="en-US" dirty="0"/>
          </a:p>
        </p:txBody>
      </p:sp>
      <p:sp>
        <p:nvSpPr>
          <p:cNvPr id="32" name="タイトル 1"/>
          <p:cNvSpPr txBox="1">
            <a:spLocks/>
          </p:cNvSpPr>
          <p:nvPr/>
        </p:nvSpPr>
        <p:spPr>
          <a:xfrm>
            <a:off x="4998810" y="50351"/>
            <a:ext cx="4148890" cy="66178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400" dirty="0" smtClean="0"/>
              <a:t>(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MJO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simulation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by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NICAM</a:t>
            </a:r>
            <a:r>
              <a:rPr lang="ja-JP" altLang="en-US" sz="2400" dirty="0" smtClean="0"/>
              <a:t> </a:t>
            </a:r>
            <a:r>
              <a:rPr lang="en-US" altLang="ja-JP" sz="2400" dirty="0" smtClean="0"/>
              <a:t>)</a:t>
            </a:r>
            <a:endParaRPr lang="ja-JP" altLang="en-US" sz="2400" dirty="0"/>
          </a:p>
        </p:txBody>
      </p:sp>
      <p:sp>
        <p:nvSpPr>
          <p:cNvPr id="33" name="タイトル 1"/>
          <p:cNvSpPr txBox="1">
            <a:spLocks/>
          </p:cNvSpPr>
          <p:nvPr/>
        </p:nvSpPr>
        <p:spPr>
          <a:xfrm>
            <a:off x="5087421" y="1920023"/>
            <a:ext cx="4040124" cy="41116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1800" dirty="0" smtClean="0"/>
              <a:t>RMM: Index for MJO phase &amp; amplitude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64027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タイトル 1"/>
          <p:cNvSpPr>
            <a:spLocks noGrp="1"/>
          </p:cNvSpPr>
          <p:nvPr>
            <p:ph type="title"/>
          </p:nvPr>
        </p:nvSpPr>
        <p:spPr>
          <a:xfrm>
            <a:off x="457200" y="587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altLang="ja-JP" sz="3200" dirty="0" smtClean="0">
                <a:latin typeface="Calibri" charset="0"/>
                <a:ea typeface="ＭＳ Ｐゴシック" charset="0"/>
              </a:rPr>
              <a:t>SST</a:t>
            </a:r>
            <a:r>
              <a:rPr lang="ja-JP" altLang="en-US" sz="32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3200" dirty="0" smtClean="0">
                <a:latin typeface="Calibri" charset="0"/>
                <a:ea typeface="ＭＳ Ｐゴシック" charset="0"/>
              </a:rPr>
              <a:t>used</a:t>
            </a:r>
            <a:r>
              <a:rPr lang="ja-JP" altLang="en-US" sz="3200" dirty="0" smtClean="0">
                <a:latin typeface="Calibri" charset="0"/>
                <a:ea typeface="ＭＳ Ｐゴシック" charset="0"/>
              </a:rPr>
              <a:t> </a:t>
            </a:r>
            <a:r>
              <a:rPr lang="ja-JP" altLang="ja-JP" sz="3200" dirty="0" smtClean="0">
                <a:latin typeface="Calibri" charset="0"/>
                <a:ea typeface="ＭＳ Ｐゴシック" charset="0"/>
              </a:rPr>
              <a:t>f</a:t>
            </a:r>
            <a:r>
              <a:rPr lang="en-US" altLang="ja-JP" sz="3200" dirty="0" smtClean="0">
                <a:latin typeface="Calibri" charset="0"/>
                <a:ea typeface="ＭＳ Ｐゴシック" charset="0"/>
              </a:rPr>
              <a:t>or</a:t>
            </a:r>
            <a:r>
              <a:rPr lang="ja-JP" altLang="en-US" sz="3200" dirty="0" smtClean="0">
                <a:latin typeface="Calibri" charset="0"/>
                <a:ea typeface="ＭＳ Ｐゴシック" charset="0"/>
              </a:rPr>
              <a:t> </a:t>
            </a:r>
            <a:r>
              <a:rPr lang="ja-JP" altLang="ja-JP" sz="3200" dirty="0" smtClean="0">
                <a:latin typeface="Calibri" charset="0"/>
                <a:ea typeface="ＭＳ Ｐゴシック" charset="0"/>
              </a:rPr>
              <a:t>a</a:t>
            </a:r>
            <a:r>
              <a:rPr lang="en-US" altLang="ja-JP" sz="3200" dirty="0" err="1" smtClean="0">
                <a:latin typeface="Calibri" charset="0"/>
                <a:ea typeface="ＭＳ Ｐゴシック" charset="0"/>
              </a:rPr>
              <a:t>tmospheric</a:t>
            </a:r>
            <a:r>
              <a:rPr lang="ja-JP" altLang="en-US" sz="32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3200" dirty="0" smtClean="0">
                <a:latin typeface="Calibri" charset="0"/>
                <a:ea typeface="ＭＳ Ｐゴシック" charset="0"/>
              </a:rPr>
              <a:t>NICAM</a:t>
            </a:r>
            <a:r>
              <a:rPr lang="ja-JP" altLang="en-US" sz="32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3200" dirty="0" smtClean="0">
                <a:latin typeface="Calibri" charset="0"/>
                <a:ea typeface="ＭＳ Ｐゴシック" charset="0"/>
              </a:rPr>
              <a:t>MJO</a:t>
            </a:r>
            <a:r>
              <a:rPr lang="ja-JP" altLang="en-US" sz="32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3200" dirty="0" smtClean="0">
                <a:latin typeface="Calibri" charset="0"/>
                <a:ea typeface="ＭＳ Ｐゴシック" charset="0"/>
              </a:rPr>
              <a:t>skill</a:t>
            </a:r>
            <a:r>
              <a:rPr lang="ja-JP" altLang="en-US" sz="3200" dirty="0" smtClean="0">
                <a:latin typeface="Calibri" charset="0"/>
                <a:ea typeface="ＭＳ Ｐゴシック" charset="0"/>
              </a:rPr>
              <a:t> </a:t>
            </a:r>
            <a:r>
              <a:rPr lang="en-US" altLang="ja-JP" sz="3200" dirty="0" smtClean="0">
                <a:latin typeface="Calibri" charset="0"/>
                <a:ea typeface="ＭＳ Ｐゴシック" charset="0"/>
              </a:rPr>
              <a:t>evaluation</a:t>
            </a:r>
            <a:endParaRPr lang="ja-JP" altLang="en-US" sz="3200" dirty="0">
              <a:latin typeface="Calibri" charset="0"/>
              <a:ea typeface="ＭＳ Ｐゴシック" charset="0"/>
            </a:endParaRPr>
          </a:p>
        </p:txBody>
      </p:sp>
      <p:sp>
        <p:nvSpPr>
          <p:cNvPr id="87042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041401"/>
            <a:ext cx="8229600" cy="3998522"/>
          </a:xfrm>
        </p:spPr>
        <p:txBody>
          <a:bodyPr/>
          <a:lstStyle/>
          <a:p>
            <a:endParaRPr lang="ja-JP" altLang="en-US">
              <a:latin typeface="Calibri" charset="0"/>
              <a:ea typeface="ＭＳ Ｐゴシック" charset="0"/>
            </a:endParaRPr>
          </a:p>
        </p:txBody>
      </p:sp>
      <p:grpSp>
        <p:nvGrpSpPr>
          <p:cNvPr id="87043" name="グループ化 39"/>
          <p:cNvGrpSpPr>
            <a:grpSpLocks/>
          </p:cNvGrpSpPr>
          <p:nvPr/>
        </p:nvGrpSpPr>
        <p:grpSpPr bwMode="auto">
          <a:xfrm>
            <a:off x="250825" y="925513"/>
            <a:ext cx="8642350" cy="4321175"/>
            <a:chOff x="179512" y="260648"/>
            <a:chExt cx="8640960" cy="4320480"/>
          </a:xfrm>
        </p:grpSpPr>
        <p:sp>
          <p:nvSpPr>
            <p:cNvPr id="5" name="Rectangle 2"/>
            <p:cNvSpPr txBox="1">
              <a:spLocks noChangeArrowheads="1"/>
            </p:cNvSpPr>
            <p:nvPr/>
          </p:nvSpPr>
          <p:spPr bwMode="auto">
            <a:xfrm>
              <a:off x="457280" y="400326"/>
              <a:ext cx="8229863" cy="868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>
                <a:defRPr/>
              </a:pPr>
              <a:r>
                <a:rPr lang="en-US" altLang="ja-JP" sz="2400">
                  <a:latin typeface="+mj-lt"/>
                  <a:ea typeface="+mj-ea"/>
                  <a:cs typeface="+mj-cs"/>
                </a:rPr>
                <a:t>Model Configuration</a:t>
              </a:r>
              <a:r>
                <a:rPr lang="ja-JP" altLang="en-US">
                  <a:latin typeface="+mj-lt"/>
                  <a:ea typeface="+mj-ea"/>
                  <a:cs typeface="+mj-cs"/>
                </a:rPr>
                <a:t>        </a:t>
              </a:r>
              <a:r>
                <a:rPr lang="ja-JP" altLang="en-US" sz="2800">
                  <a:latin typeface="+mj-lt"/>
                  <a:ea typeface="+mj-ea"/>
                  <a:cs typeface="+mj-cs"/>
                </a:rPr>
                <a:t> </a:t>
              </a:r>
              <a:r>
                <a:rPr lang="en-US" altLang="ja-JP" sz="2800">
                  <a:latin typeface="+mj-lt"/>
                  <a:ea typeface="+mj-ea"/>
                  <a:cs typeface="+mj-cs"/>
                </a:rPr>
                <a:t>(NICAMK-2012)</a:t>
              </a:r>
              <a:r>
                <a:rPr lang="ja-JP" altLang="en-US" sz="1400">
                  <a:latin typeface="+mj-lt"/>
                  <a:ea typeface="+mj-ea"/>
                  <a:cs typeface="+mj-cs"/>
                </a:rPr>
                <a:t>                                                  </a:t>
              </a:r>
              <a:br>
                <a:rPr lang="ja-JP" altLang="en-US" sz="1400">
                  <a:latin typeface="+mj-lt"/>
                  <a:ea typeface="+mj-ea"/>
                  <a:cs typeface="+mj-cs"/>
                </a:rPr>
              </a:br>
              <a:r>
                <a:rPr lang="ja-JP" altLang="en-US" sz="1400">
                  <a:latin typeface="+mj-lt"/>
                  <a:ea typeface="+mj-ea"/>
                  <a:cs typeface="+mj-cs"/>
                </a:rPr>
                <a:t>                                        </a:t>
              </a:r>
              <a:endParaRPr lang="en-US" altLang="ja-JP" sz="1400" dirty="0">
                <a:latin typeface="+mj-lt"/>
                <a:ea typeface="+mj-ea"/>
                <a:cs typeface="+mj-cs"/>
              </a:endParaRPr>
            </a:p>
          </p:txBody>
        </p:sp>
        <p:sp>
          <p:nvSpPr>
            <p:cNvPr id="6" name="円/楕円 5"/>
            <p:cNvSpPr/>
            <p:nvPr/>
          </p:nvSpPr>
          <p:spPr>
            <a:xfrm>
              <a:off x="7009426" y="1989157"/>
              <a:ext cx="923776" cy="503157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179512" y="260648"/>
              <a:ext cx="8640960" cy="432048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フリーフォーム 7"/>
            <p:cNvSpPr/>
            <p:nvPr/>
          </p:nvSpPr>
          <p:spPr>
            <a:xfrm flipV="1">
              <a:off x="1187413" y="2205022"/>
              <a:ext cx="6553733" cy="1123769"/>
            </a:xfrm>
            <a:custGeom>
              <a:avLst/>
              <a:gdLst>
                <a:gd name="connsiteX0" fmla="*/ 0 w 5150734"/>
                <a:gd name="connsiteY0" fmla="*/ 1238491 h 1896319"/>
                <a:gd name="connsiteX1" fmla="*/ 1377387 w 5150734"/>
                <a:gd name="connsiteY1" fmla="*/ 81023 h 1896319"/>
                <a:gd name="connsiteX2" fmla="*/ 3321934 w 5150734"/>
                <a:gd name="connsiteY2" fmla="*/ 1724628 h 1896319"/>
                <a:gd name="connsiteX3" fmla="*/ 4861367 w 5150734"/>
                <a:gd name="connsiteY3" fmla="*/ 1111170 h 1896319"/>
                <a:gd name="connsiteX4" fmla="*/ 5058137 w 5150734"/>
                <a:gd name="connsiteY4" fmla="*/ 1018572 h 1896319"/>
                <a:gd name="connsiteX5" fmla="*/ 5046562 w 5150734"/>
                <a:gd name="connsiteY5" fmla="*/ 1030147 h 1896319"/>
                <a:gd name="connsiteX6" fmla="*/ 5046562 w 5150734"/>
                <a:gd name="connsiteY6" fmla="*/ 1030147 h 1896319"/>
                <a:gd name="connsiteX7" fmla="*/ 5046562 w 5150734"/>
                <a:gd name="connsiteY7" fmla="*/ 1030147 h 1896319"/>
                <a:gd name="connsiteX8" fmla="*/ 5023413 w 5150734"/>
                <a:gd name="connsiteY8" fmla="*/ 1041722 h 1896319"/>
                <a:gd name="connsiteX9" fmla="*/ 5023413 w 5150734"/>
                <a:gd name="connsiteY9" fmla="*/ 1041722 h 1896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150734" h="1896319">
                  <a:moveTo>
                    <a:pt x="0" y="1238491"/>
                  </a:moveTo>
                  <a:cubicBezTo>
                    <a:pt x="411865" y="619245"/>
                    <a:pt x="823731" y="0"/>
                    <a:pt x="1377387" y="81023"/>
                  </a:cubicBezTo>
                  <a:cubicBezTo>
                    <a:pt x="1931043" y="162046"/>
                    <a:pt x="2741271" y="1552937"/>
                    <a:pt x="3321934" y="1724628"/>
                  </a:cubicBezTo>
                  <a:cubicBezTo>
                    <a:pt x="3902597" y="1896319"/>
                    <a:pt x="4572000" y="1228846"/>
                    <a:pt x="4861367" y="1111170"/>
                  </a:cubicBezTo>
                  <a:cubicBezTo>
                    <a:pt x="5150734" y="993494"/>
                    <a:pt x="5027271" y="1032076"/>
                    <a:pt x="5058137" y="1018572"/>
                  </a:cubicBezTo>
                  <a:cubicBezTo>
                    <a:pt x="5089003" y="1005068"/>
                    <a:pt x="5046562" y="1030147"/>
                    <a:pt x="5046562" y="1030147"/>
                  </a:cubicBezTo>
                  <a:lnTo>
                    <a:pt x="5046562" y="1030147"/>
                  </a:lnTo>
                  <a:lnTo>
                    <a:pt x="5046562" y="1030147"/>
                  </a:lnTo>
                  <a:lnTo>
                    <a:pt x="5023413" y="1041722"/>
                  </a:lnTo>
                  <a:lnTo>
                    <a:pt x="5023413" y="1041722"/>
                  </a:lnTo>
                </a:path>
              </a:pathLst>
            </a:cu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cxnSp>
          <p:nvCxnSpPr>
            <p:cNvPr id="9" name="直線矢印コネクタ 8"/>
            <p:cNvCxnSpPr/>
            <p:nvPr/>
          </p:nvCxnSpPr>
          <p:spPr>
            <a:xfrm>
              <a:off x="2063572" y="2587549"/>
              <a:ext cx="0" cy="51585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/>
            <p:cNvCxnSpPr/>
            <p:nvPr/>
          </p:nvCxnSpPr>
          <p:spPr>
            <a:xfrm flipV="1">
              <a:off x="850917" y="1266961"/>
              <a:ext cx="0" cy="25919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 flipV="1">
              <a:off x="836631" y="3860519"/>
              <a:ext cx="7767975" cy="952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2063572" y="3117688"/>
              <a:ext cx="0" cy="720609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052" name="テキスト ボックス 12"/>
            <p:cNvSpPr txBox="1">
              <a:spLocks noChangeArrowheads="1"/>
            </p:cNvSpPr>
            <p:nvPr/>
          </p:nvSpPr>
          <p:spPr bwMode="auto">
            <a:xfrm>
              <a:off x="1728192" y="3933056"/>
              <a:ext cx="140364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Initial date</a:t>
              </a:r>
              <a:endParaRPr lang="ja-JP" altLang="en-US" sz="1800"/>
            </a:p>
          </p:txBody>
        </p:sp>
        <p:sp>
          <p:nvSpPr>
            <p:cNvPr id="87053" name="テキスト ボックス 13"/>
            <p:cNvSpPr txBox="1">
              <a:spLocks noChangeArrowheads="1"/>
            </p:cNvSpPr>
            <p:nvPr/>
          </p:nvSpPr>
          <p:spPr bwMode="auto">
            <a:xfrm>
              <a:off x="971600" y="3923764"/>
              <a:ext cx="7920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 -1 w</a:t>
              </a:r>
              <a:endParaRPr lang="ja-JP" altLang="en-US" sz="1800"/>
            </a:p>
          </p:txBody>
        </p:sp>
        <p:cxnSp>
          <p:nvCxnSpPr>
            <p:cNvPr id="15" name="直線コネクタ 14"/>
            <p:cNvCxnSpPr/>
            <p:nvPr/>
          </p:nvCxnSpPr>
          <p:spPr>
            <a:xfrm>
              <a:off x="1331852" y="2708179"/>
              <a:ext cx="0" cy="115234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flipH="1">
              <a:off x="1331852" y="2060583"/>
              <a:ext cx="71427" cy="21586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>
              <a:off x="1403278" y="2060583"/>
              <a:ext cx="80949" cy="36824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flipV="1">
              <a:off x="1493751" y="1916144"/>
              <a:ext cx="53966" cy="50474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/>
            <p:cNvCxnSpPr/>
            <p:nvPr/>
          </p:nvCxnSpPr>
          <p:spPr>
            <a:xfrm flipH="1" flipV="1">
              <a:off x="1547717" y="1916144"/>
              <a:ext cx="107933" cy="72060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1655650" y="2068519"/>
              <a:ext cx="44443" cy="56823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flipH="1" flipV="1">
              <a:off x="1703267" y="2060583"/>
              <a:ext cx="131742" cy="14443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 flipH="1" flipV="1">
              <a:off x="1844532" y="2190738"/>
              <a:ext cx="52379" cy="63965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 flipV="1">
              <a:off x="1896911" y="2354223"/>
              <a:ext cx="87299" cy="43808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H="1" flipV="1">
              <a:off x="1979447" y="2349462"/>
              <a:ext cx="134916" cy="44443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フリーフォーム 24"/>
            <p:cNvSpPr/>
            <p:nvPr/>
          </p:nvSpPr>
          <p:spPr>
            <a:xfrm>
              <a:off x="1342963" y="2071694"/>
              <a:ext cx="719021" cy="526965"/>
            </a:xfrm>
            <a:custGeom>
              <a:avLst/>
              <a:gdLst>
                <a:gd name="connsiteX0" fmla="*/ 0 w 717630"/>
                <a:gd name="connsiteY0" fmla="*/ 0 h 414760"/>
                <a:gd name="connsiteX1" fmla="*/ 289367 w 717630"/>
                <a:gd name="connsiteY1" fmla="*/ 208344 h 414760"/>
                <a:gd name="connsiteX2" fmla="*/ 625032 w 717630"/>
                <a:gd name="connsiteY2" fmla="*/ 381965 h 414760"/>
                <a:gd name="connsiteX3" fmla="*/ 706055 w 717630"/>
                <a:gd name="connsiteY3" fmla="*/ 405114 h 414760"/>
                <a:gd name="connsiteX4" fmla="*/ 694481 w 717630"/>
                <a:gd name="connsiteY4" fmla="*/ 393539 h 41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7630" h="414760">
                  <a:moveTo>
                    <a:pt x="0" y="0"/>
                  </a:moveTo>
                  <a:cubicBezTo>
                    <a:pt x="92597" y="72341"/>
                    <a:pt x="185195" y="144683"/>
                    <a:pt x="289367" y="208344"/>
                  </a:cubicBezTo>
                  <a:cubicBezTo>
                    <a:pt x="393539" y="272005"/>
                    <a:pt x="555584" y="349170"/>
                    <a:pt x="625032" y="381965"/>
                  </a:cubicBezTo>
                  <a:cubicBezTo>
                    <a:pt x="694480" y="414760"/>
                    <a:pt x="694480" y="403185"/>
                    <a:pt x="706055" y="405114"/>
                  </a:cubicBezTo>
                  <a:cubicBezTo>
                    <a:pt x="717630" y="407043"/>
                    <a:pt x="706055" y="400291"/>
                    <a:pt x="694481" y="393539"/>
                  </a:cubicBezTo>
                </a:path>
              </a:pathLst>
            </a:custGeom>
            <a:ln w="25400">
              <a:solidFill>
                <a:srgbClr val="D60093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87065" name="テキスト ボックス 25"/>
            <p:cNvSpPr txBox="1">
              <a:spLocks noChangeArrowheads="1"/>
            </p:cNvSpPr>
            <p:nvPr/>
          </p:nvSpPr>
          <p:spPr bwMode="auto">
            <a:xfrm>
              <a:off x="1619672" y="1412776"/>
              <a:ext cx="259228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Observed SST</a:t>
              </a:r>
              <a:endParaRPr lang="ja-JP" altLang="en-US" sz="1800"/>
            </a:p>
          </p:txBody>
        </p:sp>
        <p:sp>
          <p:nvSpPr>
            <p:cNvPr id="87066" name="テキスト ボックス 26"/>
            <p:cNvSpPr txBox="1">
              <a:spLocks noChangeArrowheads="1"/>
            </p:cNvSpPr>
            <p:nvPr/>
          </p:nvSpPr>
          <p:spPr bwMode="auto">
            <a:xfrm>
              <a:off x="5076056" y="2987660"/>
              <a:ext cx="324036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 dirty="0"/>
                <a:t>Climatological </a:t>
              </a:r>
            </a:p>
            <a:p>
              <a:r>
                <a:rPr lang="en-US" altLang="ja-JP" sz="1800" dirty="0"/>
                <a:t>seasonal cycle of SST (local)</a:t>
              </a:r>
              <a:endParaRPr lang="ja-JP" altLang="en-US" sz="1800" dirty="0"/>
            </a:p>
          </p:txBody>
        </p:sp>
        <p:cxnSp>
          <p:nvCxnSpPr>
            <p:cNvPr id="28" name="直線コネクタ 27"/>
            <p:cNvCxnSpPr/>
            <p:nvPr/>
          </p:nvCxnSpPr>
          <p:spPr>
            <a:xfrm flipV="1">
              <a:off x="1800089" y="1773292"/>
              <a:ext cx="611089" cy="36030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5879308" y="2325653"/>
              <a:ext cx="204754" cy="625374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V="1">
              <a:off x="2077857" y="2060583"/>
              <a:ext cx="1630101" cy="792035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070" name="テキスト ボックス 30"/>
            <p:cNvSpPr txBox="1">
              <a:spLocks noChangeArrowheads="1"/>
            </p:cNvSpPr>
            <p:nvPr/>
          </p:nvSpPr>
          <p:spPr bwMode="auto">
            <a:xfrm>
              <a:off x="3347864" y="1723958"/>
              <a:ext cx="51845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“anomaly” retained throughout the simulation</a:t>
              </a:r>
              <a:endParaRPr lang="ja-JP" altLang="en-US" sz="1800"/>
            </a:p>
          </p:txBody>
        </p:sp>
        <p:sp>
          <p:nvSpPr>
            <p:cNvPr id="87071" name="テキスト ボックス 31"/>
            <p:cNvSpPr txBox="1">
              <a:spLocks noChangeArrowheads="1"/>
            </p:cNvSpPr>
            <p:nvPr/>
          </p:nvSpPr>
          <p:spPr bwMode="auto">
            <a:xfrm>
              <a:off x="225812" y="1043444"/>
              <a:ext cx="720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SST</a:t>
              </a:r>
              <a:endParaRPr lang="ja-JP" altLang="en-US" sz="1800"/>
            </a:p>
          </p:txBody>
        </p:sp>
        <p:sp>
          <p:nvSpPr>
            <p:cNvPr id="87072" name="テキスト ボックス 32"/>
            <p:cNvSpPr txBox="1">
              <a:spLocks noChangeArrowheads="1"/>
            </p:cNvSpPr>
            <p:nvPr/>
          </p:nvSpPr>
          <p:spPr bwMode="auto">
            <a:xfrm>
              <a:off x="7956376" y="4005064"/>
              <a:ext cx="7200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Time</a:t>
              </a:r>
              <a:endParaRPr lang="ja-JP" altLang="en-US" sz="1800"/>
            </a:p>
          </p:txBody>
        </p:sp>
        <p:sp>
          <p:nvSpPr>
            <p:cNvPr id="87073" name="テキスト ボックス 33"/>
            <p:cNvSpPr txBox="1">
              <a:spLocks noChangeArrowheads="1"/>
            </p:cNvSpPr>
            <p:nvPr/>
          </p:nvSpPr>
          <p:spPr bwMode="auto">
            <a:xfrm>
              <a:off x="1835696" y="404664"/>
              <a:ext cx="5760640" cy="36933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SST used for nudging the mixed-layer ocean model</a:t>
              </a:r>
              <a:endParaRPr lang="ja-JP" altLang="en-US" sz="1800"/>
            </a:p>
          </p:txBody>
        </p:sp>
        <p:sp>
          <p:nvSpPr>
            <p:cNvPr id="87074" name="テキスト ボックス 34"/>
            <p:cNvSpPr txBox="1">
              <a:spLocks noChangeArrowheads="1"/>
            </p:cNvSpPr>
            <p:nvPr/>
          </p:nvSpPr>
          <p:spPr bwMode="auto">
            <a:xfrm>
              <a:off x="3923928" y="827420"/>
              <a:ext cx="44644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altLang="ja-JP" sz="1800"/>
                <a:t>=  time varying seasonal cycle + anomaly</a:t>
              </a:r>
              <a:endParaRPr lang="ja-JP" altLang="en-US" sz="1800"/>
            </a:p>
          </p:txBody>
        </p:sp>
      </p:grpSp>
      <p:sp>
        <p:nvSpPr>
          <p:cNvPr id="36" name="テキスト ボックス 33"/>
          <p:cNvSpPr txBox="1">
            <a:spLocks noChangeArrowheads="1"/>
          </p:cNvSpPr>
          <p:nvPr/>
        </p:nvSpPr>
        <p:spPr bwMode="auto">
          <a:xfrm>
            <a:off x="139701" y="5618163"/>
            <a:ext cx="875347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dirty="0" smtClean="0"/>
              <a:t>Allows “forecast mode” simulations, but performance get worse when ocean anomalies change rapidly. </a:t>
            </a:r>
          </a:p>
          <a:p>
            <a:r>
              <a:rPr lang="en-US" altLang="ja-JP" sz="1800" dirty="0" smtClean="0"/>
              <a:t> </a:t>
            </a:r>
            <a:endParaRPr lang="ja-JP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11580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9384"/>
          </a:xfrm>
        </p:spPr>
        <p:txBody>
          <a:bodyPr>
            <a:normAutofit/>
          </a:bodyPr>
          <a:lstStyle/>
          <a:p>
            <a:r>
              <a:rPr kumimoji="1" lang="en-US" altLang="ja-JP" sz="3600" dirty="0" smtClean="0"/>
              <a:t>Better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ocean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=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better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MJO</a:t>
            </a:r>
            <a:r>
              <a:rPr kumimoji="1" lang="ja-JP" altLang="en-US" sz="3600" dirty="0" smtClean="0"/>
              <a:t> </a:t>
            </a:r>
            <a:r>
              <a:rPr kumimoji="1" lang="en-US" altLang="ja-JP" sz="3600" dirty="0" smtClean="0"/>
              <a:t>skill?</a:t>
            </a:r>
            <a:endParaRPr kumimoji="1" lang="ja-JP" altLang="en-US" sz="3600" dirty="0"/>
          </a:p>
        </p:txBody>
      </p:sp>
      <p:pic>
        <p:nvPicPr>
          <p:cNvPr id="5" name="図 4" descr="スクリーンショット 2016-05-09 13.57.5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8245"/>
          <a:stretch/>
        </p:blipFill>
        <p:spPr>
          <a:xfrm>
            <a:off x="332298" y="939760"/>
            <a:ext cx="7932831" cy="4616962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748299" y="5530151"/>
            <a:ext cx="7641731" cy="859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3600" dirty="0" smtClean="0"/>
              <a:t>Not very likely, but</a:t>
            </a:r>
            <a:r>
              <a:rPr lang="en-US" altLang="ja-JP" sz="3600" dirty="0"/>
              <a:t> </a:t>
            </a:r>
            <a:r>
              <a:rPr lang="en-US" altLang="ja-JP" sz="3600" dirty="0" smtClean="0"/>
              <a:t>p</a:t>
            </a:r>
            <a:r>
              <a:rPr lang="en-US" altLang="ja-JP" sz="3600" dirty="0" smtClean="0"/>
              <a:t>erhaps </a:t>
            </a:r>
            <a:r>
              <a:rPr lang="en-US" altLang="ja-JP" sz="3600" dirty="0" smtClean="0"/>
              <a:t>a </a:t>
            </a:r>
            <a:r>
              <a:rPr lang="en-US" altLang="ja-JP" sz="3600" dirty="0" smtClean="0"/>
              <a:t>2</a:t>
            </a:r>
            <a:r>
              <a:rPr lang="en-US" altLang="ja-JP" sz="3600" dirty="0" smtClean="0"/>
              <a:t>-4 day </a:t>
            </a:r>
            <a:r>
              <a:rPr lang="en-US" altLang="ja-JP" sz="3600" dirty="0" smtClean="0"/>
              <a:t>improvement</a:t>
            </a:r>
            <a:r>
              <a:rPr lang="en-US" altLang="ja-JP" sz="3600" dirty="0" smtClean="0"/>
              <a:t>?</a:t>
            </a:r>
            <a:r>
              <a:rPr lang="en-US" altLang="ja-JP" sz="3600" dirty="0" smtClean="0"/>
              <a:t> 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(based on a small sample size) </a:t>
            </a:r>
            <a:endParaRPr lang="ja-JP" altLang="en-US" sz="3600" dirty="0"/>
          </a:p>
        </p:txBody>
      </p:sp>
      <p:sp>
        <p:nvSpPr>
          <p:cNvPr id="7" name="円/楕円 6"/>
          <p:cNvSpPr/>
          <p:nvPr/>
        </p:nvSpPr>
        <p:spPr>
          <a:xfrm>
            <a:off x="5599855" y="2519371"/>
            <a:ext cx="1269856" cy="895314"/>
          </a:xfrm>
          <a:prstGeom prst="ellipse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26"/>
          <p:cNvSpPr txBox="1">
            <a:spLocks noChangeArrowheads="1"/>
          </p:cNvSpPr>
          <p:nvPr/>
        </p:nvSpPr>
        <p:spPr bwMode="auto">
          <a:xfrm>
            <a:off x="5148158" y="1629728"/>
            <a:ext cx="27985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 smtClean="0"/>
              <a:t>Nudged by observed</a:t>
            </a:r>
            <a:r>
              <a:rPr lang="en-US" altLang="ja-JP" sz="1800" dirty="0"/>
              <a:t> </a:t>
            </a:r>
            <a:r>
              <a:rPr lang="en-US" altLang="ja-JP" sz="1800" dirty="0" smtClean="0"/>
              <a:t>SST</a:t>
            </a:r>
            <a:endParaRPr lang="ja-JP" altLang="en-US" sz="1800" dirty="0"/>
          </a:p>
        </p:txBody>
      </p:sp>
      <p:cxnSp>
        <p:nvCxnSpPr>
          <p:cNvPr id="9" name="直線コネクタ 8"/>
          <p:cNvCxnSpPr/>
          <p:nvPr/>
        </p:nvCxnSpPr>
        <p:spPr bwMode="auto">
          <a:xfrm flipV="1">
            <a:off x="6268840" y="1931936"/>
            <a:ext cx="372054" cy="62547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65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スクリーンショット 2016-10-06 11.47.2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04" y="1193361"/>
            <a:ext cx="3970435" cy="1723600"/>
          </a:xfrm>
          <a:prstGeom prst="rect">
            <a:avLst/>
          </a:prstGeom>
        </p:spPr>
      </p:pic>
      <p:pic>
        <p:nvPicPr>
          <p:cNvPr id="7" name="図 6" descr="スクリーンショット 2016-10-06 11.56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5" y="4378818"/>
            <a:ext cx="4131152" cy="1805833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98905" y="3133901"/>
            <a:ext cx="2644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Phase 8 </a:t>
            </a:r>
            <a:r>
              <a:rPr kumimoji="1" lang="en-US" altLang="ja-JP" sz="2000" dirty="0" smtClean="0"/>
              <a:t>start</a:t>
            </a:r>
          </a:p>
          <a:p>
            <a:r>
              <a:rPr lang="en-US" altLang="ja-JP" sz="2000" dirty="0"/>
              <a:t>(western</a:t>
            </a:r>
            <a:r>
              <a:rPr lang="ja-JP" altLang="en-US" sz="2000" dirty="0"/>
              <a:t> </a:t>
            </a:r>
            <a:r>
              <a:rPr lang="en-US" altLang="ja-JP" sz="2000" dirty="0"/>
              <a:t>hemisphere</a:t>
            </a:r>
            <a:r>
              <a:rPr lang="en-US" altLang="ja-JP" sz="2000" dirty="0" smtClean="0"/>
              <a:t>)</a:t>
            </a:r>
            <a:endParaRPr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843616" y="3019916"/>
            <a:ext cx="16191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Phase 1 </a:t>
            </a:r>
            <a:r>
              <a:rPr kumimoji="1" lang="en-US" altLang="ja-JP" sz="2000" dirty="0" smtClean="0"/>
              <a:t>start</a:t>
            </a:r>
          </a:p>
          <a:p>
            <a:r>
              <a:rPr lang="en-US" altLang="ja-JP" sz="2000" dirty="0"/>
              <a:t>(western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IO</a:t>
            </a:r>
            <a:r>
              <a:rPr lang="en-US" altLang="ja-JP" sz="2000" dirty="0" smtClean="0"/>
              <a:t>)</a:t>
            </a:r>
            <a:endParaRPr lang="ja-JP" altLang="en-US" sz="2000" dirty="0"/>
          </a:p>
          <a:p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843616" y="357658"/>
            <a:ext cx="20162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/>
              <a:t>Phase 2 </a:t>
            </a:r>
            <a:r>
              <a:rPr kumimoji="1" lang="en-US" altLang="ja-JP" sz="2000" dirty="0" smtClean="0"/>
              <a:t>start</a:t>
            </a:r>
          </a:p>
          <a:p>
            <a:r>
              <a:rPr lang="en-US" altLang="ja-JP" sz="2000" dirty="0" smtClean="0"/>
              <a:t>(Eastern IO)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283332" y="2303105"/>
            <a:ext cx="1080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Overall</a:t>
            </a:r>
            <a:endParaRPr kumimoji="1" lang="ja-JP" altLang="en-US" sz="2000" dirty="0"/>
          </a:p>
        </p:txBody>
      </p:sp>
      <p:cxnSp>
        <p:nvCxnSpPr>
          <p:cNvPr id="13" name="直線コネクタ 12"/>
          <p:cNvCxnSpPr/>
          <p:nvPr/>
        </p:nvCxnSpPr>
        <p:spPr>
          <a:xfrm flipH="1">
            <a:off x="795629" y="1685509"/>
            <a:ext cx="175971" cy="1455459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3583282" y="1025066"/>
            <a:ext cx="12352" cy="104036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/>
          <p:cNvCxnSpPr/>
          <p:nvPr/>
        </p:nvCxnSpPr>
        <p:spPr>
          <a:xfrm>
            <a:off x="3195993" y="2303105"/>
            <a:ext cx="89904" cy="83079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1787388" y="1716107"/>
            <a:ext cx="0" cy="617596"/>
          </a:xfrm>
          <a:prstGeom prst="line">
            <a:avLst/>
          </a:prstGeom>
          <a:ln w="190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397815" y="749679"/>
            <a:ext cx="174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NICAM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case</a:t>
            </a:r>
            <a:endParaRPr kumimoji="1" lang="ja-JP" altLang="en-US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411703" y="4171062"/>
            <a:ext cx="1743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NICOCO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54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case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67634" y="4470488"/>
            <a:ext cx="48860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/>
              <a:t>Well….</a:t>
            </a:r>
          </a:p>
          <a:p>
            <a:endParaRPr lang="en-US" altLang="ja-JP" sz="2000" dirty="0"/>
          </a:p>
          <a:p>
            <a:r>
              <a:rPr lang="en-US" altLang="ja-JP" sz="2000" dirty="0" smtClean="0"/>
              <a:t>Phase 8: Drops first, but stays aloft.</a:t>
            </a:r>
            <a:endParaRPr lang="en-US" altLang="ja-JP" sz="2000" dirty="0"/>
          </a:p>
          <a:p>
            <a:r>
              <a:rPr lang="en-US" altLang="ja-JP" sz="2000" dirty="0" smtClean="0"/>
              <a:t>Phase 1, 2: Small impact at first, drops quickly later. </a:t>
            </a:r>
          </a:p>
          <a:p>
            <a:r>
              <a:rPr lang="en-US" altLang="ja-JP" sz="2000" dirty="0"/>
              <a:t> </a:t>
            </a:r>
            <a:r>
              <a:rPr lang="en-US" altLang="ja-JP" sz="2000" dirty="0" smtClean="0"/>
              <a:t>                          La-Nina bias ?</a:t>
            </a:r>
            <a:endParaRPr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20101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11108</TotalTime>
  <Words>1394</Words>
  <Application>Microsoft Macintosh PowerPoint</Application>
  <PresentationFormat>画面に合わせる (4:3)</PresentationFormat>
  <Paragraphs>337</Paragraphs>
  <Slides>37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38" baseType="lpstr">
      <vt:lpstr>ホワイト</vt:lpstr>
      <vt:lpstr>PowerPoint プレゼンテーション</vt:lpstr>
      <vt:lpstr>PowerPoint プレゼンテーション</vt:lpstr>
      <vt:lpstr>What should we use NICOCO for??</vt:lpstr>
      <vt:lpstr>What should we use NICOCO for??</vt:lpstr>
      <vt:lpstr>What should we use NICOCO for??</vt:lpstr>
      <vt:lpstr>PowerPoint プレゼンテーション</vt:lpstr>
      <vt:lpstr>SST used for atmospheric NICAM MJO skill evaluation</vt:lpstr>
      <vt:lpstr>Better ocean = better MJO skill?</vt:lpstr>
      <vt:lpstr>PowerPoint プレゼンテーション</vt:lpstr>
      <vt:lpstr>Mean drift (SST, 850 wind: NICOCO)</vt:lpstr>
      <vt:lpstr>PowerPoint プレゼンテーション</vt:lpstr>
      <vt:lpstr>What should we use NICOCO for??</vt:lpstr>
      <vt:lpstr>What should we use NICOCO for??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SST anomalies   (May 2)</vt:lpstr>
      <vt:lpstr>SST anomalies   (May 10)</vt:lpstr>
      <vt:lpstr>SST anomalies   (May 18)</vt:lpstr>
      <vt:lpstr>SST anomalies   (May 26)</vt:lpstr>
      <vt:lpstr>SST anomalies   (June 3)</vt:lpstr>
      <vt:lpstr>SST anomalies   (June 11)</vt:lpstr>
      <vt:lpstr>PowerPoint プレゼンテーション</vt:lpstr>
      <vt:lpstr>PowerPoint プレゼンテーション</vt:lpstr>
      <vt:lpstr>Exploring the role of the MJO easterly winds  May 1  -  May 20</vt:lpstr>
      <vt:lpstr>PowerPoint プレゼンテーション</vt:lpstr>
      <vt:lpstr>PowerPoint プレゼンテーション</vt:lpstr>
      <vt:lpstr>PowerPoint プレゼンテーション</vt:lpstr>
      <vt:lpstr>Summary</vt:lpstr>
      <vt:lpstr>Summary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NICOCO 試運転　状況</dc:title>
  <dc:creator>Tomoki Miyakawa</dc:creator>
  <cp:lastModifiedBy>Tomoki Miyakawa</cp:lastModifiedBy>
  <cp:revision>199</cp:revision>
  <cp:lastPrinted>2016-03-07T06:20:31Z</cp:lastPrinted>
  <dcterms:created xsi:type="dcterms:W3CDTF">2015-12-07T02:20:04Z</dcterms:created>
  <dcterms:modified xsi:type="dcterms:W3CDTF">2016-12-01T05:00:54Z</dcterms:modified>
</cp:coreProperties>
</file>