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notesMasterIdLst>
    <p:notesMasterId r:id="rId19"/>
  </p:notesMasterIdLst>
  <p:handoutMasterIdLst>
    <p:handoutMasterId r:id="rId20"/>
  </p:handoutMasterIdLst>
  <p:sldIdLst>
    <p:sldId id="883" r:id="rId2"/>
    <p:sldId id="1138" r:id="rId3"/>
    <p:sldId id="1100" r:id="rId4"/>
    <p:sldId id="1078" r:id="rId5"/>
    <p:sldId id="1079" r:id="rId6"/>
    <p:sldId id="1139" r:id="rId7"/>
    <p:sldId id="1097" r:id="rId8"/>
    <p:sldId id="1141" r:id="rId9"/>
    <p:sldId id="1126" r:id="rId10"/>
    <p:sldId id="1142" r:id="rId11"/>
    <p:sldId id="1128" r:id="rId12"/>
    <p:sldId id="1131" r:id="rId13"/>
    <p:sldId id="1137" r:id="rId14"/>
    <p:sldId id="1130" r:id="rId15"/>
    <p:sldId id="1129" r:id="rId16"/>
    <p:sldId id="1143" r:id="rId17"/>
    <p:sldId id="1095" r:id="rId18"/>
  </p:sldIdLst>
  <p:sldSz cx="9906000" cy="6858000" type="A4"/>
  <p:notesSz cx="6858000" cy="9945688"/>
  <p:defaultTextStyle>
    <a:defPPr>
      <a:defRPr lang="ja-JP"/>
    </a:defPPr>
    <a:lvl1pPr algn="l" rtl="0" fontAlgn="base">
      <a:spcBef>
        <a:spcPct val="0"/>
      </a:spcBef>
      <a:spcAft>
        <a:spcPct val="0"/>
      </a:spcAft>
      <a:defRPr kumimoji="1" sz="2400" b="1" kern="1200">
        <a:solidFill>
          <a:schemeClr val="tx2"/>
        </a:solidFill>
        <a:latin typeface="HG丸ｺﾞｼｯｸM-PRO" pitchFamily="50" charset="-128"/>
        <a:ea typeface="ＭＳ Ｐゴシック" charset="-128"/>
        <a:cs typeface="+mn-cs"/>
      </a:defRPr>
    </a:lvl1pPr>
    <a:lvl2pPr marL="457200" algn="l" rtl="0" fontAlgn="base">
      <a:spcBef>
        <a:spcPct val="0"/>
      </a:spcBef>
      <a:spcAft>
        <a:spcPct val="0"/>
      </a:spcAft>
      <a:defRPr kumimoji="1" sz="2400" b="1" kern="1200">
        <a:solidFill>
          <a:schemeClr val="tx2"/>
        </a:solidFill>
        <a:latin typeface="HG丸ｺﾞｼｯｸM-PRO" pitchFamily="50" charset="-128"/>
        <a:ea typeface="ＭＳ Ｐゴシック" charset="-128"/>
        <a:cs typeface="+mn-cs"/>
      </a:defRPr>
    </a:lvl2pPr>
    <a:lvl3pPr marL="914400" algn="l" rtl="0" fontAlgn="base">
      <a:spcBef>
        <a:spcPct val="0"/>
      </a:spcBef>
      <a:spcAft>
        <a:spcPct val="0"/>
      </a:spcAft>
      <a:defRPr kumimoji="1" sz="2400" b="1" kern="1200">
        <a:solidFill>
          <a:schemeClr val="tx2"/>
        </a:solidFill>
        <a:latin typeface="HG丸ｺﾞｼｯｸM-PRO" pitchFamily="50" charset="-128"/>
        <a:ea typeface="ＭＳ Ｐゴシック" charset="-128"/>
        <a:cs typeface="+mn-cs"/>
      </a:defRPr>
    </a:lvl3pPr>
    <a:lvl4pPr marL="1371600" algn="l" rtl="0" fontAlgn="base">
      <a:spcBef>
        <a:spcPct val="0"/>
      </a:spcBef>
      <a:spcAft>
        <a:spcPct val="0"/>
      </a:spcAft>
      <a:defRPr kumimoji="1" sz="2400" b="1" kern="1200">
        <a:solidFill>
          <a:schemeClr val="tx2"/>
        </a:solidFill>
        <a:latin typeface="HG丸ｺﾞｼｯｸM-PRO" pitchFamily="50" charset="-128"/>
        <a:ea typeface="ＭＳ Ｐゴシック" charset="-128"/>
        <a:cs typeface="+mn-cs"/>
      </a:defRPr>
    </a:lvl4pPr>
    <a:lvl5pPr marL="1828800" algn="l" rtl="0" fontAlgn="base">
      <a:spcBef>
        <a:spcPct val="0"/>
      </a:spcBef>
      <a:spcAft>
        <a:spcPct val="0"/>
      </a:spcAft>
      <a:defRPr kumimoji="1" sz="2400" b="1" kern="1200">
        <a:solidFill>
          <a:schemeClr val="tx2"/>
        </a:solidFill>
        <a:latin typeface="HG丸ｺﾞｼｯｸM-PRO" pitchFamily="50" charset="-128"/>
        <a:ea typeface="ＭＳ Ｐゴシック" charset="-128"/>
        <a:cs typeface="+mn-cs"/>
      </a:defRPr>
    </a:lvl5pPr>
    <a:lvl6pPr marL="2286000" algn="l" defTabSz="914400" rtl="0" eaLnBrk="1" latinLnBrk="0" hangingPunct="1">
      <a:defRPr kumimoji="1" sz="2400" b="1" kern="1200">
        <a:solidFill>
          <a:schemeClr val="tx2"/>
        </a:solidFill>
        <a:latin typeface="HG丸ｺﾞｼｯｸM-PRO" pitchFamily="50" charset="-128"/>
        <a:ea typeface="ＭＳ Ｐゴシック" charset="-128"/>
        <a:cs typeface="+mn-cs"/>
      </a:defRPr>
    </a:lvl6pPr>
    <a:lvl7pPr marL="2743200" algn="l" defTabSz="914400" rtl="0" eaLnBrk="1" latinLnBrk="0" hangingPunct="1">
      <a:defRPr kumimoji="1" sz="2400" b="1" kern="1200">
        <a:solidFill>
          <a:schemeClr val="tx2"/>
        </a:solidFill>
        <a:latin typeface="HG丸ｺﾞｼｯｸM-PRO" pitchFamily="50" charset="-128"/>
        <a:ea typeface="ＭＳ Ｐゴシック" charset="-128"/>
        <a:cs typeface="+mn-cs"/>
      </a:defRPr>
    </a:lvl7pPr>
    <a:lvl8pPr marL="3200400" algn="l" defTabSz="914400" rtl="0" eaLnBrk="1" latinLnBrk="0" hangingPunct="1">
      <a:defRPr kumimoji="1" sz="2400" b="1" kern="1200">
        <a:solidFill>
          <a:schemeClr val="tx2"/>
        </a:solidFill>
        <a:latin typeface="HG丸ｺﾞｼｯｸM-PRO" pitchFamily="50" charset="-128"/>
        <a:ea typeface="ＭＳ Ｐゴシック" charset="-128"/>
        <a:cs typeface="+mn-cs"/>
      </a:defRPr>
    </a:lvl8pPr>
    <a:lvl9pPr marL="3657600" algn="l" defTabSz="914400" rtl="0" eaLnBrk="1" latinLnBrk="0" hangingPunct="1">
      <a:defRPr kumimoji="1" sz="2400" b="1" kern="1200">
        <a:solidFill>
          <a:schemeClr val="tx2"/>
        </a:solidFill>
        <a:latin typeface="HG丸ｺﾞｼｯｸM-PRO" pitchFamily="50" charset="-128"/>
        <a:ea typeface="ＭＳ Ｐゴシック" charset="-128"/>
        <a:cs typeface="+mn-cs"/>
      </a:defRPr>
    </a:lvl9pPr>
  </p:defaultTextStyle>
  <p:extLst>
    <p:ext uri="{EFAFB233-063F-42B5-8137-9DF3F51BA10A}">
      <p15:sldGuideLst xmlns:p15="http://schemas.microsoft.com/office/powerpoint/2012/main">
        <p15:guide id="1" orient="horz" pos="2137" userDrawn="1">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F3DFF"/>
    <a:srgbClr val="C53434"/>
    <a:srgbClr val="000098"/>
    <a:srgbClr val="007900"/>
    <a:srgbClr val="0000BF"/>
    <a:srgbClr val="00007F"/>
    <a:srgbClr val="FFCCFF"/>
    <a:srgbClr val="FFFFCC"/>
    <a:srgbClr val="000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9" autoAdjust="0"/>
    <p:restoredTop sz="92627" autoAdjust="0"/>
  </p:normalViewPr>
  <p:slideViewPr>
    <p:cSldViewPr snapToGrid="0">
      <p:cViewPr varScale="1">
        <p:scale>
          <a:sx n="65" d="100"/>
          <a:sy n="65" d="100"/>
        </p:scale>
        <p:origin x="72" y="398"/>
      </p:cViewPr>
      <p:guideLst>
        <p:guide orient="horz" pos="2137"/>
        <p:guide pos="3120"/>
      </p:guideLst>
    </p:cSldViewPr>
  </p:slideViewPr>
  <p:outlineViewPr>
    <p:cViewPr>
      <p:scale>
        <a:sx n="33" d="100"/>
        <a:sy n="33" d="100"/>
      </p:scale>
      <p:origin x="0" y="4092"/>
    </p:cViewPr>
  </p:outlineViewPr>
  <p:notesTextViewPr>
    <p:cViewPr>
      <p:scale>
        <a:sx n="3" d="2"/>
        <a:sy n="3" d="2"/>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1"/>
            <a:ext cx="2972547" cy="497762"/>
          </a:xfrm>
          <a:prstGeom prst="rect">
            <a:avLst/>
          </a:prstGeom>
          <a:noFill/>
          <a:ln w="9525">
            <a:noFill/>
            <a:miter lim="800000"/>
            <a:headEnd/>
            <a:tailEnd/>
          </a:ln>
          <a:effectLst/>
        </p:spPr>
        <p:txBody>
          <a:bodyPr vert="horz" wrap="square" lIns="91790" tIns="45895" rIns="91790" bIns="45895" numCol="1" anchor="t" anchorCtr="0" compatLnSpc="1">
            <a:prstTxWarp prst="textNoShape">
              <a:avLst/>
            </a:prstTxWarp>
          </a:bodyPr>
          <a:lstStyle>
            <a:lvl1pPr defTabSz="918644">
              <a:spcBef>
                <a:spcPct val="0"/>
              </a:spcBef>
              <a:buFontTx/>
              <a:buNone/>
              <a:defRPr sz="1200" b="0">
                <a:latin typeface="Times New Roman" pitchFamily="18" charset="0"/>
                <a:ea typeface="ＭＳ Ｐゴシック" pitchFamily="50" charset="-128"/>
              </a:defRPr>
            </a:lvl1pPr>
          </a:lstStyle>
          <a:p>
            <a:pPr>
              <a:defRPr/>
            </a:pPr>
            <a:endParaRPr lang="en-US" altLang="ja-JP"/>
          </a:p>
        </p:txBody>
      </p:sp>
      <p:sp>
        <p:nvSpPr>
          <p:cNvPr id="14339" name="Rectangle 3"/>
          <p:cNvSpPr>
            <a:spLocks noGrp="1" noChangeArrowheads="1"/>
          </p:cNvSpPr>
          <p:nvPr>
            <p:ph type="dt" sz="quarter" idx="1"/>
          </p:nvPr>
        </p:nvSpPr>
        <p:spPr bwMode="auto">
          <a:xfrm>
            <a:off x="3885454" y="1"/>
            <a:ext cx="2972547" cy="497762"/>
          </a:xfrm>
          <a:prstGeom prst="rect">
            <a:avLst/>
          </a:prstGeom>
          <a:noFill/>
          <a:ln w="9525">
            <a:noFill/>
            <a:miter lim="800000"/>
            <a:headEnd/>
            <a:tailEnd/>
          </a:ln>
          <a:effectLst/>
        </p:spPr>
        <p:txBody>
          <a:bodyPr vert="horz" wrap="square" lIns="91790" tIns="45895" rIns="91790" bIns="45895" numCol="1" anchor="t" anchorCtr="0" compatLnSpc="1">
            <a:prstTxWarp prst="textNoShape">
              <a:avLst/>
            </a:prstTxWarp>
          </a:bodyPr>
          <a:lstStyle>
            <a:lvl1pPr algn="r" defTabSz="918644">
              <a:spcBef>
                <a:spcPct val="0"/>
              </a:spcBef>
              <a:buFontTx/>
              <a:buNone/>
              <a:defRPr sz="1200" b="0">
                <a:latin typeface="Times New Roman" pitchFamily="18" charset="0"/>
                <a:ea typeface="ＭＳ Ｐゴシック" pitchFamily="50" charset="-128"/>
              </a:defRPr>
            </a:lvl1pPr>
          </a:lstStyle>
          <a:p>
            <a:pPr>
              <a:defRPr/>
            </a:pPr>
            <a:endParaRPr lang="en-US" altLang="ja-JP"/>
          </a:p>
        </p:txBody>
      </p:sp>
      <p:sp>
        <p:nvSpPr>
          <p:cNvPr id="14340" name="Rectangle 4"/>
          <p:cNvSpPr>
            <a:spLocks noGrp="1" noChangeArrowheads="1"/>
          </p:cNvSpPr>
          <p:nvPr>
            <p:ph type="ftr" sz="quarter" idx="2"/>
          </p:nvPr>
        </p:nvSpPr>
        <p:spPr bwMode="auto">
          <a:xfrm>
            <a:off x="1" y="9447929"/>
            <a:ext cx="2972547" cy="497761"/>
          </a:xfrm>
          <a:prstGeom prst="rect">
            <a:avLst/>
          </a:prstGeom>
          <a:noFill/>
          <a:ln w="9525">
            <a:noFill/>
            <a:miter lim="800000"/>
            <a:headEnd/>
            <a:tailEnd/>
          </a:ln>
          <a:effectLst/>
        </p:spPr>
        <p:txBody>
          <a:bodyPr vert="horz" wrap="square" lIns="91790" tIns="45895" rIns="91790" bIns="45895" numCol="1" anchor="b" anchorCtr="0" compatLnSpc="1">
            <a:prstTxWarp prst="textNoShape">
              <a:avLst/>
            </a:prstTxWarp>
          </a:bodyPr>
          <a:lstStyle>
            <a:lvl1pPr defTabSz="918644">
              <a:spcBef>
                <a:spcPct val="0"/>
              </a:spcBef>
              <a:buFontTx/>
              <a:buNone/>
              <a:defRPr sz="1200" b="0">
                <a:latin typeface="Times New Roman" pitchFamily="18" charset="0"/>
                <a:ea typeface="ＭＳ Ｐゴシック" pitchFamily="50" charset="-128"/>
              </a:defRPr>
            </a:lvl1pPr>
          </a:lstStyle>
          <a:p>
            <a:pPr>
              <a:defRPr/>
            </a:pPr>
            <a:endParaRPr lang="en-US" altLang="ja-JP"/>
          </a:p>
        </p:txBody>
      </p:sp>
      <p:sp>
        <p:nvSpPr>
          <p:cNvPr id="14341" name="Rectangle 5"/>
          <p:cNvSpPr>
            <a:spLocks noGrp="1" noChangeArrowheads="1"/>
          </p:cNvSpPr>
          <p:nvPr>
            <p:ph type="sldNum" sz="quarter" idx="3"/>
          </p:nvPr>
        </p:nvSpPr>
        <p:spPr bwMode="auto">
          <a:xfrm>
            <a:off x="3885454" y="9447929"/>
            <a:ext cx="2972547" cy="497761"/>
          </a:xfrm>
          <a:prstGeom prst="rect">
            <a:avLst/>
          </a:prstGeom>
          <a:noFill/>
          <a:ln w="9525">
            <a:noFill/>
            <a:miter lim="800000"/>
            <a:headEnd/>
            <a:tailEnd/>
          </a:ln>
          <a:effectLst/>
        </p:spPr>
        <p:txBody>
          <a:bodyPr vert="horz" wrap="square" lIns="91790" tIns="45895" rIns="91790" bIns="45895" numCol="1" anchor="b" anchorCtr="0" compatLnSpc="1">
            <a:prstTxWarp prst="textNoShape">
              <a:avLst/>
            </a:prstTxWarp>
          </a:bodyPr>
          <a:lstStyle>
            <a:lvl1pPr algn="r" defTabSz="918644">
              <a:spcBef>
                <a:spcPct val="0"/>
              </a:spcBef>
              <a:buFontTx/>
              <a:buNone/>
              <a:defRPr sz="1200" b="0">
                <a:latin typeface="Times New Roman" pitchFamily="18" charset="0"/>
                <a:ea typeface="ＭＳ Ｐゴシック" pitchFamily="50" charset="-128"/>
              </a:defRPr>
            </a:lvl1pPr>
          </a:lstStyle>
          <a:p>
            <a:pPr>
              <a:defRPr/>
            </a:pPr>
            <a:fld id="{0AA10D4D-20F8-4F27-9833-00CF55770DD1}" type="slidenum">
              <a:rPr lang="en-US" altLang="ja-JP"/>
              <a:pPr>
                <a:defRPr/>
              </a:pPr>
              <a:t>‹#›</a:t>
            </a:fld>
            <a:endParaRPr lang="en-US" altLang="ja-JP"/>
          </a:p>
        </p:txBody>
      </p:sp>
    </p:spTree>
    <p:extLst>
      <p:ext uri="{BB962C8B-B14F-4D97-AF65-F5344CB8AC3E}">
        <p14:creationId xmlns:p14="http://schemas.microsoft.com/office/powerpoint/2010/main" val="2078256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1" y="1"/>
            <a:ext cx="2972547" cy="497762"/>
          </a:xfrm>
          <a:prstGeom prst="rect">
            <a:avLst/>
          </a:prstGeom>
          <a:noFill/>
          <a:ln w="9525">
            <a:noFill/>
            <a:miter lim="800000"/>
            <a:headEnd/>
            <a:tailEnd/>
          </a:ln>
          <a:effectLst/>
        </p:spPr>
        <p:txBody>
          <a:bodyPr vert="horz" wrap="square" lIns="91790" tIns="45895" rIns="91790" bIns="45895" numCol="1" anchor="t" anchorCtr="0" compatLnSpc="1">
            <a:prstTxWarp prst="textNoShape">
              <a:avLst/>
            </a:prstTxWarp>
          </a:bodyPr>
          <a:lstStyle>
            <a:lvl1pPr defTabSz="918644">
              <a:spcBef>
                <a:spcPct val="0"/>
              </a:spcBef>
              <a:buFontTx/>
              <a:buNone/>
              <a:defRPr sz="1200" b="0">
                <a:solidFill>
                  <a:schemeClr val="tx1"/>
                </a:solidFill>
                <a:latin typeface="Times New Roman" pitchFamily="18" charset="0"/>
                <a:ea typeface="ＭＳ Ｐゴシック" pitchFamily="50" charset="-128"/>
              </a:defRPr>
            </a:lvl1pPr>
          </a:lstStyle>
          <a:p>
            <a:pPr>
              <a:defRPr/>
            </a:pPr>
            <a:endParaRPr lang="en-US" altLang="ja-JP"/>
          </a:p>
        </p:txBody>
      </p:sp>
      <p:sp>
        <p:nvSpPr>
          <p:cNvPr id="271363" name="Rectangle 3"/>
          <p:cNvSpPr>
            <a:spLocks noGrp="1" noChangeArrowheads="1"/>
          </p:cNvSpPr>
          <p:nvPr>
            <p:ph type="dt" idx="1"/>
          </p:nvPr>
        </p:nvSpPr>
        <p:spPr bwMode="auto">
          <a:xfrm>
            <a:off x="3883853" y="1"/>
            <a:ext cx="2972547" cy="497762"/>
          </a:xfrm>
          <a:prstGeom prst="rect">
            <a:avLst/>
          </a:prstGeom>
          <a:noFill/>
          <a:ln w="9525">
            <a:noFill/>
            <a:miter lim="800000"/>
            <a:headEnd/>
            <a:tailEnd/>
          </a:ln>
          <a:effectLst/>
        </p:spPr>
        <p:txBody>
          <a:bodyPr vert="horz" wrap="square" lIns="91790" tIns="45895" rIns="91790" bIns="45895" numCol="1" anchor="t" anchorCtr="0" compatLnSpc="1">
            <a:prstTxWarp prst="textNoShape">
              <a:avLst/>
            </a:prstTxWarp>
          </a:bodyPr>
          <a:lstStyle>
            <a:lvl1pPr algn="r" defTabSz="918644">
              <a:spcBef>
                <a:spcPct val="0"/>
              </a:spcBef>
              <a:buFontTx/>
              <a:buNone/>
              <a:defRPr sz="1200" b="0">
                <a:solidFill>
                  <a:schemeClr val="tx1"/>
                </a:solidFill>
                <a:latin typeface="Times New Roman" pitchFamily="18" charset="0"/>
                <a:ea typeface="ＭＳ Ｐゴシック" pitchFamily="50" charset="-128"/>
              </a:defRPr>
            </a:lvl1pPr>
          </a:lstStyle>
          <a:p>
            <a:pPr>
              <a:defRPr/>
            </a:pPr>
            <a:endParaRPr lang="en-US" altLang="ja-JP"/>
          </a:p>
        </p:txBody>
      </p:sp>
      <p:sp>
        <p:nvSpPr>
          <p:cNvPr id="60420" name="Rectangle 4"/>
          <p:cNvSpPr>
            <a:spLocks noGrp="1" noRot="1" noChangeAspect="1" noChangeArrowheads="1" noTextEdit="1"/>
          </p:cNvSpPr>
          <p:nvPr>
            <p:ph type="sldImg" idx="2"/>
          </p:nvPr>
        </p:nvSpPr>
        <p:spPr bwMode="auto">
          <a:xfrm>
            <a:off x="736600" y="744538"/>
            <a:ext cx="5386388" cy="3730625"/>
          </a:xfrm>
          <a:prstGeom prst="rect">
            <a:avLst/>
          </a:prstGeom>
          <a:noFill/>
          <a:ln w="9525">
            <a:solidFill>
              <a:srgbClr val="000000"/>
            </a:solidFill>
            <a:miter lim="800000"/>
            <a:headEnd/>
            <a:tailEnd/>
          </a:ln>
        </p:spPr>
      </p:sp>
      <p:sp>
        <p:nvSpPr>
          <p:cNvPr id="271365" name="Rectangle 5"/>
          <p:cNvSpPr>
            <a:spLocks noGrp="1" noChangeArrowheads="1"/>
          </p:cNvSpPr>
          <p:nvPr>
            <p:ph type="body" sz="quarter" idx="3"/>
          </p:nvPr>
        </p:nvSpPr>
        <p:spPr bwMode="auto">
          <a:xfrm>
            <a:off x="687083" y="4723170"/>
            <a:ext cx="5483838" cy="4476673"/>
          </a:xfrm>
          <a:prstGeom prst="rect">
            <a:avLst/>
          </a:prstGeom>
          <a:noFill/>
          <a:ln w="9525">
            <a:noFill/>
            <a:miter lim="800000"/>
            <a:headEnd/>
            <a:tailEnd/>
          </a:ln>
          <a:effectLst/>
        </p:spPr>
        <p:txBody>
          <a:bodyPr vert="horz" wrap="square" lIns="91790" tIns="45895" rIns="91790" bIns="4589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71366" name="Rectangle 6"/>
          <p:cNvSpPr>
            <a:spLocks noGrp="1" noChangeArrowheads="1"/>
          </p:cNvSpPr>
          <p:nvPr>
            <p:ph type="ftr" sz="quarter" idx="4"/>
          </p:nvPr>
        </p:nvSpPr>
        <p:spPr bwMode="auto">
          <a:xfrm>
            <a:off x="1" y="9446337"/>
            <a:ext cx="2972547" cy="497762"/>
          </a:xfrm>
          <a:prstGeom prst="rect">
            <a:avLst/>
          </a:prstGeom>
          <a:noFill/>
          <a:ln w="9525">
            <a:noFill/>
            <a:miter lim="800000"/>
            <a:headEnd/>
            <a:tailEnd/>
          </a:ln>
          <a:effectLst/>
        </p:spPr>
        <p:txBody>
          <a:bodyPr vert="horz" wrap="square" lIns="91790" tIns="45895" rIns="91790" bIns="45895" numCol="1" anchor="b" anchorCtr="0" compatLnSpc="1">
            <a:prstTxWarp prst="textNoShape">
              <a:avLst/>
            </a:prstTxWarp>
          </a:bodyPr>
          <a:lstStyle>
            <a:lvl1pPr defTabSz="918644">
              <a:spcBef>
                <a:spcPct val="0"/>
              </a:spcBef>
              <a:buFontTx/>
              <a:buNone/>
              <a:defRPr sz="1200" b="0">
                <a:solidFill>
                  <a:schemeClr val="tx1"/>
                </a:solidFill>
                <a:latin typeface="Times New Roman" pitchFamily="18" charset="0"/>
                <a:ea typeface="ＭＳ Ｐゴシック" pitchFamily="50" charset="-128"/>
              </a:defRPr>
            </a:lvl1pPr>
          </a:lstStyle>
          <a:p>
            <a:pPr>
              <a:defRPr/>
            </a:pPr>
            <a:endParaRPr lang="en-US" altLang="ja-JP"/>
          </a:p>
        </p:txBody>
      </p:sp>
      <p:sp>
        <p:nvSpPr>
          <p:cNvPr id="271367" name="Rectangle 7"/>
          <p:cNvSpPr>
            <a:spLocks noGrp="1" noChangeArrowheads="1"/>
          </p:cNvSpPr>
          <p:nvPr>
            <p:ph type="sldNum" sz="quarter" idx="5"/>
          </p:nvPr>
        </p:nvSpPr>
        <p:spPr bwMode="auto">
          <a:xfrm>
            <a:off x="3883853" y="9446337"/>
            <a:ext cx="2972547" cy="497762"/>
          </a:xfrm>
          <a:prstGeom prst="rect">
            <a:avLst/>
          </a:prstGeom>
          <a:noFill/>
          <a:ln w="9525">
            <a:noFill/>
            <a:miter lim="800000"/>
            <a:headEnd/>
            <a:tailEnd/>
          </a:ln>
          <a:effectLst/>
        </p:spPr>
        <p:txBody>
          <a:bodyPr vert="horz" wrap="square" lIns="91790" tIns="45895" rIns="91790" bIns="45895" numCol="1" anchor="b" anchorCtr="0" compatLnSpc="1">
            <a:prstTxWarp prst="textNoShape">
              <a:avLst/>
            </a:prstTxWarp>
          </a:bodyPr>
          <a:lstStyle>
            <a:lvl1pPr algn="r" defTabSz="918644">
              <a:spcBef>
                <a:spcPct val="0"/>
              </a:spcBef>
              <a:buFontTx/>
              <a:buNone/>
              <a:defRPr sz="1200" b="0">
                <a:solidFill>
                  <a:schemeClr val="tx1"/>
                </a:solidFill>
                <a:latin typeface="Times New Roman" pitchFamily="18" charset="0"/>
                <a:ea typeface="ＭＳ Ｐゴシック" pitchFamily="50" charset="-128"/>
              </a:defRPr>
            </a:lvl1pPr>
          </a:lstStyle>
          <a:p>
            <a:pPr>
              <a:defRPr/>
            </a:pPr>
            <a:fld id="{A18EA56C-DE30-4D41-845D-4742BA5C955A}" type="slidenum">
              <a:rPr lang="en-US" altLang="ja-JP"/>
              <a:pPr>
                <a:defRPr/>
              </a:pPr>
              <a:t>‹#›</a:t>
            </a:fld>
            <a:endParaRPr lang="en-US" altLang="ja-JP"/>
          </a:p>
        </p:txBody>
      </p:sp>
    </p:spTree>
    <p:extLst>
      <p:ext uri="{BB962C8B-B14F-4D97-AF65-F5344CB8AC3E}">
        <p14:creationId xmlns:p14="http://schemas.microsoft.com/office/powerpoint/2010/main" val="2525780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18EA56C-DE30-4D41-845D-4742BA5C955A}" type="slidenum">
              <a:rPr lang="en-US" altLang="ja-JP" smtClean="0"/>
              <a:pPr>
                <a:defRPr/>
              </a:pPr>
              <a:t>1</a:t>
            </a:fld>
            <a:endParaRPr lang="en-US" altLang="ja-JP"/>
          </a:p>
        </p:txBody>
      </p:sp>
    </p:spTree>
    <p:extLst>
      <p:ext uri="{BB962C8B-B14F-4D97-AF65-F5344CB8AC3E}">
        <p14:creationId xmlns:p14="http://schemas.microsoft.com/office/powerpoint/2010/main" val="2666204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18EA56C-DE30-4D41-845D-4742BA5C955A}" type="slidenum">
              <a:rPr lang="en-US" altLang="ja-JP" smtClean="0"/>
              <a:pPr>
                <a:defRPr/>
              </a:pPr>
              <a:t>16</a:t>
            </a:fld>
            <a:endParaRPr lang="en-US" altLang="ja-JP"/>
          </a:p>
        </p:txBody>
      </p:sp>
    </p:spTree>
    <p:extLst>
      <p:ext uri="{BB962C8B-B14F-4D97-AF65-F5344CB8AC3E}">
        <p14:creationId xmlns:p14="http://schemas.microsoft.com/office/powerpoint/2010/main" val="1946036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18EA56C-DE30-4D41-845D-4742BA5C955A}" type="slidenum">
              <a:rPr lang="en-US" altLang="ja-JP" smtClean="0"/>
              <a:pPr>
                <a:defRPr/>
              </a:pPr>
              <a:t>17</a:t>
            </a:fld>
            <a:endParaRPr lang="en-US" altLang="ja-JP"/>
          </a:p>
        </p:txBody>
      </p:sp>
    </p:spTree>
    <p:extLst>
      <p:ext uri="{BB962C8B-B14F-4D97-AF65-F5344CB8AC3E}">
        <p14:creationId xmlns:p14="http://schemas.microsoft.com/office/powerpoint/2010/main" val="302358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18EA56C-DE30-4D41-845D-4742BA5C955A}" type="slidenum">
              <a:rPr lang="en-US" altLang="ja-JP" smtClean="0"/>
              <a:pPr>
                <a:defRPr/>
              </a:pPr>
              <a:t>2</a:t>
            </a:fld>
            <a:endParaRPr lang="en-US" altLang="ja-JP"/>
          </a:p>
        </p:txBody>
      </p:sp>
    </p:spTree>
    <p:extLst>
      <p:ext uri="{BB962C8B-B14F-4D97-AF65-F5344CB8AC3E}">
        <p14:creationId xmlns:p14="http://schemas.microsoft.com/office/powerpoint/2010/main" val="926413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slide shows the numerical set of the intercomparison.</a:t>
            </a:r>
          </a:p>
          <a:p>
            <a:r>
              <a:rPr kumimoji="1" lang="en-US" altLang="ja-JP" dirty="0" smtClean="0"/>
              <a:t>The grid is 100m in horizontal and 40m</a:t>
            </a:r>
            <a:r>
              <a:rPr kumimoji="1" lang="en-US" altLang="ja-JP" baseline="0" dirty="0" smtClean="0"/>
              <a:t> in the vertical. </a:t>
            </a:r>
          </a:p>
          <a:p>
            <a:r>
              <a:rPr kumimoji="1" lang="en-US" altLang="ja-JP" baseline="0" dirty="0" smtClean="0"/>
              <a:t>The bottom surface is a warm sea surface. </a:t>
            </a:r>
          </a:p>
          <a:p>
            <a:r>
              <a:rPr kumimoji="1" lang="en-US" altLang="ja-JP" baseline="0" dirty="0" smtClean="0"/>
              <a:t>And the heat and moisture is supplied from the bottom, </a:t>
            </a:r>
          </a:p>
          <a:p>
            <a:r>
              <a:rPr kumimoji="1" lang="en-US" altLang="ja-JP" baseline="0" dirty="0" smtClean="0"/>
              <a:t>And there assumed a subsidence, and horizontal advection causes drying and cooling.</a:t>
            </a:r>
          </a:p>
          <a:p>
            <a:r>
              <a:rPr kumimoji="1" lang="en-US" altLang="ja-JP" baseline="0" dirty="0" smtClean="0"/>
              <a:t>The simulation is performed for 24 hours and the last..</a:t>
            </a:r>
          </a:p>
          <a:p>
            <a:endParaRPr kumimoji="1" lang="en-US" altLang="ja-JP" baseline="0" dirty="0" smtClean="0"/>
          </a:p>
          <a:p>
            <a:r>
              <a:rPr kumimoji="1" lang="en-US" altLang="ja-JP" baseline="0" dirty="0" smtClean="0"/>
              <a:t>15 models participated and there are 6 one-moment bulk scheme, …</a:t>
            </a:r>
          </a:p>
          <a:p>
            <a:r>
              <a:rPr kumimoji="1" lang="en-US" altLang="ja-JP" baseline="0" dirty="0" smtClean="0"/>
              <a:t>We used CReSS and </a:t>
            </a:r>
            <a:r>
              <a:rPr kumimoji="1" lang="en-US" altLang="ja-JP" baseline="0" dirty="0" err="1" smtClean="0"/>
              <a:t>Kuba</a:t>
            </a:r>
            <a:r>
              <a:rPr kumimoji="1" lang="en-US" altLang="ja-JP" baseline="0" dirty="0" smtClean="0"/>
              <a:t>-Fujiyoshi bin scheme.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2E97703-63F6-4345-96A0-1CFFD7F10319}" type="slidenum">
              <a:rPr lang="en-US" altLang="ja-JP" smtClean="0"/>
              <a:pPr>
                <a:defRPr/>
              </a:pPr>
              <a:t>3</a:t>
            </a:fld>
            <a:endParaRPr lang="en-US" altLang="ja-JP"/>
          </a:p>
        </p:txBody>
      </p:sp>
    </p:spTree>
    <p:extLst>
      <p:ext uri="{BB962C8B-B14F-4D97-AF65-F5344CB8AC3E}">
        <p14:creationId xmlns:p14="http://schemas.microsoft.com/office/powerpoint/2010/main" val="220529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18EA56C-DE30-4D41-845D-4742BA5C955A}" type="slidenum">
              <a:rPr lang="en-US" altLang="ja-JP" smtClean="0"/>
              <a:pPr>
                <a:defRPr/>
              </a:pPr>
              <a:t>4</a:t>
            </a:fld>
            <a:endParaRPr lang="en-US" altLang="ja-JP"/>
          </a:p>
        </p:txBody>
      </p:sp>
    </p:spTree>
    <p:extLst>
      <p:ext uri="{BB962C8B-B14F-4D97-AF65-F5344CB8AC3E}">
        <p14:creationId xmlns:p14="http://schemas.microsoft.com/office/powerpoint/2010/main" val="514478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18EA56C-DE30-4D41-845D-4742BA5C955A}" type="slidenum">
              <a:rPr lang="en-US" altLang="ja-JP" smtClean="0"/>
              <a:pPr>
                <a:defRPr/>
              </a:pPr>
              <a:t>5</a:t>
            </a:fld>
            <a:endParaRPr lang="en-US" altLang="ja-JP"/>
          </a:p>
        </p:txBody>
      </p:sp>
    </p:spTree>
    <p:extLst>
      <p:ext uri="{BB962C8B-B14F-4D97-AF65-F5344CB8AC3E}">
        <p14:creationId xmlns:p14="http://schemas.microsoft.com/office/powerpoint/2010/main" val="417184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18EA56C-DE30-4D41-845D-4742BA5C955A}" type="slidenum">
              <a:rPr lang="en-US" altLang="ja-JP" smtClean="0"/>
              <a:pPr>
                <a:defRPr/>
              </a:pPr>
              <a:t>6</a:t>
            </a:fld>
            <a:endParaRPr lang="en-US" altLang="ja-JP"/>
          </a:p>
        </p:txBody>
      </p:sp>
    </p:spTree>
    <p:extLst>
      <p:ext uri="{BB962C8B-B14F-4D97-AF65-F5344CB8AC3E}">
        <p14:creationId xmlns:p14="http://schemas.microsoft.com/office/powerpoint/2010/main" val="61563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18EA56C-DE30-4D41-845D-4742BA5C955A}" type="slidenum">
              <a:rPr lang="en-US" altLang="ja-JP" smtClean="0"/>
              <a:pPr>
                <a:defRPr/>
              </a:pPr>
              <a:t>7</a:t>
            </a:fld>
            <a:endParaRPr lang="en-US" altLang="ja-JP"/>
          </a:p>
        </p:txBody>
      </p:sp>
    </p:spTree>
    <p:extLst>
      <p:ext uri="{BB962C8B-B14F-4D97-AF65-F5344CB8AC3E}">
        <p14:creationId xmlns:p14="http://schemas.microsoft.com/office/powerpoint/2010/main" val="400862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18EA56C-DE30-4D41-845D-4742BA5C955A}" type="slidenum">
              <a:rPr lang="en-US" altLang="ja-JP" smtClean="0"/>
              <a:pPr>
                <a:defRPr/>
              </a:pPr>
              <a:t>8</a:t>
            </a:fld>
            <a:endParaRPr lang="en-US" altLang="ja-JP"/>
          </a:p>
        </p:txBody>
      </p:sp>
    </p:spTree>
    <p:extLst>
      <p:ext uri="{BB962C8B-B14F-4D97-AF65-F5344CB8AC3E}">
        <p14:creationId xmlns:p14="http://schemas.microsoft.com/office/powerpoint/2010/main" val="863735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18EA56C-DE30-4D41-845D-4742BA5C955A}" type="slidenum">
              <a:rPr lang="en-US" altLang="ja-JP" smtClean="0"/>
              <a:pPr>
                <a:defRPr/>
              </a:pPr>
              <a:t>15</a:t>
            </a:fld>
            <a:endParaRPr lang="en-US" altLang="ja-JP"/>
          </a:p>
        </p:txBody>
      </p:sp>
    </p:spTree>
    <p:extLst>
      <p:ext uri="{BB962C8B-B14F-4D97-AF65-F5344CB8AC3E}">
        <p14:creationId xmlns:p14="http://schemas.microsoft.com/office/powerpoint/2010/main" val="1751888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D1A8999-854B-436E-83C1-1E250BF2AE88}" type="datetimeFigureOut">
              <a:rPr kumimoji="1" lang="ja-JP" altLang="en-US" smtClean="0"/>
              <a:pPr/>
              <a:t>2016/12/2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21D8C78-F08E-4C71-9B2A-2CE7A085903E}"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1A8999-854B-436E-83C1-1E250BF2AE88}" type="datetimeFigureOut">
              <a:rPr kumimoji="1" lang="ja-JP" altLang="en-US" smtClean="0"/>
              <a:pPr/>
              <a:t>2016/12/2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21D8C78-F08E-4C71-9B2A-2CE7A085903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1"/>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1A8999-854B-436E-83C1-1E250BF2AE88}" type="datetimeFigureOut">
              <a:rPr kumimoji="1" lang="ja-JP" altLang="en-US" smtClean="0"/>
              <a:pPr/>
              <a:t>2016/12/2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21D8C78-F08E-4C71-9B2A-2CE7A085903E}"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304800"/>
            <a:ext cx="9906000" cy="571500"/>
          </a:xfrm>
        </p:spPr>
        <p:txBody>
          <a:body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41277" y="1066800"/>
            <a:ext cx="4876801" cy="5029200"/>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quarter" idx="2"/>
          </p:nvPr>
        </p:nvSpPr>
        <p:spPr>
          <a:xfrm>
            <a:off x="5070474" y="1066800"/>
            <a:ext cx="4876801" cy="2438400"/>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コンテンツ プレースホルダ 4"/>
          <p:cNvSpPr>
            <a:spLocks noGrp="1"/>
          </p:cNvSpPr>
          <p:nvPr>
            <p:ph sz="quarter" idx="3"/>
          </p:nvPr>
        </p:nvSpPr>
        <p:spPr>
          <a:xfrm>
            <a:off x="5070474" y="3657600"/>
            <a:ext cx="4876801" cy="2438400"/>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CAC0A9D8-0933-47F2-8E3E-E2E243E0DE39}"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1A8999-854B-436E-83C1-1E250BF2AE88}" type="datetimeFigureOut">
              <a:rPr kumimoji="1" lang="ja-JP" altLang="en-US" smtClean="0"/>
              <a:pPr/>
              <a:t>2016/12/2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21D8C78-F08E-4C71-9B2A-2CE7A085903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D1A8999-854B-436E-83C1-1E250BF2AE88}" type="datetimeFigureOut">
              <a:rPr kumimoji="1" lang="ja-JP" altLang="en-US" smtClean="0"/>
              <a:pPr/>
              <a:t>2016/12/2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21D8C78-F08E-4C71-9B2A-2CE7A085903E}"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D1A8999-854B-436E-83C1-1E250BF2AE88}" type="datetimeFigureOut">
              <a:rPr kumimoji="1" lang="ja-JP" altLang="en-US" smtClean="0"/>
              <a:pPr/>
              <a:t>2016/12/2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21D8C78-F08E-4C71-9B2A-2CE7A085903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D1A8999-854B-436E-83C1-1E250BF2AE88}" type="datetimeFigureOut">
              <a:rPr kumimoji="1" lang="ja-JP" altLang="en-US" smtClean="0"/>
              <a:pPr/>
              <a:t>2016/12/2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21D8C78-F08E-4C71-9B2A-2CE7A085903E}"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D1A8999-854B-436E-83C1-1E250BF2AE88}" type="datetimeFigureOut">
              <a:rPr kumimoji="1" lang="ja-JP" altLang="en-US" smtClean="0"/>
              <a:pPr/>
              <a:t>2016/12/2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21D8C78-F08E-4C71-9B2A-2CE7A085903E}"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D1A8999-854B-436E-83C1-1E250BF2AE88}" type="datetimeFigureOut">
              <a:rPr kumimoji="1" lang="ja-JP" altLang="en-US" smtClean="0"/>
              <a:pPr/>
              <a:t>2016/12/2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21D8C78-F08E-4C71-9B2A-2CE7A085903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D1A8999-854B-436E-83C1-1E250BF2AE88}" type="datetimeFigureOut">
              <a:rPr kumimoji="1" lang="ja-JP" altLang="en-US" smtClean="0"/>
              <a:pPr/>
              <a:t>2016/12/2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21D8C78-F08E-4C71-9B2A-2CE7A085903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D1A8999-854B-436E-83C1-1E250BF2AE88}" type="datetimeFigureOut">
              <a:rPr kumimoji="1" lang="ja-JP" altLang="en-US" smtClean="0"/>
              <a:pPr/>
              <a:t>2016/12/2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21D8C78-F08E-4C71-9B2A-2CE7A085903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0" y="306000"/>
            <a:ext cx="9906000" cy="572400"/>
          </a:xfrm>
          <a:prstGeom prst="rect">
            <a:avLst/>
          </a:prstGeom>
          <a:solidFill>
            <a:srgbClr val="00007F"/>
          </a:solidFill>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225467" y="1052187"/>
            <a:ext cx="9319365" cy="5073978"/>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A8999-854B-436E-83C1-1E250BF2AE88}" type="datetimeFigureOut">
              <a:rPr kumimoji="1" lang="ja-JP" altLang="en-US" smtClean="0"/>
              <a:pPr/>
              <a:t>2016/12/2</a:t>
            </a:fld>
            <a:endParaRPr kumimoji="1" lang="ja-JP" altLang="en-US"/>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D8C78-F08E-4C71-9B2A-2CE7A085903E}" type="slidenum">
              <a:rPr kumimoji="1" lang="ja-JP" altLang="en-US" smtClean="0"/>
              <a:pPr/>
              <a:t>‹#›</a:t>
            </a:fld>
            <a:endParaRPr kumimoji="1" lang="ja-JP" altLang="en-US"/>
          </a:p>
        </p:txBody>
      </p:sp>
      <p:sp>
        <p:nvSpPr>
          <p:cNvPr id="8" name="Text Box 22"/>
          <p:cNvSpPr txBox="1">
            <a:spLocks noChangeArrowheads="1"/>
          </p:cNvSpPr>
          <p:nvPr userDrawn="1"/>
        </p:nvSpPr>
        <p:spPr bwMode="auto">
          <a:xfrm>
            <a:off x="0" y="3"/>
            <a:ext cx="9906000" cy="184666"/>
          </a:xfrm>
          <a:prstGeom prst="rect">
            <a:avLst/>
          </a:prstGeom>
          <a:noFill/>
          <a:ln w="9525">
            <a:noFill/>
            <a:miter lim="800000"/>
            <a:headEnd/>
            <a:tailEnd/>
          </a:ln>
          <a:effectLst/>
        </p:spPr>
        <p:txBody>
          <a:bodyPr lIns="18000" tIns="0" rIns="18000" bIns="0">
            <a:spAutoFit/>
          </a:bodyPr>
          <a:lstStyle/>
          <a:p>
            <a:pPr>
              <a:tabLst>
                <a:tab pos="8696325" algn="l"/>
              </a:tabLst>
            </a:pPr>
            <a:r>
              <a:rPr lang="en-US" altLang="ja-JP" sz="1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The 4th</a:t>
            </a:r>
            <a:r>
              <a:rPr lang="en-US" altLang="ja-JP" sz="1200" b="0" baseline="30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International Workshop on Non-Hydrostatic</a:t>
            </a:r>
            <a:r>
              <a:rPr lang="en-US" altLang="ja-JP" sz="1200" b="0" baseline="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Model (NHM2016) </a:t>
            </a:r>
            <a:r>
              <a:rPr kumimoji="1" lang="ja-JP" altLang="en-US" sz="1200" b="0" i="0" u="none" strike="noStrike" kern="1200" baseline="0" dirty="0" smtClean="0">
                <a:solidFill>
                  <a:schemeClr val="tx2"/>
                </a:solidFill>
                <a:latin typeface="HG丸ｺﾞｼｯｸM-PRO" pitchFamily="50" charset="-128"/>
                <a:ea typeface="ＭＳ Ｐゴシック" charset="-128"/>
                <a:cs typeface="+mn-cs"/>
              </a:rPr>
              <a:t>	</a:t>
            </a:r>
            <a:r>
              <a:rPr kumimoji="0" lang="en-US" altLang="ja-JP" sz="1200" b="0" i="0" u="none" strike="noStrike" kern="0" cap="none" spc="0" normalizeH="0" baseline="0" noProof="0" dirty="0" smtClean="0">
                <a:ln>
                  <a:noFill/>
                </a:ln>
                <a:solidFill>
                  <a:srgbClr val="00007F"/>
                </a:solidFill>
                <a:effectLst/>
                <a:uLnTx/>
                <a:uFillTx/>
                <a:latin typeface="Times New Roman" pitchFamily="18" charset="0"/>
                <a:ea typeface="HG丸ｺﾞｼｯｸM-PRO" pitchFamily="50" charset="-128"/>
              </a:rPr>
              <a:t>201</a:t>
            </a:r>
            <a:r>
              <a:rPr kumimoji="0" lang="en-US" altLang="ja-JP" sz="1200" b="0" i="0" u="none" strike="noStrike" kern="0" cap="none" spc="0" normalizeH="0" baseline="0" noProof="0" dirty="0" smtClean="0">
                <a:ln>
                  <a:noFill/>
                </a:ln>
                <a:solidFill>
                  <a:srgbClr val="0000FF">
                    <a:lumMod val="50000"/>
                  </a:srgbClr>
                </a:solidFill>
                <a:effectLst/>
                <a:uLnTx/>
                <a:uFillTx/>
                <a:latin typeface="Times New Roman" pitchFamily="18" charset="0"/>
                <a:ea typeface="HG丸ｺﾞｼｯｸM-PRO" pitchFamily="50" charset="-128"/>
              </a:rPr>
              <a:t>6/12/02(</a:t>
            </a:r>
            <a:fld id="{D732BA73-CAF6-4737-A200-3FB3CDBF3116}" type="slidenum">
              <a:rPr kumimoji="0" lang="en-US" altLang="ja-JP" sz="1200" b="0" i="0" u="none" strike="noStrike" kern="0" cap="none" spc="0" normalizeH="0" baseline="0" noProof="0" smtClean="0">
                <a:ln>
                  <a:noFill/>
                </a:ln>
                <a:solidFill>
                  <a:srgbClr val="0000FF">
                    <a:lumMod val="50000"/>
                  </a:srgbClr>
                </a:solidFill>
                <a:effectLst/>
                <a:uLnTx/>
                <a:uFillTx/>
                <a:latin typeface="Times New Roman" pitchFamily="18" charset="0"/>
                <a:ea typeface="ＭＳ Ｐゴシック" pitchFamily="50" charset="-128"/>
              </a:rPr>
              <a:pPr>
                <a:tabLst>
                  <a:tab pos="8696325" algn="l"/>
                </a:tabLst>
              </a:pPr>
              <a:t>‹#›</a:t>
            </a:fld>
            <a:r>
              <a:rPr kumimoji="0" lang="en-US" altLang="ja-JP" sz="1200" b="0" i="0" u="none" strike="noStrike" kern="0" cap="none" spc="0" normalizeH="0" baseline="0" noProof="0" dirty="0" smtClean="0">
                <a:ln>
                  <a:noFill/>
                </a:ln>
                <a:solidFill>
                  <a:srgbClr val="0000FF">
                    <a:lumMod val="50000"/>
                  </a:srgbClr>
                </a:solidFill>
                <a:effectLst/>
                <a:uLnTx/>
                <a:uFillTx/>
                <a:latin typeface="Times New Roman" pitchFamily="18" charset="0"/>
                <a:ea typeface="ＭＳ Ｐゴシック" pitchFamily="50" charset="-128"/>
              </a:rPr>
              <a:t>/17)</a:t>
            </a:r>
            <a:endParaRPr kumimoji="0" lang="en-US" altLang="ja-JP" sz="1200" b="0" i="0" u="none" strike="noStrike" kern="0" cap="none" spc="0" normalizeH="0" baseline="0" noProof="0" dirty="0">
              <a:ln>
                <a:noFill/>
              </a:ln>
              <a:solidFill>
                <a:srgbClr val="0000FF">
                  <a:lumMod val="50000"/>
                </a:srgbClr>
              </a:solidFill>
              <a:effectLst/>
              <a:uLnTx/>
              <a:uFillTx/>
              <a:latin typeface="Times New Roman" pitchFamily="18" charset="0"/>
              <a:ea typeface="ＭＳ Ｐゴシック" pitchFamily="50" charset="-128"/>
            </a:endParaRPr>
          </a:p>
        </p:txBody>
      </p:sp>
      <p:sp>
        <p:nvSpPr>
          <p:cNvPr id="9" name="AutoShape 29">
            <a:hlinkClick r:id="" action="ppaction://hlinkshowjump?jump=lastslideviewed" highlightClick="1"/>
          </p:cNvPr>
          <p:cNvSpPr>
            <a:spLocks noChangeArrowheads="1"/>
          </p:cNvSpPr>
          <p:nvPr userDrawn="1"/>
        </p:nvSpPr>
        <p:spPr bwMode="auto">
          <a:xfrm>
            <a:off x="9591675" y="5597066"/>
            <a:ext cx="314325" cy="455612"/>
          </a:xfrm>
          <a:prstGeom prst="actionButtonReturn">
            <a:avLst/>
          </a:prstGeom>
          <a:solidFill>
            <a:schemeClr val="bg1">
              <a:lumMod val="95000"/>
            </a:schemeClr>
          </a:solidFill>
          <a:ln w="44450">
            <a:noFill/>
            <a:miter lim="800000"/>
            <a:headEnd/>
            <a:tailEnd/>
          </a:ln>
          <a:effectLst/>
        </p:spPr>
        <p:txBody>
          <a:bodyPr wrap="none" anchor="ctr"/>
          <a:lstStyle/>
          <a:p>
            <a:pPr algn="ctr">
              <a:defRPr/>
            </a:pPr>
            <a:endParaRPr lang="ja-JP" altLang="en-US" sz="3200" b="0">
              <a:solidFill>
                <a:srgbClr val="FFFF00"/>
              </a:solidFill>
              <a:latin typeface="Times New Roman" pitchFamily="18" charset="0"/>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timing>
    <p:tnLst>
      <p:par>
        <p:cTn id="1" dur="indefinite" restart="never" nodeType="tmRoot"/>
      </p:par>
    </p:tnLst>
  </p:timing>
  <p:txStyles>
    <p:titleStyle>
      <a:lvl1pPr algn="l" defTabSz="914400" rtl="0" eaLnBrk="1" latinLnBrk="0" hangingPunct="1">
        <a:spcBef>
          <a:spcPct val="0"/>
        </a:spcBef>
        <a:buNone/>
        <a:defRPr kumimoji="1" sz="3600" kern="1200">
          <a:solidFill>
            <a:schemeClr val="bg1"/>
          </a:solidFill>
          <a:latin typeface="HG丸ｺﾞｼｯｸM-PRO" pitchFamily="50" charset="-128"/>
          <a:ea typeface="HG丸ｺﾞｼｯｸM-PRO"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HG丸ｺﾞｼｯｸM-PRO" pitchFamily="50" charset="-128"/>
          <a:ea typeface="HG丸ｺﾞｼｯｸM-PRO"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HG丸ｺﾞｼｯｸM-PRO" pitchFamily="50" charset="-128"/>
          <a:ea typeface="HG丸ｺﾞｼｯｸM-PRO"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HG丸ｺﾞｼｯｸM-PRO" pitchFamily="50" charset="-128"/>
          <a:ea typeface="HG丸ｺﾞｼｯｸM-PRO"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HG丸ｺﾞｼｯｸM-PRO" pitchFamily="50" charset="-128"/>
          <a:ea typeface="HG丸ｺﾞｼｯｸM-PRO"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HG丸ｺﾞｼｯｸM-PRO" pitchFamily="50" charset="-128"/>
          <a:ea typeface="HG丸ｺﾞｼｯｸM-PRO"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47"/>
          <p:cNvGrpSpPr>
            <a:grpSpLocks/>
          </p:cNvGrpSpPr>
          <p:nvPr/>
        </p:nvGrpSpPr>
        <p:grpSpPr bwMode="auto">
          <a:xfrm>
            <a:off x="-69850" y="-17495"/>
            <a:ext cx="10102850" cy="6900863"/>
            <a:chOff x="-491" y="-27"/>
            <a:chExt cx="6364" cy="4347"/>
          </a:xfrm>
        </p:grpSpPr>
        <p:pic>
          <p:nvPicPr>
            <p:cNvPr id="25604" name="Picture 48"/>
            <p:cNvPicPr>
              <a:picLocks noChangeAspect="1" noChangeArrowheads="1"/>
            </p:cNvPicPr>
            <p:nvPr/>
          </p:nvPicPr>
          <p:blipFill>
            <a:blip r:embed="rId3" cstate="print">
              <a:lum bright="-12000"/>
            </a:blip>
            <a:srcRect l="16177" r="50293" b="55621"/>
            <a:stretch>
              <a:fillRect/>
            </a:stretch>
          </p:blipFill>
          <p:spPr bwMode="auto">
            <a:xfrm>
              <a:off x="-491" y="-27"/>
              <a:ext cx="6364" cy="4347"/>
            </a:xfrm>
            <a:prstGeom prst="rect">
              <a:avLst/>
            </a:prstGeom>
            <a:noFill/>
            <a:ln w="9525">
              <a:noFill/>
              <a:miter lim="800000"/>
              <a:headEnd/>
              <a:tailEnd/>
            </a:ln>
          </p:spPr>
        </p:pic>
        <p:sp>
          <p:nvSpPr>
            <p:cNvPr id="25605" name="Text Box 49"/>
            <p:cNvSpPr txBox="1">
              <a:spLocks noChangeArrowheads="1"/>
            </p:cNvSpPr>
            <p:nvPr/>
          </p:nvSpPr>
          <p:spPr bwMode="auto">
            <a:xfrm>
              <a:off x="3411" y="3680"/>
              <a:ext cx="2449" cy="640"/>
            </a:xfrm>
            <a:prstGeom prst="rect">
              <a:avLst/>
            </a:prstGeom>
            <a:solidFill>
              <a:schemeClr val="tx2">
                <a:lumMod val="20000"/>
                <a:lumOff val="80000"/>
                <a:alpha val="60000"/>
              </a:schemeClr>
            </a:solidFill>
            <a:ln w="9525">
              <a:solidFill>
                <a:schemeClr val="tx1"/>
              </a:solidFill>
              <a:miter lim="800000"/>
              <a:headEnd/>
              <a:tailEnd/>
            </a:ln>
          </p:spPr>
          <p:txBody>
            <a:bodyPr>
              <a:spAutoFit/>
            </a:bodyPr>
            <a:lstStyle/>
            <a:p>
              <a:pPr marL="457200" indent="-457200"/>
              <a:r>
                <a:rPr kumimoji="0" lang="en-US" altLang="ja-JP" sz="2000" dirty="0">
                  <a:solidFill>
                    <a:schemeClr val="tx1"/>
                  </a:solidFill>
                  <a:latin typeface="Times New Roman" pitchFamily="18" charset="0"/>
                </a:rPr>
                <a:t>Fields of trade wind </a:t>
              </a:r>
              <a:r>
                <a:rPr kumimoji="0" lang="en-US" altLang="ja-JP" sz="2000" dirty="0" err="1">
                  <a:solidFill>
                    <a:schemeClr val="tx1"/>
                  </a:solidFill>
                  <a:latin typeface="Times New Roman" pitchFamily="18" charset="0"/>
                </a:rPr>
                <a:t>congestus</a:t>
              </a:r>
              <a:endParaRPr kumimoji="0" lang="en-US" altLang="ja-JP" sz="2000" dirty="0">
                <a:solidFill>
                  <a:schemeClr val="tx1"/>
                </a:solidFill>
                <a:latin typeface="Times New Roman" pitchFamily="18" charset="0"/>
              </a:endParaRPr>
            </a:p>
            <a:p>
              <a:pPr marL="457200" indent="-457200"/>
              <a:r>
                <a:rPr kumimoji="0" lang="en-US" altLang="ja-JP" sz="2000" dirty="0">
                  <a:solidFill>
                    <a:schemeClr val="tx1"/>
                  </a:solidFill>
                  <a:latin typeface="Times New Roman" pitchFamily="18" charset="0"/>
                </a:rPr>
                <a:t>  typical cloud base 600 m </a:t>
              </a:r>
            </a:p>
            <a:p>
              <a:pPr marL="457200" indent="-457200"/>
              <a:r>
                <a:rPr kumimoji="0" lang="en-US" altLang="ja-JP" sz="2000" dirty="0">
                  <a:solidFill>
                    <a:schemeClr val="tx1"/>
                  </a:solidFill>
                  <a:latin typeface="Times New Roman" pitchFamily="18" charset="0"/>
                </a:rPr>
                <a:t>  typical cloud </a:t>
              </a:r>
              <a:r>
                <a:rPr kumimoji="0" lang="en-US" altLang="ja-JP" sz="2000">
                  <a:solidFill>
                    <a:schemeClr val="tx1"/>
                  </a:solidFill>
                  <a:latin typeface="Times New Roman" pitchFamily="18" charset="0"/>
                </a:rPr>
                <a:t>top </a:t>
              </a:r>
              <a:r>
                <a:rPr kumimoji="0" lang="en-US" altLang="ja-JP" sz="2000" smtClean="0">
                  <a:solidFill>
                    <a:schemeClr val="tx1"/>
                  </a:solidFill>
                  <a:latin typeface="Times New Roman" pitchFamily="18" charset="0"/>
                </a:rPr>
                <a:t> </a:t>
              </a:r>
              <a:r>
                <a:rPr kumimoji="0" lang="en-US" altLang="ja-JP" sz="2000" dirty="0">
                  <a:solidFill>
                    <a:schemeClr val="tx1"/>
                  </a:solidFill>
                  <a:latin typeface="Times New Roman" pitchFamily="18" charset="0"/>
                </a:rPr>
                <a:t>2000-3000 m</a:t>
              </a:r>
            </a:p>
          </p:txBody>
        </p:sp>
        <p:sp>
          <p:nvSpPr>
            <p:cNvPr id="10" name="Text Box 50"/>
            <p:cNvSpPr txBox="1">
              <a:spLocks noChangeArrowheads="1"/>
            </p:cNvSpPr>
            <p:nvPr/>
          </p:nvSpPr>
          <p:spPr bwMode="auto">
            <a:xfrm>
              <a:off x="-483" y="3299"/>
              <a:ext cx="913" cy="989"/>
            </a:xfrm>
            <a:prstGeom prst="rect">
              <a:avLst/>
            </a:prstGeom>
            <a:noFill/>
            <a:ln w="9525">
              <a:noFill/>
              <a:miter lim="800000"/>
              <a:headEnd/>
              <a:tailEnd/>
            </a:ln>
          </p:spPr>
          <p:txBody>
            <a:bodyPr wrap="none">
              <a:spAutoFit/>
            </a:bodyPr>
            <a:lstStyle/>
            <a:p>
              <a:pPr algn="ctr">
                <a:defRPr/>
              </a:pPr>
              <a:r>
                <a:rPr kumimoji="0" lang="en-US" altLang="ja-JP" b="0" dirty="0" smtClean="0">
                  <a:solidFill>
                    <a:schemeClr val="bg2">
                      <a:lumMod val="85000"/>
                      <a:lumOff val="15000"/>
                    </a:schemeClr>
                  </a:solidFill>
                  <a:effectLst>
                    <a:outerShdw blurRad="38100" dist="38100" dir="2700000" algn="tl">
                      <a:srgbClr val="000000">
                        <a:alpha val="43137"/>
                      </a:srgbClr>
                    </a:outerShdw>
                  </a:effectLst>
                  <a:latin typeface="Times New Roman" pitchFamily="18" charset="0"/>
                </a:rPr>
                <a:t>RICO</a:t>
              </a:r>
            </a:p>
            <a:p>
              <a:pPr algn="ctr">
                <a:defRPr/>
              </a:pPr>
              <a:r>
                <a:rPr kumimoji="0" lang="en-US" altLang="ja-JP" b="0" dirty="0" smtClean="0">
                  <a:solidFill>
                    <a:schemeClr val="bg2">
                      <a:lumMod val="85000"/>
                      <a:lumOff val="15000"/>
                    </a:schemeClr>
                  </a:solidFill>
                  <a:effectLst>
                    <a:outerShdw blurRad="38100" dist="38100" dir="2700000" algn="tl">
                      <a:srgbClr val="000000">
                        <a:alpha val="43137"/>
                      </a:srgbClr>
                    </a:outerShdw>
                  </a:effectLst>
                  <a:latin typeface="Times New Roman" pitchFamily="18" charset="0"/>
                </a:rPr>
                <a:t>RF-09</a:t>
              </a:r>
              <a:endParaRPr kumimoji="0" lang="en-US" altLang="ja-JP" b="0" dirty="0">
                <a:solidFill>
                  <a:schemeClr val="bg2">
                    <a:lumMod val="85000"/>
                    <a:lumOff val="15000"/>
                  </a:schemeClr>
                </a:solidFill>
                <a:effectLst>
                  <a:outerShdw blurRad="38100" dist="38100" dir="2700000" algn="tl">
                    <a:srgbClr val="000000">
                      <a:alpha val="43137"/>
                    </a:srgbClr>
                  </a:outerShdw>
                </a:effectLst>
                <a:latin typeface="Times New Roman" pitchFamily="18" charset="0"/>
              </a:endParaRPr>
            </a:p>
            <a:p>
              <a:pPr algn="ctr">
                <a:defRPr/>
              </a:pPr>
              <a:r>
                <a:rPr kumimoji="0" lang="en-US" altLang="ja-JP" b="0" dirty="0">
                  <a:solidFill>
                    <a:schemeClr val="bg2">
                      <a:lumMod val="85000"/>
                      <a:lumOff val="15000"/>
                    </a:schemeClr>
                  </a:solidFill>
                  <a:effectLst>
                    <a:outerShdw blurRad="38100" dist="38100" dir="2700000" algn="tl">
                      <a:srgbClr val="000000">
                        <a:alpha val="43137"/>
                      </a:srgbClr>
                    </a:outerShdw>
                  </a:effectLst>
                  <a:latin typeface="Times New Roman" pitchFamily="18" charset="0"/>
                </a:rPr>
                <a:t>17 Dec 04</a:t>
              </a:r>
            </a:p>
            <a:p>
              <a:pPr algn="ctr">
                <a:defRPr/>
              </a:pPr>
              <a:r>
                <a:rPr kumimoji="0" lang="en-US" altLang="ja-JP" b="0" dirty="0">
                  <a:solidFill>
                    <a:schemeClr val="bg2">
                      <a:lumMod val="85000"/>
                      <a:lumOff val="15000"/>
                    </a:schemeClr>
                  </a:solidFill>
                  <a:effectLst>
                    <a:outerShdw blurRad="38100" dist="38100" dir="2700000" algn="tl">
                      <a:srgbClr val="000000">
                        <a:alpha val="43137"/>
                      </a:srgbClr>
                    </a:outerShdw>
                  </a:effectLst>
                  <a:latin typeface="Times New Roman" pitchFamily="18" charset="0"/>
                </a:rPr>
                <a:t>2004</a:t>
              </a:r>
            </a:p>
          </p:txBody>
        </p:sp>
      </p:grpSp>
      <p:sp>
        <p:nvSpPr>
          <p:cNvPr id="11" name="タイトル 10"/>
          <p:cNvSpPr>
            <a:spLocks noGrp="1"/>
          </p:cNvSpPr>
          <p:nvPr>
            <p:ph type="title"/>
          </p:nvPr>
        </p:nvSpPr>
        <p:spPr>
          <a:xfrm>
            <a:off x="-57150" y="669488"/>
            <a:ext cx="10064750" cy="5324912"/>
          </a:xfrm>
          <a:noFill/>
        </p:spPr>
        <p:txBody>
          <a:bodyPr>
            <a:normAutofit/>
          </a:bodyPr>
          <a:lstStyle/>
          <a:p>
            <a:pPr algn="ctr"/>
            <a:r>
              <a:rPr lang="en-US" altLang="ja-JP" sz="3200" b="1" dirty="0">
                <a:solidFill>
                  <a:srgbClr val="FFFF00"/>
                </a:solidFill>
              </a:rPr>
              <a:t>Development of </a:t>
            </a:r>
            <a:r>
              <a:rPr lang="en-US" altLang="ja-JP" sz="3200" b="1" dirty="0" smtClean="0">
                <a:solidFill>
                  <a:srgbClr val="FFFF00"/>
                </a:solidFill>
              </a:rPr>
              <a:t/>
            </a:r>
            <a:br>
              <a:rPr lang="en-US" altLang="ja-JP" sz="3200" b="1" dirty="0" smtClean="0">
                <a:solidFill>
                  <a:srgbClr val="FFFF00"/>
                </a:solidFill>
              </a:rPr>
            </a:br>
            <a:r>
              <a:rPr lang="en-US" altLang="ja-JP" sz="3200" b="1" dirty="0" smtClean="0">
                <a:solidFill>
                  <a:srgbClr val="FFFF00"/>
                </a:solidFill>
              </a:rPr>
              <a:t>a </a:t>
            </a:r>
            <a:r>
              <a:rPr lang="en-US" altLang="ja-JP" sz="3200" b="1" dirty="0">
                <a:solidFill>
                  <a:srgbClr val="FFFF00"/>
                </a:solidFill>
              </a:rPr>
              <a:t>bulk parameterization scheme </a:t>
            </a:r>
            <a:r>
              <a:rPr lang="en-US" altLang="ja-JP" sz="3200" b="1" dirty="0" smtClean="0">
                <a:solidFill>
                  <a:srgbClr val="FFFF00"/>
                </a:solidFill>
              </a:rPr>
              <a:t>of </a:t>
            </a:r>
            <a:r>
              <a:rPr lang="en-US" altLang="ja-JP" sz="3200" b="1" dirty="0">
                <a:solidFill>
                  <a:srgbClr val="FFFF00"/>
                </a:solidFill>
              </a:rPr>
              <a:t>warm rain </a:t>
            </a:r>
            <a:r>
              <a:rPr lang="en-US" altLang="ja-JP" sz="3200" b="1" dirty="0" smtClean="0">
                <a:solidFill>
                  <a:srgbClr val="FFFF00"/>
                </a:solidFill>
              </a:rPr>
              <a:t/>
            </a:r>
            <a:br>
              <a:rPr lang="en-US" altLang="ja-JP" sz="3200" b="1" dirty="0" smtClean="0">
                <a:solidFill>
                  <a:srgbClr val="FFFF00"/>
                </a:solidFill>
              </a:rPr>
            </a:br>
            <a:r>
              <a:rPr lang="en-US" altLang="ja-JP" sz="3200" b="1" dirty="0" smtClean="0">
                <a:solidFill>
                  <a:srgbClr val="FFFF00"/>
                </a:solidFill>
              </a:rPr>
              <a:t>using </a:t>
            </a:r>
            <a:r>
              <a:rPr lang="en-US" altLang="ja-JP" sz="3200" b="1" dirty="0">
                <a:solidFill>
                  <a:srgbClr val="FFFF00"/>
                </a:solidFill>
              </a:rPr>
              <a:t>bin scheme model </a:t>
            </a:r>
            <a:r>
              <a:rPr lang="en-US" altLang="ja-JP" sz="3200" b="1" dirty="0" smtClean="0">
                <a:solidFill>
                  <a:srgbClr val="FFFF00"/>
                </a:solidFill>
              </a:rPr>
              <a:t>results</a:t>
            </a:r>
            <a:r>
              <a:rPr lang="en-US" altLang="ja-JP" sz="3300" dirty="0" smtClean="0">
                <a:solidFill>
                  <a:srgbClr val="FFFF00"/>
                </a:solidFill>
                <a:effectLst>
                  <a:outerShdw blurRad="38100" dist="38100" dir="2700000" algn="tl">
                    <a:srgbClr val="000000">
                      <a:alpha val="43137"/>
                    </a:srgbClr>
                  </a:outerShdw>
                </a:effectLst>
              </a:rPr>
              <a:t/>
            </a:r>
            <a:br>
              <a:rPr lang="en-US" altLang="ja-JP" sz="3300" dirty="0" smtClean="0">
                <a:solidFill>
                  <a:srgbClr val="FFFF00"/>
                </a:solidFill>
                <a:effectLst>
                  <a:outerShdw blurRad="38100" dist="38100" dir="2700000" algn="tl">
                    <a:srgbClr val="000000">
                      <a:alpha val="43137"/>
                    </a:srgbClr>
                  </a:outerShdw>
                </a:effectLst>
              </a:rPr>
            </a:br>
            <a:r>
              <a:rPr lang="en-US" altLang="ja-JP" sz="3300" dirty="0">
                <a:solidFill>
                  <a:srgbClr val="FFFF00"/>
                </a:solidFill>
                <a:effectLst>
                  <a:outerShdw blurRad="38100" dist="38100" dir="2700000" algn="tl">
                    <a:srgbClr val="000000">
                      <a:alpha val="43137"/>
                    </a:srgbClr>
                  </a:outerShdw>
                </a:effectLst>
              </a:rPr>
              <a:t/>
            </a:r>
            <a:br>
              <a:rPr lang="en-US" altLang="ja-JP" sz="3300" dirty="0">
                <a:solidFill>
                  <a:srgbClr val="FFFF00"/>
                </a:solidFill>
                <a:effectLst>
                  <a:outerShdw blurRad="38100" dist="38100" dir="2700000" algn="tl">
                    <a:srgbClr val="000000">
                      <a:alpha val="43137"/>
                    </a:srgbClr>
                  </a:outerShdw>
                </a:effectLst>
              </a:rPr>
            </a:br>
            <a:r>
              <a:rPr lang="en-US" altLang="ja-JP" sz="3300" dirty="0" smtClean="0">
                <a:solidFill>
                  <a:srgbClr val="FFFF00"/>
                </a:solidFill>
                <a:effectLst>
                  <a:outerShdw blurRad="38100" dist="38100" dir="2700000" algn="tl">
                    <a:srgbClr val="000000">
                      <a:alpha val="43137"/>
                    </a:srgbClr>
                  </a:outerShdw>
                </a:effectLst>
              </a:rPr>
              <a:t/>
            </a:r>
            <a:br>
              <a:rPr lang="en-US" altLang="ja-JP" sz="3300" dirty="0" smtClean="0">
                <a:solidFill>
                  <a:srgbClr val="FFFF00"/>
                </a:solidFill>
                <a:effectLst>
                  <a:outerShdw blurRad="38100" dist="38100" dir="2700000" algn="tl">
                    <a:srgbClr val="000000">
                      <a:alpha val="43137"/>
                    </a:srgbClr>
                  </a:outerShdw>
                </a:effectLst>
              </a:rPr>
            </a:br>
            <a:r>
              <a:rPr lang="en-US" altLang="ja-JP" sz="2400" dirty="0" smtClean="0">
                <a:solidFill>
                  <a:srgbClr val="FFFF00"/>
                </a:solidFill>
              </a:rPr>
              <a:t/>
            </a:r>
            <a:br>
              <a:rPr lang="en-US" altLang="ja-JP" sz="2400" dirty="0" smtClean="0">
                <a:solidFill>
                  <a:srgbClr val="FFFF00"/>
                </a:solidFill>
              </a:rPr>
            </a:br>
            <a:r>
              <a:rPr lang="en-US" altLang="ja-JP" sz="24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Kozo Nakamura</a:t>
            </a:r>
            <a:r>
              <a:rPr lang="en-US" altLang="ja-JP" sz="2400" baseline="30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1</a:t>
            </a:r>
            <a:r>
              <a:rPr lang="en-US" altLang="ja-JP" sz="24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 Yasushi </a:t>
            </a:r>
            <a:r>
              <a:rPr lang="en-US" altLang="ja-JP" sz="2400" dirty="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Fujiyoshi, </a:t>
            </a:r>
            <a:r>
              <a:rPr lang="en-US" altLang="ja-JP" sz="24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
            </a:r>
            <a:br>
              <a:rPr lang="en-US" altLang="ja-JP" sz="24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br>
            <a:r>
              <a:rPr lang="en-US" altLang="ja-JP" sz="24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Kazuhisa </a:t>
            </a:r>
            <a:r>
              <a:rPr lang="en-US" altLang="ja-JP" sz="2400" dirty="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Tsuboki</a:t>
            </a:r>
            <a:r>
              <a:rPr lang="en-US" altLang="ja-JP" sz="2400" baseline="30000" dirty="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1,2,</a:t>
            </a:r>
            <a:r>
              <a:rPr lang="en-US" altLang="ja-JP" sz="2400" dirty="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4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and Naomi </a:t>
            </a:r>
            <a:r>
              <a:rPr lang="en-US" altLang="ja-JP" sz="2400" dirty="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Kuba</a:t>
            </a:r>
            <a:r>
              <a:rPr lang="en-US" altLang="ja-JP" sz="2400" baseline="30000" dirty="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3</a:t>
            </a:r>
            <a:r>
              <a:rPr lang="en-US" altLang="ja-JP" sz="2400" dirty="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4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
            </a:r>
            <a:br>
              <a:rPr lang="en-US" altLang="ja-JP" sz="24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br>
            <a:r>
              <a:rPr lang="en-US" altLang="ja-JP" sz="2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
            </a:r>
            <a:br>
              <a:rPr lang="en-US" altLang="ja-JP" sz="2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br>
            <a:r>
              <a:rPr lang="en-US" altLang="ja-JP" sz="2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1: Japan Agency for Marine-Earth Science and </a:t>
            </a:r>
            <a:r>
              <a:rPr lang="en-US" altLang="ja-JP" sz="2000" dirty="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Technology,</a:t>
            </a:r>
            <a:r>
              <a:rPr lang="en-US" altLang="ja-JP" sz="2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
            </a:r>
            <a:br>
              <a:rPr lang="en-US" altLang="ja-JP" sz="2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br>
            <a:r>
              <a:rPr lang="en-US" altLang="ja-JP" sz="2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2: Institute for Space-Earth Environmental Research, Nagoya University</a:t>
            </a:r>
            <a:r>
              <a:rPr lang="en-US" altLang="ja-JP" sz="2000" dirty="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
            </a:r>
            <a:br>
              <a:rPr lang="en-US" altLang="ja-JP" sz="2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br>
            <a:r>
              <a:rPr lang="en-US" altLang="ja-JP" sz="2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 3: Atmosphere and Ocean Research Institute, the University of </a:t>
            </a:r>
            <a:r>
              <a:rPr lang="en-US" altLang="ja-JP" sz="2000" dirty="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Tokyo</a:t>
            </a:r>
            <a:endParaRPr lang="ja-JP" altLang="en-US" sz="2000" dirty="0">
              <a:solidFill>
                <a:srgbClr val="FFFF00"/>
              </a:solidFill>
            </a:endParaRPr>
          </a:p>
        </p:txBody>
      </p:sp>
      <p:sp>
        <p:nvSpPr>
          <p:cNvPr id="2" name="正方形/長方形 1"/>
          <p:cNvSpPr/>
          <p:nvPr/>
        </p:nvSpPr>
        <p:spPr>
          <a:xfrm>
            <a:off x="-16510" y="-56071"/>
            <a:ext cx="10090150" cy="276999"/>
          </a:xfrm>
          <a:prstGeom prst="rect">
            <a:avLst/>
          </a:prstGeom>
        </p:spPr>
        <p:txBody>
          <a:bodyPr wrap="square">
            <a:spAutoFit/>
          </a:bodyPr>
          <a:lstStyle/>
          <a:p>
            <a:pPr>
              <a:tabLst>
                <a:tab pos="8696325" algn="l"/>
              </a:tabLst>
            </a:pPr>
            <a:r>
              <a:rPr lang="en-US" altLang="ja-JP" sz="1200" b="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The 4th</a:t>
            </a:r>
            <a:r>
              <a:rPr lang="en-US" altLang="ja-JP" sz="1200" b="0" baseline="300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b="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International Workshop on Non-Hydrostatic Model </a:t>
            </a:r>
            <a:r>
              <a:rPr lang="en-US" altLang="ja-JP" sz="1200" b="0" dirty="0" smtClean="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200" b="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NHM2016) </a:t>
            </a:r>
            <a:r>
              <a:rPr lang="ja-JP" altLang="en-US" sz="1200" b="0" dirty="0">
                <a:solidFill>
                  <a:schemeClr val="bg1"/>
                </a:solidFill>
              </a:rPr>
              <a:t>	</a:t>
            </a:r>
            <a:r>
              <a:rPr kumimoji="0" lang="en-US" altLang="ja-JP" sz="1200" b="0" kern="0" dirty="0" smtClean="0">
                <a:solidFill>
                  <a:schemeClr val="bg1"/>
                </a:solidFill>
                <a:latin typeface="Times New Roman" pitchFamily="18" charset="0"/>
                <a:ea typeface="HG丸ｺﾞｼｯｸM-PRO" pitchFamily="50" charset="-128"/>
              </a:rPr>
              <a:t>2016/12/02(</a:t>
            </a:r>
            <a:fld id="{D732BA73-CAF6-4737-A200-3FB3CDBF3116}" type="slidenum">
              <a:rPr kumimoji="0" lang="en-US" altLang="ja-JP" sz="1200" b="0" kern="0" smtClean="0">
                <a:solidFill>
                  <a:schemeClr val="bg1"/>
                </a:solidFill>
                <a:latin typeface="Times New Roman" pitchFamily="18" charset="0"/>
                <a:ea typeface="ＭＳ Ｐゴシック" pitchFamily="50" charset="-128"/>
              </a:rPr>
              <a:pPr>
                <a:tabLst>
                  <a:tab pos="8696325" algn="l"/>
                </a:tabLst>
              </a:pPr>
              <a:t>1</a:t>
            </a:fld>
            <a:r>
              <a:rPr kumimoji="0" lang="en-US" altLang="ja-JP" sz="1200" b="0" kern="0" dirty="0" smtClean="0">
                <a:solidFill>
                  <a:schemeClr val="bg1"/>
                </a:solidFill>
                <a:latin typeface="Times New Roman" pitchFamily="18" charset="0"/>
                <a:ea typeface="ＭＳ Ｐゴシック" pitchFamily="50" charset="-128"/>
              </a:rPr>
              <a:t>/17)</a:t>
            </a:r>
            <a:endParaRPr kumimoji="0" lang="en-US" altLang="ja-JP" sz="1200" b="0" kern="0" dirty="0">
              <a:solidFill>
                <a:schemeClr val="bg1"/>
              </a:solidFill>
              <a:latin typeface="Times New Roman" pitchFamily="18" charset="0"/>
              <a:ea typeface="ＭＳ Ｐゴシック"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921600"/>
            <a:ext cx="7620000" cy="5886450"/>
          </a:xfrm>
          <a:prstGeom prst="rect">
            <a:avLst/>
          </a:prstGeom>
        </p:spPr>
      </p:pic>
      <p:sp>
        <p:nvSpPr>
          <p:cNvPr id="17412" name="Text Box 23"/>
          <p:cNvSpPr txBox="1">
            <a:spLocks noChangeArrowheads="1"/>
          </p:cNvSpPr>
          <p:nvPr/>
        </p:nvSpPr>
        <p:spPr bwMode="auto">
          <a:xfrm rot="-5400000">
            <a:off x="-685959" y="3490754"/>
            <a:ext cx="1914525" cy="369888"/>
          </a:xfrm>
          <a:prstGeom prst="rect">
            <a:avLst/>
          </a:prstGeom>
          <a:solidFill>
            <a:schemeClr val="bg1"/>
          </a:solidFill>
          <a:ln>
            <a:noFill/>
          </a:ln>
        </p:spPr>
        <p:txBody>
          <a:bodyPr lIns="0" tIns="0" rIns="0" bIns="0" anchor="ctr" anchorCtr="1">
            <a:spAutoFit/>
          </a:bodyPr>
          <a:lstStyle>
            <a:lvl1pPr marL="476250" indent="-47625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buFontTx/>
              <a:buNone/>
            </a:pP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Height</a:t>
            </a:r>
            <a:r>
              <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(km)</a:t>
            </a:r>
          </a:p>
        </p:txBody>
      </p:sp>
      <p:sp>
        <p:nvSpPr>
          <p:cNvPr id="17413" name="Rectangle 2"/>
          <p:cNvSpPr>
            <a:spLocks noGrp="1" noChangeArrowheads="1"/>
          </p:cNvSpPr>
          <p:nvPr>
            <p:ph type="title"/>
          </p:nvPr>
        </p:nvSpPr>
        <p:spPr>
          <a:xfrm>
            <a:off x="55563" y="219075"/>
            <a:ext cx="9850437" cy="720725"/>
          </a:xfrm>
        </p:spPr>
        <p:txBody>
          <a:bodyPr>
            <a:normAutofit fontScale="90000"/>
          </a:bodyPr>
          <a:lstStyle/>
          <a:p>
            <a:r>
              <a:rPr lang="en-US" altLang="ja-JP" sz="3200" dirty="0">
                <a:latin typeface="Arial Unicode MS" panose="020B0604020202020204" pitchFamily="50" charset="-128"/>
                <a:ea typeface="Arial Unicode MS" panose="020B0604020202020204" pitchFamily="50" charset="-128"/>
                <a:cs typeface="Arial Unicode MS" panose="020B0604020202020204" pitchFamily="50" charset="-128"/>
              </a:rPr>
              <a:t>Ⅳ.</a:t>
            </a:r>
            <a:r>
              <a:rPr lang="ja-JP" altLang="en-US" sz="32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3200" dirty="0">
                <a:latin typeface="Arial Unicode MS" panose="020B0604020202020204" pitchFamily="50" charset="-128"/>
                <a:ea typeface="Arial Unicode MS" panose="020B0604020202020204" pitchFamily="50" charset="-128"/>
                <a:cs typeface="Arial Unicode MS" panose="020B0604020202020204" pitchFamily="50" charset="-128"/>
              </a:rPr>
              <a:t>Development of a bulk </a:t>
            </a:r>
            <a:r>
              <a:rPr lang="en-US" altLang="ja-JP" sz="3200" dirty="0" smtClean="0">
                <a:latin typeface="Arial Unicode MS" panose="020B0604020202020204" pitchFamily="50" charset="-128"/>
                <a:ea typeface="Arial Unicode MS" panose="020B0604020202020204" pitchFamily="50" charset="-128"/>
                <a:cs typeface="Arial Unicode MS" panose="020B0604020202020204" pitchFamily="50" charset="-128"/>
              </a:rPr>
              <a:t>scheme </a:t>
            </a:r>
            <a:r>
              <a:rPr lang="en-US" altLang="ja-JP" sz="2700" dirty="0" smtClean="0">
                <a:latin typeface="Arial Unicode MS" panose="020B0604020202020204" pitchFamily="50" charset="-128"/>
                <a:ea typeface="Arial Unicode MS" panose="020B0604020202020204" pitchFamily="50" charset="-128"/>
                <a:cs typeface="Arial Unicode MS" panose="020B0604020202020204" pitchFamily="50" charset="-128"/>
              </a:rPr>
              <a:t>(each process in Bin Model)</a:t>
            </a:r>
            <a:endParaRPr lang="ja-JP" altLang="en-US" sz="27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7414" name="Text Box 5"/>
          <p:cNvSpPr txBox="1">
            <a:spLocks noChangeArrowheads="1"/>
          </p:cNvSpPr>
          <p:nvPr/>
        </p:nvSpPr>
        <p:spPr bwMode="auto">
          <a:xfrm>
            <a:off x="455295" y="1003618"/>
            <a:ext cx="3456305" cy="896937"/>
          </a:xfrm>
          <a:prstGeom prst="rect">
            <a:avLst/>
          </a:prstGeom>
          <a:solidFill>
            <a:schemeClr val="bg1"/>
          </a:solidFill>
          <a:ln>
            <a:noFill/>
          </a:ln>
        </p:spPr>
        <p:txBody>
          <a:bodyPr wrap="none" lIns="0" tIns="0" rIns="0" bIns="0" anchor="ctr" anchorCtr="1"/>
          <a:lstStyle>
            <a:lvl1pPr marL="476250" indent="-47625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FontTx/>
              <a:buNone/>
            </a:pPr>
            <a:r>
              <a:rPr lang="en-US" altLang="ja-JP" sz="28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Cloud making process</a:t>
            </a:r>
          </a:p>
          <a:p>
            <a:pPr algn="ctr" eaLnBrk="1" hangingPunct="1">
              <a:spcBef>
                <a:spcPct val="0"/>
              </a:spcBef>
              <a:buFontTx/>
              <a:buNone/>
            </a:pPr>
            <a:r>
              <a:rPr lang="en-US" altLang="ja-JP" sz="28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(mg/kg/s*1.e5)</a:t>
            </a:r>
          </a:p>
        </p:txBody>
      </p:sp>
      <p:sp>
        <p:nvSpPr>
          <p:cNvPr id="17415" name="Text Box 8"/>
          <p:cNvSpPr txBox="1">
            <a:spLocks noChangeArrowheads="1"/>
          </p:cNvSpPr>
          <p:nvPr/>
        </p:nvSpPr>
        <p:spPr bwMode="auto">
          <a:xfrm>
            <a:off x="4043680" y="995363"/>
            <a:ext cx="3389313" cy="896937"/>
          </a:xfrm>
          <a:prstGeom prst="rect">
            <a:avLst/>
          </a:prstGeom>
          <a:solidFill>
            <a:schemeClr val="bg1"/>
          </a:solidFill>
          <a:ln>
            <a:noFill/>
          </a:ln>
        </p:spPr>
        <p:txBody>
          <a:bodyPr wrap="none" lIns="0" tIns="0" rIns="0" bIns="0" anchor="ctr" anchorCtr="1"/>
          <a:lstStyle>
            <a:lvl1pPr marL="476250" indent="-47625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FontTx/>
              <a:buNone/>
            </a:pPr>
            <a:r>
              <a:rPr lang="en-US" altLang="ja-JP" sz="28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Rain making process</a:t>
            </a:r>
            <a:endParaRPr lang="ja-JP" altLang="en-US" sz="28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lgn="ctr" eaLnBrk="1" hangingPunct="1">
              <a:spcBef>
                <a:spcPct val="0"/>
              </a:spcBef>
              <a:buFontTx/>
              <a:buNone/>
            </a:pPr>
            <a:r>
              <a:rPr lang="en-US" altLang="ja-JP" sz="28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(mg/kg/s*1.e5)</a:t>
            </a:r>
          </a:p>
        </p:txBody>
      </p:sp>
      <p:grpSp>
        <p:nvGrpSpPr>
          <p:cNvPr id="17416" name="Group 21"/>
          <p:cNvGrpSpPr>
            <a:grpSpLocks/>
          </p:cNvGrpSpPr>
          <p:nvPr/>
        </p:nvGrpSpPr>
        <p:grpSpPr bwMode="auto">
          <a:xfrm>
            <a:off x="7453313" y="896938"/>
            <a:ext cx="2452687" cy="5461000"/>
            <a:chOff x="4695" y="565"/>
            <a:chExt cx="1545" cy="3440"/>
          </a:xfrm>
        </p:grpSpPr>
        <p:sp>
          <p:nvSpPr>
            <p:cNvPr id="17417" name="Text Box 3"/>
            <p:cNvSpPr txBox="1">
              <a:spLocks noChangeArrowheads="1"/>
            </p:cNvSpPr>
            <p:nvPr/>
          </p:nvSpPr>
          <p:spPr bwMode="auto">
            <a:xfrm>
              <a:off x="4695" y="565"/>
              <a:ext cx="1545" cy="3440"/>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lstStyle>
              <a:lvl1pPr marL="476250" indent="-47625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lnSpc>
                  <a:spcPct val="90000"/>
                </a:lnSpc>
                <a:spcBef>
                  <a:spcPct val="0"/>
                </a:spcBef>
                <a:buFontTx/>
                <a:buNone/>
              </a:pPr>
              <a:r>
                <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cond.</a:t>
              </a:r>
              <a:endPar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lnSpc>
                  <a:spcPct val="90000"/>
                </a:lnSpc>
                <a:spcBef>
                  <a:spcPct val="0"/>
                </a:spcBef>
                <a:buFontTx/>
                <a:buNone/>
              </a:pPr>
              <a:endPar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lnSpc>
                  <a:spcPct val="90000"/>
                </a:lnSpc>
                <a:spcBef>
                  <a:spcPct val="0"/>
                </a:spcBef>
                <a:buFontTx/>
                <a:buNone/>
              </a:pPr>
              <a:r>
                <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eva</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lnSpc>
                  <a:spcPct val="90000"/>
                </a:lnSpc>
                <a:spcBef>
                  <a:spcPct val="0"/>
                </a:spcBef>
                <a:buFontTx/>
                <a:buNone/>
              </a:pPr>
              <a:endPar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lnSpc>
                  <a:spcPct val="90000"/>
                </a:lnSpc>
                <a:spcBef>
                  <a:spcPct val="0"/>
                </a:spcBef>
                <a:buFontTx/>
                <a:buNone/>
              </a:pPr>
              <a:r>
                <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Autop1</a:t>
              </a:r>
              <a:r>
                <a:rPr lang="ja-JP" altLang="en-US"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lnSpc>
                  <a:spcPct val="90000"/>
                </a:lnSpc>
                <a:spcBef>
                  <a:spcPct val="0"/>
                </a:spcBef>
                <a:buFontTx/>
                <a:buNone/>
              </a:pPr>
              <a:r>
                <a:rPr lang="en-US" altLang="ja-JP" sz="2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2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c.of</a:t>
              </a:r>
              <a:r>
                <a:rPr lang="en-US" altLang="ja-JP" sz="2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cloud</a:t>
              </a:r>
              <a:r>
                <a:rPr lang="ja-JP" altLang="en-US" sz="2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 </a:t>
              </a:r>
              <a:r>
                <a:rPr lang="en-US" altLang="ja-JP" sz="2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rain)</a:t>
              </a:r>
              <a:r>
                <a:rPr lang="ja-JP" altLang="en-US" sz="2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en-US" altLang="ja-JP" sz="2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lnSpc>
                  <a:spcPct val="90000"/>
                </a:lnSpc>
                <a:spcBef>
                  <a:spcPct val="0"/>
                </a:spcBef>
                <a:buFontTx/>
                <a:buNone/>
              </a:pPr>
              <a:endPar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lnSpc>
                  <a:spcPct val="90000"/>
                </a:lnSpc>
                <a:spcBef>
                  <a:spcPct val="0"/>
                </a:spcBef>
                <a:buFontTx/>
                <a:buNone/>
              </a:pPr>
              <a:r>
                <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Auton1</a:t>
              </a:r>
              <a:endPar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lnSpc>
                  <a:spcPct val="90000"/>
                </a:lnSpc>
                <a:spcBef>
                  <a:spcPct val="0"/>
                </a:spcBef>
                <a:buFontTx/>
                <a:buNone/>
              </a:pPr>
              <a:r>
                <a:rPr lang="en-US" altLang="ja-JP" sz="2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2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e.of</a:t>
              </a:r>
              <a:r>
                <a:rPr lang="en-US" altLang="ja-JP" sz="2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rain </a:t>
              </a:r>
              <a:r>
                <a:rPr lang="ja-JP" altLang="en-US" sz="2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cloud)</a:t>
              </a:r>
              <a:r>
                <a:rPr lang="ja-JP" altLang="en-US" sz="2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en-US" altLang="ja-JP" sz="22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lnSpc>
                  <a:spcPct val="90000"/>
                </a:lnSpc>
                <a:spcBef>
                  <a:spcPct val="0"/>
                </a:spcBef>
                <a:buFontTx/>
                <a:buNone/>
              </a:pPr>
              <a:endPar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lnSpc>
                  <a:spcPct val="90000"/>
                </a:lnSpc>
                <a:spcBef>
                  <a:spcPct val="0"/>
                </a:spcBef>
                <a:buFontTx/>
                <a:buNone/>
              </a:pPr>
              <a:r>
                <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Auto2</a:t>
              </a:r>
              <a:endPar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lnSpc>
                  <a:spcPct val="90000"/>
                </a:lnSpc>
                <a:spcBef>
                  <a:spcPct val="0"/>
                </a:spcBef>
                <a:buFontTx/>
                <a:buNone/>
              </a:pPr>
              <a:r>
                <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 </a:t>
              </a:r>
              <a:r>
                <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rain</a:t>
              </a:r>
              <a:endPar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lnSpc>
                  <a:spcPct val="90000"/>
                </a:lnSpc>
                <a:spcBef>
                  <a:spcPct val="0"/>
                </a:spcBef>
                <a:buFontTx/>
                <a:buNone/>
              </a:pPr>
              <a:endPar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lnSpc>
                  <a:spcPct val="90000"/>
                </a:lnSpc>
                <a:spcBef>
                  <a:spcPct val="0"/>
                </a:spcBef>
                <a:buFontTx/>
                <a:buNone/>
              </a:pPr>
              <a:r>
                <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coll</a:t>
              </a:r>
              <a:r>
                <a:rPr lang="en-US" altLang="ja-JP"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.-coal.</a:t>
              </a:r>
              <a:endPar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lnSpc>
                  <a:spcPct val="90000"/>
                </a:lnSpc>
                <a:spcBef>
                  <a:spcPct val="0"/>
                </a:spcBef>
                <a:buFontTx/>
                <a:buNone/>
              </a:pPr>
              <a:r>
                <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 </a:t>
              </a:r>
              <a:r>
                <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rain</a:t>
              </a:r>
              <a:endPar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7418" name="Line 9"/>
            <p:cNvSpPr>
              <a:spLocks noChangeShapeType="1"/>
            </p:cNvSpPr>
            <p:nvPr/>
          </p:nvSpPr>
          <p:spPr bwMode="auto">
            <a:xfrm>
              <a:off x="4788" y="1552"/>
              <a:ext cx="420" cy="0"/>
            </a:xfrm>
            <a:prstGeom prst="line">
              <a:avLst/>
            </a:prstGeom>
            <a:noFill/>
            <a:ln w="63500">
              <a:solidFill>
                <a:srgbClr val="1F3DFF"/>
              </a:solidFill>
              <a:round/>
              <a:headEnd/>
              <a:tailEnd/>
            </a:ln>
            <a:extLst>
              <a:ext uri="{909E8E84-426E-40DD-AFC4-6F175D3DCCD1}">
                <a14:hiddenFill xmlns:a14="http://schemas.microsoft.com/office/drawing/2010/main">
                  <a:noFill/>
                </a14:hiddenFill>
              </a:ext>
            </a:extLst>
          </p:spPr>
          <p:txBody>
            <a:bodyPr wrap="none" lIns="90000" tIns="46800" rIns="90000" bIns="46800">
              <a:spAutoFit/>
            </a:bodyPr>
            <a:lstStyle/>
            <a:p>
              <a:endParaRPr lang="ja-JP" altLang="en-US"/>
            </a:p>
          </p:txBody>
        </p:sp>
        <p:sp>
          <p:nvSpPr>
            <p:cNvPr id="17419" name="Line 10"/>
            <p:cNvSpPr>
              <a:spLocks noChangeShapeType="1"/>
            </p:cNvSpPr>
            <p:nvPr/>
          </p:nvSpPr>
          <p:spPr bwMode="auto">
            <a:xfrm>
              <a:off x="4788" y="722"/>
              <a:ext cx="420" cy="0"/>
            </a:xfrm>
            <a:prstGeom prst="line">
              <a:avLst/>
            </a:prstGeom>
            <a:noFill/>
            <a:ln w="63500">
              <a:solidFill>
                <a:srgbClr val="00B050"/>
              </a:solidFill>
              <a:round/>
              <a:headEnd/>
              <a:tailEnd/>
            </a:ln>
            <a:extLst>
              <a:ext uri="{909E8E84-426E-40DD-AFC4-6F175D3DCCD1}">
                <a14:hiddenFill xmlns:a14="http://schemas.microsoft.com/office/drawing/2010/main">
                  <a:noFill/>
                </a14:hiddenFill>
              </a:ext>
            </a:extLst>
          </p:spPr>
          <p:txBody>
            <a:bodyPr wrap="none" lIns="90000" tIns="46800" rIns="90000" bIns="46800">
              <a:spAutoFit/>
            </a:bodyPr>
            <a:lstStyle/>
            <a:p>
              <a:endParaRPr lang="ja-JP" altLang="en-US"/>
            </a:p>
          </p:txBody>
        </p:sp>
        <p:sp>
          <p:nvSpPr>
            <p:cNvPr id="17420" name="Line 11"/>
            <p:cNvSpPr>
              <a:spLocks noChangeShapeType="1"/>
            </p:cNvSpPr>
            <p:nvPr/>
          </p:nvSpPr>
          <p:spPr bwMode="auto">
            <a:xfrm>
              <a:off x="4788" y="1142"/>
              <a:ext cx="42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wrap="none" lIns="90000" tIns="46800" rIns="90000" bIns="46800">
              <a:spAutoFit/>
            </a:bodyPr>
            <a:lstStyle/>
            <a:p>
              <a:endParaRPr lang="ja-JP" altLang="en-US"/>
            </a:p>
          </p:txBody>
        </p:sp>
        <p:sp>
          <p:nvSpPr>
            <p:cNvPr id="17421" name="Line 12"/>
            <p:cNvSpPr>
              <a:spLocks noChangeShapeType="1"/>
            </p:cNvSpPr>
            <p:nvPr/>
          </p:nvSpPr>
          <p:spPr bwMode="auto">
            <a:xfrm>
              <a:off x="4788" y="3387"/>
              <a:ext cx="42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spAutoFit/>
            </a:bodyPr>
            <a:lstStyle/>
            <a:p>
              <a:endParaRPr lang="ja-JP" altLang="en-US"/>
            </a:p>
          </p:txBody>
        </p:sp>
        <p:sp>
          <p:nvSpPr>
            <p:cNvPr id="17422" name="Line 13"/>
            <p:cNvSpPr>
              <a:spLocks noChangeShapeType="1"/>
            </p:cNvSpPr>
            <p:nvPr/>
          </p:nvSpPr>
          <p:spPr bwMode="auto">
            <a:xfrm>
              <a:off x="4788" y="2171"/>
              <a:ext cx="420" cy="0"/>
            </a:xfrm>
            <a:prstGeom prst="line">
              <a:avLst/>
            </a:prstGeom>
            <a:noFill/>
            <a:ln w="63500">
              <a:solidFill>
                <a:srgbClr val="FF00FF"/>
              </a:solidFill>
              <a:round/>
              <a:headEnd/>
              <a:tailEnd/>
            </a:ln>
            <a:extLst>
              <a:ext uri="{909E8E84-426E-40DD-AFC4-6F175D3DCCD1}">
                <a14:hiddenFill xmlns:a14="http://schemas.microsoft.com/office/drawing/2010/main">
                  <a:noFill/>
                </a14:hiddenFill>
              </a:ext>
            </a:extLst>
          </p:spPr>
          <p:txBody>
            <a:bodyPr wrap="none" lIns="90000" tIns="46800" rIns="90000" bIns="46800">
              <a:spAutoFit/>
            </a:bodyPr>
            <a:lstStyle/>
            <a:p>
              <a:endParaRPr lang="ja-JP" altLang="en-US"/>
            </a:p>
          </p:txBody>
        </p:sp>
        <p:sp>
          <p:nvSpPr>
            <p:cNvPr id="17423" name="Line 14"/>
            <p:cNvSpPr>
              <a:spLocks noChangeShapeType="1"/>
            </p:cNvSpPr>
            <p:nvPr/>
          </p:nvSpPr>
          <p:spPr bwMode="auto">
            <a:xfrm>
              <a:off x="4788" y="2792"/>
              <a:ext cx="420" cy="0"/>
            </a:xfrm>
            <a:prstGeom prst="line">
              <a:avLst/>
            </a:prstGeom>
            <a:noFill/>
            <a:ln w="63500">
              <a:solidFill>
                <a:srgbClr val="00B0F0"/>
              </a:solidFill>
              <a:round/>
              <a:headEnd/>
              <a:tailEnd/>
            </a:ln>
            <a:extLst>
              <a:ext uri="{909E8E84-426E-40DD-AFC4-6F175D3DCCD1}">
                <a14:hiddenFill xmlns:a14="http://schemas.microsoft.com/office/drawing/2010/main">
                  <a:noFill/>
                </a14:hiddenFill>
              </a:ext>
            </a:extLst>
          </p:spPr>
          <p:txBody>
            <a:bodyPr wrap="none" lIns="90000" tIns="46800" rIns="90000" bIns="46800">
              <a:spAutoFit/>
            </a:bodyPr>
            <a:lstStyle/>
            <a:p>
              <a:endParaRPr lang="ja-JP" altLang="en-US"/>
            </a:p>
          </p:txBody>
        </p:sp>
      </p:grpSp>
    </p:spTree>
    <p:extLst>
      <p:ext uri="{BB962C8B-B14F-4D97-AF65-F5344CB8AC3E}">
        <p14:creationId xmlns:p14="http://schemas.microsoft.com/office/powerpoint/2010/main" val="956086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Ⅳ.</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Development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of a bulk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scheme </a:t>
            </a:r>
            <a:r>
              <a:rPr lang="en-US" altLang="ja-JP" sz="3100" dirty="0" smtClean="0">
                <a:latin typeface="Arial Unicode MS" panose="020B0604020202020204" pitchFamily="50" charset="-128"/>
                <a:ea typeface="Arial Unicode MS" panose="020B0604020202020204" pitchFamily="50" charset="-128"/>
                <a:cs typeface="Arial Unicode MS" panose="020B0604020202020204" pitchFamily="50" charset="-128"/>
              </a:rPr>
              <a:t>(formula &amp; variables)</a:t>
            </a:r>
            <a:endParaRPr kumimoji="1" lang="ja-JP" altLang="en-US" sz="3100" dirty="0"/>
          </a:p>
        </p:txBody>
      </p:sp>
      <p:sp>
        <p:nvSpPr>
          <p:cNvPr id="6" name="Text Box 3"/>
          <p:cNvSpPr txBox="1">
            <a:spLocks noChangeArrowheads="1"/>
          </p:cNvSpPr>
          <p:nvPr/>
        </p:nvSpPr>
        <p:spPr bwMode="auto">
          <a:xfrm>
            <a:off x="0" y="954088"/>
            <a:ext cx="9906000"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lstStyle>
            <a:lvl1pPr marL="476250" indent="-47625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defTabSz="406400" eaLnBrk="0" fontAlgn="base" hangingPunct="0">
              <a:spcBef>
                <a:spcPct val="20000"/>
              </a:spcBef>
              <a:spcAft>
                <a:spcPct val="0"/>
              </a:spcAft>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defTabSz="406400" eaLnBrk="0" fontAlgn="base" hangingPunct="0">
              <a:spcBef>
                <a:spcPct val="20000"/>
              </a:spcBef>
              <a:spcAft>
                <a:spcPct val="0"/>
              </a:spcAft>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defTabSz="406400" eaLnBrk="0" fontAlgn="base" hangingPunct="0">
              <a:spcBef>
                <a:spcPct val="20000"/>
              </a:spcBef>
              <a:spcAft>
                <a:spcPct val="0"/>
              </a:spcAft>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defTabSz="406400" eaLnBrk="0" fontAlgn="base" hangingPunct="0">
              <a:spcBef>
                <a:spcPct val="20000"/>
              </a:spcBef>
              <a:spcAft>
                <a:spcPct val="0"/>
              </a:spcAft>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buFontTx/>
              <a:buNone/>
            </a:pP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Parameterization </a:t>
            </a:r>
          </a:p>
          <a:p>
            <a:pPr eaLnBrk="1" hangingPunct="1">
              <a:buFontTx/>
              <a:buNone/>
            </a:pP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Process(y)</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a:latin typeface="Arial Unicode MS" panose="020B0604020202020204" pitchFamily="50" charset="-128"/>
                <a:ea typeface="Arial Unicode MS" panose="020B0604020202020204" pitchFamily="50" charset="-128"/>
                <a:cs typeface="Arial Unicode MS" panose="020B0604020202020204" pitchFamily="50" charset="-128"/>
              </a:rPr>
              <a:t>independent </a:t>
            </a: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variables(x)</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p>
          <a:p>
            <a:pPr eaLnBrk="1" hangingPunct="1">
              <a:buFontTx/>
              <a:buNone/>
            </a:pP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cond. &amp;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eva</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of cloud	cloud, environment</a:t>
            </a:r>
            <a:endPar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cond. &amp;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eva</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of rain			rain, environment</a:t>
            </a:r>
            <a:endPar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autop1</a:t>
            </a:r>
            <a:r>
              <a:rPr lang="ja-JP" altLang="en-US"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c</a:t>
            </a:r>
            <a:r>
              <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 </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 by cond</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.)cloud</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environment </a:t>
            </a:r>
            <a:endPar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auton1 </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r </a:t>
            </a:r>
            <a:r>
              <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 by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eva</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rain, environment </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auto2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c+c</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			cloud, </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environment</a:t>
            </a:r>
            <a:endPar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coll.coal</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r+c</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			cloud,  rain, </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environment</a:t>
            </a:r>
            <a:endPar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endParaRPr lang="ja-JP" altLang="en-US" sz="2200" b="0" dirty="0">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a:latin typeface="Arial Unicode MS" panose="020B0604020202020204" pitchFamily="50" charset="-128"/>
                <a:ea typeface="Arial Unicode MS" panose="020B0604020202020204" pitchFamily="50" charset="-128"/>
                <a:cs typeface="Arial Unicode MS" panose="020B0604020202020204" pitchFamily="50" charset="-128"/>
              </a:rPr>
              <a:t>Variables (assuming a two moment bulk scheme) </a:t>
            </a:r>
            <a:endParaRPr lang="ja-JP" altLang="en-US" sz="2200" b="0" dirty="0">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cloud</a:t>
            </a:r>
            <a:r>
              <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200"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n</a:t>
            </a:r>
            <a:r>
              <a:rPr lang="en-US" altLang="ja-JP" sz="2200"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m</a:t>
            </a:r>
            <a:r>
              <a:rPr lang="en-US" altLang="ja-JP" sz="2200"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(average mass),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200" b="0" baseline="-250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(average radius),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σ</a:t>
            </a:r>
            <a:r>
              <a:rPr lang="en-US" altLang="ja-JP" sz="2200" b="0" baseline="-250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logr</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etc.</a:t>
            </a:r>
            <a:endParaRPr lang="ja-JP" altLang="en-US" sz="2200"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rain</a:t>
            </a:r>
            <a:r>
              <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200" b="0" baseline="-250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n</a:t>
            </a:r>
            <a:r>
              <a:rPr lang="en-US" altLang="ja-JP" sz="2200" b="0" baseline="-250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m</a:t>
            </a:r>
            <a:r>
              <a:rPr lang="en-US" altLang="ja-JP" sz="2200" b="0" baseline="-250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(average mass),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200" b="0" baseline="-250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(average radius),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σ</a:t>
            </a:r>
            <a:r>
              <a:rPr lang="en-US" altLang="ja-JP" sz="2200" b="0" baseline="-250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logr</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etc.</a:t>
            </a:r>
            <a:endParaRPr lang="ja-JP" altLang="en-US" sz="2200"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environment </a:t>
            </a:r>
            <a:r>
              <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temp. , pot. temp., vapor mixing ratio,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r.h</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w, etc. </a:t>
            </a:r>
          </a:p>
          <a:p>
            <a:pPr eaLnBrk="1" hangingPunct="1">
              <a:buFontTx/>
              <a:buNone/>
            </a:pPr>
            <a:endPar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6015283" y="1314028"/>
                <a:ext cx="3885638" cy="2174121"/>
              </a:xfrm>
              <a:prstGeom prst="rect">
                <a:avLst/>
              </a:prstGeom>
              <a:noFill/>
            </p:spPr>
            <p:txBody>
              <a:bodyPr wrap="square" lIns="0" tIns="0" rIns="0" bIns="0" rtlCol="0">
                <a:spAutoFit/>
              </a:bodyPr>
              <a:lstStyle/>
              <a:p>
                <a:r>
                  <a:rPr kumimoji="1"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For each process y, </a:t>
                </a:r>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in terms x</a:t>
                </a:r>
                <a:r>
                  <a:rPr lang="en-US" altLang="ja-JP" sz="1800" b="0" baseline="-25000" dirty="0" smtClean="0">
                    <a:latin typeface="Arial Unicode MS" panose="020B0604020202020204" pitchFamily="50" charset="-128"/>
                    <a:ea typeface="Arial Unicode MS" panose="020B0604020202020204" pitchFamily="50" charset="-128"/>
                    <a:cs typeface="Arial Unicode MS" panose="020B0604020202020204" pitchFamily="50" charset="-128"/>
                  </a:rPr>
                  <a:t>1</a:t>
                </a:r>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 and x</a:t>
                </a:r>
                <a:r>
                  <a:rPr lang="en-US" altLang="ja-JP" sz="1800" b="0" baseline="-25000" dirty="0" smtClean="0">
                    <a:latin typeface="Arial Unicode MS" panose="020B0604020202020204" pitchFamily="50" charset="-128"/>
                    <a:ea typeface="Arial Unicode MS" panose="020B0604020202020204" pitchFamily="50" charset="-128"/>
                    <a:cs typeface="Arial Unicode MS" panose="020B0604020202020204" pitchFamily="50" charset="-128"/>
                  </a:rPr>
                  <a:t>2</a:t>
                </a:r>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using formulation </a:t>
                </a:r>
              </a:p>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panose="02040503050406030204" pitchFamily="18" charset="0"/>
                        </a:rPr>
                        <m:t>𝑆</m:t>
                      </m:r>
                      <m:r>
                        <a:rPr kumimoji="1" lang="en-US" altLang="ja-JP" sz="1800" b="0" i="1" smtClean="0">
                          <a:latin typeface="Cambria Math" panose="02040503050406030204" pitchFamily="18" charset="0"/>
                        </a:rPr>
                        <m:t>=</m:t>
                      </m:r>
                      <m:nary>
                        <m:naryPr>
                          <m:chr m:val="∑"/>
                          <m:limLoc m:val="subSup"/>
                          <m:supHide m:val="on"/>
                          <m:ctrlPr>
                            <a:rPr kumimoji="1" lang="en-US" altLang="ja-JP" sz="1800" b="0" i="1" smtClean="0">
                              <a:latin typeface="Cambria Math" panose="02040503050406030204" pitchFamily="18" charset="0"/>
                            </a:rPr>
                          </m:ctrlPr>
                        </m:naryPr>
                        <m:sub>
                          <m:r>
                            <m:rPr>
                              <m:brk m:alnAt="9"/>
                            </m:rPr>
                            <a:rPr kumimoji="1" lang="en-US" altLang="ja-JP" sz="1800" b="0" i="1" smtClean="0">
                              <a:latin typeface="Cambria Math" panose="02040503050406030204" pitchFamily="18" charset="0"/>
                            </a:rPr>
                            <m:t>𝑖</m:t>
                          </m:r>
                        </m:sub>
                        <m:sup/>
                        <m:e>
                          <m:sSup>
                            <m:sSupPr>
                              <m:ctrlPr>
                                <a:rPr lang="en-US" altLang="ja-JP" sz="1800" b="0" i="1">
                                  <a:latin typeface="Cambria Math" panose="02040503050406030204" pitchFamily="18" charset="0"/>
                                </a:rPr>
                              </m:ctrlPr>
                            </m:sSupPr>
                            <m:e>
                              <m:d>
                                <m:dPr>
                                  <m:ctrlPr>
                                    <a:rPr lang="en-US" altLang="ja-JP" sz="1800" b="0" i="1">
                                      <a:latin typeface="Cambria Math" panose="02040503050406030204" pitchFamily="18" charset="0"/>
                                    </a:rPr>
                                  </m:ctrlPr>
                                </m:dPr>
                                <m:e>
                                  <m:sSub>
                                    <m:sSubPr>
                                      <m:ctrlPr>
                                        <a:rPr lang="en-US" altLang="ja-JP" sz="1800" b="0" i="1">
                                          <a:latin typeface="Cambria Math" panose="02040503050406030204" pitchFamily="18" charset="0"/>
                                        </a:rPr>
                                      </m:ctrlPr>
                                    </m:sSubPr>
                                    <m:e>
                                      <m:r>
                                        <a:rPr lang="en-US" altLang="ja-JP" sz="1800" b="0" i="1">
                                          <a:latin typeface="Cambria Math" panose="02040503050406030204" pitchFamily="18" charset="0"/>
                                        </a:rPr>
                                        <m:t>𝑦</m:t>
                                      </m:r>
                                    </m:e>
                                    <m:sub>
                                      <m:r>
                                        <a:rPr lang="en-US" altLang="ja-JP" sz="1800" b="0" i="1">
                                          <a:latin typeface="Cambria Math" panose="02040503050406030204" pitchFamily="18" charset="0"/>
                                        </a:rPr>
                                        <m:t>𝑖</m:t>
                                      </m:r>
                                    </m:sub>
                                  </m:sSub>
                                  <m:r>
                                    <a:rPr lang="en-US" altLang="ja-JP" sz="1800" b="0" i="1">
                                      <a:latin typeface="Cambria Math" panose="02040503050406030204" pitchFamily="18" charset="0"/>
                                    </a:rPr>
                                    <m:t>−</m:t>
                                  </m:r>
                                  <m:sSub>
                                    <m:sSubPr>
                                      <m:ctrlPr>
                                        <a:rPr lang="en-US" altLang="ja-JP" sz="1800" b="0" i="1">
                                          <a:latin typeface="Cambria Math" panose="02040503050406030204" pitchFamily="18" charset="0"/>
                                        </a:rPr>
                                      </m:ctrlPr>
                                    </m:sSubPr>
                                    <m:e>
                                      <m:r>
                                        <a:rPr lang="en-US" altLang="ja-JP" sz="1800" b="0" i="1">
                                          <a:latin typeface="Cambria Math" panose="02040503050406030204" pitchFamily="18" charset="0"/>
                                        </a:rPr>
                                        <m:t>𝑎</m:t>
                                      </m:r>
                                    </m:e>
                                    <m:sub>
                                      <m:r>
                                        <a:rPr lang="en-US" altLang="ja-JP" sz="1800" b="0" i="1">
                                          <a:latin typeface="Cambria Math" panose="02040503050406030204" pitchFamily="18" charset="0"/>
                                        </a:rPr>
                                        <m:t>0</m:t>
                                      </m:r>
                                    </m:sub>
                                  </m:sSub>
                                  <m:sSubSup>
                                    <m:sSubSupPr>
                                      <m:ctrlPr>
                                        <a:rPr lang="en-US" altLang="ja-JP" sz="1800" b="0" i="1">
                                          <a:latin typeface="Cambria Math" panose="02040503050406030204" pitchFamily="18" charset="0"/>
                                        </a:rPr>
                                      </m:ctrlPr>
                                    </m:sSubSupPr>
                                    <m:e>
                                      <m:r>
                                        <a:rPr lang="en-US" altLang="ja-JP" sz="1800" b="0" i="1">
                                          <a:latin typeface="Cambria Math" panose="02040503050406030204" pitchFamily="18" charset="0"/>
                                        </a:rPr>
                                        <m:t>𝑥</m:t>
                                      </m:r>
                                    </m:e>
                                    <m:sub>
                                      <m:r>
                                        <a:rPr lang="en-US" altLang="ja-JP" sz="1800" b="0" i="1">
                                          <a:latin typeface="Cambria Math" panose="02040503050406030204" pitchFamily="18" charset="0"/>
                                        </a:rPr>
                                        <m:t>1</m:t>
                                      </m:r>
                                      <m:r>
                                        <a:rPr lang="en-US" altLang="ja-JP" sz="1800" b="0" i="1">
                                          <a:latin typeface="Cambria Math" panose="02040503050406030204" pitchFamily="18" charset="0"/>
                                        </a:rPr>
                                        <m:t>𝑖</m:t>
                                      </m:r>
                                    </m:sub>
                                    <m:sup>
                                      <m:sSub>
                                        <m:sSubPr>
                                          <m:ctrlPr>
                                            <a:rPr lang="en-US" altLang="ja-JP" sz="1800" b="0" i="1">
                                              <a:latin typeface="Cambria Math" panose="02040503050406030204" pitchFamily="18" charset="0"/>
                                            </a:rPr>
                                          </m:ctrlPr>
                                        </m:sSubPr>
                                        <m:e>
                                          <m:r>
                                            <a:rPr lang="en-US" altLang="ja-JP" sz="1800" b="0" i="1">
                                              <a:latin typeface="Cambria Math" panose="02040503050406030204" pitchFamily="18" charset="0"/>
                                            </a:rPr>
                                            <m:t>𝑎</m:t>
                                          </m:r>
                                        </m:e>
                                        <m:sub>
                                          <m:r>
                                            <a:rPr lang="en-US" altLang="ja-JP" sz="1800" b="0" i="1">
                                              <a:latin typeface="Cambria Math" panose="02040503050406030204" pitchFamily="18" charset="0"/>
                                            </a:rPr>
                                            <m:t>1</m:t>
                                          </m:r>
                                        </m:sub>
                                      </m:sSub>
                                    </m:sup>
                                  </m:sSubSup>
                                  <m:sSubSup>
                                    <m:sSubSupPr>
                                      <m:ctrlPr>
                                        <a:rPr lang="en-US" altLang="ja-JP" sz="1800" b="0" i="1">
                                          <a:latin typeface="Cambria Math" panose="02040503050406030204" pitchFamily="18" charset="0"/>
                                        </a:rPr>
                                      </m:ctrlPr>
                                    </m:sSubSupPr>
                                    <m:e>
                                      <m:r>
                                        <a:rPr lang="en-US" altLang="ja-JP" sz="1800" b="0" i="1">
                                          <a:latin typeface="Cambria Math" panose="02040503050406030204" pitchFamily="18" charset="0"/>
                                        </a:rPr>
                                        <m:t>𝑥</m:t>
                                      </m:r>
                                    </m:e>
                                    <m:sub>
                                      <m:r>
                                        <a:rPr lang="en-US" altLang="ja-JP" sz="1800" b="0" i="1">
                                          <a:latin typeface="Cambria Math" panose="02040503050406030204" pitchFamily="18" charset="0"/>
                                        </a:rPr>
                                        <m:t>2</m:t>
                                      </m:r>
                                      <m:r>
                                        <a:rPr lang="en-US" altLang="ja-JP" sz="1800" b="0" i="1">
                                          <a:latin typeface="Cambria Math" panose="02040503050406030204" pitchFamily="18" charset="0"/>
                                        </a:rPr>
                                        <m:t>𝑖</m:t>
                                      </m:r>
                                    </m:sub>
                                    <m:sup>
                                      <m:sSub>
                                        <m:sSubPr>
                                          <m:ctrlPr>
                                            <a:rPr lang="en-US" altLang="ja-JP" sz="1800" b="0" i="1">
                                              <a:latin typeface="Cambria Math" panose="02040503050406030204" pitchFamily="18" charset="0"/>
                                            </a:rPr>
                                          </m:ctrlPr>
                                        </m:sSubPr>
                                        <m:e>
                                          <m:r>
                                            <a:rPr lang="en-US" altLang="ja-JP" sz="1800" b="0" i="1">
                                              <a:latin typeface="Cambria Math" panose="02040503050406030204" pitchFamily="18" charset="0"/>
                                            </a:rPr>
                                            <m:t>𝑎</m:t>
                                          </m:r>
                                        </m:e>
                                        <m:sub>
                                          <m:r>
                                            <a:rPr lang="en-US" altLang="ja-JP" sz="1800" b="0" i="1">
                                              <a:latin typeface="Cambria Math" panose="02040503050406030204" pitchFamily="18" charset="0"/>
                                            </a:rPr>
                                            <m:t>2</m:t>
                                          </m:r>
                                        </m:sub>
                                      </m:sSub>
                                    </m:sup>
                                  </m:sSubSup>
                                </m:e>
                              </m:d>
                            </m:e>
                            <m:sup>
                              <m:r>
                                <a:rPr lang="en-US" altLang="ja-JP" sz="1800" b="0" i="1">
                                  <a:latin typeface="Cambria Math" panose="02040503050406030204" pitchFamily="18" charset="0"/>
                                </a:rPr>
                                <m:t>2</m:t>
                              </m:r>
                            </m:sup>
                          </m:sSup>
                        </m:e>
                      </m:nary>
                    </m:oMath>
                  </m:oMathPara>
                </a14:m>
                <a:endParaRPr kumimoji="1" lang="en-US" altLang="ja-JP" sz="1800" b="0" dirty="0" smtClean="0"/>
              </a:p>
              <a:p>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the kind of variables and three coefficients </a:t>
                </a:r>
                <a14:m>
                  <m:oMath xmlns:m="http://schemas.openxmlformats.org/officeDocument/2006/math">
                    <m:r>
                      <a:rPr lang="en-US" altLang="ja-JP" sz="1800" b="0" i="1" smtClean="0">
                        <a:latin typeface="Cambria Math" panose="02040503050406030204" pitchFamily="18" charset="0"/>
                        <a:ea typeface="Arial Unicode MS" panose="020B0604020202020204" pitchFamily="50" charset="-128"/>
                        <a:cs typeface="Arial Unicode MS" panose="020B0604020202020204" pitchFamily="50" charset="-128"/>
                      </a:rPr>
                      <m:t>(</m:t>
                    </m:r>
                    <m:sSub>
                      <m:sSubPr>
                        <m:ctrlPr>
                          <a:rPr lang="en-US" altLang="ja-JP" sz="1800"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lang="en-US" altLang="ja-JP" sz="1800" b="0" i="1" smtClean="0">
                            <a:latin typeface="Cambria Math" panose="02040503050406030204" pitchFamily="18" charset="0"/>
                            <a:ea typeface="Arial Unicode MS" panose="020B0604020202020204" pitchFamily="50" charset="-128"/>
                            <a:cs typeface="Arial Unicode MS" panose="020B0604020202020204" pitchFamily="50" charset="-128"/>
                          </a:rPr>
                          <m:t>𝑎</m:t>
                        </m:r>
                      </m:e>
                      <m:sub>
                        <m:r>
                          <a:rPr lang="en-US" altLang="ja-JP" sz="1800" b="0" i="1" smtClean="0">
                            <a:latin typeface="Cambria Math" panose="02040503050406030204" pitchFamily="18" charset="0"/>
                            <a:ea typeface="Arial Unicode MS" panose="020B0604020202020204" pitchFamily="50" charset="-128"/>
                            <a:cs typeface="Arial Unicode MS" panose="020B0604020202020204" pitchFamily="50" charset="-128"/>
                          </a:rPr>
                          <m:t>0</m:t>
                        </m:r>
                      </m:sub>
                    </m:sSub>
                    <m:r>
                      <a:rPr lang="en-US" altLang="ja-JP" sz="1800" b="0" i="1" smtClean="0">
                        <a:latin typeface="Cambria Math" panose="02040503050406030204" pitchFamily="18" charset="0"/>
                        <a:ea typeface="Arial Unicode MS" panose="020B0604020202020204" pitchFamily="50" charset="-128"/>
                        <a:cs typeface="Arial Unicode MS" panose="020B0604020202020204" pitchFamily="50" charset="-128"/>
                      </a:rPr>
                      <m:t>,</m:t>
                    </m:r>
                    <m:sSub>
                      <m:sSubPr>
                        <m:ctrlPr>
                          <a:rPr lang="en-US" altLang="ja-JP" sz="1800" b="0" i="1">
                            <a:latin typeface="Cambria Math" panose="02040503050406030204" pitchFamily="18" charset="0"/>
                            <a:ea typeface="Arial Unicode MS" panose="020B0604020202020204" pitchFamily="50" charset="-128"/>
                            <a:cs typeface="Arial Unicode MS" panose="020B0604020202020204" pitchFamily="50" charset="-128"/>
                          </a:rPr>
                        </m:ctrlPr>
                      </m:sSubPr>
                      <m:e>
                        <m:r>
                          <a:rPr lang="en-US" altLang="ja-JP" sz="1800" b="0" i="1">
                            <a:latin typeface="Cambria Math" panose="02040503050406030204" pitchFamily="18" charset="0"/>
                            <a:ea typeface="Arial Unicode MS" panose="020B0604020202020204" pitchFamily="50" charset="-128"/>
                            <a:cs typeface="Arial Unicode MS" panose="020B0604020202020204" pitchFamily="50" charset="-128"/>
                          </a:rPr>
                          <m:t>𝑎</m:t>
                        </m:r>
                      </m:e>
                      <m:sub>
                        <m:r>
                          <a:rPr lang="en-US" altLang="ja-JP" sz="1800" b="0" i="1" smtClean="0">
                            <a:latin typeface="Cambria Math" panose="02040503050406030204" pitchFamily="18" charset="0"/>
                            <a:ea typeface="Arial Unicode MS" panose="020B0604020202020204" pitchFamily="50" charset="-128"/>
                            <a:cs typeface="Arial Unicode MS" panose="020B0604020202020204" pitchFamily="50" charset="-128"/>
                          </a:rPr>
                          <m:t>1</m:t>
                        </m:r>
                      </m:sub>
                    </m:sSub>
                    <m:r>
                      <a:rPr lang="en-US" altLang="ja-JP" sz="1800" b="0" i="1">
                        <a:latin typeface="Cambria Math" panose="02040503050406030204" pitchFamily="18" charset="0"/>
                        <a:ea typeface="Arial Unicode MS" panose="020B0604020202020204" pitchFamily="50" charset="-128"/>
                        <a:cs typeface="Arial Unicode MS" panose="020B0604020202020204" pitchFamily="50" charset="-128"/>
                      </a:rPr>
                      <m:t>,</m:t>
                    </m:r>
                    <m:sSub>
                      <m:sSubPr>
                        <m:ctrlPr>
                          <a:rPr lang="en-US" altLang="ja-JP" sz="1800" b="0" i="1">
                            <a:latin typeface="Cambria Math" panose="02040503050406030204" pitchFamily="18" charset="0"/>
                            <a:ea typeface="Arial Unicode MS" panose="020B0604020202020204" pitchFamily="50" charset="-128"/>
                            <a:cs typeface="Arial Unicode MS" panose="020B0604020202020204" pitchFamily="50" charset="-128"/>
                          </a:rPr>
                        </m:ctrlPr>
                      </m:sSubPr>
                      <m:e>
                        <m:r>
                          <a:rPr lang="en-US" altLang="ja-JP" sz="1800" b="0" i="1">
                            <a:latin typeface="Cambria Math" panose="02040503050406030204" pitchFamily="18" charset="0"/>
                            <a:ea typeface="Arial Unicode MS" panose="020B0604020202020204" pitchFamily="50" charset="-128"/>
                            <a:cs typeface="Arial Unicode MS" panose="020B0604020202020204" pitchFamily="50" charset="-128"/>
                          </a:rPr>
                          <m:t>𝑎</m:t>
                        </m:r>
                      </m:e>
                      <m:sub>
                        <m:r>
                          <a:rPr lang="en-US" altLang="ja-JP" sz="1800" b="0" i="1" smtClean="0">
                            <a:latin typeface="Cambria Math" panose="02040503050406030204" pitchFamily="18" charset="0"/>
                            <a:ea typeface="Arial Unicode MS" panose="020B0604020202020204" pitchFamily="50" charset="-128"/>
                            <a:cs typeface="Arial Unicode MS" panose="020B0604020202020204" pitchFamily="50" charset="-128"/>
                          </a:rPr>
                          <m:t>2</m:t>
                        </m:r>
                      </m:sub>
                    </m:sSub>
                    <m:r>
                      <a:rPr lang="en-US" altLang="ja-JP" sz="1800" b="0" i="1" smtClean="0">
                        <a:latin typeface="Cambria Math" panose="02040503050406030204" pitchFamily="18" charset="0"/>
                        <a:ea typeface="Arial Unicode MS" panose="020B0604020202020204" pitchFamily="50" charset="-128"/>
                        <a:cs typeface="Arial Unicode MS" panose="020B0604020202020204" pitchFamily="50" charset="-128"/>
                      </a:rPr>
                      <m:t>)</m:t>
                    </m:r>
                  </m:oMath>
                </a14:m>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 are determined which give minimum value of S.</a:t>
                </a:r>
              </a:p>
              <a:p>
                <a:r>
                  <a:rPr kumimoji="1" lang="en-US" altLang="ja-JP" sz="1800" b="0" dirty="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                Example </a:t>
                </a:r>
                <a:r>
                  <a:rPr kumimoji="1" lang="ja-JP" altLang="en-US"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1" lang="ja-JP" altLang="en-US" sz="1800" b="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6015283" y="1314028"/>
                <a:ext cx="3885638" cy="2174121"/>
              </a:xfrm>
              <a:prstGeom prst="rect">
                <a:avLst/>
              </a:prstGeom>
              <a:blipFill rotWithShape="0">
                <a:blip r:embed="rId2"/>
                <a:stretch>
                  <a:fillRect l="-3768" t="-3652" r="-4710" b="-589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6000042" y="3499487"/>
                <a:ext cx="388563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𝐴𝑢𝑡𝑜</m:t>
                          </m:r>
                        </m:e>
                        <m:sub>
                          <m:r>
                            <a:rPr kumimoji="1" lang="en-US" altLang="ja-JP" sz="1800" b="0" i="1" smtClean="0">
                              <a:latin typeface="Cambria Math" panose="02040503050406030204" pitchFamily="18" charset="0"/>
                            </a:rPr>
                            <m:t>𝐿𝑒𝑒</m:t>
                          </m:r>
                        </m:sub>
                      </m:sSub>
                      <m:r>
                        <a:rPr kumimoji="1" lang="en-US" altLang="ja-JP" sz="1800" b="0" i="1" smtClean="0">
                          <a:latin typeface="Cambria Math" panose="02040503050406030204" pitchFamily="18" charset="0"/>
                        </a:rPr>
                        <m:t>=</m:t>
                      </m:r>
                      <m:sSup>
                        <m:sSupPr>
                          <m:ctrlPr>
                            <a:rPr kumimoji="1" lang="en-US" altLang="ja-JP" sz="1800" b="0" i="1" smtClean="0">
                              <a:latin typeface="Cambria Math" panose="02040503050406030204" pitchFamily="18" charset="0"/>
                            </a:rPr>
                          </m:ctrlPr>
                        </m:sSupPr>
                        <m:e>
                          <m:r>
                            <a:rPr kumimoji="1" lang="en-US" altLang="ja-JP" sz="1800" b="0" i="1" smtClean="0">
                              <a:latin typeface="Cambria Math" panose="02040503050406030204" pitchFamily="18" charset="0"/>
                            </a:rPr>
                            <m:t>𝑒</m:t>
                          </m:r>
                        </m:e>
                        <m:sup>
                          <m:r>
                            <a:rPr kumimoji="1" lang="en-US" altLang="ja-JP" sz="1800" b="0" i="1" smtClean="0">
                              <a:latin typeface="Cambria Math" panose="02040503050406030204" pitchFamily="18" charset="0"/>
                            </a:rPr>
                            <m:t>0.363</m:t>
                          </m:r>
                        </m:sup>
                      </m:sSup>
                      <m:sSubSup>
                        <m:sSubSupPr>
                          <m:ctrlPr>
                            <a:rPr kumimoji="1" lang="en-US" altLang="ja-JP" sz="1800" b="0" i="1" smtClean="0">
                              <a:latin typeface="Cambria Math" panose="02040503050406030204" pitchFamily="18" charset="0"/>
                            </a:rPr>
                          </m:ctrlPr>
                        </m:sSubSupPr>
                        <m:e>
                          <m:r>
                            <a:rPr kumimoji="1" lang="en-US" altLang="ja-JP" sz="1800" b="0" i="1" smtClean="0">
                              <a:latin typeface="Cambria Math" panose="02040503050406030204" pitchFamily="18" charset="0"/>
                            </a:rPr>
                            <m:t>𝑞</m:t>
                          </m:r>
                        </m:e>
                        <m:sub>
                          <m:r>
                            <a:rPr kumimoji="1" lang="en-US" altLang="ja-JP" sz="1800" b="0" i="1" smtClean="0">
                              <a:latin typeface="Cambria Math" panose="02040503050406030204" pitchFamily="18" charset="0"/>
                            </a:rPr>
                            <m:t>𝑐</m:t>
                          </m:r>
                        </m:sub>
                        <m:sup>
                          <m:r>
                            <a:rPr kumimoji="1" lang="en-US" altLang="ja-JP" sz="1800" b="0" i="1" smtClean="0">
                              <a:latin typeface="Cambria Math" panose="02040503050406030204" pitchFamily="18" charset="0"/>
                            </a:rPr>
                            <m:t>2.184</m:t>
                          </m:r>
                        </m:sup>
                      </m:sSubSup>
                      <m:sSup>
                        <m:sSupPr>
                          <m:ctrlPr>
                            <a:rPr kumimoji="1" lang="en-US" altLang="ja-JP" sz="1800" b="0" i="1" smtClean="0">
                              <a:latin typeface="Cambria Math" panose="02040503050406030204" pitchFamily="18" charset="0"/>
                            </a:rPr>
                          </m:ctrlPr>
                        </m:sSupPr>
                        <m:e>
                          <m:d>
                            <m:dPr>
                              <m:ctrlPr>
                                <a:rPr kumimoji="1" lang="en-US" altLang="ja-JP" sz="1800" b="0" i="1" smtClean="0">
                                  <a:latin typeface="Cambria Math" panose="02040503050406030204" pitchFamily="18" charset="0"/>
                                </a:rPr>
                              </m:ctrlPr>
                            </m:dPr>
                            <m:e>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𝑞</m:t>
                                  </m:r>
                                </m:e>
                                <m:sub>
                                  <m:r>
                                    <a:rPr kumimoji="1" lang="en-US" altLang="ja-JP" sz="1800" b="0" i="1" smtClean="0">
                                      <a:latin typeface="Cambria Math" panose="02040503050406030204" pitchFamily="18" charset="0"/>
                                    </a:rPr>
                                    <m:t>𝑣</m:t>
                                  </m:r>
                                </m:sub>
                              </m:sSub>
                              <m:r>
                                <a:rPr kumimoji="1" lang="en-US" altLang="ja-JP" sz="1800" b="0" i="1" smtClean="0">
                                  <a:latin typeface="Cambria Math" panose="02040503050406030204" pitchFamily="18" charset="0"/>
                                </a:rPr>
                                <m:t>−</m:t>
                              </m:r>
                              <m:sSub>
                                <m:sSubPr>
                                  <m:ctrlPr>
                                    <a:rPr lang="en-US" altLang="ja-JP" sz="1800" b="0" i="1">
                                      <a:latin typeface="Cambria Math" panose="02040503050406030204" pitchFamily="18" charset="0"/>
                                    </a:rPr>
                                  </m:ctrlPr>
                                </m:sSubPr>
                                <m:e>
                                  <m:r>
                                    <a:rPr lang="en-US" altLang="ja-JP" sz="1800" b="0" i="1">
                                      <a:latin typeface="Cambria Math" panose="02040503050406030204" pitchFamily="18" charset="0"/>
                                    </a:rPr>
                                    <m:t>𝑞</m:t>
                                  </m:r>
                                </m:e>
                                <m:sub>
                                  <m:r>
                                    <a:rPr lang="en-US" altLang="ja-JP" sz="1800" b="0" i="1">
                                      <a:latin typeface="Cambria Math" panose="02040503050406030204" pitchFamily="18" charset="0"/>
                                    </a:rPr>
                                    <m:t>𝑣</m:t>
                                  </m:r>
                                  <m:r>
                                    <a:rPr lang="en-US" altLang="ja-JP" sz="1800" b="0" i="1" smtClean="0">
                                      <a:latin typeface="Cambria Math" panose="02040503050406030204" pitchFamily="18" charset="0"/>
                                    </a:rPr>
                                    <m:t>𝑠</m:t>
                                  </m:r>
                                </m:sub>
                              </m:sSub>
                            </m:e>
                          </m:d>
                        </m:e>
                        <m:sup>
                          <m:r>
                            <a:rPr kumimoji="1" lang="en-US" altLang="ja-JP" sz="1800" b="0" i="1" smtClean="0">
                              <a:latin typeface="Cambria Math" panose="02040503050406030204" pitchFamily="18" charset="0"/>
                            </a:rPr>
                            <m:t>0.173</m:t>
                          </m:r>
                        </m:sup>
                      </m:sSup>
                    </m:oMath>
                  </m:oMathPara>
                </a14:m>
                <a:endParaRPr kumimoji="1" lang="en-US" altLang="ja-JP" sz="1800" b="0" dirty="0" smtClean="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6000042" y="3499487"/>
                <a:ext cx="3885638" cy="276999"/>
              </a:xfrm>
              <a:prstGeom prst="rect">
                <a:avLst/>
              </a:prstGeom>
              <a:blipFill rotWithShape="0">
                <a:blip r:embed="rId3"/>
                <a:stretch>
                  <a:fillRect b="-28261"/>
                </a:stretch>
              </a:blipFill>
            </p:spPr>
            <p:txBody>
              <a:bodyPr/>
              <a:lstStyle/>
              <a:p>
                <a:r>
                  <a:rPr lang="ja-JP" altLang="en-US">
                    <a:noFill/>
                  </a:rPr>
                  <a:t> </a:t>
                </a:r>
              </a:p>
            </p:txBody>
          </p:sp>
        </mc:Fallback>
      </mc:AlternateContent>
      <p:sp>
        <p:nvSpPr>
          <p:cNvPr id="7" name="Text Box 3"/>
          <p:cNvSpPr txBox="1">
            <a:spLocks noChangeArrowheads="1"/>
          </p:cNvSpPr>
          <p:nvPr/>
        </p:nvSpPr>
        <p:spPr bwMode="auto">
          <a:xfrm>
            <a:off x="2823591" y="1120374"/>
            <a:ext cx="3037114" cy="58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lstStyle>
            <a:lvl1pPr marL="476250" indent="-47625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defTabSz="406400" eaLnBrk="0" fontAlgn="base" hangingPunct="0">
              <a:spcBef>
                <a:spcPct val="20000"/>
              </a:spcBef>
              <a:spcAft>
                <a:spcPct val="0"/>
              </a:spcAft>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defTabSz="406400" eaLnBrk="0" fontAlgn="base" hangingPunct="0">
              <a:spcBef>
                <a:spcPct val="20000"/>
              </a:spcBef>
              <a:spcAft>
                <a:spcPct val="0"/>
              </a:spcAft>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defTabSz="406400" eaLnBrk="0" fontAlgn="base" hangingPunct="0">
              <a:spcBef>
                <a:spcPct val="20000"/>
              </a:spcBef>
              <a:spcAft>
                <a:spcPct val="0"/>
              </a:spcAft>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defTabSz="406400" eaLnBrk="0" fontAlgn="base" hangingPunct="0">
              <a:spcBef>
                <a:spcPct val="20000"/>
              </a:spcBef>
              <a:spcAft>
                <a:spcPct val="0"/>
              </a:spcAft>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buFontTx/>
              <a:buNone/>
            </a:pP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candidate</a:t>
            </a:r>
            <a:endPar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3520177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8607" y="590550"/>
            <a:ext cx="6400000" cy="6400000"/>
          </a:xfrm>
          <a:prstGeom prst="rect">
            <a:avLst/>
          </a:prstGeom>
        </p:spPr>
      </p:pic>
      <p:sp>
        <p:nvSpPr>
          <p:cNvPr id="2" name="タイトル 1"/>
          <p:cNvSpPr>
            <a:spLocks noGrp="1"/>
          </p:cNvSpPr>
          <p:nvPr>
            <p:ph type="title"/>
          </p:nvPr>
        </p:nvSpPr>
        <p:spPr/>
        <p:txBody>
          <a:bodyPr>
            <a:normAutofit fontScale="90000"/>
          </a:bodyPr>
          <a:lstStyle/>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Ⅳ.</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Dependence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of autoconversion 2 on q</a:t>
            </a:r>
            <a:r>
              <a:rPr lang="en-US" altLang="ja-JP" baseline="-25000" dirty="0">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 and n</a:t>
            </a:r>
            <a:r>
              <a:rPr lang="en-US" altLang="ja-JP" baseline="-25000" dirty="0">
                <a:latin typeface="Arial Unicode MS" panose="020B0604020202020204" pitchFamily="50" charset="-128"/>
                <a:ea typeface="Arial Unicode MS" panose="020B0604020202020204" pitchFamily="50" charset="-128"/>
                <a:cs typeface="Arial Unicode MS" panose="020B0604020202020204" pitchFamily="50" charset="-128"/>
              </a:rPr>
              <a:t>c</a:t>
            </a:r>
            <a:endParaRPr kumimoji="1" lang="ja-JP" altLang="en-US" dirty="0"/>
          </a:p>
        </p:txBody>
      </p:sp>
      <p:sp>
        <p:nvSpPr>
          <p:cNvPr id="6" name="正方形/長方形 5"/>
          <p:cNvSpPr/>
          <p:nvPr/>
        </p:nvSpPr>
        <p:spPr>
          <a:xfrm>
            <a:off x="1" y="889844"/>
            <a:ext cx="4196079" cy="5743111"/>
          </a:xfrm>
          <a:prstGeom prst="rect">
            <a:avLst/>
          </a:prstGeom>
        </p:spPr>
        <p:txBody>
          <a:bodyPr wrap="square">
            <a:spAutoFit/>
          </a:bodyPr>
          <a:lstStyle/>
          <a:p>
            <a:pPr marL="174625" indent="-174625" eaLnBrk="1" hangingPunct="1">
              <a:lnSpc>
                <a:spcPct val="90000"/>
              </a:lnSpc>
            </a:pPr>
            <a:r>
              <a:rPr lang="en-US" altLang="ja-JP"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For autoconversion2,  the combination of  </a:t>
            </a:r>
            <a:r>
              <a:rPr lang="en-US" altLang="ja-JP"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and n</a:t>
            </a:r>
            <a:r>
              <a:rPr lang="en-US" altLang="ja-JP"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gives the minimum value of S, in all the combinations of the variables in the previous slide. </a:t>
            </a:r>
          </a:p>
          <a:p>
            <a:pPr marL="174625" indent="-174625" eaLnBrk="1" hangingPunct="1">
              <a:lnSpc>
                <a:spcPct val="90000"/>
              </a:lnSpc>
            </a:pPr>
            <a:r>
              <a:rPr lang="en-US" altLang="ja-JP"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Right </a:t>
            </a:r>
            <a:r>
              <a:rPr lang="en-US" altLang="ja-JP"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figure shows autoconversion2 in color using the axes of (q</a:t>
            </a:r>
            <a:r>
              <a:rPr lang="en-US" altLang="ja-JP"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n</a:t>
            </a:r>
            <a:r>
              <a:rPr lang="en-US" altLang="ja-JP"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 </a:t>
            </a:r>
          </a:p>
          <a:p>
            <a:pPr marL="174625" indent="-174625" eaLnBrk="1" hangingPunct="1">
              <a:lnSpc>
                <a:spcPct val="90000"/>
              </a:lnSpc>
            </a:pPr>
            <a:r>
              <a:rPr lang="en-US" altLang="ja-JP"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The colors indicate the rate from </a:t>
            </a:r>
            <a:r>
              <a:rPr lang="en-US" altLang="ja-JP"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small to large;  black, blue, light blue, green, orange, red. </a:t>
            </a:r>
          </a:p>
          <a:p>
            <a:pPr marL="174625" indent="-174625" eaLnBrk="1" hangingPunct="1">
              <a:lnSpc>
                <a:spcPct val="90000"/>
              </a:lnSpc>
            </a:pPr>
            <a:endParaRPr lang="en-US" altLang="ja-JP"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174625" indent="-174625" eaLnBrk="1" hangingPunct="1">
              <a:lnSpc>
                <a:spcPct val="90000"/>
              </a:lnSpc>
            </a:pPr>
            <a:r>
              <a:rPr lang="en-US" altLang="ja-JP"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We can determine the coefficients in the </a:t>
            </a:r>
            <a:r>
              <a:rPr lang="en-US" altLang="ja-JP"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formula as </a:t>
            </a:r>
            <a:endParaRPr lang="en-US" altLang="ja-JP"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aphicFrame>
        <p:nvGraphicFramePr>
          <p:cNvPr id="5" name="Object 6"/>
          <p:cNvGraphicFramePr>
            <a:graphicFrameLocks noChangeAspect="1"/>
          </p:cNvGraphicFramePr>
          <p:nvPr>
            <p:extLst>
              <p:ext uri="{D42A27DB-BD31-4B8C-83A1-F6EECF244321}">
                <p14:modId xmlns:p14="http://schemas.microsoft.com/office/powerpoint/2010/main" val="220285960"/>
              </p:ext>
            </p:extLst>
          </p:nvPr>
        </p:nvGraphicFramePr>
        <p:xfrm>
          <a:off x="7344510" y="4546159"/>
          <a:ext cx="2488361" cy="1444331"/>
        </p:xfrm>
        <a:graphic>
          <a:graphicData uri="http://schemas.openxmlformats.org/presentationml/2006/ole">
            <mc:AlternateContent xmlns:mc="http://schemas.openxmlformats.org/markup-compatibility/2006">
              <mc:Choice xmlns:v="urn:schemas-microsoft-com:vml" Requires="v">
                <p:oleObj spid="_x0000_s2099" name="数式" r:id="rId4" imgW="2514600" imgH="1371600" progId="Equation.3">
                  <p:embed/>
                </p:oleObj>
              </mc:Choice>
              <mc:Fallback>
                <p:oleObj name="数式" r:id="rId4" imgW="2514600" imgH="1371600" progId="Equation.3">
                  <p:embed/>
                  <p:pic>
                    <p:nvPicPr>
                      <p:cNvPr id="0" name=""/>
                      <p:cNvPicPr>
                        <a:picLocks noChangeAspect="1" noChangeArrowheads="1"/>
                      </p:cNvPicPr>
                      <p:nvPr/>
                    </p:nvPicPr>
                    <p:blipFill>
                      <a:blip r:embed="rId5"/>
                      <a:srcRect/>
                      <a:stretch>
                        <a:fillRect/>
                      </a:stretch>
                    </p:blipFill>
                    <p:spPr bwMode="auto">
                      <a:xfrm>
                        <a:off x="7344510" y="4546159"/>
                        <a:ext cx="2488361" cy="1444331"/>
                      </a:xfrm>
                      <a:prstGeom prst="rect">
                        <a:avLst/>
                      </a:prstGeom>
                      <a:noFill/>
                      <a:extLst/>
                    </p:spPr>
                  </p:pic>
                </p:oleObj>
              </mc:Fallback>
            </mc:AlternateContent>
          </a:graphicData>
        </a:graphic>
      </p:graphicFrame>
      <mc:AlternateContent xmlns:mc="http://schemas.openxmlformats.org/markup-compatibility/2006" xmlns:a14="http://schemas.microsoft.com/office/drawing/2010/main">
        <mc:Choice Requires="a14">
          <p:sp>
            <p:nvSpPr>
              <p:cNvPr id="7" name="テキスト ボックス 6"/>
              <p:cNvSpPr txBox="1"/>
              <p:nvPr/>
            </p:nvSpPr>
            <p:spPr>
              <a:xfrm>
                <a:off x="213411" y="6225605"/>
                <a:ext cx="4040859" cy="2800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panose="02040503050406030204" pitchFamily="18" charset="0"/>
                        </a:rPr>
                        <m:t>𝐴𝑢𝑡𝑜</m:t>
                      </m:r>
                      <m:r>
                        <a:rPr kumimoji="1" lang="en-US" altLang="ja-JP" sz="1800" b="0" i="1" smtClean="0">
                          <a:latin typeface="Cambria Math" panose="02040503050406030204" pitchFamily="18" charset="0"/>
                        </a:rPr>
                        <m:t>2=</m:t>
                      </m:r>
                      <m:sSup>
                        <m:sSupPr>
                          <m:ctrlPr>
                            <a:rPr kumimoji="1" lang="en-US" altLang="ja-JP" sz="1800" b="0" i="1" smtClean="0">
                              <a:latin typeface="Cambria Math" panose="02040503050406030204" pitchFamily="18" charset="0"/>
                            </a:rPr>
                          </m:ctrlPr>
                        </m:sSupPr>
                        <m:e>
                          <m:r>
                            <a:rPr kumimoji="1" lang="en-US" altLang="ja-JP" sz="1800" b="0" i="1" smtClean="0">
                              <a:latin typeface="Cambria Math" panose="02040503050406030204" pitchFamily="18" charset="0"/>
                            </a:rPr>
                            <m:t>𝑒</m:t>
                          </m:r>
                        </m:e>
                        <m:sup>
                          <m:r>
                            <a:rPr kumimoji="1" lang="en-US" altLang="ja-JP" sz="1800" b="0" i="1" smtClean="0">
                              <a:latin typeface="Cambria Math" panose="02040503050406030204" pitchFamily="18" charset="0"/>
                            </a:rPr>
                            <m:t>9.210</m:t>
                          </m:r>
                        </m:sup>
                      </m:sSup>
                      <m:sSubSup>
                        <m:sSubSupPr>
                          <m:ctrlPr>
                            <a:rPr kumimoji="1" lang="en-US" altLang="ja-JP" sz="1800" b="0" i="1" smtClean="0">
                              <a:latin typeface="Cambria Math" panose="02040503050406030204" pitchFamily="18" charset="0"/>
                            </a:rPr>
                          </m:ctrlPr>
                        </m:sSubSupPr>
                        <m:e>
                          <m:r>
                            <a:rPr kumimoji="1" lang="en-US" altLang="ja-JP" sz="1800" b="0" i="1" smtClean="0">
                              <a:latin typeface="Cambria Math" panose="02040503050406030204" pitchFamily="18" charset="0"/>
                            </a:rPr>
                            <m:t>𝑞</m:t>
                          </m:r>
                        </m:e>
                        <m:sub>
                          <m:r>
                            <a:rPr kumimoji="1" lang="en-US" altLang="ja-JP" sz="1800" b="0" i="1" smtClean="0">
                              <a:latin typeface="Cambria Math" panose="02040503050406030204" pitchFamily="18" charset="0"/>
                            </a:rPr>
                            <m:t>𝑐</m:t>
                          </m:r>
                        </m:sub>
                        <m:sup>
                          <m:r>
                            <a:rPr kumimoji="1" lang="en-US" altLang="ja-JP" sz="1800" b="0" i="1" smtClean="0">
                              <a:latin typeface="Cambria Math" panose="02040503050406030204" pitchFamily="18" charset="0"/>
                            </a:rPr>
                            <m:t>2.5358</m:t>
                          </m:r>
                        </m:sup>
                      </m:sSubSup>
                      <m:sSubSup>
                        <m:sSubSupPr>
                          <m:ctrlPr>
                            <a:rPr kumimoji="1" lang="en-US" altLang="ja-JP" sz="1800" b="0" i="1" smtClean="0">
                              <a:latin typeface="Cambria Math" panose="02040503050406030204" pitchFamily="18" charset="0"/>
                            </a:rPr>
                          </m:ctrlPr>
                        </m:sSubSupPr>
                        <m:e>
                          <m:r>
                            <a:rPr kumimoji="1" lang="en-US" altLang="ja-JP" sz="1800" b="0" i="1" smtClean="0">
                              <a:latin typeface="Cambria Math" panose="02040503050406030204" pitchFamily="18" charset="0"/>
                            </a:rPr>
                            <m:t>𝑛</m:t>
                          </m:r>
                        </m:e>
                        <m:sub>
                          <m:r>
                            <a:rPr kumimoji="1" lang="en-US" altLang="ja-JP" sz="1800" b="0" i="1" smtClean="0">
                              <a:latin typeface="Cambria Math" panose="02040503050406030204" pitchFamily="18" charset="0"/>
                            </a:rPr>
                            <m:t>𝑐</m:t>
                          </m:r>
                        </m:sub>
                        <m:sup>
                          <m:r>
                            <a:rPr kumimoji="1" lang="en-US" altLang="ja-JP" sz="1800" b="0" i="1" smtClean="0">
                              <a:latin typeface="Cambria Math" panose="02040503050406030204" pitchFamily="18" charset="0"/>
                            </a:rPr>
                            <m:t>−0.6705</m:t>
                          </m:r>
                        </m:sup>
                      </m:sSubSup>
                    </m:oMath>
                  </m:oMathPara>
                </a14:m>
                <a:endParaRPr kumimoji="1" lang="en-US" altLang="ja-JP" sz="1800" b="0" dirty="0" smtClean="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13411" y="6225605"/>
                <a:ext cx="4040859" cy="280077"/>
              </a:xfrm>
              <a:prstGeom prst="rect">
                <a:avLst/>
              </a:prstGeom>
              <a:blipFill rotWithShape="0">
                <a:blip r:embed="rId6"/>
                <a:stretch>
                  <a:fillRect t="-2174" b="-28261"/>
                </a:stretch>
              </a:blipFill>
            </p:spPr>
            <p:txBody>
              <a:bodyPr/>
              <a:lstStyle/>
              <a:p>
                <a:r>
                  <a:rPr lang="ja-JP" altLang="en-US">
                    <a:noFill/>
                  </a:rPr>
                  <a:t> </a:t>
                </a:r>
              </a:p>
            </p:txBody>
          </p:sp>
        </mc:Fallback>
      </mc:AlternateContent>
      <p:sp>
        <p:nvSpPr>
          <p:cNvPr id="8" name="Text Box 29"/>
          <p:cNvSpPr txBox="1">
            <a:spLocks noChangeArrowheads="1"/>
          </p:cNvSpPr>
          <p:nvPr/>
        </p:nvSpPr>
        <p:spPr bwMode="auto">
          <a:xfrm>
            <a:off x="5532097" y="6474483"/>
            <a:ext cx="3103562" cy="417512"/>
          </a:xfrm>
          <a:prstGeom prst="rect">
            <a:avLst/>
          </a:prstGeom>
          <a:solidFill>
            <a:schemeClr val="bg1"/>
          </a:solidFill>
          <a:ln w="9525" algn="ctr">
            <a:noFill/>
            <a:miter lim="800000"/>
            <a:headEnd/>
            <a:tailEnd/>
          </a:ln>
        </p:spPr>
        <p:txBody>
          <a:bodyPr wrap="none" lIns="0" tIns="0" rIns="0" bIns="0" anchor="ctr" anchorCtr="1"/>
          <a:lstStyle/>
          <a:p>
            <a:pPr marL="476250" indent="-476250"/>
            <a:r>
              <a:rPr lang="en-US" altLang="ja-JP" dirty="0" smtClean="0">
                <a:solidFill>
                  <a:schemeClr val="tx1"/>
                </a:solidFill>
              </a:rPr>
              <a:t>q</a:t>
            </a:r>
            <a:r>
              <a:rPr lang="en-US" altLang="ja-JP" baseline="-25000" dirty="0" smtClean="0">
                <a:solidFill>
                  <a:schemeClr val="tx1"/>
                </a:solidFill>
              </a:rPr>
              <a:t>c</a:t>
            </a:r>
            <a:r>
              <a:rPr lang="ja-JP" altLang="en-US" dirty="0" smtClean="0">
                <a:solidFill>
                  <a:schemeClr val="tx1"/>
                </a:solidFill>
              </a:rPr>
              <a:t> </a:t>
            </a:r>
            <a:r>
              <a:rPr lang="en-US" altLang="ja-JP" dirty="0" smtClean="0">
                <a:solidFill>
                  <a:schemeClr val="tx1"/>
                </a:solidFill>
                <a:latin typeface="Arial Unicode MS" pitchFamily="50" charset="-128"/>
                <a:ea typeface="Arial Unicode MS" pitchFamily="50" charset="-128"/>
                <a:cs typeface="Arial Unicode MS" pitchFamily="50" charset="-128"/>
              </a:rPr>
              <a:t>(g/kg</a:t>
            </a:r>
            <a:r>
              <a:rPr lang="en-US" altLang="ja-JP" dirty="0">
                <a:solidFill>
                  <a:schemeClr val="tx1"/>
                </a:solidFill>
                <a:latin typeface="Arial Unicode MS" pitchFamily="50" charset="-128"/>
                <a:ea typeface="Arial Unicode MS" pitchFamily="50" charset="-128"/>
                <a:cs typeface="Arial Unicode MS" pitchFamily="50" charset="-128"/>
              </a:rPr>
              <a:t>)</a:t>
            </a:r>
          </a:p>
        </p:txBody>
      </p:sp>
      <p:sp>
        <p:nvSpPr>
          <p:cNvPr id="9" name="Text Box 29"/>
          <p:cNvSpPr txBox="1">
            <a:spLocks noChangeArrowheads="1"/>
          </p:cNvSpPr>
          <p:nvPr/>
        </p:nvSpPr>
        <p:spPr bwMode="auto">
          <a:xfrm rot="16200000">
            <a:off x="3316735" y="3578823"/>
            <a:ext cx="1332000" cy="417512"/>
          </a:xfrm>
          <a:prstGeom prst="rect">
            <a:avLst/>
          </a:prstGeom>
          <a:solidFill>
            <a:schemeClr val="bg1"/>
          </a:solidFill>
          <a:ln w="9525" algn="ctr">
            <a:noFill/>
            <a:miter lim="800000"/>
            <a:headEnd/>
            <a:tailEnd/>
          </a:ln>
        </p:spPr>
        <p:txBody>
          <a:bodyPr wrap="none" lIns="0" tIns="0" rIns="0" bIns="0" anchor="ctr" anchorCtr="1"/>
          <a:lstStyle/>
          <a:p>
            <a:pPr marL="476250" indent="-476250"/>
            <a:r>
              <a:rPr lang="en-US" altLang="ja-JP" dirty="0" smtClean="0">
                <a:solidFill>
                  <a:schemeClr val="tx1"/>
                </a:solidFill>
              </a:rPr>
              <a:t>n</a:t>
            </a:r>
            <a:r>
              <a:rPr lang="en-US" altLang="ja-JP" baseline="-25000" dirty="0" smtClean="0">
                <a:solidFill>
                  <a:schemeClr val="tx1"/>
                </a:solidFill>
              </a:rPr>
              <a:t>c</a:t>
            </a:r>
            <a:r>
              <a:rPr lang="ja-JP" altLang="en-US" dirty="0" smtClean="0">
                <a:solidFill>
                  <a:schemeClr val="tx1"/>
                </a:solidFill>
              </a:rPr>
              <a:t> </a:t>
            </a:r>
            <a:r>
              <a:rPr lang="en-US" altLang="ja-JP" dirty="0" smtClean="0">
                <a:solidFill>
                  <a:schemeClr val="tx1"/>
                </a:solidFill>
                <a:latin typeface="Arial Unicode MS" pitchFamily="50" charset="-128"/>
                <a:ea typeface="Arial Unicode MS" pitchFamily="50" charset="-128"/>
                <a:cs typeface="Arial Unicode MS" pitchFamily="50" charset="-128"/>
              </a:rPr>
              <a:t>(/cm</a:t>
            </a:r>
            <a:r>
              <a:rPr lang="en-US" altLang="ja-JP" baseline="30000" dirty="0" smtClean="0">
                <a:solidFill>
                  <a:schemeClr val="tx1"/>
                </a:solidFill>
                <a:latin typeface="Arial Unicode MS" pitchFamily="50" charset="-128"/>
                <a:ea typeface="Arial Unicode MS" pitchFamily="50" charset="-128"/>
                <a:cs typeface="Arial Unicode MS" pitchFamily="50" charset="-128"/>
              </a:rPr>
              <a:t>3</a:t>
            </a:r>
            <a:r>
              <a:rPr lang="en-US" altLang="ja-JP" dirty="0" smtClean="0">
                <a:solidFill>
                  <a:schemeClr val="tx1"/>
                </a:solidFill>
                <a:latin typeface="Arial Unicode MS" pitchFamily="50" charset="-128"/>
                <a:ea typeface="Arial Unicode MS" pitchFamily="50" charset="-128"/>
                <a:cs typeface="Arial Unicode MS" pitchFamily="50" charset="-128"/>
              </a:rPr>
              <a:t>)</a:t>
            </a:r>
            <a:endParaRPr lang="en-US" altLang="ja-JP" dirty="0">
              <a:solidFill>
                <a:schemeClr val="tx1"/>
              </a:solidFill>
              <a:latin typeface="Arial Unicode MS" pitchFamily="50" charset="-128"/>
              <a:ea typeface="Arial Unicode MS" pitchFamily="50" charset="-128"/>
              <a:cs typeface="Arial Unicode MS" pitchFamily="50" charset="-128"/>
            </a:endParaRPr>
          </a:p>
        </p:txBody>
      </p:sp>
      <p:sp>
        <p:nvSpPr>
          <p:cNvPr id="10" name="Text Box 29"/>
          <p:cNvSpPr txBox="1">
            <a:spLocks noChangeArrowheads="1"/>
          </p:cNvSpPr>
          <p:nvPr/>
        </p:nvSpPr>
        <p:spPr bwMode="auto">
          <a:xfrm>
            <a:off x="5643407" y="876300"/>
            <a:ext cx="3103562" cy="417512"/>
          </a:xfrm>
          <a:prstGeom prst="rect">
            <a:avLst/>
          </a:prstGeom>
          <a:solidFill>
            <a:schemeClr val="bg1"/>
          </a:solidFill>
          <a:ln w="9525" algn="ctr">
            <a:noFill/>
            <a:miter lim="800000"/>
            <a:headEnd/>
            <a:tailEnd/>
          </a:ln>
        </p:spPr>
        <p:txBody>
          <a:bodyPr wrap="none" lIns="0" tIns="0" rIns="0" bIns="0" anchor="ctr" anchorCtr="1"/>
          <a:lstStyle/>
          <a:p>
            <a:pPr marL="476250" indent="-476250"/>
            <a:r>
              <a:rPr lang="en-US" altLang="ja-JP" dirty="0" smtClean="0">
                <a:solidFill>
                  <a:schemeClr val="tx1"/>
                </a:solidFill>
                <a:latin typeface="Arial Unicode MS" pitchFamily="50" charset="-128"/>
                <a:ea typeface="Arial Unicode MS" pitchFamily="50" charset="-128"/>
                <a:cs typeface="Arial Unicode MS" pitchFamily="50" charset="-128"/>
              </a:rPr>
              <a:t>Autoconversion-2 rate</a:t>
            </a:r>
            <a:endParaRPr lang="en-US" altLang="ja-JP" dirty="0">
              <a:solidFill>
                <a:schemeClr val="tx1"/>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val="1690647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0" y="954088"/>
            <a:ext cx="9906000"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lstStyle>
            <a:lvl1pPr marL="476250" indent="-47625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defTabSz="406400" eaLnBrk="0" fontAlgn="base" hangingPunct="0">
              <a:spcBef>
                <a:spcPct val="20000"/>
              </a:spcBef>
              <a:spcAft>
                <a:spcPct val="0"/>
              </a:spcAft>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defTabSz="406400" eaLnBrk="0" fontAlgn="base" hangingPunct="0">
              <a:spcBef>
                <a:spcPct val="20000"/>
              </a:spcBef>
              <a:spcAft>
                <a:spcPct val="0"/>
              </a:spcAft>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defTabSz="406400" eaLnBrk="0" fontAlgn="base" hangingPunct="0">
              <a:spcBef>
                <a:spcPct val="20000"/>
              </a:spcBef>
              <a:spcAft>
                <a:spcPct val="0"/>
              </a:spcAft>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defTabSz="406400" eaLnBrk="0" fontAlgn="base" hangingPunct="0">
              <a:spcBef>
                <a:spcPct val="20000"/>
              </a:spcBef>
              <a:spcAft>
                <a:spcPct val="0"/>
              </a:spcAft>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buFontTx/>
              <a:buNone/>
            </a:pP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Parameterization  </a:t>
            </a:r>
            <a:endPar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Processes of </a:t>
            </a:r>
            <a:r>
              <a:rPr lang="en-US" altLang="ja-JP" sz="22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200" b="0" baseline="-25000" dirty="0" err="1" smtClean="0">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2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&amp;q</a:t>
            </a:r>
            <a:r>
              <a:rPr lang="en-US" altLang="ja-JP" sz="2200" b="0" baseline="-25000" dirty="0" err="1" smtClean="0">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independent </a:t>
            </a:r>
            <a:r>
              <a:rPr lang="en-US" altLang="ja-JP" sz="2200" b="0" dirty="0">
                <a:latin typeface="Arial Unicode MS" panose="020B0604020202020204" pitchFamily="50" charset="-128"/>
                <a:ea typeface="Arial Unicode MS" panose="020B0604020202020204" pitchFamily="50" charset="-128"/>
                <a:cs typeface="Arial Unicode MS" panose="020B0604020202020204" pitchFamily="50" charset="-128"/>
              </a:rPr>
              <a:t>variables</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p>
          <a:p>
            <a:pPr eaLnBrk="1" hangingPunct="1">
              <a:buFontTx/>
              <a:buNone/>
            </a:pP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cond. &amp;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eva</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of cloud	 </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200" b="0" baseline="-25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&amp;(q</a:t>
            </a:r>
            <a:r>
              <a:rPr lang="en-US" altLang="ja-JP" sz="2200" b="0" baseline="-25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v</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200" b="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200" b="0" baseline="-2500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s</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q</a:t>
            </a:r>
            <a:r>
              <a:rPr lang="en-US" altLang="ja-JP" sz="2200"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&amp;(</a:t>
            </a:r>
            <a:r>
              <a:rPr lang="en-US" altLang="ja-JP" sz="2200" b="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200" b="0" baseline="-2500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s</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200" b="0" baseline="-25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v</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cond. &amp;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eva</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of rain			</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n</a:t>
            </a:r>
            <a:r>
              <a:rPr lang="en-US" altLang="ja-JP" sz="2200" b="0" baseline="-2500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&amp;(q</a:t>
            </a:r>
            <a:r>
              <a:rPr lang="en-US" altLang="ja-JP" sz="2200"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v</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200" b="0" baseline="-250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s</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200" b="0" baseline="-2500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&amp;(</a:t>
            </a:r>
            <a:r>
              <a:rPr lang="en-US" altLang="ja-JP" sz="2200" b="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e</a:t>
            </a:r>
            <a:r>
              <a:rPr lang="en-US" altLang="ja-JP" sz="2200" b="0" baseline="-2500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s</a:t>
            </a:r>
            <a:r>
              <a:rPr lang="en-US" altLang="ja-JP" sz="2200" b="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-e</a:t>
            </a:r>
            <a:r>
              <a:rPr lang="en-US" altLang="ja-JP" sz="2200" b="0" baseline="-2500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v</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autop1</a:t>
            </a:r>
            <a:r>
              <a:rPr lang="ja-JP" altLang="en-US"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c</a:t>
            </a:r>
            <a:r>
              <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 </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 by cond</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m</a:t>
            </a:r>
            <a:r>
              <a:rPr lang="en-US" altLang="ja-JP" sz="2200" b="0" baseline="-25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&amp;(q</a:t>
            </a:r>
            <a:r>
              <a:rPr lang="en-US" altLang="ja-JP" sz="2200" b="0" baseline="-25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v</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200" b="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200" b="0" baseline="-2500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s</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lang="ja-JP" altLang="en-US"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auton1 </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r </a:t>
            </a:r>
            <a:r>
              <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 by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eva</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n</a:t>
            </a:r>
            <a:r>
              <a:rPr lang="en-US" altLang="ja-JP" sz="2200" b="0" baseline="-2500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200" b="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&amp;e</a:t>
            </a:r>
            <a:r>
              <a:rPr lang="en-US" altLang="ja-JP" sz="2200" b="0" baseline="-2500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v</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auto2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c+c</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			 </a:t>
            </a:r>
            <a:r>
              <a:rPr lang="en-US" altLang="ja-JP" sz="2200" b="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200" b="0" baseline="-2500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200" b="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&amp;n</a:t>
            </a:r>
            <a:r>
              <a:rPr lang="en-US" altLang="ja-JP" sz="2200" b="0" baseline="-2500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200" b="0" baseline="-25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coll.coal</a:t>
            </a: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r+c</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			 </a:t>
            </a:r>
            <a:r>
              <a:rPr lang="en-US" altLang="ja-JP" sz="2200" b="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200" b="0" baseline="-2500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200" b="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&amp;q</a:t>
            </a:r>
            <a:r>
              <a:rPr lang="en-US" altLang="ja-JP" sz="2200" b="0" baseline="-25000" dirty="0" err="1"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endPar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endParaRPr lang="ja-JP" altLang="en-US" sz="2200" b="0" dirty="0">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a:latin typeface="Arial Unicode MS" panose="020B0604020202020204" pitchFamily="50" charset="-128"/>
                <a:ea typeface="Arial Unicode MS" panose="020B0604020202020204" pitchFamily="50" charset="-128"/>
                <a:cs typeface="Arial Unicode MS" panose="020B0604020202020204" pitchFamily="50" charset="-128"/>
              </a:rPr>
              <a:t>Variables (assuming a two moment bulk scheme) </a:t>
            </a:r>
            <a:endParaRPr lang="ja-JP" altLang="en-US" sz="2200" b="0" dirty="0">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cloud</a:t>
            </a:r>
            <a:r>
              <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200"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n</a:t>
            </a:r>
            <a:r>
              <a:rPr lang="en-US" altLang="ja-JP" sz="2200"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m</a:t>
            </a:r>
            <a:r>
              <a:rPr lang="en-US" altLang="ja-JP" sz="2200"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(average mass),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200" b="0" baseline="-250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(average radius),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σ</a:t>
            </a:r>
            <a:r>
              <a:rPr lang="en-US" altLang="ja-JP" sz="2200" b="0" baseline="-250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logr</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etc.</a:t>
            </a:r>
            <a:endParaRPr lang="ja-JP" altLang="en-US" sz="2200"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rain</a:t>
            </a:r>
            <a:r>
              <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200" b="0" baseline="-250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n</a:t>
            </a:r>
            <a:r>
              <a:rPr lang="en-US" altLang="ja-JP" sz="2200" b="0" baseline="-250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m</a:t>
            </a:r>
            <a:r>
              <a:rPr lang="en-US" altLang="ja-JP" sz="2200" b="0" baseline="-250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(average mass),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200" b="0" baseline="-250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(average radius),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σ</a:t>
            </a:r>
            <a:r>
              <a:rPr lang="en-US" altLang="ja-JP" sz="2200" b="0" baseline="-250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logr</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etc.</a:t>
            </a:r>
            <a:endParaRPr lang="ja-JP" altLang="en-US" sz="2200"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buFontTx/>
              <a:buNone/>
            </a:pP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environment </a:t>
            </a:r>
            <a:r>
              <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temp. , pot. temp., vapor mixing ratio, </a:t>
            </a:r>
            <a:r>
              <a:rPr lang="en-US" altLang="ja-JP" sz="22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r.h</a:t>
            </a:r>
            <a:r>
              <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w, etc. </a:t>
            </a:r>
          </a:p>
          <a:p>
            <a:pPr eaLnBrk="1" hangingPunct="1">
              <a:buFontTx/>
              <a:buNone/>
            </a:pPr>
            <a:endPar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mc:AlternateContent xmlns:mc="http://schemas.openxmlformats.org/markup-compatibility/2006" xmlns:a14="http://schemas.microsoft.com/office/drawing/2010/main">
        <mc:Choice Requires="a14">
          <p:sp>
            <p:nvSpPr>
              <p:cNvPr id="9" name="テキスト ボックス 8"/>
              <p:cNvSpPr txBox="1"/>
              <p:nvPr/>
            </p:nvSpPr>
            <p:spPr>
              <a:xfrm>
                <a:off x="6015283" y="1314028"/>
                <a:ext cx="3885638" cy="2174121"/>
              </a:xfrm>
              <a:prstGeom prst="rect">
                <a:avLst/>
              </a:prstGeom>
              <a:noFill/>
            </p:spPr>
            <p:txBody>
              <a:bodyPr wrap="square" lIns="0" tIns="0" rIns="0" bIns="0" rtlCol="0">
                <a:spAutoFit/>
              </a:bodyPr>
              <a:lstStyle/>
              <a:p>
                <a:r>
                  <a:rPr kumimoji="1"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For each process y, </a:t>
                </a:r>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in terms x</a:t>
                </a:r>
                <a:r>
                  <a:rPr lang="en-US" altLang="ja-JP" sz="1800" b="0" baseline="-25000" dirty="0" smtClean="0">
                    <a:latin typeface="Arial Unicode MS" panose="020B0604020202020204" pitchFamily="50" charset="-128"/>
                    <a:ea typeface="Arial Unicode MS" panose="020B0604020202020204" pitchFamily="50" charset="-128"/>
                    <a:cs typeface="Arial Unicode MS" panose="020B0604020202020204" pitchFamily="50" charset="-128"/>
                  </a:rPr>
                  <a:t>1</a:t>
                </a:r>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 and x</a:t>
                </a:r>
                <a:r>
                  <a:rPr lang="en-US" altLang="ja-JP" sz="1800" b="0" baseline="-25000" dirty="0" smtClean="0">
                    <a:latin typeface="Arial Unicode MS" panose="020B0604020202020204" pitchFamily="50" charset="-128"/>
                    <a:ea typeface="Arial Unicode MS" panose="020B0604020202020204" pitchFamily="50" charset="-128"/>
                    <a:cs typeface="Arial Unicode MS" panose="020B0604020202020204" pitchFamily="50" charset="-128"/>
                  </a:rPr>
                  <a:t>2</a:t>
                </a:r>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using formulation </a:t>
                </a:r>
              </a:p>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panose="02040503050406030204" pitchFamily="18" charset="0"/>
                        </a:rPr>
                        <m:t>𝑆</m:t>
                      </m:r>
                      <m:r>
                        <a:rPr kumimoji="1" lang="en-US" altLang="ja-JP" sz="1800" b="0" i="1" smtClean="0">
                          <a:latin typeface="Cambria Math" panose="02040503050406030204" pitchFamily="18" charset="0"/>
                        </a:rPr>
                        <m:t>=</m:t>
                      </m:r>
                      <m:nary>
                        <m:naryPr>
                          <m:chr m:val="∑"/>
                          <m:limLoc m:val="subSup"/>
                          <m:supHide m:val="on"/>
                          <m:ctrlPr>
                            <a:rPr kumimoji="1" lang="en-US" altLang="ja-JP" sz="1800" b="0" i="1" smtClean="0">
                              <a:latin typeface="Cambria Math" panose="02040503050406030204" pitchFamily="18" charset="0"/>
                            </a:rPr>
                          </m:ctrlPr>
                        </m:naryPr>
                        <m:sub>
                          <m:r>
                            <m:rPr>
                              <m:brk m:alnAt="9"/>
                            </m:rPr>
                            <a:rPr kumimoji="1" lang="en-US" altLang="ja-JP" sz="1800" b="0" i="1" smtClean="0">
                              <a:latin typeface="Cambria Math" panose="02040503050406030204" pitchFamily="18" charset="0"/>
                            </a:rPr>
                            <m:t>𝑖</m:t>
                          </m:r>
                        </m:sub>
                        <m:sup/>
                        <m:e>
                          <m:sSup>
                            <m:sSupPr>
                              <m:ctrlPr>
                                <a:rPr lang="en-US" altLang="ja-JP" sz="1800" b="0" i="1">
                                  <a:latin typeface="Cambria Math" panose="02040503050406030204" pitchFamily="18" charset="0"/>
                                </a:rPr>
                              </m:ctrlPr>
                            </m:sSupPr>
                            <m:e>
                              <m:d>
                                <m:dPr>
                                  <m:ctrlPr>
                                    <a:rPr lang="en-US" altLang="ja-JP" sz="1800" b="0" i="1">
                                      <a:latin typeface="Cambria Math" panose="02040503050406030204" pitchFamily="18" charset="0"/>
                                    </a:rPr>
                                  </m:ctrlPr>
                                </m:dPr>
                                <m:e>
                                  <m:sSub>
                                    <m:sSubPr>
                                      <m:ctrlPr>
                                        <a:rPr lang="en-US" altLang="ja-JP" sz="1800" b="0" i="1">
                                          <a:latin typeface="Cambria Math" panose="02040503050406030204" pitchFamily="18" charset="0"/>
                                        </a:rPr>
                                      </m:ctrlPr>
                                    </m:sSubPr>
                                    <m:e>
                                      <m:r>
                                        <a:rPr lang="en-US" altLang="ja-JP" sz="1800" b="0" i="1">
                                          <a:latin typeface="Cambria Math" panose="02040503050406030204" pitchFamily="18" charset="0"/>
                                        </a:rPr>
                                        <m:t>𝑦</m:t>
                                      </m:r>
                                    </m:e>
                                    <m:sub>
                                      <m:r>
                                        <a:rPr lang="en-US" altLang="ja-JP" sz="1800" b="0" i="1">
                                          <a:latin typeface="Cambria Math" panose="02040503050406030204" pitchFamily="18" charset="0"/>
                                        </a:rPr>
                                        <m:t>𝑖</m:t>
                                      </m:r>
                                    </m:sub>
                                  </m:sSub>
                                  <m:r>
                                    <a:rPr lang="en-US" altLang="ja-JP" sz="1800" b="0" i="1">
                                      <a:latin typeface="Cambria Math" panose="02040503050406030204" pitchFamily="18" charset="0"/>
                                    </a:rPr>
                                    <m:t>−</m:t>
                                  </m:r>
                                  <m:sSub>
                                    <m:sSubPr>
                                      <m:ctrlPr>
                                        <a:rPr lang="en-US" altLang="ja-JP" sz="1800" b="0" i="1">
                                          <a:latin typeface="Cambria Math" panose="02040503050406030204" pitchFamily="18" charset="0"/>
                                        </a:rPr>
                                      </m:ctrlPr>
                                    </m:sSubPr>
                                    <m:e>
                                      <m:r>
                                        <a:rPr lang="en-US" altLang="ja-JP" sz="1800" b="0" i="1">
                                          <a:latin typeface="Cambria Math" panose="02040503050406030204" pitchFamily="18" charset="0"/>
                                        </a:rPr>
                                        <m:t>𝑎</m:t>
                                      </m:r>
                                    </m:e>
                                    <m:sub>
                                      <m:r>
                                        <a:rPr lang="en-US" altLang="ja-JP" sz="1800" b="0" i="1">
                                          <a:latin typeface="Cambria Math" panose="02040503050406030204" pitchFamily="18" charset="0"/>
                                        </a:rPr>
                                        <m:t>0</m:t>
                                      </m:r>
                                    </m:sub>
                                  </m:sSub>
                                  <m:sSubSup>
                                    <m:sSubSupPr>
                                      <m:ctrlPr>
                                        <a:rPr lang="en-US" altLang="ja-JP" sz="1800" b="0" i="1">
                                          <a:latin typeface="Cambria Math" panose="02040503050406030204" pitchFamily="18" charset="0"/>
                                        </a:rPr>
                                      </m:ctrlPr>
                                    </m:sSubSupPr>
                                    <m:e>
                                      <m:r>
                                        <a:rPr lang="en-US" altLang="ja-JP" sz="1800" b="0" i="1">
                                          <a:latin typeface="Cambria Math" panose="02040503050406030204" pitchFamily="18" charset="0"/>
                                        </a:rPr>
                                        <m:t>𝑥</m:t>
                                      </m:r>
                                    </m:e>
                                    <m:sub>
                                      <m:r>
                                        <a:rPr lang="en-US" altLang="ja-JP" sz="1800" b="0" i="1">
                                          <a:latin typeface="Cambria Math" panose="02040503050406030204" pitchFamily="18" charset="0"/>
                                        </a:rPr>
                                        <m:t>1</m:t>
                                      </m:r>
                                      <m:r>
                                        <a:rPr lang="en-US" altLang="ja-JP" sz="1800" b="0" i="1">
                                          <a:latin typeface="Cambria Math" panose="02040503050406030204" pitchFamily="18" charset="0"/>
                                        </a:rPr>
                                        <m:t>𝑖</m:t>
                                      </m:r>
                                    </m:sub>
                                    <m:sup>
                                      <m:sSub>
                                        <m:sSubPr>
                                          <m:ctrlPr>
                                            <a:rPr lang="en-US" altLang="ja-JP" sz="1800" b="0" i="1">
                                              <a:latin typeface="Cambria Math" panose="02040503050406030204" pitchFamily="18" charset="0"/>
                                            </a:rPr>
                                          </m:ctrlPr>
                                        </m:sSubPr>
                                        <m:e>
                                          <m:r>
                                            <a:rPr lang="en-US" altLang="ja-JP" sz="1800" b="0" i="1">
                                              <a:latin typeface="Cambria Math" panose="02040503050406030204" pitchFamily="18" charset="0"/>
                                            </a:rPr>
                                            <m:t>𝑎</m:t>
                                          </m:r>
                                        </m:e>
                                        <m:sub>
                                          <m:r>
                                            <a:rPr lang="en-US" altLang="ja-JP" sz="1800" b="0" i="1">
                                              <a:latin typeface="Cambria Math" panose="02040503050406030204" pitchFamily="18" charset="0"/>
                                            </a:rPr>
                                            <m:t>1</m:t>
                                          </m:r>
                                        </m:sub>
                                      </m:sSub>
                                    </m:sup>
                                  </m:sSubSup>
                                  <m:sSubSup>
                                    <m:sSubSupPr>
                                      <m:ctrlPr>
                                        <a:rPr lang="en-US" altLang="ja-JP" sz="1800" b="0" i="1">
                                          <a:latin typeface="Cambria Math" panose="02040503050406030204" pitchFamily="18" charset="0"/>
                                        </a:rPr>
                                      </m:ctrlPr>
                                    </m:sSubSupPr>
                                    <m:e>
                                      <m:r>
                                        <a:rPr lang="en-US" altLang="ja-JP" sz="1800" b="0" i="1">
                                          <a:latin typeface="Cambria Math" panose="02040503050406030204" pitchFamily="18" charset="0"/>
                                        </a:rPr>
                                        <m:t>𝑥</m:t>
                                      </m:r>
                                    </m:e>
                                    <m:sub>
                                      <m:r>
                                        <a:rPr lang="en-US" altLang="ja-JP" sz="1800" b="0" i="1">
                                          <a:latin typeface="Cambria Math" panose="02040503050406030204" pitchFamily="18" charset="0"/>
                                        </a:rPr>
                                        <m:t>2</m:t>
                                      </m:r>
                                      <m:r>
                                        <a:rPr lang="en-US" altLang="ja-JP" sz="1800" b="0" i="1">
                                          <a:latin typeface="Cambria Math" panose="02040503050406030204" pitchFamily="18" charset="0"/>
                                        </a:rPr>
                                        <m:t>𝑖</m:t>
                                      </m:r>
                                    </m:sub>
                                    <m:sup>
                                      <m:sSub>
                                        <m:sSubPr>
                                          <m:ctrlPr>
                                            <a:rPr lang="en-US" altLang="ja-JP" sz="1800" b="0" i="1">
                                              <a:latin typeface="Cambria Math" panose="02040503050406030204" pitchFamily="18" charset="0"/>
                                            </a:rPr>
                                          </m:ctrlPr>
                                        </m:sSubPr>
                                        <m:e>
                                          <m:r>
                                            <a:rPr lang="en-US" altLang="ja-JP" sz="1800" b="0" i="1">
                                              <a:latin typeface="Cambria Math" panose="02040503050406030204" pitchFamily="18" charset="0"/>
                                            </a:rPr>
                                            <m:t>𝑎</m:t>
                                          </m:r>
                                        </m:e>
                                        <m:sub>
                                          <m:r>
                                            <a:rPr lang="en-US" altLang="ja-JP" sz="1800" b="0" i="1">
                                              <a:latin typeface="Cambria Math" panose="02040503050406030204" pitchFamily="18" charset="0"/>
                                            </a:rPr>
                                            <m:t>2</m:t>
                                          </m:r>
                                        </m:sub>
                                      </m:sSub>
                                    </m:sup>
                                  </m:sSubSup>
                                </m:e>
                              </m:d>
                            </m:e>
                            <m:sup>
                              <m:r>
                                <a:rPr lang="en-US" altLang="ja-JP" sz="1800" b="0" i="1">
                                  <a:latin typeface="Cambria Math" panose="02040503050406030204" pitchFamily="18" charset="0"/>
                                </a:rPr>
                                <m:t>2</m:t>
                              </m:r>
                            </m:sup>
                          </m:sSup>
                        </m:e>
                      </m:nary>
                    </m:oMath>
                  </m:oMathPara>
                </a14:m>
                <a:endParaRPr kumimoji="1" lang="en-US" altLang="ja-JP" sz="1800" b="0" dirty="0" smtClean="0"/>
              </a:p>
              <a:p>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the kind of variables and three coefficients </a:t>
                </a:r>
                <a14:m>
                  <m:oMath xmlns:m="http://schemas.openxmlformats.org/officeDocument/2006/math">
                    <m:r>
                      <a:rPr lang="en-US" altLang="ja-JP" sz="1800" b="0" i="1" smtClean="0">
                        <a:latin typeface="Cambria Math" panose="02040503050406030204" pitchFamily="18" charset="0"/>
                        <a:ea typeface="Arial Unicode MS" panose="020B0604020202020204" pitchFamily="50" charset="-128"/>
                        <a:cs typeface="Arial Unicode MS" panose="020B0604020202020204" pitchFamily="50" charset="-128"/>
                      </a:rPr>
                      <m:t>(</m:t>
                    </m:r>
                    <m:sSub>
                      <m:sSubPr>
                        <m:ctrlPr>
                          <a:rPr lang="en-US" altLang="ja-JP" sz="1800" b="0" i="1" smtClean="0">
                            <a:latin typeface="Cambria Math" panose="02040503050406030204" pitchFamily="18" charset="0"/>
                            <a:ea typeface="Arial Unicode MS" panose="020B0604020202020204" pitchFamily="50" charset="-128"/>
                            <a:cs typeface="Arial Unicode MS" panose="020B0604020202020204" pitchFamily="50" charset="-128"/>
                          </a:rPr>
                        </m:ctrlPr>
                      </m:sSubPr>
                      <m:e>
                        <m:r>
                          <a:rPr lang="en-US" altLang="ja-JP" sz="1800" b="0" i="1" smtClean="0">
                            <a:latin typeface="Cambria Math" panose="02040503050406030204" pitchFamily="18" charset="0"/>
                            <a:ea typeface="Arial Unicode MS" panose="020B0604020202020204" pitchFamily="50" charset="-128"/>
                            <a:cs typeface="Arial Unicode MS" panose="020B0604020202020204" pitchFamily="50" charset="-128"/>
                          </a:rPr>
                          <m:t>𝑎</m:t>
                        </m:r>
                      </m:e>
                      <m:sub>
                        <m:r>
                          <a:rPr lang="en-US" altLang="ja-JP" sz="1800" b="0" i="1" smtClean="0">
                            <a:latin typeface="Cambria Math" panose="02040503050406030204" pitchFamily="18" charset="0"/>
                            <a:ea typeface="Arial Unicode MS" panose="020B0604020202020204" pitchFamily="50" charset="-128"/>
                            <a:cs typeface="Arial Unicode MS" panose="020B0604020202020204" pitchFamily="50" charset="-128"/>
                          </a:rPr>
                          <m:t>0</m:t>
                        </m:r>
                      </m:sub>
                    </m:sSub>
                    <m:r>
                      <a:rPr lang="en-US" altLang="ja-JP" sz="1800" b="0" i="1" smtClean="0">
                        <a:latin typeface="Cambria Math" panose="02040503050406030204" pitchFamily="18" charset="0"/>
                        <a:ea typeface="Arial Unicode MS" panose="020B0604020202020204" pitchFamily="50" charset="-128"/>
                        <a:cs typeface="Arial Unicode MS" panose="020B0604020202020204" pitchFamily="50" charset="-128"/>
                      </a:rPr>
                      <m:t>,</m:t>
                    </m:r>
                    <m:sSub>
                      <m:sSubPr>
                        <m:ctrlPr>
                          <a:rPr lang="en-US" altLang="ja-JP" sz="1800" b="0" i="1">
                            <a:latin typeface="Cambria Math" panose="02040503050406030204" pitchFamily="18" charset="0"/>
                            <a:ea typeface="Arial Unicode MS" panose="020B0604020202020204" pitchFamily="50" charset="-128"/>
                            <a:cs typeface="Arial Unicode MS" panose="020B0604020202020204" pitchFamily="50" charset="-128"/>
                          </a:rPr>
                        </m:ctrlPr>
                      </m:sSubPr>
                      <m:e>
                        <m:r>
                          <a:rPr lang="en-US" altLang="ja-JP" sz="1800" b="0" i="1">
                            <a:latin typeface="Cambria Math" panose="02040503050406030204" pitchFamily="18" charset="0"/>
                            <a:ea typeface="Arial Unicode MS" panose="020B0604020202020204" pitchFamily="50" charset="-128"/>
                            <a:cs typeface="Arial Unicode MS" panose="020B0604020202020204" pitchFamily="50" charset="-128"/>
                          </a:rPr>
                          <m:t>𝑎</m:t>
                        </m:r>
                      </m:e>
                      <m:sub>
                        <m:r>
                          <a:rPr lang="en-US" altLang="ja-JP" sz="1800" b="0" i="1" smtClean="0">
                            <a:latin typeface="Cambria Math" panose="02040503050406030204" pitchFamily="18" charset="0"/>
                            <a:ea typeface="Arial Unicode MS" panose="020B0604020202020204" pitchFamily="50" charset="-128"/>
                            <a:cs typeface="Arial Unicode MS" panose="020B0604020202020204" pitchFamily="50" charset="-128"/>
                          </a:rPr>
                          <m:t>1</m:t>
                        </m:r>
                      </m:sub>
                    </m:sSub>
                    <m:r>
                      <a:rPr lang="en-US" altLang="ja-JP" sz="1800" b="0" i="1">
                        <a:latin typeface="Cambria Math" panose="02040503050406030204" pitchFamily="18" charset="0"/>
                        <a:ea typeface="Arial Unicode MS" panose="020B0604020202020204" pitchFamily="50" charset="-128"/>
                        <a:cs typeface="Arial Unicode MS" panose="020B0604020202020204" pitchFamily="50" charset="-128"/>
                      </a:rPr>
                      <m:t>,</m:t>
                    </m:r>
                    <m:sSub>
                      <m:sSubPr>
                        <m:ctrlPr>
                          <a:rPr lang="en-US" altLang="ja-JP" sz="1800" b="0" i="1">
                            <a:latin typeface="Cambria Math" panose="02040503050406030204" pitchFamily="18" charset="0"/>
                            <a:ea typeface="Arial Unicode MS" panose="020B0604020202020204" pitchFamily="50" charset="-128"/>
                            <a:cs typeface="Arial Unicode MS" panose="020B0604020202020204" pitchFamily="50" charset="-128"/>
                          </a:rPr>
                        </m:ctrlPr>
                      </m:sSubPr>
                      <m:e>
                        <m:r>
                          <a:rPr lang="en-US" altLang="ja-JP" sz="1800" b="0" i="1">
                            <a:latin typeface="Cambria Math" panose="02040503050406030204" pitchFamily="18" charset="0"/>
                            <a:ea typeface="Arial Unicode MS" panose="020B0604020202020204" pitchFamily="50" charset="-128"/>
                            <a:cs typeface="Arial Unicode MS" panose="020B0604020202020204" pitchFamily="50" charset="-128"/>
                          </a:rPr>
                          <m:t>𝑎</m:t>
                        </m:r>
                      </m:e>
                      <m:sub>
                        <m:r>
                          <a:rPr lang="en-US" altLang="ja-JP" sz="1800" b="0" i="1" smtClean="0">
                            <a:latin typeface="Cambria Math" panose="02040503050406030204" pitchFamily="18" charset="0"/>
                            <a:ea typeface="Arial Unicode MS" panose="020B0604020202020204" pitchFamily="50" charset="-128"/>
                            <a:cs typeface="Arial Unicode MS" panose="020B0604020202020204" pitchFamily="50" charset="-128"/>
                          </a:rPr>
                          <m:t>2</m:t>
                        </m:r>
                      </m:sub>
                    </m:sSub>
                    <m:r>
                      <a:rPr lang="en-US" altLang="ja-JP" sz="1800" b="0" i="1" smtClean="0">
                        <a:latin typeface="Cambria Math" panose="02040503050406030204" pitchFamily="18" charset="0"/>
                        <a:ea typeface="Arial Unicode MS" panose="020B0604020202020204" pitchFamily="50" charset="-128"/>
                        <a:cs typeface="Arial Unicode MS" panose="020B0604020202020204" pitchFamily="50" charset="-128"/>
                      </a:rPr>
                      <m:t>)</m:t>
                    </m:r>
                  </m:oMath>
                </a14:m>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 are determined which give minimum value of S.</a:t>
                </a:r>
              </a:p>
              <a:p>
                <a:r>
                  <a:rPr kumimoji="1" lang="en-US" altLang="ja-JP" sz="1800" b="0" dirty="0">
                    <a:latin typeface="Arial Unicode MS" panose="020B0604020202020204" pitchFamily="50" charset="-128"/>
                    <a:ea typeface="Arial Unicode MS" panose="020B0604020202020204" pitchFamily="50" charset="-128"/>
                    <a:cs typeface="Arial Unicode MS" panose="020B0604020202020204" pitchFamily="50" charset="-128"/>
                  </a:rPr>
                  <a:t> </a:t>
                </a:r>
                <a:r>
                  <a:rPr kumimoji="1"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                Example </a:t>
                </a:r>
                <a:r>
                  <a:rPr kumimoji="1" lang="ja-JP" altLang="en-US"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1" lang="ja-JP" altLang="en-US" sz="1800" b="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6015283" y="1314028"/>
                <a:ext cx="3885638" cy="2174121"/>
              </a:xfrm>
              <a:prstGeom prst="rect">
                <a:avLst/>
              </a:prstGeom>
              <a:blipFill rotWithShape="0">
                <a:blip r:embed="rId2"/>
                <a:stretch>
                  <a:fillRect l="-3768" t="-3652" r="-4710" b="-589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6000042" y="3509647"/>
                <a:ext cx="388563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𝐴𝑢𝑡𝑜</m:t>
                          </m:r>
                        </m:e>
                        <m:sub>
                          <m:r>
                            <a:rPr kumimoji="1" lang="en-US" altLang="ja-JP" sz="1800" b="0" i="1" smtClean="0">
                              <a:latin typeface="Cambria Math" panose="02040503050406030204" pitchFamily="18" charset="0"/>
                            </a:rPr>
                            <m:t>𝐿𝑒𝑒</m:t>
                          </m:r>
                        </m:sub>
                      </m:sSub>
                      <m:r>
                        <a:rPr kumimoji="1" lang="en-US" altLang="ja-JP" sz="1800" b="0" i="1" smtClean="0">
                          <a:latin typeface="Cambria Math" panose="02040503050406030204" pitchFamily="18" charset="0"/>
                        </a:rPr>
                        <m:t>=</m:t>
                      </m:r>
                      <m:sSup>
                        <m:sSupPr>
                          <m:ctrlPr>
                            <a:rPr kumimoji="1" lang="en-US" altLang="ja-JP" sz="1800" b="0" i="1" smtClean="0">
                              <a:latin typeface="Cambria Math" panose="02040503050406030204" pitchFamily="18" charset="0"/>
                            </a:rPr>
                          </m:ctrlPr>
                        </m:sSupPr>
                        <m:e>
                          <m:r>
                            <a:rPr kumimoji="1" lang="en-US" altLang="ja-JP" sz="1800" b="0" i="1" smtClean="0">
                              <a:latin typeface="Cambria Math" panose="02040503050406030204" pitchFamily="18" charset="0"/>
                            </a:rPr>
                            <m:t>𝑒</m:t>
                          </m:r>
                        </m:e>
                        <m:sup>
                          <m:r>
                            <a:rPr kumimoji="1" lang="en-US" altLang="ja-JP" sz="1800" b="0" i="1" smtClean="0">
                              <a:latin typeface="Cambria Math" panose="02040503050406030204" pitchFamily="18" charset="0"/>
                            </a:rPr>
                            <m:t>0.363</m:t>
                          </m:r>
                        </m:sup>
                      </m:sSup>
                      <m:sSubSup>
                        <m:sSubSupPr>
                          <m:ctrlPr>
                            <a:rPr kumimoji="1" lang="en-US" altLang="ja-JP" sz="1800" b="0" i="1" smtClean="0">
                              <a:latin typeface="Cambria Math" panose="02040503050406030204" pitchFamily="18" charset="0"/>
                            </a:rPr>
                          </m:ctrlPr>
                        </m:sSubSupPr>
                        <m:e>
                          <m:r>
                            <a:rPr kumimoji="1" lang="en-US" altLang="ja-JP" sz="1800" b="0" i="1" smtClean="0">
                              <a:latin typeface="Cambria Math" panose="02040503050406030204" pitchFamily="18" charset="0"/>
                            </a:rPr>
                            <m:t>𝑞</m:t>
                          </m:r>
                        </m:e>
                        <m:sub>
                          <m:r>
                            <a:rPr kumimoji="1" lang="en-US" altLang="ja-JP" sz="1800" b="0" i="1" smtClean="0">
                              <a:latin typeface="Cambria Math" panose="02040503050406030204" pitchFamily="18" charset="0"/>
                            </a:rPr>
                            <m:t>𝑐</m:t>
                          </m:r>
                        </m:sub>
                        <m:sup>
                          <m:r>
                            <a:rPr kumimoji="1" lang="en-US" altLang="ja-JP" sz="1800" b="0" i="1" smtClean="0">
                              <a:latin typeface="Cambria Math" panose="02040503050406030204" pitchFamily="18" charset="0"/>
                            </a:rPr>
                            <m:t>2.184</m:t>
                          </m:r>
                        </m:sup>
                      </m:sSubSup>
                      <m:sSup>
                        <m:sSupPr>
                          <m:ctrlPr>
                            <a:rPr kumimoji="1" lang="en-US" altLang="ja-JP" sz="1800" b="0" i="1" smtClean="0">
                              <a:latin typeface="Cambria Math" panose="02040503050406030204" pitchFamily="18" charset="0"/>
                            </a:rPr>
                          </m:ctrlPr>
                        </m:sSupPr>
                        <m:e>
                          <m:d>
                            <m:dPr>
                              <m:ctrlPr>
                                <a:rPr kumimoji="1" lang="en-US" altLang="ja-JP" sz="1800" b="0" i="1" smtClean="0">
                                  <a:latin typeface="Cambria Math" panose="02040503050406030204" pitchFamily="18" charset="0"/>
                                </a:rPr>
                              </m:ctrlPr>
                            </m:dPr>
                            <m:e>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𝑞</m:t>
                                  </m:r>
                                </m:e>
                                <m:sub>
                                  <m:r>
                                    <a:rPr kumimoji="1" lang="en-US" altLang="ja-JP" sz="1800" b="0" i="1" smtClean="0">
                                      <a:latin typeface="Cambria Math" panose="02040503050406030204" pitchFamily="18" charset="0"/>
                                    </a:rPr>
                                    <m:t>𝑣</m:t>
                                  </m:r>
                                </m:sub>
                              </m:sSub>
                              <m:r>
                                <a:rPr kumimoji="1" lang="en-US" altLang="ja-JP" sz="1800" b="0" i="1" smtClean="0">
                                  <a:latin typeface="Cambria Math" panose="02040503050406030204" pitchFamily="18" charset="0"/>
                                </a:rPr>
                                <m:t>−</m:t>
                              </m:r>
                              <m:sSub>
                                <m:sSubPr>
                                  <m:ctrlPr>
                                    <a:rPr lang="en-US" altLang="ja-JP" sz="1800" b="0" i="1">
                                      <a:latin typeface="Cambria Math" panose="02040503050406030204" pitchFamily="18" charset="0"/>
                                    </a:rPr>
                                  </m:ctrlPr>
                                </m:sSubPr>
                                <m:e>
                                  <m:r>
                                    <a:rPr lang="en-US" altLang="ja-JP" sz="1800" b="0" i="1">
                                      <a:latin typeface="Cambria Math" panose="02040503050406030204" pitchFamily="18" charset="0"/>
                                    </a:rPr>
                                    <m:t>𝑞</m:t>
                                  </m:r>
                                </m:e>
                                <m:sub>
                                  <m:r>
                                    <a:rPr lang="en-US" altLang="ja-JP" sz="1800" b="0" i="1">
                                      <a:latin typeface="Cambria Math" panose="02040503050406030204" pitchFamily="18" charset="0"/>
                                    </a:rPr>
                                    <m:t>𝑣</m:t>
                                  </m:r>
                                  <m:r>
                                    <a:rPr lang="en-US" altLang="ja-JP" sz="1800" b="0" i="1" smtClean="0">
                                      <a:latin typeface="Cambria Math" panose="02040503050406030204" pitchFamily="18" charset="0"/>
                                    </a:rPr>
                                    <m:t>𝑠</m:t>
                                  </m:r>
                                </m:sub>
                              </m:sSub>
                            </m:e>
                          </m:d>
                        </m:e>
                        <m:sup>
                          <m:r>
                            <a:rPr kumimoji="1" lang="en-US" altLang="ja-JP" sz="1800" b="0" i="1" smtClean="0">
                              <a:latin typeface="Cambria Math" panose="02040503050406030204" pitchFamily="18" charset="0"/>
                            </a:rPr>
                            <m:t>0.173</m:t>
                          </m:r>
                        </m:sup>
                      </m:sSup>
                    </m:oMath>
                  </m:oMathPara>
                </a14:m>
                <a:endParaRPr kumimoji="1" lang="en-US" altLang="ja-JP" sz="1800" b="0" dirty="0" smtClean="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6000042" y="3509647"/>
                <a:ext cx="3885638" cy="276999"/>
              </a:xfrm>
              <a:prstGeom prst="rect">
                <a:avLst/>
              </a:prstGeom>
              <a:blipFill rotWithShape="0">
                <a:blip r:embed="rId3"/>
                <a:stretch>
                  <a:fillRect b="-31111"/>
                </a:stretch>
              </a:blipFill>
            </p:spPr>
            <p:txBody>
              <a:bodyPr/>
              <a:lstStyle/>
              <a:p>
                <a:r>
                  <a:rPr lang="ja-JP" altLang="en-US">
                    <a:noFill/>
                  </a:rPr>
                  <a:t> </a:t>
                </a:r>
              </a:p>
            </p:txBody>
          </p:sp>
        </mc:Fallback>
      </mc:AlternateContent>
      <p:sp>
        <p:nvSpPr>
          <p:cNvPr id="2" name="タイトル 1"/>
          <p:cNvSpPr>
            <a:spLocks noGrp="1"/>
          </p:cNvSpPr>
          <p:nvPr>
            <p:ph type="title"/>
          </p:nvPr>
        </p:nvSpPr>
        <p:spPr/>
        <p:txBody>
          <a:bodyPr>
            <a:normAutofit fontScale="90000"/>
          </a:bodyPr>
          <a:lstStyle/>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Ⅳ.</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Development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of a bulk scheme</a:t>
            </a:r>
            <a:endParaRPr kumimoji="1" lang="ja-JP" altLang="en-US" dirty="0"/>
          </a:p>
        </p:txBody>
      </p:sp>
      <p:sp>
        <p:nvSpPr>
          <p:cNvPr id="7" name="Text Box 3"/>
          <p:cNvSpPr txBox="1">
            <a:spLocks noChangeArrowheads="1"/>
          </p:cNvSpPr>
          <p:nvPr/>
        </p:nvSpPr>
        <p:spPr bwMode="auto">
          <a:xfrm>
            <a:off x="2823591" y="1120374"/>
            <a:ext cx="3037114" cy="58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lstStyle>
            <a:lvl1pPr marL="476250" indent="-47625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defTabSz="406400" eaLnBrk="0" hangingPunct="0">
              <a:spcBef>
                <a:spcPct val="20000"/>
              </a:spcBef>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defTabSz="406400" eaLnBrk="0" fontAlgn="base" hangingPunct="0">
              <a:spcBef>
                <a:spcPct val="20000"/>
              </a:spcBef>
              <a:spcAft>
                <a:spcPct val="0"/>
              </a:spcAft>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defTabSz="406400" eaLnBrk="0" fontAlgn="base" hangingPunct="0">
              <a:spcBef>
                <a:spcPct val="20000"/>
              </a:spcBef>
              <a:spcAft>
                <a:spcPct val="0"/>
              </a:spcAft>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defTabSz="406400" eaLnBrk="0" fontAlgn="base" hangingPunct="0">
              <a:spcBef>
                <a:spcPct val="20000"/>
              </a:spcBef>
              <a:spcAft>
                <a:spcPct val="0"/>
              </a:spcAft>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defTabSz="406400" eaLnBrk="0" fontAlgn="base" hangingPunct="0">
              <a:spcBef>
                <a:spcPct val="20000"/>
              </a:spcBef>
              <a:spcAft>
                <a:spcPct val="0"/>
              </a:spcAft>
              <a:buChar char="•"/>
              <a:tabLst>
                <a:tab pos="2424113" algn="l"/>
              </a:tabLst>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buFontTx/>
              <a:buNone/>
            </a:pPr>
            <a:r>
              <a:rPr lang="en-US" altLang="ja-JP" sz="22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determined </a:t>
            </a:r>
            <a:endParaRPr lang="ja-JP" altLang="en-US"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4281565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Ⅳ.</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Verification of the bulk formula </a:t>
            </a:r>
            <a:r>
              <a:rPr lang="en-US" altLang="ja-JP" sz="2200" dirty="0" smtClean="0">
                <a:latin typeface="Arial Unicode MS" panose="020B0604020202020204" pitchFamily="50" charset="-128"/>
                <a:ea typeface="Arial Unicode MS" panose="020B0604020202020204" pitchFamily="50" charset="-128"/>
                <a:cs typeface="Arial Unicode MS" panose="020B0604020202020204" pitchFamily="50" charset="-128"/>
              </a:rPr>
              <a:t>(using bin-bulk </a:t>
            </a:r>
            <a:r>
              <a:rPr lang="en-US" altLang="ja-JP" sz="2200" dirty="0" err="1" smtClean="0">
                <a:latin typeface="Arial Unicode MS" panose="020B0604020202020204" pitchFamily="50" charset="-128"/>
                <a:ea typeface="Arial Unicode MS" panose="020B0604020202020204" pitchFamily="50" charset="-128"/>
                <a:cs typeface="Arial Unicode MS" panose="020B0604020202020204" pitchFamily="50" charset="-128"/>
              </a:rPr>
              <a:t>comined</a:t>
            </a:r>
            <a:r>
              <a:rPr lang="en-US" altLang="ja-JP" sz="2200" dirty="0" smtClean="0">
                <a:latin typeface="Arial Unicode MS" panose="020B0604020202020204" pitchFamily="50" charset="-128"/>
                <a:ea typeface="Arial Unicode MS" panose="020B0604020202020204" pitchFamily="50" charset="-128"/>
                <a:cs typeface="Arial Unicode MS" panose="020B0604020202020204" pitchFamily="50" charset="-128"/>
              </a:rPr>
              <a:t> model) </a:t>
            </a:r>
            <a:endParaRPr kumimoji="1" lang="ja-JP" altLang="en-US" sz="2200" dirty="0"/>
          </a:p>
        </p:txBody>
      </p:sp>
      <p:sp>
        <p:nvSpPr>
          <p:cNvPr id="3" name="テキスト ボックス 5"/>
          <p:cNvSpPr txBox="1">
            <a:spLocks noChangeArrowheads="1"/>
          </p:cNvSpPr>
          <p:nvPr/>
        </p:nvSpPr>
        <p:spPr bwMode="auto">
          <a:xfrm>
            <a:off x="0" y="954087"/>
            <a:ext cx="9906000" cy="5847755"/>
          </a:xfrm>
          <a:prstGeom prst="rect">
            <a:avLst/>
          </a:prstGeom>
          <a:noFill/>
          <a:ln>
            <a:noFill/>
          </a:ln>
        </p:spPr>
        <p:txBody>
          <a:bodyPr>
            <a:spAutoFit/>
          </a:bodyPr>
          <a:lstStyle>
            <a:lvl1pPr marL="265113" indent="-265113"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pP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There are many bulk formulations proposed.  </a:t>
            </a:r>
          </a:p>
          <a:p>
            <a:pPr eaLnBrk="1" hangingPunct="1">
              <a:spcBef>
                <a:spcPct val="0"/>
              </a:spcBef>
            </a:pPr>
            <a:r>
              <a:rPr lang="en-US" altLang="ja-JP" sz="2200" b="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Question:</a:t>
            </a: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p>
          <a:p>
            <a:pPr marL="0" indent="0" eaLnBrk="1" hangingPunct="1">
              <a:spcBef>
                <a:spcPct val="0"/>
              </a:spcBef>
              <a:buNone/>
            </a:pPr>
            <a:r>
              <a:rPr lang="en-US" altLang="ja-JP" sz="2200" b="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Is this new scheme better than others at least for this simulation case?</a:t>
            </a: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p>
          <a:p>
            <a:pPr marL="0" indent="0" eaLnBrk="1" hangingPunct="1">
              <a:spcBef>
                <a:spcPct val="0"/>
              </a:spcBef>
              <a:buNone/>
            </a:pPr>
            <a:r>
              <a:rPr lang="en-US" altLang="ja-JP" sz="2200" b="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  If possible, each formula for each process should be examined independently, because it is difficult to verify it by using a complete bulk model composed of all schemes for all processes because of the dependency on other processes.</a:t>
            </a:r>
            <a:endParaRPr lang="en-US" altLang="ja-JP" sz="2200" b="0" dirty="0">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spcBef>
                <a:spcPct val="0"/>
              </a:spcBef>
            </a:pP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So we try to </a:t>
            </a:r>
            <a:r>
              <a:rPr lang="en-US" altLang="ja-JP" sz="2200" b="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verify the formula by using a bin-bulk combined model</a:t>
            </a: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p>
          <a:p>
            <a:pPr marL="0" indent="0" eaLnBrk="1" hangingPunct="1">
              <a:spcBef>
                <a:spcPct val="0"/>
              </a:spcBef>
              <a:buNone/>
            </a:pP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(If </a:t>
            </a:r>
            <a:r>
              <a:rPr lang="en-US" altLang="ja-JP" sz="2200" b="0" dirty="0">
                <a:latin typeface="Arial Unicode MS" panose="020B0604020202020204" pitchFamily="50" charset="-128"/>
                <a:ea typeface="Arial Unicode MS" panose="020B0604020202020204" pitchFamily="50" charset="-128"/>
                <a:cs typeface="Arial Unicode MS" panose="020B0604020202020204" pitchFamily="50" charset="-128"/>
              </a:rPr>
              <a:t>we focus on </a:t>
            </a:r>
            <a:r>
              <a:rPr lang="en-US" altLang="ja-JP" sz="2200" b="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one process</a:t>
            </a:r>
            <a:r>
              <a:rPr lang="en-US" altLang="ja-JP" sz="2200" b="0" dirty="0">
                <a:latin typeface="Arial Unicode MS" panose="020B0604020202020204" pitchFamily="50" charset="-128"/>
                <a:ea typeface="Arial Unicode MS" panose="020B0604020202020204" pitchFamily="50" charset="-128"/>
                <a:cs typeface="Arial Unicode MS" panose="020B0604020202020204" pitchFamily="50" charset="-128"/>
              </a:rPr>
              <a:t>, for example, the autoconversion-2 </a:t>
            </a: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process) </a:t>
            </a:r>
            <a:endParaRPr lang="en-US" altLang="ja-JP" sz="2200" b="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0" indent="0" eaLnBrk="1" hangingPunct="1">
              <a:spcBef>
                <a:spcPct val="0"/>
              </a:spcBef>
              <a:buNone/>
            </a:pP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1  At each time step, for collision process, we run the bin model scheme. </a:t>
            </a:r>
          </a:p>
          <a:p>
            <a:pPr marL="0" indent="0" eaLnBrk="1" hangingPunct="1">
              <a:spcBef>
                <a:spcPct val="0"/>
              </a:spcBef>
              <a:buNone/>
            </a:pP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2 Undo the collision processes corresponding to the autoconversion-2 process.   </a:t>
            </a:r>
          </a:p>
          <a:p>
            <a:pPr marL="263525" indent="-263525" eaLnBrk="1" hangingPunct="1">
              <a:spcBef>
                <a:spcPct val="0"/>
              </a:spcBef>
              <a:buAutoNum type="arabicPlain" startAt="3"/>
            </a:pP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We calculate cloud-rain conversion rate by the bulk autoconversion scheme,  and remove them from cloud bins and add them to rain bins. The distribution within each group is determined by the bin model results.  The number concentrations are also removed from cloud bins and added to rain bins. </a:t>
            </a:r>
          </a:p>
          <a:p>
            <a:pPr marL="0" indent="0" eaLnBrk="1" hangingPunct="1">
              <a:spcBef>
                <a:spcPct val="0"/>
              </a:spcBef>
              <a:buNone/>
            </a:pP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4  </a:t>
            </a:r>
            <a:r>
              <a:rPr lang="en-US" altLang="ja-JP" sz="2200" b="0" dirty="0">
                <a:latin typeface="Arial Unicode MS" panose="020B0604020202020204" pitchFamily="50" charset="-128"/>
                <a:ea typeface="Arial Unicode MS" panose="020B0604020202020204" pitchFamily="50" charset="-128"/>
                <a:cs typeface="Arial Unicode MS" panose="020B0604020202020204" pitchFamily="50" charset="-128"/>
              </a:rPr>
              <a:t>G</a:t>
            </a: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o to the next process in the microphysical model.  </a:t>
            </a:r>
            <a:endParaRPr lang="en-US" altLang="ja-JP" sz="2200" b="0" dirty="0">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spcBef>
                <a:spcPct val="0"/>
              </a:spcBef>
            </a:pP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Then we can verify the proposed scheme using </a:t>
            </a:r>
            <a:r>
              <a:rPr lang="en-US" altLang="ja-JP" sz="2200" b="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a bin-bulk </a:t>
            </a:r>
            <a:r>
              <a:rPr lang="en-US" altLang="ja-JP" sz="2200" b="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combined </a:t>
            </a:r>
            <a:r>
              <a:rPr lang="en-US" altLang="ja-JP" sz="2200" b="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model</a:t>
            </a: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lang="en-US" altLang="ja-JP" sz="22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896996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06" y="977704"/>
            <a:ext cx="7620000" cy="5886450"/>
          </a:xfrm>
          <a:prstGeom prst="rect">
            <a:avLst/>
          </a:prstGeom>
        </p:spPr>
      </p:pic>
      <p:sp>
        <p:nvSpPr>
          <p:cNvPr id="6" name="Text Box 21"/>
          <p:cNvSpPr txBox="1">
            <a:spLocks noChangeArrowheads="1"/>
          </p:cNvSpPr>
          <p:nvPr/>
        </p:nvSpPr>
        <p:spPr bwMode="auto">
          <a:xfrm>
            <a:off x="4093491" y="917579"/>
            <a:ext cx="5189624" cy="425706"/>
          </a:xfrm>
          <a:prstGeom prst="rect">
            <a:avLst/>
          </a:prstGeom>
          <a:solidFill>
            <a:schemeClr val="bg1"/>
          </a:solidFill>
          <a:ln w="9525" algn="ctr">
            <a:noFill/>
            <a:miter lim="800000"/>
            <a:headEnd/>
            <a:tailEnd/>
          </a:ln>
        </p:spPr>
        <p:txBody>
          <a:bodyPr wrap="none" lIns="0" tIns="0" rIns="0" bIns="0" anchor="ctr" anchorCtr="1"/>
          <a:lstStyle/>
          <a:p>
            <a:pPr marL="476250" indent="-476250"/>
            <a:r>
              <a:rPr lang="en-US" altLang="ja-JP" dirty="0" smtClean="0">
                <a:solidFill>
                  <a:schemeClr val="tx1"/>
                </a:solidFill>
                <a:latin typeface="Arial Unicode MS" pitchFamily="50" charset="-128"/>
                <a:ea typeface="Arial Unicode MS" pitchFamily="50" charset="-128"/>
                <a:cs typeface="Arial Unicode MS" pitchFamily="50" charset="-128"/>
              </a:rPr>
              <a:t>Cloud </a:t>
            </a:r>
            <a:r>
              <a:rPr lang="en-US" altLang="ja-JP" dirty="0">
                <a:solidFill>
                  <a:schemeClr val="tx1"/>
                </a:solidFill>
                <a:latin typeface="Arial Unicode MS" pitchFamily="50" charset="-128"/>
                <a:ea typeface="Arial Unicode MS" pitchFamily="50" charset="-128"/>
                <a:cs typeface="Arial Unicode MS" pitchFamily="50" charset="-128"/>
              </a:rPr>
              <a:t>water </a:t>
            </a:r>
            <a:r>
              <a:rPr lang="en-US" altLang="ja-JP" dirty="0" smtClean="0">
                <a:solidFill>
                  <a:schemeClr val="tx1"/>
                </a:solidFill>
                <a:latin typeface="Arial Unicode MS" pitchFamily="50" charset="-128"/>
                <a:ea typeface="Arial Unicode MS" pitchFamily="50" charset="-128"/>
                <a:cs typeface="Arial Unicode MS" pitchFamily="50" charset="-128"/>
              </a:rPr>
              <a:t>Mixing ratio (t=20</a:t>
            </a:r>
            <a:r>
              <a:rPr lang="ja-JP" altLang="en-US" dirty="0" smtClean="0">
                <a:solidFill>
                  <a:schemeClr val="tx1"/>
                </a:solidFill>
                <a:latin typeface="Arial Unicode MS" pitchFamily="50" charset="-128"/>
                <a:ea typeface="Arial Unicode MS" pitchFamily="50" charset="-128"/>
                <a:cs typeface="Arial Unicode MS" pitchFamily="50" charset="-128"/>
              </a:rPr>
              <a:t>～</a:t>
            </a:r>
            <a:r>
              <a:rPr lang="en-US" altLang="ja-JP" dirty="0" smtClean="0">
                <a:solidFill>
                  <a:schemeClr val="tx1"/>
                </a:solidFill>
                <a:latin typeface="Arial Unicode MS" pitchFamily="50" charset="-128"/>
                <a:ea typeface="Arial Unicode MS" pitchFamily="50" charset="-128"/>
                <a:cs typeface="Arial Unicode MS" pitchFamily="50" charset="-128"/>
              </a:rPr>
              <a:t>24hr)</a:t>
            </a:r>
            <a:endParaRPr lang="en-US" altLang="ja-JP" dirty="0">
              <a:solidFill>
                <a:schemeClr val="tx1"/>
              </a:solidFill>
              <a:latin typeface="Arial Unicode MS" pitchFamily="50" charset="-128"/>
              <a:ea typeface="Arial Unicode MS" pitchFamily="50" charset="-128"/>
              <a:cs typeface="Arial Unicode MS" pitchFamily="50" charset="-128"/>
            </a:endParaRPr>
          </a:p>
        </p:txBody>
      </p:sp>
      <p:sp>
        <p:nvSpPr>
          <p:cNvPr id="2" name="タイトル 1"/>
          <p:cNvSpPr>
            <a:spLocks noGrp="1"/>
          </p:cNvSpPr>
          <p:nvPr>
            <p:ph type="title"/>
          </p:nvPr>
        </p:nvSpPr>
        <p:spPr/>
        <p:txBody>
          <a:bodyPr>
            <a:normAutofit fontScale="90000"/>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Ⅳ.</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B</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in-bulk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combined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model results with replacing A2. </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テキスト ボックス 5"/>
          <p:cNvSpPr txBox="1">
            <a:spLocks noChangeArrowheads="1"/>
          </p:cNvSpPr>
          <p:nvPr/>
        </p:nvSpPr>
        <p:spPr bwMode="auto">
          <a:xfrm>
            <a:off x="6736080" y="1288085"/>
            <a:ext cx="3200400" cy="5324535"/>
          </a:xfrm>
          <a:prstGeom prst="rect">
            <a:avLst/>
          </a:prstGeom>
          <a:noFill/>
          <a:ln>
            <a:noFill/>
          </a:ln>
        </p:spPr>
        <p:txBody>
          <a:bodyPr wrap="square">
            <a:spAutoFit/>
          </a:bodyPr>
          <a:lstStyle>
            <a:lvl1pPr marL="265113" indent="-265113"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pP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We try to use autoconversion schemes proposed by </a:t>
            </a:r>
            <a:r>
              <a:rPr lang="en-US" altLang="ja-JP" sz="20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Khairoutdinov</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 and </a:t>
            </a:r>
            <a:r>
              <a:rPr lang="en-US" altLang="ja-JP" sz="20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Kogan</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Beheng</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a:latin typeface="Arial Unicode MS" panose="020B0604020202020204" pitchFamily="50" charset="-128"/>
                <a:ea typeface="Arial Unicode MS" panose="020B0604020202020204" pitchFamily="50" charset="-128"/>
                <a:cs typeface="Arial Unicode MS" panose="020B0604020202020204" pitchFamily="50" charset="-128"/>
              </a:rPr>
              <a:t>Seifert and </a:t>
            </a:r>
            <a:r>
              <a:rPr lang="en-US" altLang="ja-JP" sz="20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Beheng</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 using 3 parameters, and our new scheme.  </a:t>
            </a:r>
            <a:endParaRPr lang="en-US" altLang="ja-JP" sz="2000" b="0" dirty="0">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spcBef>
                <a:spcPct val="0"/>
              </a:spcBef>
            </a:pP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The figure shows vertical profile of </a:t>
            </a:r>
            <a:r>
              <a:rPr lang="en-US" altLang="ja-JP" sz="20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Θ</a:t>
            </a:r>
            <a:r>
              <a:rPr lang="en-US" altLang="ja-JP" sz="2000" b="0" baseline="-25000" dirty="0" err="1" smtClean="0">
                <a:latin typeface="Arial Unicode MS" panose="020B0604020202020204" pitchFamily="50" charset="-128"/>
                <a:ea typeface="Arial Unicode MS" panose="020B0604020202020204" pitchFamily="50" charset="-128"/>
                <a:cs typeface="Arial Unicode MS" panose="020B0604020202020204" pitchFamily="50" charset="-128"/>
              </a:rPr>
              <a:t>l</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 and </a:t>
            </a:r>
            <a:r>
              <a:rPr lang="en-US" altLang="ja-JP" sz="20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000" b="0" baseline="-25000" dirty="0" err="1" smtClean="0">
                <a:latin typeface="Arial Unicode MS" panose="020B0604020202020204" pitchFamily="50" charset="-128"/>
                <a:ea typeface="Arial Unicode MS" panose="020B0604020202020204" pitchFamily="50" charset="-128"/>
                <a:cs typeface="Arial Unicode MS" panose="020B0604020202020204" pitchFamily="50" charset="-128"/>
              </a:rPr>
              <a:t>T</a:t>
            </a:r>
            <a:r>
              <a:rPr lang="en-US" altLang="ja-JP" sz="20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spcBef>
                <a:spcPct val="0"/>
              </a:spcBef>
            </a:pP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Results : All bulk autoconversion schemes give similar profiles </a:t>
            </a:r>
            <a:r>
              <a:rPr lang="en-US" altLang="ja-JP" sz="2000" b="0" dirty="0">
                <a:latin typeface="Arial Unicode MS" panose="020B0604020202020204" pitchFamily="50" charset="-128"/>
                <a:ea typeface="Arial Unicode MS" panose="020B0604020202020204" pitchFamily="50" charset="-128"/>
                <a:cs typeface="Arial Unicode MS" panose="020B0604020202020204" pitchFamily="50" charset="-128"/>
              </a:rPr>
              <a:t>of </a:t>
            </a:r>
            <a:r>
              <a:rPr lang="en-US" altLang="ja-JP" sz="2000" b="0" dirty="0" err="1">
                <a:latin typeface="Arial Unicode MS" panose="020B0604020202020204" pitchFamily="50" charset="-128"/>
                <a:ea typeface="Arial Unicode MS" panose="020B0604020202020204" pitchFamily="50" charset="-128"/>
                <a:cs typeface="Arial Unicode MS" panose="020B0604020202020204" pitchFamily="50" charset="-128"/>
              </a:rPr>
              <a:t>Θ</a:t>
            </a:r>
            <a:r>
              <a:rPr lang="en-US" altLang="ja-JP" sz="2000" b="0" baseline="-25000" dirty="0" err="1">
                <a:latin typeface="Arial Unicode MS" panose="020B0604020202020204" pitchFamily="50" charset="-128"/>
                <a:ea typeface="Arial Unicode MS" panose="020B0604020202020204" pitchFamily="50" charset="-128"/>
                <a:cs typeface="Arial Unicode MS" panose="020B0604020202020204" pitchFamily="50" charset="-128"/>
              </a:rPr>
              <a:t>l</a:t>
            </a:r>
            <a:r>
              <a:rPr lang="en-US" altLang="ja-JP" sz="2000" b="0" dirty="0">
                <a:latin typeface="Arial Unicode MS" panose="020B0604020202020204" pitchFamily="50" charset="-128"/>
                <a:ea typeface="Arial Unicode MS" panose="020B0604020202020204" pitchFamily="50" charset="-128"/>
                <a:cs typeface="Arial Unicode MS" panose="020B0604020202020204" pitchFamily="50" charset="-128"/>
              </a:rPr>
              <a:t>, and </a:t>
            </a:r>
            <a:r>
              <a:rPr lang="en-US" altLang="ja-JP" sz="20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000" b="0" baseline="-25000" dirty="0" err="1" smtClean="0">
                <a:latin typeface="Arial Unicode MS" panose="020B0604020202020204" pitchFamily="50" charset="-128"/>
                <a:ea typeface="Arial Unicode MS" panose="020B0604020202020204" pitchFamily="50" charset="-128"/>
                <a:cs typeface="Arial Unicode MS" panose="020B0604020202020204" pitchFamily="50" charset="-128"/>
              </a:rPr>
              <a:t>T</a:t>
            </a:r>
            <a:r>
              <a:rPr lang="en-US" altLang="ja-JP" sz="2000" b="0" baseline="-25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to the bin model results. </a:t>
            </a:r>
          </a:p>
          <a:p>
            <a:pPr eaLnBrk="1" hangingPunct="1">
              <a:spcBef>
                <a:spcPct val="0"/>
              </a:spcBef>
            </a:pPr>
            <a:endPar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 name="Text Box 23"/>
          <p:cNvSpPr txBox="1">
            <a:spLocks noChangeArrowheads="1"/>
          </p:cNvSpPr>
          <p:nvPr/>
        </p:nvSpPr>
        <p:spPr bwMode="auto">
          <a:xfrm rot="-5400000">
            <a:off x="-795290" y="3520571"/>
            <a:ext cx="1914525" cy="369888"/>
          </a:xfrm>
          <a:prstGeom prst="rect">
            <a:avLst/>
          </a:prstGeom>
          <a:solidFill>
            <a:schemeClr val="bg1"/>
          </a:solidFill>
          <a:ln>
            <a:noFill/>
          </a:ln>
        </p:spPr>
        <p:txBody>
          <a:bodyPr lIns="0" tIns="0" rIns="0" bIns="0" anchor="ctr" anchorCtr="1">
            <a:spAutoFit/>
          </a:bodyPr>
          <a:lstStyle>
            <a:lvl1pPr marL="476250" indent="-47625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buFontTx/>
              <a:buNone/>
            </a:pP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Height</a:t>
            </a:r>
            <a:r>
              <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(km)</a:t>
            </a:r>
          </a:p>
        </p:txBody>
      </p:sp>
      <p:sp>
        <p:nvSpPr>
          <p:cNvPr id="7" name="Text Box 22"/>
          <p:cNvSpPr txBox="1">
            <a:spLocks noChangeArrowheads="1"/>
          </p:cNvSpPr>
          <p:nvPr/>
        </p:nvSpPr>
        <p:spPr bwMode="auto">
          <a:xfrm>
            <a:off x="-160257" y="905452"/>
            <a:ext cx="9437076" cy="417513"/>
          </a:xfrm>
          <a:prstGeom prst="rect">
            <a:avLst/>
          </a:prstGeom>
          <a:solidFill>
            <a:schemeClr val="bg1"/>
          </a:solidFill>
          <a:ln w="9525" algn="ctr">
            <a:noFill/>
            <a:miter lim="800000"/>
            <a:headEnd/>
            <a:tailEnd/>
          </a:ln>
        </p:spPr>
        <p:txBody>
          <a:bodyPr wrap="none" lIns="0" tIns="0" rIns="0" bIns="0" anchor="ctr" anchorCtr="1"/>
          <a:lstStyle/>
          <a:p>
            <a:pPr marL="476250" indent="-476250"/>
            <a:r>
              <a:rPr lang="en-US" altLang="ja-JP" dirty="0" smtClean="0">
                <a:solidFill>
                  <a:schemeClr val="tx1"/>
                </a:solidFill>
                <a:latin typeface="Arial Unicode MS" pitchFamily="50" charset="-128"/>
                <a:ea typeface="Arial Unicode MS" pitchFamily="50" charset="-128"/>
                <a:cs typeface="Arial Unicode MS" pitchFamily="50" charset="-128"/>
              </a:rPr>
              <a:t>liquid potential temperature   total water mixing ratio (t=20</a:t>
            </a:r>
            <a:r>
              <a:rPr lang="ja-JP" altLang="en-US" dirty="0">
                <a:solidFill>
                  <a:schemeClr val="tx1"/>
                </a:solidFill>
                <a:latin typeface="Arial Unicode MS" pitchFamily="50" charset="-128"/>
                <a:ea typeface="Arial Unicode MS" pitchFamily="50" charset="-128"/>
                <a:cs typeface="Arial Unicode MS" pitchFamily="50" charset="-128"/>
              </a:rPr>
              <a:t>～</a:t>
            </a:r>
            <a:r>
              <a:rPr lang="en-US" altLang="ja-JP" dirty="0">
                <a:solidFill>
                  <a:schemeClr val="tx1"/>
                </a:solidFill>
                <a:latin typeface="Arial Unicode MS" pitchFamily="50" charset="-128"/>
                <a:ea typeface="Arial Unicode MS" pitchFamily="50" charset="-128"/>
                <a:cs typeface="Arial Unicode MS" pitchFamily="50" charset="-128"/>
              </a:rPr>
              <a:t>24hr</a:t>
            </a:r>
            <a:r>
              <a:rPr lang="en-US" altLang="ja-JP" dirty="0" smtClean="0">
                <a:solidFill>
                  <a:schemeClr val="tx1"/>
                </a:solidFill>
                <a:latin typeface="Arial Unicode MS" pitchFamily="50" charset="-128"/>
                <a:ea typeface="Arial Unicode MS" pitchFamily="50" charset="-128"/>
                <a:cs typeface="Arial Unicode MS" pitchFamily="50" charset="-128"/>
              </a:rPr>
              <a:t>)</a:t>
            </a:r>
            <a:endParaRPr lang="en-US" altLang="ja-JP" dirty="0">
              <a:solidFill>
                <a:schemeClr val="tx1"/>
              </a:solidFill>
              <a:latin typeface="Arial Unicode MS" pitchFamily="50" charset="-128"/>
              <a:ea typeface="Arial Unicode MS" pitchFamily="50" charset="-128"/>
              <a:cs typeface="Arial Unicode MS" pitchFamily="50" charset="-128"/>
            </a:endParaRPr>
          </a:p>
        </p:txBody>
      </p:sp>
      <p:sp>
        <p:nvSpPr>
          <p:cNvPr id="11" name="Text Box 23"/>
          <p:cNvSpPr txBox="1">
            <a:spLocks noChangeArrowheads="1"/>
          </p:cNvSpPr>
          <p:nvPr/>
        </p:nvSpPr>
        <p:spPr bwMode="auto">
          <a:xfrm rot="-5400000">
            <a:off x="-823651" y="3556012"/>
            <a:ext cx="1914525" cy="369888"/>
          </a:xfrm>
          <a:prstGeom prst="rect">
            <a:avLst/>
          </a:prstGeom>
          <a:solidFill>
            <a:schemeClr val="bg1"/>
          </a:solidFill>
          <a:ln>
            <a:noFill/>
          </a:ln>
        </p:spPr>
        <p:txBody>
          <a:bodyPr lIns="0" tIns="0" rIns="0" bIns="0" anchor="ctr" anchorCtr="1">
            <a:spAutoFit/>
          </a:bodyPr>
          <a:lstStyle>
            <a:lvl1pPr marL="476250" indent="-47625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buFontTx/>
              <a:buNone/>
            </a:pP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Height</a:t>
            </a:r>
            <a:r>
              <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(km)</a:t>
            </a:r>
          </a:p>
        </p:txBody>
      </p:sp>
      <p:sp>
        <p:nvSpPr>
          <p:cNvPr id="12" name="Text Box 29"/>
          <p:cNvSpPr txBox="1">
            <a:spLocks noChangeArrowheads="1"/>
          </p:cNvSpPr>
          <p:nvPr/>
        </p:nvSpPr>
        <p:spPr bwMode="auto">
          <a:xfrm>
            <a:off x="3711891" y="6434354"/>
            <a:ext cx="3103562" cy="417512"/>
          </a:xfrm>
          <a:prstGeom prst="rect">
            <a:avLst/>
          </a:prstGeom>
          <a:noFill/>
          <a:ln>
            <a:noFill/>
          </a:ln>
          <a:extLst/>
        </p:spPr>
        <p:txBody>
          <a:bodyPr wrap="none" lIns="0" tIns="0" rIns="0" bIns="0" anchor="ctr" anchorCtr="1"/>
          <a:lstStyle>
            <a:lvl1pPr marL="476250" indent="-47625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buFontTx/>
              <a:buNone/>
            </a:pPr>
            <a:r>
              <a:rPr lang="ja-JP" altLang="en-US" dirty="0">
                <a:solidFill>
                  <a:schemeClr val="bg2"/>
                </a:solidFill>
              </a:rPr>
              <a:t> </a:t>
            </a:r>
            <a:r>
              <a:rPr lang="en-US" altLang="ja-JP"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(g/kg</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p>
        </p:txBody>
      </p:sp>
      <p:sp>
        <p:nvSpPr>
          <p:cNvPr id="13" name="Text Box 29"/>
          <p:cNvSpPr txBox="1">
            <a:spLocks noChangeArrowheads="1"/>
          </p:cNvSpPr>
          <p:nvPr/>
        </p:nvSpPr>
        <p:spPr bwMode="auto">
          <a:xfrm>
            <a:off x="317181" y="6448641"/>
            <a:ext cx="3578225" cy="417513"/>
          </a:xfrm>
          <a:prstGeom prst="rect">
            <a:avLst/>
          </a:prstGeom>
          <a:noFill/>
          <a:ln>
            <a:noFill/>
          </a:ln>
          <a:extLst/>
        </p:spPr>
        <p:txBody>
          <a:bodyPr wrap="none" lIns="0" tIns="0" rIns="0" bIns="0" anchor="ctr" anchorCtr="1"/>
          <a:lstStyle>
            <a:lvl1pPr marL="476250" indent="-47625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buFontTx/>
              <a:buNone/>
            </a:pPr>
            <a:r>
              <a:rPr lang="ja-JP" altLang="en-US" dirty="0">
                <a:solidFill>
                  <a:schemeClr val="bg2"/>
                </a:solidFill>
              </a:rPr>
              <a:t> </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(K)</a:t>
            </a:r>
          </a:p>
        </p:txBody>
      </p:sp>
    </p:spTree>
    <p:extLst>
      <p:ext uri="{BB962C8B-B14F-4D97-AF65-F5344CB8AC3E}">
        <p14:creationId xmlns:p14="http://schemas.microsoft.com/office/powerpoint/2010/main" val="1732878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06" y="977704"/>
            <a:ext cx="7620000" cy="5886450"/>
          </a:xfrm>
          <a:prstGeom prst="rect">
            <a:avLst/>
          </a:prstGeom>
        </p:spPr>
      </p:pic>
      <p:sp>
        <p:nvSpPr>
          <p:cNvPr id="6" name="Text Box 21"/>
          <p:cNvSpPr txBox="1">
            <a:spLocks noChangeArrowheads="1"/>
          </p:cNvSpPr>
          <p:nvPr/>
        </p:nvSpPr>
        <p:spPr bwMode="auto">
          <a:xfrm>
            <a:off x="4093491" y="917579"/>
            <a:ext cx="5189624" cy="425706"/>
          </a:xfrm>
          <a:prstGeom prst="rect">
            <a:avLst/>
          </a:prstGeom>
          <a:solidFill>
            <a:schemeClr val="bg1"/>
          </a:solidFill>
          <a:ln w="9525" algn="ctr">
            <a:noFill/>
            <a:miter lim="800000"/>
            <a:headEnd/>
            <a:tailEnd/>
          </a:ln>
        </p:spPr>
        <p:txBody>
          <a:bodyPr wrap="none" lIns="0" tIns="0" rIns="0" bIns="0" anchor="ctr" anchorCtr="1"/>
          <a:lstStyle/>
          <a:p>
            <a:pPr marL="476250" indent="-476250"/>
            <a:r>
              <a:rPr lang="en-US" altLang="ja-JP" dirty="0" smtClean="0">
                <a:solidFill>
                  <a:schemeClr val="tx1"/>
                </a:solidFill>
                <a:latin typeface="Arial Unicode MS" pitchFamily="50" charset="-128"/>
                <a:ea typeface="Arial Unicode MS" pitchFamily="50" charset="-128"/>
                <a:cs typeface="Arial Unicode MS" pitchFamily="50" charset="-128"/>
              </a:rPr>
              <a:t>Cloud </a:t>
            </a:r>
            <a:r>
              <a:rPr lang="en-US" altLang="ja-JP" dirty="0">
                <a:solidFill>
                  <a:schemeClr val="tx1"/>
                </a:solidFill>
                <a:latin typeface="Arial Unicode MS" pitchFamily="50" charset="-128"/>
                <a:ea typeface="Arial Unicode MS" pitchFamily="50" charset="-128"/>
                <a:cs typeface="Arial Unicode MS" pitchFamily="50" charset="-128"/>
              </a:rPr>
              <a:t>water </a:t>
            </a:r>
            <a:r>
              <a:rPr lang="en-US" altLang="ja-JP" dirty="0" smtClean="0">
                <a:solidFill>
                  <a:schemeClr val="tx1"/>
                </a:solidFill>
                <a:latin typeface="Arial Unicode MS" pitchFamily="50" charset="-128"/>
                <a:ea typeface="Arial Unicode MS" pitchFamily="50" charset="-128"/>
                <a:cs typeface="Arial Unicode MS" pitchFamily="50" charset="-128"/>
              </a:rPr>
              <a:t>Mixing ratio (t=20</a:t>
            </a:r>
            <a:r>
              <a:rPr lang="ja-JP" altLang="en-US" dirty="0" smtClean="0">
                <a:solidFill>
                  <a:schemeClr val="tx1"/>
                </a:solidFill>
                <a:latin typeface="Arial Unicode MS" pitchFamily="50" charset="-128"/>
                <a:ea typeface="Arial Unicode MS" pitchFamily="50" charset="-128"/>
                <a:cs typeface="Arial Unicode MS" pitchFamily="50" charset="-128"/>
              </a:rPr>
              <a:t>～</a:t>
            </a:r>
            <a:r>
              <a:rPr lang="en-US" altLang="ja-JP" dirty="0" smtClean="0">
                <a:solidFill>
                  <a:schemeClr val="tx1"/>
                </a:solidFill>
                <a:latin typeface="Arial Unicode MS" pitchFamily="50" charset="-128"/>
                <a:ea typeface="Arial Unicode MS" pitchFamily="50" charset="-128"/>
                <a:cs typeface="Arial Unicode MS" pitchFamily="50" charset="-128"/>
              </a:rPr>
              <a:t>24hr)</a:t>
            </a:r>
            <a:endParaRPr lang="en-US" altLang="ja-JP" dirty="0">
              <a:solidFill>
                <a:schemeClr val="tx1"/>
              </a:solidFill>
              <a:latin typeface="Arial Unicode MS" pitchFamily="50" charset="-128"/>
              <a:ea typeface="Arial Unicode MS" pitchFamily="50" charset="-128"/>
              <a:cs typeface="Arial Unicode MS" pitchFamily="50" charset="-128"/>
            </a:endParaRPr>
          </a:p>
        </p:txBody>
      </p:sp>
      <p:grpSp>
        <p:nvGrpSpPr>
          <p:cNvPr id="11" name="グループ化 10"/>
          <p:cNvGrpSpPr/>
          <p:nvPr/>
        </p:nvGrpSpPr>
        <p:grpSpPr>
          <a:xfrm>
            <a:off x="-288006" y="680400"/>
            <a:ext cx="9725082" cy="6089675"/>
            <a:chOff x="-288006" y="680400"/>
            <a:chExt cx="9725082" cy="6089675"/>
          </a:xfrm>
        </p:grpSpPr>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06" y="680400"/>
              <a:ext cx="7620000" cy="5886450"/>
            </a:xfrm>
            <a:prstGeom prst="rect">
              <a:avLst/>
            </a:prstGeom>
          </p:spPr>
        </p:pic>
        <p:sp>
          <p:nvSpPr>
            <p:cNvPr id="5" name="Text Box 23"/>
            <p:cNvSpPr txBox="1">
              <a:spLocks noChangeArrowheads="1"/>
            </p:cNvSpPr>
            <p:nvPr/>
          </p:nvSpPr>
          <p:spPr bwMode="auto">
            <a:xfrm rot="-5400000">
              <a:off x="-795290" y="3520571"/>
              <a:ext cx="1914525" cy="369888"/>
            </a:xfrm>
            <a:prstGeom prst="rect">
              <a:avLst/>
            </a:prstGeom>
            <a:solidFill>
              <a:schemeClr val="bg1"/>
            </a:solidFill>
            <a:ln>
              <a:noFill/>
            </a:ln>
          </p:spPr>
          <p:txBody>
            <a:bodyPr lIns="0" tIns="0" rIns="0" bIns="0" anchor="ctr" anchorCtr="1">
              <a:spAutoFit/>
            </a:bodyPr>
            <a:lstStyle>
              <a:lvl1pPr marL="476250" indent="-47625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buFontTx/>
                <a:buNone/>
              </a:pP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Height</a:t>
              </a:r>
              <a:r>
                <a:rPr lang="ja-JP" altLang="en-US"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(km)</a:t>
              </a:r>
            </a:p>
          </p:txBody>
        </p:sp>
        <p:sp>
          <p:nvSpPr>
            <p:cNvPr id="7" name="Text Box 22"/>
            <p:cNvSpPr txBox="1">
              <a:spLocks noChangeArrowheads="1"/>
            </p:cNvSpPr>
            <p:nvPr/>
          </p:nvSpPr>
          <p:spPr bwMode="auto">
            <a:xfrm>
              <a:off x="288301" y="905452"/>
              <a:ext cx="9148775" cy="417513"/>
            </a:xfrm>
            <a:prstGeom prst="rect">
              <a:avLst/>
            </a:prstGeom>
            <a:solidFill>
              <a:schemeClr val="bg1"/>
            </a:solidFill>
            <a:ln w="9525" algn="ctr">
              <a:noFill/>
              <a:miter lim="800000"/>
              <a:headEnd/>
              <a:tailEnd/>
            </a:ln>
          </p:spPr>
          <p:txBody>
            <a:bodyPr wrap="none" lIns="0" tIns="0" rIns="0" bIns="0" anchor="ctr" anchorCtr="1"/>
            <a:lstStyle/>
            <a:p>
              <a:pPr marL="476250" indent="-476250"/>
              <a:r>
                <a:rPr lang="en-US" altLang="ja-JP" dirty="0" smtClean="0">
                  <a:solidFill>
                    <a:schemeClr val="tx1"/>
                  </a:solidFill>
                  <a:latin typeface="Arial Unicode MS" pitchFamily="50" charset="-128"/>
                  <a:ea typeface="Arial Unicode MS" pitchFamily="50" charset="-128"/>
                  <a:cs typeface="Arial Unicode MS" pitchFamily="50" charset="-128"/>
                </a:rPr>
                <a:t>Rain water, Total water, and Cloud </a:t>
              </a:r>
              <a:r>
                <a:rPr lang="en-US" altLang="ja-JP" dirty="0">
                  <a:solidFill>
                    <a:schemeClr val="tx1"/>
                  </a:solidFill>
                  <a:latin typeface="Arial Unicode MS" pitchFamily="50" charset="-128"/>
                  <a:ea typeface="Arial Unicode MS" pitchFamily="50" charset="-128"/>
                  <a:cs typeface="Arial Unicode MS" pitchFamily="50" charset="-128"/>
                </a:rPr>
                <a:t>water Mixing ratio (t=20</a:t>
              </a:r>
              <a:r>
                <a:rPr lang="ja-JP" altLang="en-US" dirty="0">
                  <a:solidFill>
                    <a:schemeClr val="tx1"/>
                  </a:solidFill>
                  <a:latin typeface="Arial Unicode MS" pitchFamily="50" charset="-128"/>
                  <a:ea typeface="Arial Unicode MS" pitchFamily="50" charset="-128"/>
                  <a:cs typeface="Arial Unicode MS" pitchFamily="50" charset="-128"/>
                </a:rPr>
                <a:t>～</a:t>
              </a:r>
              <a:r>
                <a:rPr lang="en-US" altLang="ja-JP" dirty="0">
                  <a:solidFill>
                    <a:schemeClr val="tx1"/>
                  </a:solidFill>
                  <a:latin typeface="Arial Unicode MS" pitchFamily="50" charset="-128"/>
                  <a:ea typeface="Arial Unicode MS" pitchFamily="50" charset="-128"/>
                  <a:cs typeface="Arial Unicode MS" pitchFamily="50" charset="-128"/>
                </a:rPr>
                <a:t>24hr</a:t>
              </a:r>
              <a:r>
                <a:rPr lang="en-US" altLang="ja-JP" dirty="0" smtClean="0">
                  <a:solidFill>
                    <a:schemeClr val="tx1"/>
                  </a:solidFill>
                  <a:latin typeface="Arial Unicode MS" pitchFamily="50" charset="-128"/>
                  <a:ea typeface="Arial Unicode MS" pitchFamily="50" charset="-128"/>
                  <a:cs typeface="Arial Unicode MS" pitchFamily="50" charset="-128"/>
                </a:rPr>
                <a:t>)</a:t>
              </a:r>
              <a:endParaRPr lang="en-US" altLang="ja-JP" dirty="0">
                <a:solidFill>
                  <a:schemeClr val="tx1"/>
                </a:solidFill>
                <a:latin typeface="Arial Unicode MS" pitchFamily="50" charset="-128"/>
                <a:ea typeface="Arial Unicode MS" pitchFamily="50" charset="-128"/>
                <a:cs typeface="Arial Unicode MS" pitchFamily="50" charset="-128"/>
              </a:endParaRPr>
            </a:p>
          </p:txBody>
        </p:sp>
        <p:sp>
          <p:nvSpPr>
            <p:cNvPr id="8" name="Text Box 29"/>
            <p:cNvSpPr txBox="1">
              <a:spLocks noChangeArrowheads="1"/>
            </p:cNvSpPr>
            <p:nvPr/>
          </p:nvSpPr>
          <p:spPr bwMode="auto">
            <a:xfrm>
              <a:off x="3732216" y="6338888"/>
              <a:ext cx="3103562" cy="417512"/>
            </a:xfrm>
            <a:prstGeom prst="rect">
              <a:avLst/>
            </a:prstGeom>
            <a:solidFill>
              <a:schemeClr val="bg1"/>
            </a:solidFill>
            <a:ln w="9525" algn="ctr">
              <a:noFill/>
              <a:miter lim="800000"/>
              <a:headEnd/>
              <a:tailEnd/>
            </a:ln>
          </p:spPr>
          <p:txBody>
            <a:bodyPr wrap="none" lIns="0" tIns="0" rIns="0" bIns="0" anchor="ctr" anchorCtr="1"/>
            <a:lstStyle/>
            <a:p>
              <a:pPr marL="476250" indent="-476250"/>
              <a:r>
                <a:rPr lang="ja-JP" altLang="en-US" dirty="0">
                  <a:solidFill>
                    <a:schemeClr val="tx1"/>
                  </a:solidFill>
                </a:rPr>
                <a:t> </a:t>
              </a:r>
              <a:r>
                <a:rPr lang="en-US" altLang="ja-JP" dirty="0">
                  <a:solidFill>
                    <a:schemeClr val="tx1"/>
                  </a:solidFill>
                  <a:latin typeface="Arial Unicode MS" pitchFamily="50" charset="-128"/>
                  <a:ea typeface="Arial Unicode MS" pitchFamily="50" charset="-128"/>
                  <a:cs typeface="Arial Unicode MS" pitchFamily="50" charset="-128"/>
                </a:rPr>
                <a:t>(mg/kg)</a:t>
              </a:r>
            </a:p>
          </p:txBody>
        </p:sp>
        <p:sp>
          <p:nvSpPr>
            <p:cNvPr id="9" name="Text Box 29"/>
            <p:cNvSpPr txBox="1">
              <a:spLocks noChangeArrowheads="1"/>
            </p:cNvSpPr>
            <p:nvPr/>
          </p:nvSpPr>
          <p:spPr bwMode="auto">
            <a:xfrm>
              <a:off x="520090" y="6352563"/>
              <a:ext cx="3103562" cy="417512"/>
            </a:xfrm>
            <a:prstGeom prst="rect">
              <a:avLst/>
            </a:prstGeom>
            <a:solidFill>
              <a:schemeClr val="bg1"/>
            </a:solidFill>
            <a:ln w="9525" algn="ctr">
              <a:noFill/>
              <a:miter lim="800000"/>
              <a:headEnd/>
              <a:tailEnd/>
            </a:ln>
          </p:spPr>
          <p:txBody>
            <a:bodyPr wrap="none" lIns="0" tIns="0" rIns="0" bIns="0" anchor="ctr" anchorCtr="1"/>
            <a:lstStyle/>
            <a:p>
              <a:pPr marL="476250" indent="-476250"/>
              <a:r>
                <a:rPr lang="ja-JP" altLang="en-US" dirty="0">
                  <a:solidFill>
                    <a:schemeClr val="tx1"/>
                  </a:solidFill>
                </a:rPr>
                <a:t> </a:t>
              </a:r>
              <a:r>
                <a:rPr lang="en-US" altLang="ja-JP" dirty="0">
                  <a:solidFill>
                    <a:schemeClr val="tx1"/>
                  </a:solidFill>
                  <a:latin typeface="Arial Unicode MS" pitchFamily="50" charset="-128"/>
                  <a:ea typeface="Arial Unicode MS" pitchFamily="50" charset="-128"/>
                  <a:cs typeface="Arial Unicode MS" pitchFamily="50" charset="-128"/>
                </a:rPr>
                <a:t>(mg/kg)</a:t>
              </a:r>
            </a:p>
          </p:txBody>
        </p:sp>
      </p:grpSp>
      <p:sp>
        <p:nvSpPr>
          <p:cNvPr id="3" name="テキスト ボックス 5"/>
          <p:cNvSpPr txBox="1">
            <a:spLocks noChangeArrowheads="1"/>
          </p:cNvSpPr>
          <p:nvPr/>
        </p:nvSpPr>
        <p:spPr bwMode="auto">
          <a:xfrm>
            <a:off x="6736080" y="1288085"/>
            <a:ext cx="3200400" cy="5632311"/>
          </a:xfrm>
          <a:prstGeom prst="rect">
            <a:avLst/>
          </a:prstGeom>
          <a:noFill/>
          <a:ln>
            <a:noFill/>
          </a:ln>
        </p:spPr>
        <p:txBody>
          <a:bodyPr wrap="square">
            <a:spAutoFit/>
          </a:bodyPr>
          <a:lstStyle>
            <a:lvl1pPr marL="265113" indent="-265113"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pP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We try to use autoconversion schemes proposed by </a:t>
            </a:r>
            <a:r>
              <a:rPr lang="en-US" altLang="ja-JP" sz="20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Khairoutdinov</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 and </a:t>
            </a:r>
            <a:r>
              <a:rPr lang="en-US" altLang="ja-JP" sz="20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Kogan</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Beheng</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a:latin typeface="Arial Unicode MS" panose="020B0604020202020204" pitchFamily="50" charset="-128"/>
                <a:ea typeface="Arial Unicode MS" panose="020B0604020202020204" pitchFamily="50" charset="-128"/>
                <a:cs typeface="Arial Unicode MS" panose="020B0604020202020204" pitchFamily="50" charset="-128"/>
              </a:rPr>
              <a:t>Seifert and </a:t>
            </a:r>
            <a:r>
              <a:rPr lang="en-US" altLang="ja-JP" sz="20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Beheng</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 using 3 parameters, and our new scheme.  </a:t>
            </a:r>
            <a:endParaRPr lang="en-US" altLang="ja-JP" sz="2000" b="0" dirty="0">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spcBef>
                <a:spcPct val="0"/>
              </a:spcBef>
            </a:pP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The figure shows vertical profile of </a:t>
            </a:r>
            <a:r>
              <a:rPr lang="en-US" altLang="ja-JP" sz="20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000" b="0" baseline="-25000" dirty="0" err="1" smtClean="0">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000" b="0" baseline="-25000" dirty="0" err="1" smtClean="0">
                <a:latin typeface="Arial Unicode MS" panose="020B0604020202020204" pitchFamily="50" charset="-128"/>
                <a:ea typeface="Arial Unicode MS" panose="020B0604020202020204" pitchFamily="50" charset="-128"/>
                <a:cs typeface="Arial Unicode MS" panose="020B0604020202020204" pitchFamily="50" charset="-128"/>
              </a:rPr>
              <a:t>l</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 and q</a:t>
            </a:r>
            <a:r>
              <a:rPr lang="en-US" altLang="ja-JP" sz="2000" b="0" baseline="-25000" dirty="0" smtClean="0">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a:t>
            </a:r>
          </a:p>
          <a:p>
            <a:pPr eaLnBrk="1" hangingPunct="1">
              <a:spcBef>
                <a:spcPct val="0"/>
              </a:spcBef>
            </a:pP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Results : All bulk autoconversion schemes give much smaller </a:t>
            </a:r>
            <a:r>
              <a:rPr lang="en-US" altLang="ja-JP" sz="20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000" b="0" baseline="-25000" dirty="0" err="1" smtClean="0">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 stored in clouds compared with the bin model result.    (this result is uncertain.)   </a:t>
            </a:r>
            <a:endPar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 name="タイトル 1"/>
          <p:cNvSpPr>
            <a:spLocks noGrp="1"/>
          </p:cNvSpPr>
          <p:nvPr>
            <p:ph type="title"/>
          </p:nvPr>
        </p:nvSpPr>
        <p:spPr/>
        <p:txBody>
          <a:bodyPr>
            <a:normAutofit fontScale="90000"/>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Ⅳ.</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B</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in-bulk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combined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model results with replacing A2. </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35327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1057275"/>
            <a:ext cx="9791700" cy="567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a:spcBef>
                <a:spcPct val="20000"/>
              </a:spcBef>
              <a:defRPr sz="2400" b="1">
                <a:solidFill>
                  <a:schemeClr val="tx1"/>
                </a:solidFill>
                <a:latin typeface="HG丸ｺﾞｼｯｸM-PRO" panose="020F0600000000000000" pitchFamily="50" charset="-128"/>
                <a:ea typeface="HG丸ｺﾞｼｯｸM-PRO" panose="020F0600000000000000" pitchFamily="50" charset="-128"/>
              </a:defRPr>
            </a:lvl1pPr>
            <a:lvl2pPr marL="820738" indent="-363538">
              <a:spcBef>
                <a:spcPct val="20000"/>
              </a:spcBef>
              <a:buChar char="–"/>
              <a:defRPr kumimoji="1" sz="2400" b="1">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b="1">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400" b="1">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400" b="1">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1"/>
                </a:solidFill>
                <a:latin typeface="HG丸ｺﾞｼｯｸM-PRO" panose="020F0600000000000000" pitchFamily="50" charset="-128"/>
                <a:ea typeface="HG丸ｺﾞｼｯｸM-PRO" panose="020F0600000000000000" pitchFamily="50" charset="-128"/>
              </a:defRPr>
            </a:lvl9pPr>
          </a:lstStyle>
          <a:p>
            <a:pPr>
              <a:lnSpc>
                <a:spcPts val="2400"/>
              </a:lnSpc>
              <a:spcBef>
                <a:spcPts val="1800"/>
              </a:spcBef>
              <a:buFont typeface="Wingdings" pitchFamily="2" charset="2"/>
              <a:buChar char="l"/>
              <a:defRPr/>
            </a:pPr>
            <a:r>
              <a:rPr lang="en-US" altLang="ja-JP" b="0" dirty="0" smtClean="0">
                <a:latin typeface="Arial Unicode MS" pitchFamily="50" charset="-128"/>
                <a:ea typeface="Arial Unicode MS" pitchFamily="50" charset="-128"/>
                <a:cs typeface="Arial Unicode MS" pitchFamily="50" charset="-128"/>
              </a:rPr>
              <a:t>A </a:t>
            </a:r>
            <a:r>
              <a:rPr lang="en-US" altLang="ja-JP" b="0" dirty="0">
                <a:latin typeface="Arial Unicode MS" pitchFamily="50" charset="-128"/>
                <a:ea typeface="Arial Unicode MS" pitchFamily="50" charset="-128"/>
                <a:cs typeface="Arial Unicode MS" pitchFamily="50" charset="-128"/>
              </a:rPr>
              <a:t>numerical experiment of cumulus convection observed during RICO was performed using </a:t>
            </a:r>
            <a:r>
              <a:rPr lang="en-US" altLang="ja-JP" b="0" dirty="0">
                <a:solidFill>
                  <a:srgbClr val="FF0000"/>
                </a:solidFill>
                <a:latin typeface="Arial Unicode MS" pitchFamily="50" charset="-128"/>
                <a:ea typeface="Arial Unicode MS" pitchFamily="50" charset="-128"/>
                <a:cs typeface="Arial Unicode MS" pitchFamily="50" charset="-128"/>
              </a:rPr>
              <a:t>a bin microphysical </a:t>
            </a:r>
            <a:r>
              <a:rPr lang="en-US" altLang="ja-JP" b="0" dirty="0" smtClean="0">
                <a:solidFill>
                  <a:srgbClr val="FF0000"/>
                </a:solidFill>
                <a:latin typeface="Arial Unicode MS" pitchFamily="50" charset="-128"/>
                <a:ea typeface="Arial Unicode MS" pitchFamily="50" charset="-128"/>
                <a:cs typeface="Arial Unicode MS" pitchFamily="50" charset="-128"/>
              </a:rPr>
              <a:t>model for warm rain developed by Kuba and Fujiyoshi</a:t>
            </a:r>
            <a:r>
              <a:rPr lang="en-US" altLang="ja-JP" b="0" dirty="0" smtClean="0">
                <a:latin typeface="Arial Unicode MS" pitchFamily="50" charset="-128"/>
                <a:ea typeface="Arial Unicode MS" pitchFamily="50" charset="-128"/>
                <a:cs typeface="Arial Unicode MS" pitchFamily="50" charset="-128"/>
              </a:rPr>
              <a:t>.</a:t>
            </a:r>
          </a:p>
          <a:p>
            <a:pPr marL="342900" indent="-342900">
              <a:lnSpc>
                <a:spcPts val="2400"/>
              </a:lnSpc>
              <a:spcBef>
                <a:spcPts val="1200"/>
              </a:spcBef>
              <a:buFont typeface="Arial" panose="020B0604020202020204" pitchFamily="34" charset="0"/>
              <a:buChar char="•"/>
            </a:pPr>
            <a:r>
              <a:rPr lang="en-US" altLang="ja-JP" b="0" dirty="0" smtClean="0">
                <a:latin typeface="Arial Unicode MS" pitchFamily="50" charset="-128"/>
                <a:ea typeface="Arial Unicode MS" pitchFamily="50" charset="-128"/>
                <a:cs typeface="Arial Unicode MS" pitchFamily="50" charset="-128"/>
              </a:rPr>
              <a:t>In this model, the number of activated aerosols is determined by a parameterization scheme in terms of w. </a:t>
            </a:r>
          </a:p>
          <a:p>
            <a:pPr marL="342900" indent="-342900">
              <a:lnSpc>
                <a:spcPts val="2400"/>
              </a:lnSpc>
              <a:spcBef>
                <a:spcPts val="1200"/>
              </a:spcBef>
              <a:buFont typeface="Arial" panose="020B0604020202020204" pitchFamily="34" charset="0"/>
              <a:buChar char="•"/>
            </a:pPr>
            <a:r>
              <a:rPr lang="en-US" altLang="ja-JP" b="0" dirty="0" smtClean="0">
                <a:latin typeface="Arial Unicode MS" pitchFamily="50" charset="-128"/>
                <a:ea typeface="Arial Unicode MS" pitchFamily="50" charset="-128"/>
                <a:cs typeface="Arial Unicode MS" pitchFamily="50" charset="-128"/>
              </a:rPr>
              <a:t>The results of the simulation becomes well if we include the </a:t>
            </a:r>
            <a:r>
              <a:rPr lang="en-US" altLang="ja-JP" b="0" dirty="0">
                <a:latin typeface="Arial Unicode MS" pitchFamily="50" charset="-128"/>
                <a:ea typeface="Arial Unicode MS" pitchFamily="50" charset="-128"/>
                <a:cs typeface="Arial Unicode MS" pitchFamily="50" charset="-128"/>
              </a:rPr>
              <a:t>aerosol activation process in clouds in the </a:t>
            </a:r>
            <a:r>
              <a:rPr lang="en-US" altLang="ja-JP" b="0" dirty="0" smtClean="0">
                <a:latin typeface="Arial Unicode MS" pitchFamily="50" charset="-128"/>
                <a:ea typeface="Arial Unicode MS" pitchFamily="50" charset="-128"/>
                <a:cs typeface="Arial Unicode MS" pitchFamily="50" charset="-128"/>
              </a:rPr>
              <a:t>model.  </a:t>
            </a:r>
          </a:p>
          <a:p>
            <a:pPr>
              <a:lnSpc>
                <a:spcPts val="2400"/>
              </a:lnSpc>
              <a:spcBef>
                <a:spcPts val="1200"/>
              </a:spcBef>
              <a:buFont typeface="Wingdings" panose="05000000000000000000" pitchFamily="2" charset="2"/>
              <a:buChar char="l"/>
            </a:pPr>
            <a:r>
              <a:rPr lang="en-US" altLang="ja-JP" b="0" dirty="0" smtClean="0">
                <a:latin typeface="Arial Unicode MS" pitchFamily="50" charset="-128"/>
                <a:ea typeface="Arial Unicode MS" pitchFamily="50" charset="-128"/>
                <a:cs typeface="Arial Unicode MS" pitchFamily="50" charset="-128"/>
              </a:rPr>
              <a:t>A </a:t>
            </a:r>
            <a:r>
              <a:rPr lang="en-US" altLang="ja-JP" b="0" dirty="0" smtClean="0">
                <a:solidFill>
                  <a:srgbClr val="FF0000"/>
                </a:solidFill>
                <a:latin typeface="Arial Unicode MS" pitchFamily="50" charset="-128"/>
                <a:ea typeface="Arial Unicode MS" pitchFamily="50" charset="-128"/>
                <a:cs typeface="Arial Unicode MS" pitchFamily="50" charset="-128"/>
              </a:rPr>
              <a:t>2-moment 2-classes</a:t>
            </a:r>
            <a:r>
              <a:rPr lang="en-US" altLang="ja-JP" b="0" dirty="0" smtClean="0">
                <a:latin typeface="Arial Unicode MS" pitchFamily="50" charset="-128"/>
                <a:ea typeface="Arial Unicode MS" pitchFamily="50" charset="-128"/>
                <a:cs typeface="Arial Unicode MS" pitchFamily="50" charset="-128"/>
              </a:rPr>
              <a:t> </a:t>
            </a:r>
            <a:r>
              <a:rPr lang="en-US" altLang="ja-JP" b="0" dirty="0" smtClean="0">
                <a:solidFill>
                  <a:srgbClr val="FF0000"/>
                </a:solidFill>
                <a:latin typeface="Arial Unicode MS" pitchFamily="50" charset="-128"/>
                <a:ea typeface="Arial Unicode MS" pitchFamily="50" charset="-128"/>
                <a:cs typeface="Arial Unicode MS" pitchFamily="50" charset="-128"/>
              </a:rPr>
              <a:t>bulk scheme is developed</a:t>
            </a:r>
            <a:r>
              <a:rPr lang="en-US" altLang="ja-JP" b="0" dirty="0" smtClean="0">
                <a:latin typeface="Arial Unicode MS" pitchFamily="50" charset="-128"/>
                <a:ea typeface="Arial Unicode MS" pitchFamily="50" charset="-128"/>
                <a:cs typeface="Arial Unicode MS" pitchFamily="50" charset="-128"/>
              </a:rPr>
              <a:t> by using the Bin model results.  </a:t>
            </a:r>
          </a:p>
          <a:p>
            <a:pPr marL="342900" indent="-342900">
              <a:lnSpc>
                <a:spcPts val="2400"/>
              </a:lnSpc>
              <a:spcBef>
                <a:spcPts val="1200"/>
              </a:spcBef>
              <a:buFont typeface="Arial" panose="020B0604020202020204" pitchFamily="34" charset="0"/>
              <a:buChar char="•"/>
            </a:pPr>
            <a:r>
              <a:rPr lang="en-US" altLang="ja-JP" b="0" dirty="0" smtClean="0">
                <a:latin typeface="Arial Unicode MS" pitchFamily="50" charset="-128"/>
                <a:ea typeface="Arial Unicode MS" pitchFamily="50" charset="-128"/>
                <a:cs typeface="Arial Unicode MS" pitchFamily="50" charset="-128"/>
              </a:rPr>
              <a:t>The exponential formulae are assumed and the variables and coefficients are determined from the condition of minimum of RMS errors.   </a:t>
            </a:r>
          </a:p>
          <a:p>
            <a:pPr marL="342900" indent="-342900">
              <a:lnSpc>
                <a:spcPts val="2400"/>
              </a:lnSpc>
              <a:spcBef>
                <a:spcPts val="1200"/>
              </a:spcBef>
              <a:buFont typeface="Arial" panose="020B0604020202020204" pitchFamily="34" charset="0"/>
              <a:buChar char="•"/>
            </a:pPr>
            <a:r>
              <a:rPr lang="en-US" altLang="ja-JP" b="0" dirty="0">
                <a:solidFill>
                  <a:srgbClr val="FF0000"/>
                </a:solidFill>
                <a:latin typeface="Arial Unicode MS" pitchFamily="50" charset="-128"/>
                <a:ea typeface="Arial Unicode MS" pitchFamily="50" charset="-128"/>
                <a:cs typeface="Arial Unicode MS" pitchFamily="50" charset="-128"/>
              </a:rPr>
              <a:t>V</a:t>
            </a:r>
            <a:r>
              <a:rPr lang="en-US" altLang="ja-JP" b="0" dirty="0" smtClean="0">
                <a:solidFill>
                  <a:srgbClr val="FF0000"/>
                </a:solidFill>
                <a:latin typeface="Arial Unicode MS" pitchFamily="50" charset="-128"/>
                <a:ea typeface="Arial Unicode MS" pitchFamily="50" charset="-128"/>
                <a:cs typeface="Arial Unicode MS" pitchFamily="50" charset="-128"/>
              </a:rPr>
              <a:t>erification</a:t>
            </a:r>
            <a:r>
              <a:rPr lang="en-US" altLang="ja-JP" b="0" dirty="0" smtClean="0">
                <a:latin typeface="Arial Unicode MS" pitchFamily="50" charset="-128"/>
                <a:ea typeface="Arial Unicode MS" pitchFamily="50" charset="-128"/>
                <a:cs typeface="Arial Unicode MS" pitchFamily="50" charset="-128"/>
              </a:rPr>
              <a:t> of the bulk schemes </a:t>
            </a:r>
            <a:r>
              <a:rPr lang="en-US" altLang="ja-JP" b="0" dirty="0" smtClean="0">
                <a:solidFill>
                  <a:srgbClr val="FF0000"/>
                </a:solidFill>
                <a:latin typeface="Arial Unicode MS" pitchFamily="50" charset="-128"/>
                <a:ea typeface="Arial Unicode MS" pitchFamily="50" charset="-128"/>
                <a:cs typeface="Arial Unicode MS" pitchFamily="50" charset="-128"/>
              </a:rPr>
              <a:t>will be done</a:t>
            </a:r>
            <a:r>
              <a:rPr lang="en-US" altLang="ja-JP" b="0" dirty="0" smtClean="0">
                <a:latin typeface="Arial Unicode MS" pitchFamily="50" charset="-128"/>
                <a:ea typeface="Arial Unicode MS" pitchFamily="50" charset="-128"/>
                <a:cs typeface="Arial Unicode MS" pitchFamily="50" charset="-128"/>
              </a:rPr>
              <a:t> by using a bin-bulk combined model.   Tentative results indicate that the bulk autoconversion schemes including our new scheme give much </a:t>
            </a:r>
            <a:r>
              <a:rPr lang="en-US" altLang="ja-JP" b="0" dirty="0">
                <a:latin typeface="Arial Unicode MS" panose="020B0604020202020204" pitchFamily="50" charset="-128"/>
                <a:ea typeface="Arial Unicode MS" panose="020B0604020202020204" pitchFamily="50" charset="-128"/>
                <a:cs typeface="Arial Unicode MS" panose="020B0604020202020204" pitchFamily="50" charset="-128"/>
              </a:rPr>
              <a:t>smaller </a:t>
            </a:r>
            <a:r>
              <a:rPr lang="en-US" altLang="ja-JP" b="0" dirty="0" err="1">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b="0" baseline="-25000" dirty="0" err="1">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b="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b="0" dirty="0" smtClean="0">
                <a:latin typeface="Arial Unicode MS" panose="020B0604020202020204" pitchFamily="50" charset="-128"/>
                <a:ea typeface="Arial Unicode MS" panose="020B0604020202020204" pitchFamily="50" charset="-128"/>
                <a:cs typeface="Arial Unicode MS" panose="020B0604020202020204" pitchFamily="50" charset="-128"/>
              </a:rPr>
              <a:t>stored in clouds compared with the bin model.   (bug?)</a:t>
            </a:r>
          </a:p>
          <a:p>
            <a:pPr marL="0" indent="0">
              <a:lnSpc>
                <a:spcPts val="2400"/>
              </a:lnSpc>
              <a:spcBef>
                <a:spcPts val="1200"/>
              </a:spcBef>
            </a:pPr>
            <a:endParaRPr lang="en-US" altLang="ja-JP" b="0" dirty="0">
              <a:latin typeface="+mn-ea"/>
              <a:cs typeface="Arial Unicode MS" pitchFamily="50" charset="-128"/>
            </a:endParaRPr>
          </a:p>
        </p:txBody>
      </p:sp>
      <p:sp>
        <p:nvSpPr>
          <p:cNvPr id="40963" name="Rectangle 3"/>
          <p:cNvSpPr>
            <a:spLocks noChangeArrowheads="1"/>
          </p:cNvSpPr>
          <p:nvPr/>
        </p:nvSpPr>
        <p:spPr bwMode="auto">
          <a:xfrm>
            <a:off x="0" y="306388"/>
            <a:ext cx="9906000" cy="658812"/>
          </a:xfrm>
          <a:prstGeom prst="rect">
            <a:avLst/>
          </a:prstGeom>
          <a:solidFill>
            <a:srgbClr val="00007F"/>
          </a:solidFill>
          <a:ln w="9525">
            <a:noFill/>
            <a:miter lim="800000"/>
            <a:headEnd/>
            <a:tailEnd/>
          </a:ln>
        </p:spPr>
        <p:txBody>
          <a:bodyPr anchor="ctr"/>
          <a:lstStyle/>
          <a:p>
            <a:pPr algn="ctr">
              <a:defRPr/>
            </a:pPr>
            <a:r>
              <a:rPr lang="en-US" altLang="ja-JP" sz="3600" dirty="0" smtClean="0">
                <a:solidFill>
                  <a:schemeClr val="bg1"/>
                </a:solidFill>
                <a:latin typeface="Arial Unicode MS" pitchFamily="50" charset="-128"/>
                <a:ea typeface="Arial Unicode MS" pitchFamily="50" charset="-128"/>
                <a:cs typeface="Arial Unicode MS" pitchFamily="50" charset="-128"/>
              </a:rPr>
              <a:t>Summary  </a:t>
            </a:r>
            <a:endParaRPr lang="en-US" altLang="ja-JP" sz="3600" dirty="0">
              <a:solidFill>
                <a:schemeClr val="bg1"/>
              </a:solidFill>
            </a:endParaRPr>
          </a:p>
        </p:txBody>
      </p:sp>
    </p:spTree>
    <p:extLst>
      <p:ext uri="{BB962C8B-B14F-4D97-AF65-F5344CB8AC3E}">
        <p14:creationId xmlns:p14="http://schemas.microsoft.com/office/powerpoint/2010/main" val="2044815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0" y="306000"/>
            <a:ext cx="9906000" cy="572400"/>
          </a:xfrm>
          <a:solidFill>
            <a:srgbClr val="00007F"/>
          </a:solidFill>
        </p:spPr>
        <p:txBody>
          <a:bodyPr>
            <a:normAutofit/>
          </a:bodyPr>
          <a:lstStyle/>
          <a:p>
            <a:r>
              <a:rPr lang="en-US" altLang="ja-JP" sz="3000" b="1" dirty="0" smtClean="0">
                <a:latin typeface="Arial Unicode MS" panose="020B0604020202020204" pitchFamily="50" charset="-128"/>
                <a:ea typeface="Arial Unicode MS" panose="020B0604020202020204" pitchFamily="50" charset="-128"/>
                <a:cs typeface="Arial Unicode MS" panose="020B0604020202020204" pitchFamily="50" charset="-128"/>
              </a:rPr>
              <a:t>Ⅰ</a:t>
            </a:r>
            <a:r>
              <a:rPr lang="ja-JP" altLang="en-US" sz="3000" b="1" dirty="0" err="1"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3000" dirty="0" smtClean="0">
                <a:latin typeface="Arial Unicode MS" panose="020B0604020202020204" pitchFamily="50" charset="-128"/>
                <a:ea typeface="Arial Unicode MS" panose="020B0604020202020204" pitchFamily="50" charset="-128"/>
                <a:cs typeface="Arial Unicode MS" panose="020B0604020202020204" pitchFamily="50" charset="-128"/>
              </a:rPr>
              <a:t>Objectives: To </a:t>
            </a:r>
            <a:r>
              <a:rPr lang="en-US" altLang="ja-JP" sz="3000" dirty="0">
                <a:latin typeface="Arial Unicode MS" panose="020B0604020202020204" pitchFamily="50" charset="-128"/>
                <a:ea typeface="Arial Unicode MS" panose="020B0604020202020204" pitchFamily="50" charset="-128"/>
                <a:cs typeface="Arial Unicode MS" panose="020B0604020202020204" pitchFamily="50" charset="-128"/>
              </a:rPr>
              <a:t>improve bulk parameterization </a:t>
            </a:r>
            <a:r>
              <a:rPr lang="en-US" altLang="ja-JP" sz="3000" dirty="0" smtClean="0">
                <a:latin typeface="Arial Unicode MS" panose="020B0604020202020204" pitchFamily="50" charset="-128"/>
                <a:ea typeface="Arial Unicode MS" panose="020B0604020202020204" pitchFamily="50" charset="-128"/>
                <a:cs typeface="Arial Unicode MS" panose="020B0604020202020204" pitchFamily="50" charset="-128"/>
              </a:rPr>
              <a:t>scheme</a:t>
            </a:r>
            <a:endParaRPr lang="ja-JP" altLang="en-US" sz="30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 name="Text Box 3"/>
          <p:cNvSpPr txBox="1">
            <a:spLocks noChangeArrowheads="1"/>
          </p:cNvSpPr>
          <p:nvPr/>
        </p:nvSpPr>
        <p:spPr bwMode="auto">
          <a:xfrm>
            <a:off x="-6350" y="979202"/>
            <a:ext cx="9906000" cy="5654354"/>
          </a:xfrm>
          <a:prstGeom prst="rect">
            <a:avLst/>
          </a:prstGeom>
          <a:noFill/>
          <a:ln w="9525" algn="ctr">
            <a:noFill/>
            <a:miter lim="800000"/>
            <a:headEnd/>
            <a:tailEnd/>
          </a:ln>
        </p:spPr>
        <p:txBody>
          <a:bodyPr lIns="90000" tIns="46800" rIns="90000" bIns="46800"/>
          <a:lstStyle/>
          <a:p>
            <a:pPr marL="476250" indent="-476250" defTabSz="449263">
              <a:defRPr/>
            </a:pPr>
            <a:r>
              <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Target</a:t>
            </a:r>
            <a:r>
              <a:rPr lang="ja-JP" altLang="en-US"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bulk </a:t>
            </a:r>
            <a:r>
              <a:rPr lang="en-US" altLang="ja-JP" sz="20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scheme for warm </a:t>
            </a:r>
            <a:r>
              <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rain </a:t>
            </a:r>
            <a:r>
              <a:rPr lang="en-US" altLang="ja-JP" sz="2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(for boundary layer clouds)</a:t>
            </a:r>
          </a:p>
          <a:p>
            <a:pPr marL="476250" indent="-476250" defTabSz="449263">
              <a:defRPr/>
            </a:pPr>
            <a:r>
              <a:rPr lang="ja-JP" altLang="en-US"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Cloud microphysics is one of most important processes in the atmospheric models. Bulk parameterization schemes are often used in many models. </a:t>
            </a:r>
          </a:p>
          <a:p>
            <a:pPr marL="476250" indent="-476250" defTabSz="449263">
              <a:defRPr/>
            </a:pP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However, there are </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many </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ambiguous parameters in the schemes.  </a:t>
            </a:r>
          </a:p>
          <a:p>
            <a:pPr marL="476250" indent="-476250" defTabSz="449263">
              <a:defRPr/>
            </a:pPr>
            <a:r>
              <a:rPr lang="ja-JP" altLang="en-US"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To </a:t>
            </a:r>
            <a:r>
              <a:rPr lang="en-US" altLang="ja-JP" sz="2000" b="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i</a:t>
            </a:r>
            <a:r>
              <a:rPr lang="en-US" altLang="ja-JP" sz="2000" b="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mprove the bulk schemes, </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we can use the results of bin scheme models. </a:t>
            </a:r>
          </a:p>
          <a:p>
            <a:pPr marL="476250" indent="-476250" defTabSz="449263">
              <a:defRPr/>
            </a:pP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In this study, only the basic warm rain process is considered.   </a:t>
            </a:r>
          </a:p>
          <a:p>
            <a:pPr marL="476250" indent="-476250" defTabSz="449263">
              <a:defRPr/>
            </a:pP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The scheme is developed for boundary layer clouds.   </a:t>
            </a:r>
          </a:p>
          <a:p>
            <a:pPr marL="476250" indent="-476250" defTabSz="449263">
              <a:defRPr/>
            </a:pPr>
            <a:endPar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476250" indent="-476250" defTabSz="449263">
              <a:defRPr/>
            </a:pPr>
            <a:r>
              <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Model</a:t>
            </a:r>
            <a:r>
              <a:rPr lang="ja-JP" altLang="en-US"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CReSS</a:t>
            </a:r>
            <a:r>
              <a:rPr lang="ja-JP" altLang="en-US" sz="20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developed by Tsuboki, with Kuba-Fujiyoshi</a:t>
            </a:r>
            <a:r>
              <a:rPr lang="ja-JP" altLang="en-US" sz="20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bin model (70bins and 2-moments for each bin)</a:t>
            </a:r>
          </a:p>
          <a:p>
            <a:pPr marL="476250" indent="-476250" defTabSz="449263">
              <a:defRPr/>
            </a:pPr>
            <a:r>
              <a:rPr lang="en-US" altLang="ja-JP" sz="20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	T</a:t>
            </a:r>
            <a:r>
              <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he characteristic of the model is “the parameterization scheme of activated CCN number in terms of w” is used.  </a:t>
            </a:r>
            <a:endParaRPr lang="ja-JP" altLang="en-US"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476250" indent="-476250" defTabSz="449263">
              <a:defRPr/>
            </a:pPr>
            <a:endPar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476250" indent="-476250" defTabSz="449263">
              <a:defRPr/>
            </a:pPr>
            <a:r>
              <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Case </a:t>
            </a:r>
            <a:r>
              <a:rPr lang="ja-JP" altLang="en-US"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hlinkClick r:id="" action="ppaction://noaction"/>
              </a:rPr>
              <a:t>RICO</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(Bermuda</a:t>
            </a:r>
            <a:r>
              <a:rPr lang="ja-JP" altLang="en-US"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area, </a:t>
            </a:r>
            <a:r>
              <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trade wind cumulus</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model intercomparison case</a:t>
            </a:r>
            <a:endParaRPr lang="ja-JP" altLang="en-US"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476250" indent="-476250" defTabSz="449263">
              <a:defRPr/>
            </a:pPr>
            <a:r>
              <a:rPr lang="ja-JP" altLang="en-US"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GCSS(GEWEX cloud system study)</a:t>
            </a:r>
            <a:endPar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476250" indent="-476250" defTabSz="449263">
              <a:defRPr/>
            </a:pPr>
            <a:r>
              <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Results</a:t>
            </a:r>
            <a:r>
              <a:rPr lang="ja-JP" altLang="en-US"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L</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ayered </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structure (average potential </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temperature etc.), </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is </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well simulated, </a:t>
            </a:r>
          </a:p>
          <a:p>
            <a:pPr marL="476250" indent="-476250" defTabSz="449263">
              <a:defRPr/>
            </a:pP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 problem</a:t>
            </a:r>
            <a:r>
              <a:rPr lang="en-US" altLang="ja-JP" sz="16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(two years ago)</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The number density of cloud droplets is small. </a:t>
            </a:r>
            <a:r>
              <a:rPr lang="ja-JP" altLang="en-US"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improved.</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p>
          <a:p>
            <a:pPr marL="476250" indent="-476250" defTabSz="449263">
              <a:defRPr/>
            </a:pP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Bulk parameterization scheme is being developed by using the result of the bin model. </a:t>
            </a:r>
          </a:p>
          <a:p>
            <a:pPr marL="476250" indent="-476250" defTabSz="449263">
              <a:defRPr/>
            </a:pPr>
            <a:endPar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476250" indent="-476250" defTabSz="449263">
              <a:defRPr/>
            </a:pPr>
            <a:r>
              <a:rPr lang="en-US" altLang="ja-JP" sz="2000" dirty="0" smtClean="0">
                <a:solidFill>
                  <a:schemeClr val="bg1">
                    <a:lumMod val="9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Problems and what to do</a:t>
            </a:r>
            <a:r>
              <a:rPr lang="ja-JP" altLang="en-US" sz="2000" dirty="0" smtClean="0">
                <a:solidFill>
                  <a:schemeClr val="bg1">
                    <a:lumMod val="9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lang="ja-JP" altLang="en-US" sz="2000" b="0" dirty="0">
              <a:solidFill>
                <a:schemeClr val="bg1">
                  <a:lumMod val="95000"/>
                </a:schemeClr>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476250" indent="-476250" defTabSz="449263">
              <a:defRPr/>
            </a:pPr>
            <a:r>
              <a:rPr lang="ja-JP" altLang="en-US" sz="2000" b="0" dirty="0" smtClean="0">
                <a:solidFill>
                  <a:schemeClr val="bg1">
                    <a:lumMod val="9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smtClean="0">
                <a:solidFill>
                  <a:schemeClr val="bg1">
                    <a:lumMod val="9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There are many differences between the results of bin models.  </a:t>
            </a:r>
          </a:p>
          <a:p>
            <a:pPr marL="476250" indent="-476250" defTabSz="449263">
              <a:defRPr/>
            </a:pPr>
            <a:r>
              <a:rPr lang="en-US" altLang="ja-JP" sz="2000" b="0" dirty="0">
                <a:solidFill>
                  <a:schemeClr val="bg1">
                    <a:lumMod val="9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smtClean="0">
                <a:solidFill>
                  <a:schemeClr val="bg1">
                    <a:lumMod val="9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Also in bin models, there </a:t>
            </a:r>
            <a:r>
              <a:rPr lang="en-US" altLang="ja-JP" sz="2000" b="0" dirty="0">
                <a:solidFill>
                  <a:schemeClr val="bg1">
                    <a:lumMod val="9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are many </a:t>
            </a:r>
            <a:r>
              <a:rPr lang="en-US" altLang="ja-JP" sz="2000" b="0" dirty="0" smtClean="0">
                <a:solidFill>
                  <a:schemeClr val="bg1">
                    <a:lumMod val="9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ambiguities.  </a:t>
            </a:r>
          </a:p>
          <a:p>
            <a:pPr marL="476250" indent="-476250" defTabSz="449263">
              <a:defRPr/>
            </a:pPr>
            <a:r>
              <a:rPr lang="ja-JP" altLang="en-US" sz="2000" b="0" dirty="0">
                <a:solidFill>
                  <a:schemeClr val="bg1">
                    <a:lumMod val="9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smtClean="0">
                <a:solidFill>
                  <a:schemeClr val="bg1">
                    <a:lumMod val="9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Improve the bin model by intercomparison experiments using </a:t>
            </a:r>
            <a:r>
              <a:rPr lang="en-US" altLang="ja-JP" sz="2000" dirty="0" smtClean="0">
                <a:solidFill>
                  <a:schemeClr val="bg1">
                    <a:lumMod val="9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KiD</a:t>
            </a:r>
            <a:r>
              <a:rPr lang="en-US" altLang="ja-JP" sz="2000" b="0" dirty="0" smtClean="0">
                <a:solidFill>
                  <a:schemeClr val="bg1">
                    <a:lumMod val="9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chemeClr val="bg1">
                    <a:lumMod val="9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000" dirty="0">
                <a:solidFill>
                  <a:schemeClr val="bg1">
                    <a:lumMod val="95000"/>
                  </a:schemeClr>
                </a:solidFill>
                <a:latin typeface="Times New Roman" panose="02020603050405020304" pitchFamily="18" charset="0"/>
                <a:ea typeface="HG丸ｺﾞｼｯｸM-PRO" pitchFamily="50" charset="-128"/>
                <a:cs typeface="Times New Roman" panose="02020603050405020304" pitchFamily="18" charset="0"/>
              </a:rPr>
              <a:t>Kinematic Driver for microphysics intercomparison</a:t>
            </a:r>
            <a:r>
              <a:rPr lang="en-US" altLang="ja-JP" sz="2000" dirty="0" smtClean="0">
                <a:solidFill>
                  <a:schemeClr val="bg1">
                    <a:lumMod val="9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smtClean="0">
                <a:solidFill>
                  <a:schemeClr val="bg1">
                    <a:lumMod val="9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and comparison of the results with observations.</a:t>
            </a:r>
          </a:p>
        </p:txBody>
      </p:sp>
    </p:spTree>
    <p:extLst>
      <p:ext uri="{BB962C8B-B14F-4D97-AF65-F5344CB8AC3E}">
        <p14:creationId xmlns:p14="http://schemas.microsoft.com/office/powerpoint/2010/main" val="4204108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55563" y="290513"/>
            <a:ext cx="9850437" cy="720725"/>
          </a:xfrm>
          <a:prstGeom prst="rect">
            <a:avLst/>
          </a:prstGeom>
          <a:noFill/>
          <a:ln w="9525">
            <a:noFill/>
            <a:miter lim="800000"/>
            <a:headEnd/>
            <a:tailEnd/>
          </a:ln>
        </p:spPr>
        <p:txBody>
          <a:bodyPr anchor="ctr"/>
          <a:lstStyle/>
          <a:p>
            <a:pPr algn="ctr">
              <a:spcBef>
                <a:spcPct val="0"/>
              </a:spcBef>
              <a:buFontTx/>
              <a:buNone/>
            </a:pPr>
            <a:endParaRPr lang="ja-JP" altLang="ja-JP" sz="2000"/>
          </a:p>
        </p:txBody>
      </p:sp>
      <p:sp>
        <p:nvSpPr>
          <p:cNvPr id="4101" name="Rectangle 92"/>
          <p:cNvSpPr>
            <a:spLocks noGrp="1" noChangeArrowheads="1"/>
          </p:cNvSpPr>
          <p:nvPr>
            <p:ph type="title"/>
          </p:nvPr>
        </p:nvSpPr>
        <p:spPr>
          <a:solidFill>
            <a:srgbClr val="00007F"/>
          </a:solidFill>
        </p:spPr>
        <p:txBody>
          <a:bodyPr>
            <a:noAutofit/>
          </a:bodyPr>
          <a:lstStyle/>
          <a:p>
            <a:pPr>
              <a:defRPr/>
            </a:pP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Ⅱ</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Intercomparison experiments (</a:t>
            </a:r>
            <a:r>
              <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GCSS-RICO</a:t>
            </a:r>
            <a:r>
              <a:rPr lang="en-US" altLang="ja-JP" sz="2800" dirty="0">
                <a:latin typeface="Arial Unicode MS" panose="020B0604020202020204" pitchFamily="50" charset="-128"/>
                <a:ea typeface="Arial Unicode MS" panose="020B0604020202020204" pitchFamily="50" charset="-128"/>
                <a:cs typeface="Arial Unicode MS" panose="020B0604020202020204" pitchFamily="50" charset="-128"/>
              </a:rPr>
              <a:t>)</a:t>
            </a:r>
            <a:endParaRPr lang="ja-JP" altLang="en-US" sz="28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 name="Text Box 5"/>
          <p:cNvSpPr txBox="1">
            <a:spLocks noChangeArrowheads="1"/>
          </p:cNvSpPr>
          <p:nvPr/>
        </p:nvSpPr>
        <p:spPr bwMode="auto">
          <a:xfrm>
            <a:off x="147127" y="1908105"/>
            <a:ext cx="4398184" cy="4431983"/>
          </a:xfrm>
          <a:prstGeom prst="rect">
            <a:avLst/>
          </a:prstGeom>
          <a:noFill/>
          <a:ln w="9525">
            <a:noFill/>
            <a:miter lim="800000"/>
            <a:headEnd/>
            <a:tailEnd/>
          </a:ln>
        </p:spPr>
        <p:txBody>
          <a:bodyPr wrap="square" lIns="72000" tIns="0" rIns="0" bIns="0" anchor="ctr" anchorCtr="1">
            <a:spAutoFit/>
          </a:bodyPr>
          <a:lstStyle/>
          <a:p>
            <a:pPr marL="261938" indent="-261938">
              <a:tabLst>
                <a:tab pos="261938" algn="l"/>
              </a:tabLst>
            </a:pPr>
            <a:r>
              <a:rPr lang="en-US" altLang="ja-JP" sz="1800" dirty="0">
                <a:solidFill>
                  <a:srgbClr val="0000FF"/>
                </a:solidFill>
                <a:latin typeface="Arial Unicode MS" pitchFamily="50" charset="-128"/>
                <a:ea typeface="Arial Unicode MS" pitchFamily="50" charset="-128"/>
                <a:cs typeface="Arial Unicode MS" pitchFamily="50" charset="-128"/>
              </a:rPr>
              <a:t>Grid</a:t>
            </a:r>
            <a:endParaRPr lang="ja-JP" altLang="en-US" sz="1800" dirty="0">
              <a:solidFill>
                <a:srgbClr val="0000FF"/>
              </a:solidFill>
              <a:latin typeface="Arial Unicode MS" pitchFamily="50" charset="-128"/>
              <a:ea typeface="Arial Unicode MS" pitchFamily="50" charset="-128"/>
              <a:cs typeface="Arial Unicode MS" pitchFamily="50" charset="-128"/>
            </a:endParaRPr>
          </a:p>
          <a:p>
            <a:pPr marL="261938" indent="-261938">
              <a:tabLst>
                <a:tab pos="261938" algn="l"/>
              </a:tabLst>
            </a:pPr>
            <a:r>
              <a:rPr lang="ja-JP" altLang="en-US" sz="1800" dirty="0">
                <a:solidFill>
                  <a:schemeClr val="tx1"/>
                </a:solidFill>
                <a:latin typeface="Arial Unicode MS" pitchFamily="50" charset="-128"/>
                <a:ea typeface="Arial Unicode MS" pitchFamily="50" charset="-128"/>
                <a:cs typeface="Arial Unicode MS" pitchFamily="50" charset="-128"/>
              </a:rPr>
              <a:t>　</a:t>
            </a:r>
            <a:r>
              <a:rPr lang="en-US" altLang="ja-JP" sz="1800" dirty="0">
                <a:solidFill>
                  <a:srgbClr val="FF0000"/>
                </a:solidFill>
                <a:latin typeface="Arial Unicode MS" pitchFamily="50" charset="-128"/>
                <a:ea typeface="Arial Unicode MS" pitchFamily="50" charset="-128"/>
                <a:cs typeface="Arial Unicode MS" pitchFamily="50" charset="-128"/>
              </a:rPr>
              <a:t>Δ</a:t>
            </a:r>
            <a:r>
              <a:rPr lang="ja-JP" altLang="en-US" sz="1800" dirty="0">
                <a:solidFill>
                  <a:srgbClr val="FF0000"/>
                </a:solidFill>
                <a:latin typeface="Arial Unicode MS" pitchFamily="50" charset="-128"/>
                <a:ea typeface="Arial Unicode MS" pitchFamily="50" charset="-128"/>
                <a:cs typeface="Arial Unicode MS" pitchFamily="50" charset="-128"/>
              </a:rPr>
              <a:t>ｘ＝</a:t>
            </a:r>
            <a:r>
              <a:rPr lang="en-US" altLang="ja-JP" sz="1800" dirty="0">
                <a:solidFill>
                  <a:srgbClr val="FF0000"/>
                </a:solidFill>
                <a:latin typeface="Arial Unicode MS" pitchFamily="50" charset="-128"/>
                <a:ea typeface="Arial Unicode MS" pitchFamily="50" charset="-128"/>
                <a:cs typeface="Arial Unicode MS" pitchFamily="50" charset="-128"/>
              </a:rPr>
              <a:t>Δ</a:t>
            </a:r>
            <a:r>
              <a:rPr lang="ja-JP" altLang="en-US" sz="1800" dirty="0">
                <a:solidFill>
                  <a:srgbClr val="FF0000"/>
                </a:solidFill>
                <a:latin typeface="Arial Unicode MS" pitchFamily="50" charset="-128"/>
                <a:ea typeface="Arial Unicode MS" pitchFamily="50" charset="-128"/>
                <a:cs typeface="Arial Unicode MS" pitchFamily="50" charset="-128"/>
              </a:rPr>
              <a:t>ｙ＝</a:t>
            </a:r>
            <a:r>
              <a:rPr lang="en-US" altLang="ja-JP" sz="1800" dirty="0">
                <a:solidFill>
                  <a:srgbClr val="FF0000"/>
                </a:solidFill>
                <a:latin typeface="Arial Unicode MS" pitchFamily="50" charset="-128"/>
                <a:ea typeface="Arial Unicode MS" pitchFamily="50" charset="-128"/>
                <a:cs typeface="Arial Unicode MS" pitchFamily="50" charset="-128"/>
              </a:rPr>
              <a:t>100</a:t>
            </a:r>
            <a:r>
              <a:rPr lang="ja-JP" altLang="en-US" sz="1800" dirty="0" err="1">
                <a:solidFill>
                  <a:srgbClr val="FF0000"/>
                </a:solidFill>
                <a:latin typeface="Arial Unicode MS" pitchFamily="50" charset="-128"/>
                <a:ea typeface="Arial Unicode MS" pitchFamily="50" charset="-128"/>
                <a:cs typeface="Arial Unicode MS" pitchFamily="50" charset="-128"/>
              </a:rPr>
              <a:t>ｍ</a:t>
            </a:r>
            <a:r>
              <a:rPr lang="en-US" altLang="ja-JP" sz="1800" dirty="0">
                <a:solidFill>
                  <a:srgbClr val="FF0000"/>
                </a:solidFill>
                <a:latin typeface="Arial Unicode MS" pitchFamily="50" charset="-128"/>
                <a:ea typeface="Arial Unicode MS" pitchFamily="50" charset="-128"/>
                <a:cs typeface="Arial Unicode MS" pitchFamily="50" charset="-128"/>
              </a:rPr>
              <a:t>, Δ</a:t>
            </a:r>
            <a:r>
              <a:rPr lang="ja-JP" altLang="en-US" sz="1800" dirty="0">
                <a:solidFill>
                  <a:srgbClr val="FF0000"/>
                </a:solidFill>
                <a:latin typeface="Arial Unicode MS" pitchFamily="50" charset="-128"/>
                <a:ea typeface="Arial Unicode MS" pitchFamily="50" charset="-128"/>
                <a:cs typeface="Arial Unicode MS" pitchFamily="50" charset="-128"/>
              </a:rPr>
              <a:t>ｚ＝</a:t>
            </a:r>
            <a:r>
              <a:rPr lang="en-US" altLang="ja-JP" sz="1800" dirty="0">
                <a:solidFill>
                  <a:srgbClr val="FF0000"/>
                </a:solidFill>
                <a:latin typeface="Arial Unicode MS" pitchFamily="50" charset="-128"/>
                <a:ea typeface="Arial Unicode MS" pitchFamily="50" charset="-128"/>
                <a:cs typeface="Arial Unicode MS" pitchFamily="50" charset="-128"/>
              </a:rPr>
              <a:t>40m</a:t>
            </a:r>
          </a:p>
          <a:p>
            <a:pPr marL="261938" indent="-261938">
              <a:tabLst>
                <a:tab pos="261938" algn="l"/>
              </a:tabLst>
            </a:pPr>
            <a:r>
              <a:rPr lang="en-US" altLang="ja-JP" sz="1800" dirty="0">
                <a:solidFill>
                  <a:srgbClr val="0000FF"/>
                </a:solidFill>
                <a:latin typeface="Arial Unicode MS" pitchFamily="50" charset="-128"/>
                <a:ea typeface="Arial Unicode MS" pitchFamily="50" charset="-128"/>
                <a:cs typeface="Arial Unicode MS" pitchFamily="50" charset="-128"/>
              </a:rPr>
              <a:t>Domain Size</a:t>
            </a:r>
            <a:r>
              <a:rPr lang="ja-JP" altLang="en-US" sz="1800" dirty="0">
                <a:solidFill>
                  <a:srgbClr val="FF0000"/>
                </a:solidFill>
                <a:latin typeface="Arial Unicode MS" pitchFamily="50" charset="-128"/>
                <a:ea typeface="Arial Unicode MS" pitchFamily="50" charset="-128"/>
                <a:cs typeface="Arial Unicode MS" pitchFamily="50" charset="-128"/>
              </a:rPr>
              <a:t> </a:t>
            </a:r>
            <a:r>
              <a:rPr lang="en-US" altLang="ja-JP" sz="1800" dirty="0">
                <a:solidFill>
                  <a:srgbClr val="FF0000"/>
                </a:solidFill>
                <a:latin typeface="Arial Unicode MS" pitchFamily="50" charset="-128"/>
                <a:ea typeface="Arial Unicode MS" pitchFamily="50" charset="-128"/>
                <a:cs typeface="Arial Unicode MS" pitchFamily="50" charset="-128"/>
              </a:rPr>
              <a:t>12.8km×12.8km× 4.0km</a:t>
            </a:r>
          </a:p>
          <a:p>
            <a:pPr marL="261938" indent="-261938">
              <a:tabLst>
                <a:tab pos="261938" algn="l"/>
              </a:tabLst>
            </a:pPr>
            <a:r>
              <a:rPr lang="ja-JP" altLang="en-US" sz="1800" dirty="0">
                <a:solidFill>
                  <a:srgbClr val="FF3300"/>
                </a:solidFill>
                <a:latin typeface="Arial Unicode MS" pitchFamily="50" charset="-128"/>
                <a:ea typeface="Arial Unicode MS" pitchFamily="50" charset="-128"/>
                <a:cs typeface="Arial Unicode MS" pitchFamily="50" charset="-128"/>
              </a:rPr>
              <a:t>　</a:t>
            </a:r>
            <a:r>
              <a:rPr lang="en-US" altLang="ja-JP" sz="1800" dirty="0">
                <a:solidFill>
                  <a:srgbClr val="0000FF"/>
                </a:solidFill>
                <a:latin typeface="Arial Unicode MS" pitchFamily="50" charset="-128"/>
                <a:ea typeface="Arial Unicode MS" pitchFamily="50" charset="-128"/>
                <a:cs typeface="Arial Unicode MS" pitchFamily="50" charset="-128"/>
              </a:rPr>
              <a:t>Number of Grids</a:t>
            </a:r>
            <a:r>
              <a:rPr lang="ja-JP" altLang="en-US" sz="1800" dirty="0">
                <a:solidFill>
                  <a:srgbClr val="FF3300"/>
                </a:solidFill>
                <a:latin typeface="Arial Unicode MS" pitchFamily="50" charset="-128"/>
                <a:ea typeface="Arial Unicode MS" pitchFamily="50" charset="-128"/>
                <a:cs typeface="Arial Unicode MS" pitchFamily="50" charset="-128"/>
              </a:rPr>
              <a:t> </a:t>
            </a:r>
            <a:r>
              <a:rPr lang="en-US" altLang="ja-JP" sz="1800" dirty="0">
                <a:solidFill>
                  <a:schemeClr val="bg1">
                    <a:lumMod val="65000"/>
                  </a:schemeClr>
                </a:solidFill>
                <a:latin typeface="Arial Unicode MS" pitchFamily="50" charset="-128"/>
                <a:ea typeface="Arial Unicode MS" pitchFamily="50" charset="-128"/>
                <a:cs typeface="Arial Unicode MS" pitchFamily="50" charset="-128"/>
              </a:rPr>
              <a:t>128 x 128 x 100</a:t>
            </a:r>
          </a:p>
          <a:p>
            <a:pPr marL="261938" indent="-261938">
              <a:tabLst>
                <a:tab pos="261938" algn="l"/>
              </a:tabLst>
            </a:pPr>
            <a:r>
              <a:rPr lang="en-US" altLang="ja-JP" sz="1800" dirty="0">
                <a:solidFill>
                  <a:srgbClr val="0000FF"/>
                </a:solidFill>
                <a:latin typeface="Arial Unicode MS" pitchFamily="50" charset="-128"/>
                <a:ea typeface="Arial Unicode MS" pitchFamily="50" charset="-128"/>
                <a:cs typeface="Arial Unicode MS" pitchFamily="50" charset="-128"/>
              </a:rPr>
              <a:t>Geostrophic Wind</a:t>
            </a:r>
            <a:r>
              <a:rPr lang="ja-JP" altLang="en-US" sz="1800" dirty="0">
                <a:solidFill>
                  <a:srgbClr val="0000FF"/>
                </a:solidFill>
                <a:latin typeface="Arial Unicode MS" pitchFamily="50" charset="-128"/>
                <a:ea typeface="Arial Unicode MS" pitchFamily="50" charset="-128"/>
                <a:cs typeface="Arial Unicode MS" pitchFamily="50" charset="-128"/>
              </a:rPr>
              <a:t>（</a:t>
            </a:r>
            <a:r>
              <a:rPr lang="en-US" altLang="ja-JP" sz="1800" dirty="0">
                <a:solidFill>
                  <a:srgbClr val="0000FF"/>
                </a:solidFill>
                <a:latin typeface="Arial Unicode MS" pitchFamily="50" charset="-128"/>
                <a:ea typeface="Arial Unicode MS" pitchFamily="50" charset="-128"/>
                <a:cs typeface="Arial Unicode MS" pitchFamily="50" charset="-128"/>
              </a:rPr>
              <a:t>cyclic lateral B.C.</a:t>
            </a:r>
            <a:r>
              <a:rPr lang="ja-JP" altLang="en-US" sz="1800" dirty="0">
                <a:solidFill>
                  <a:srgbClr val="0000FF"/>
                </a:solidFill>
                <a:latin typeface="Arial Unicode MS" pitchFamily="50" charset="-128"/>
                <a:ea typeface="Arial Unicode MS" pitchFamily="50" charset="-128"/>
                <a:cs typeface="Arial Unicode MS" pitchFamily="50" charset="-128"/>
              </a:rPr>
              <a:t>）</a:t>
            </a:r>
          </a:p>
          <a:p>
            <a:pPr marL="261938" indent="-261938">
              <a:tabLst>
                <a:tab pos="261938" algn="l"/>
              </a:tabLst>
            </a:pPr>
            <a:r>
              <a:rPr lang="ja-JP" altLang="en-US" sz="1800" dirty="0">
                <a:solidFill>
                  <a:schemeClr val="bg2"/>
                </a:solidFill>
                <a:latin typeface="Arial Unicode MS" pitchFamily="50" charset="-128"/>
                <a:ea typeface="Arial Unicode MS" pitchFamily="50" charset="-128"/>
                <a:cs typeface="Arial Unicode MS" pitchFamily="50" charset="-128"/>
              </a:rPr>
              <a:t>　</a:t>
            </a:r>
            <a:r>
              <a:rPr lang="en-US" altLang="ja-JP" sz="1800" dirty="0">
                <a:solidFill>
                  <a:schemeClr val="bg1">
                    <a:lumMod val="65000"/>
                  </a:schemeClr>
                </a:solidFill>
                <a:latin typeface="Arial Unicode MS" pitchFamily="50" charset="-128"/>
                <a:ea typeface="Arial Unicode MS" pitchFamily="50" charset="-128"/>
                <a:cs typeface="Arial Unicode MS" pitchFamily="50" charset="-128"/>
              </a:rPr>
              <a:t>u</a:t>
            </a:r>
            <a:r>
              <a:rPr lang="ja-JP" altLang="en-US" sz="1800" dirty="0">
                <a:solidFill>
                  <a:schemeClr val="bg1">
                    <a:lumMod val="65000"/>
                  </a:schemeClr>
                </a:solidFill>
                <a:latin typeface="Arial Unicode MS" pitchFamily="50" charset="-128"/>
                <a:ea typeface="Arial Unicode MS" pitchFamily="50" charset="-128"/>
                <a:cs typeface="Arial Unicode MS" pitchFamily="50" charset="-128"/>
              </a:rPr>
              <a:t>：</a:t>
            </a:r>
            <a:r>
              <a:rPr lang="en-US" altLang="ja-JP" sz="1800" dirty="0">
                <a:solidFill>
                  <a:schemeClr val="bg1">
                    <a:lumMod val="65000"/>
                  </a:schemeClr>
                </a:solidFill>
                <a:latin typeface="Arial Unicode MS" pitchFamily="50" charset="-128"/>
                <a:ea typeface="Arial Unicode MS" pitchFamily="50" charset="-128"/>
                <a:cs typeface="Arial Unicode MS" pitchFamily="50" charset="-128"/>
              </a:rPr>
              <a:t>constant vertical shear 2x10</a:t>
            </a:r>
            <a:r>
              <a:rPr lang="en-US" altLang="ja-JP" sz="1800" baseline="30000" dirty="0">
                <a:solidFill>
                  <a:schemeClr val="bg1">
                    <a:lumMod val="65000"/>
                  </a:schemeClr>
                </a:solidFill>
                <a:latin typeface="Arial Unicode MS" pitchFamily="50" charset="-128"/>
                <a:ea typeface="Arial Unicode MS" pitchFamily="50" charset="-128"/>
                <a:cs typeface="Arial Unicode MS" pitchFamily="50" charset="-128"/>
              </a:rPr>
              <a:t>-3</a:t>
            </a:r>
            <a:r>
              <a:rPr lang="en-US" altLang="ja-JP" sz="1800" dirty="0">
                <a:solidFill>
                  <a:schemeClr val="bg1">
                    <a:lumMod val="65000"/>
                  </a:schemeClr>
                </a:solidFill>
                <a:latin typeface="Arial Unicode MS" pitchFamily="50" charset="-128"/>
                <a:ea typeface="Arial Unicode MS" pitchFamily="50" charset="-128"/>
                <a:cs typeface="Arial Unicode MS" pitchFamily="50" charset="-128"/>
              </a:rPr>
              <a:t> s</a:t>
            </a:r>
            <a:r>
              <a:rPr lang="en-US" altLang="ja-JP" sz="1800" baseline="30000" dirty="0">
                <a:solidFill>
                  <a:schemeClr val="bg1">
                    <a:lumMod val="65000"/>
                  </a:schemeClr>
                </a:solidFill>
                <a:latin typeface="Arial Unicode MS" pitchFamily="50" charset="-128"/>
                <a:ea typeface="Arial Unicode MS" pitchFamily="50" charset="-128"/>
                <a:cs typeface="Arial Unicode MS" pitchFamily="50" charset="-128"/>
              </a:rPr>
              <a:t>-1</a:t>
            </a:r>
          </a:p>
          <a:p>
            <a:pPr marL="261938" indent="-261938">
              <a:tabLst>
                <a:tab pos="261938" algn="l"/>
              </a:tabLst>
            </a:pPr>
            <a:r>
              <a:rPr lang="ja-JP" altLang="en-US" sz="1800" dirty="0">
                <a:solidFill>
                  <a:schemeClr val="bg1">
                    <a:lumMod val="65000"/>
                  </a:schemeClr>
                </a:solidFill>
                <a:latin typeface="Arial Unicode MS" pitchFamily="50" charset="-128"/>
                <a:ea typeface="Arial Unicode MS" pitchFamily="50" charset="-128"/>
                <a:cs typeface="Arial Unicode MS" pitchFamily="50" charset="-128"/>
              </a:rPr>
              <a:t>　</a:t>
            </a:r>
            <a:r>
              <a:rPr lang="en-US" altLang="ja-JP" sz="1800" dirty="0">
                <a:solidFill>
                  <a:schemeClr val="bg1">
                    <a:lumMod val="65000"/>
                  </a:schemeClr>
                </a:solidFill>
                <a:latin typeface="Arial Unicode MS" pitchFamily="50" charset="-128"/>
                <a:ea typeface="Arial Unicode MS" pitchFamily="50" charset="-128"/>
                <a:cs typeface="Arial Unicode MS" pitchFamily="50" charset="-128"/>
              </a:rPr>
              <a:t>v</a:t>
            </a:r>
            <a:r>
              <a:rPr lang="ja-JP" altLang="en-US" sz="1800" dirty="0">
                <a:solidFill>
                  <a:schemeClr val="bg1">
                    <a:lumMod val="65000"/>
                  </a:schemeClr>
                </a:solidFill>
                <a:latin typeface="Arial Unicode MS" pitchFamily="50" charset="-128"/>
                <a:ea typeface="Arial Unicode MS" pitchFamily="50" charset="-128"/>
                <a:cs typeface="Arial Unicode MS" pitchFamily="50" charset="-128"/>
              </a:rPr>
              <a:t>：</a:t>
            </a:r>
            <a:r>
              <a:rPr lang="en-US" altLang="ja-JP" sz="1800" dirty="0">
                <a:solidFill>
                  <a:schemeClr val="bg1">
                    <a:lumMod val="65000"/>
                  </a:schemeClr>
                </a:solidFill>
                <a:latin typeface="Arial Unicode MS" pitchFamily="50" charset="-128"/>
                <a:ea typeface="Arial Unicode MS" pitchFamily="50" charset="-128"/>
                <a:cs typeface="Arial Unicode MS" pitchFamily="50" charset="-128"/>
              </a:rPr>
              <a:t>uniform </a:t>
            </a:r>
            <a:endParaRPr lang="ja-JP" altLang="en-US" sz="1800" dirty="0">
              <a:solidFill>
                <a:schemeClr val="bg1">
                  <a:lumMod val="65000"/>
                </a:schemeClr>
              </a:solidFill>
              <a:latin typeface="Arial Unicode MS" pitchFamily="50" charset="-128"/>
              <a:ea typeface="Arial Unicode MS" pitchFamily="50" charset="-128"/>
              <a:cs typeface="Arial Unicode MS" pitchFamily="50" charset="-128"/>
            </a:endParaRPr>
          </a:p>
          <a:p>
            <a:pPr marL="261938" indent="-261938">
              <a:tabLst>
                <a:tab pos="261938" algn="l"/>
              </a:tabLst>
            </a:pPr>
            <a:r>
              <a:rPr lang="ja-JP" altLang="en-US" sz="1800" dirty="0">
                <a:solidFill>
                  <a:schemeClr val="bg1">
                    <a:lumMod val="65000"/>
                  </a:schemeClr>
                </a:solidFill>
                <a:latin typeface="Arial Unicode MS" pitchFamily="50" charset="-128"/>
                <a:ea typeface="Arial Unicode MS" pitchFamily="50" charset="-128"/>
                <a:cs typeface="Arial Unicode MS" pitchFamily="50" charset="-128"/>
              </a:rPr>
              <a:t>　</a:t>
            </a:r>
            <a:r>
              <a:rPr lang="en-US" altLang="ja-JP" sz="1800" dirty="0">
                <a:solidFill>
                  <a:schemeClr val="bg1">
                    <a:lumMod val="65000"/>
                  </a:schemeClr>
                </a:solidFill>
                <a:latin typeface="Arial Unicode MS" pitchFamily="50" charset="-128"/>
                <a:ea typeface="Arial Unicode MS" pitchFamily="50" charset="-128"/>
                <a:cs typeface="Arial Unicode MS" pitchFamily="50" charset="-128"/>
              </a:rPr>
              <a:t>pot. temp., water vapor</a:t>
            </a:r>
            <a:r>
              <a:rPr lang="en-US" altLang="ja-JP" sz="1800" dirty="0">
                <a:solidFill>
                  <a:schemeClr val="bg2"/>
                </a:solidFill>
                <a:latin typeface="Arial Unicode MS" pitchFamily="50" charset="-128"/>
                <a:ea typeface="Arial Unicode MS" pitchFamily="50" charset="-128"/>
                <a:cs typeface="Arial Unicode MS" pitchFamily="50" charset="-128"/>
              </a:rPr>
              <a:t> </a:t>
            </a:r>
            <a:endParaRPr lang="ja-JP" altLang="en-US" sz="1800" dirty="0">
              <a:solidFill>
                <a:schemeClr val="bg2"/>
              </a:solidFill>
              <a:latin typeface="Arial Unicode MS" pitchFamily="50" charset="-128"/>
              <a:ea typeface="Arial Unicode MS" pitchFamily="50" charset="-128"/>
              <a:cs typeface="Arial Unicode MS" pitchFamily="50" charset="-128"/>
            </a:endParaRPr>
          </a:p>
          <a:p>
            <a:pPr marL="261938" indent="-261938">
              <a:tabLst>
                <a:tab pos="261938" algn="l"/>
              </a:tabLst>
            </a:pPr>
            <a:r>
              <a:rPr lang="en-US" altLang="ja-JP" sz="1800" dirty="0">
                <a:solidFill>
                  <a:srgbClr val="0000FF"/>
                </a:solidFill>
                <a:latin typeface="Arial Unicode MS" pitchFamily="50" charset="-128"/>
                <a:ea typeface="Arial Unicode MS" pitchFamily="50" charset="-128"/>
                <a:cs typeface="Arial Unicode MS" pitchFamily="50" charset="-128"/>
              </a:rPr>
              <a:t>Bottom surface B.C.</a:t>
            </a:r>
            <a:endParaRPr lang="ja-JP" altLang="en-US" sz="1800" dirty="0">
              <a:solidFill>
                <a:srgbClr val="0000FF"/>
              </a:solidFill>
              <a:latin typeface="Arial Unicode MS" pitchFamily="50" charset="-128"/>
              <a:ea typeface="Arial Unicode MS" pitchFamily="50" charset="-128"/>
              <a:cs typeface="Arial Unicode MS" pitchFamily="50" charset="-128"/>
            </a:endParaRPr>
          </a:p>
          <a:p>
            <a:pPr marL="261938" indent="-261938">
              <a:tabLst>
                <a:tab pos="261938" algn="l"/>
              </a:tabLst>
            </a:pPr>
            <a:r>
              <a:rPr lang="ja-JP" altLang="en-US" sz="1800" dirty="0">
                <a:solidFill>
                  <a:schemeClr val="bg2"/>
                </a:solidFill>
                <a:latin typeface="Arial Unicode MS" pitchFamily="50" charset="-128"/>
                <a:ea typeface="Arial Unicode MS" pitchFamily="50" charset="-128"/>
                <a:cs typeface="Arial Unicode MS" pitchFamily="50" charset="-128"/>
              </a:rPr>
              <a:t>　</a:t>
            </a:r>
            <a:r>
              <a:rPr lang="en-US" altLang="ja-JP" sz="1800" dirty="0">
                <a:solidFill>
                  <a:schemeClr val="tx1"/>
                </a:solidFill>
                <a:latin typeface="Arial Unicode MS" pitchFamily="50" charset="-128"/>
                <a:ea typeface="Arial Unicode MS" pitchFamily="50" charset="-128"/>
                <a:cs typeface="Arial Unicode MS" pitchFamily="50" charset="-128"/>
              </a:rPr>
              <a:t>SST: 299.8</a:t>
            </a:r>
            <a:r>
              <a:rPr lang="ja-JP" altLang="en-US" sz="1800" dirty="0">
                <a:solidFill>
                  <a:schemeClr val="tx1"/>
                </a:solidFill>
                <a:latin typeface="Arial Unicode MS" pitchFamily="50" charset="-128"/>
                <a:ea typeface="Arial Unicode MS" pitchFamily="50" charset="-128"/>
                <a:cs typeface="Arial Unicode MS" pitchFamily="50" charset="-128"/>
              </a:rPr>
              <a:t>Ｋ　</a:t>
            </a:r>
            <a:r>
              <a:rPr lang="en-US" altLang="ja-JP" sz="1800" dirty="0">
                <a:solidFill>
                  <a:srgbClr val="FF0000"/>
                </a:solidFill>
                <a:latin typeface="Arial Unicode MS" pitchFamily="50" charset="-128"/>
                <a:ea typeface="Arial Unicode MS" pitchFamily="50" charset="-128"/>
                <a:cs typeface="Arial Unicode MS" pitchFamily="50" charset="-128"/>
              </a:rPr>
              <a:t>ΔT=0.6℃</a:t>
            </a:r>
          </a:p>
          <a:p>
            <a:pPr marL="261938" indent="-261938">
              <a:tabLst>
                <a:tab pos="261938" algn="l"/>
              </a:tabLst>
            </a:pPr>
            <a:r>
              <a:rPr lang="en-US" altLang="ja-JP" sz="1800" dirty="0">
                <a:solidFill>
                  <a:srgbClr val="0000FF"/>
                </a:solidFill>
                <a:latin typeface="Arial Unicode MS" pitchFamily="50" charset="-128"/>
                <a:ea typeface="Arial Unicode MS" pitchFamily="50" charset="-128"/>
                <a:cs typeface="Arial Unicode MS" pitchFamily="50" charset="-128"/>
              </a:rPr>
              <a:t>Large scale </a:t>
            </a:r>
            <a:r>
              <a:rPr lang="en-US" altLang="ja-JP" sz="1800" dirty="0" err="1">
                <a:solidFill>
                  <a:srgbClr val="0000FF"/>
                </a:solidFill>
                <a:latin typeface="Arial Unicode MS" pitchFamily="50" charset="-128"/>
                <a:ea typeface="Arial Unicode MS" pitchFamily="50" charset="-128"/>
                <a:cs typeface="Arial Unicode MS" pitchFamily="50" charset="-128"/>
              </a:rPr>
              <a:t>forcings</a:t>
            </a:r>
            <a:endParaRPr lang="ja-JP" altLang="en-US" sz="1800" dirty="0">
              <a:solidFill>
                <a:srgbClr val="0000FF"/>
              </a:solidFill>
              <a:latin typeface="Arial Unicode MS" pitchFamily="50" charset="-128"/>
              <a:ea typeface="Arial Unicode MS" pitchFamily="50" charset="-128"/>
              <a:cs typeface="Arial Unicode MS" pitchFamily="50" charset="-128"/>
            </a:endParaRPr>
          </a:p>
          <a:p>
            <a:pPr marL="261938" indent="-261938">
              <a:tabLst>
                <a:tab pos="261938" algn="l"/>
              </a:tabLst>
            </a:pPr>
            <a:r>
              <a:rPr lang="ja-JP" altLang="en-US" sz="1800" dirty="0">
                <a:solidFill>
                  <a:schemeClr val="bg2"/>
                </a:solidFill>
                <a:latin typeface="Arial Unicode MS" pitchFamily="50" charset="-128"/>
                <a:ea typeface="Arial Unicode MS" pitchFamily="50" charset="-128"/>
                <a:cs typeface="Arial Unicode MS" pitchFamily="50" charset="-128"/>
              </a:rPr>
              <a:t>　</a:t>
            </a:r>
            <a:r>
              <a:rPr lang="en-US" altLang="ja-JP" sz="1800" dirty="0">
                <a:solidFill>
                  <a:srgbClr val="FF0000"/>
                </a:solidFill>
                <a:latin typeface="Arial Unicode MS" pitchFamily="50" charset="-128"/>
                <a:ea typeface="Arial Unicode MS" pitchFamily="50" charset="-128"/>
                <a:cs typeface="Arial Unicode MS" pitchFamily="50" charset="-128"/>
              </a:rPr>
              <a:t>Subsidence</a:t>
            </a:r>
            <a:r>
              <a:rPr lang="en-US" altLang="ja-JP" sz="1800" dirty="0">
                <a:solidFill>
                  <a:schemeClr val="bg2"/>
                </a:solidFill>
                <a:latin typeface="Arial Unicode MS" pitchFamily="50" charset="-128"/>
                <a:ea typeface="Arial Unicode MS" pitchFamily="50" charset="-128"/>
                <a:cs typeface="Arial Unicode MS" pitchFamily="50" charset="-128"/>
              </a:rPr>
              <a:t> </a:t>
            </a:r>
            <a:r>
              <a:rPr lang="en-US" altLang="ja-JP" sz="1800" dirty="0" smtClean="0">
                <a:solidFill>
                  <a:schemeClr val="bg1">
                    <a:lumMod val="65000"/>
                  </a:schemeClr>
                </a:solidFill>
                <a:latin typeface="Arial Unicode MS" pitchFamily="50" charset="-128"/>
                <a:ea typeface="Arial Unicode MS" pitchFamily="50" charset="-128"/>
                <a:cs typeface="Arial Unicode MS" pitchFamily="50" charset="-128"/>
              </a:rPr>
              <a:t>z</a:t>
            </a:r>
            <a:r>
              <a:rPr lang="en-US" altLang="ja-JP" sz="1800" dirty="0">
                <a:solidFill>
                  <a:schemeClr val="bg1">
                    <a:lumMod val="65000"/>
                  </a:schemeClr>
                </a:solidFill>
                <a:latin typeface="Arial Unicode MS" pitchFamily="50" charset="-128"/>
                <a:ea typeface="Arial Unicode MS" pitchFamily="50" charset="-128"/>
                <a:cs typeface="Arial Unicode MS" pitchFamily="50" charset="-128"/>
              </a:rPr>
              <a:t>&gt; 2260m </a:t>
            </a:r>
            <a:r>
              <a:rPr lang="en-US" altLang="ja-JP" sz="1800" dirty="0" smtClean="0">
                <a:solidFill>
                  <a:schemeClr val="bg1">
                    <a:lumMod val="65000"/>
                  </a:schemeClr>
                </a:solidFill>
                <a:latin typeface="Arial Unicode MS" pitchFamily="50" charset="-128"/>
                <a:ea typeface="Arial Unicode MS" pitchFamily="50" charset="-128"/>
                <a:cs typeface="Arial Unicode MS" pitchFamily="50" charset="-128"/>
              </a:rPr>
              <a:t>: w </a:t>
            </a:r>
            <a:r>
              <a:rPr lang="en-US" altLang="ja-JP" sz="1800" dirty="0">
                <a:solidFill>
                  <a:schemeClr val="bg1">
                    <a:lumMod val="65000"/>
                  </a:schemeClr>
                </a:solidFill>
                <a:latin typeface="Arial Unicode MS" pitchFamily="50" charset="-128"/>
                <a:ea typeface="Arial Unicode MS" pitchFamily="50" charset="-128"/>
                <a:cs typeface="Arial Unicode MS" pitchFamily="50" charset="-128"/>
              </a:rPr>
              <a:t>= -0.005[m/s</a:t>
            </a:r>
            <a:r>
              <a:rPr lang="en-US" altLang="ja-JP" sz="1800" dirty="0" smtClean="0">
                <a:solidFill>
                  <a:schemeClr val="bg1">
                    <a:lumMod val="65000"/>
                  </a:schemeClr>
                </a:solidFill>
                <a:latin typeface="Arial Unicode MS" pitchFamily="50" charset="-128"/>
                <a:ea typeface="Arial Unicode MS" pitchFamily="50" charset="-128"/>
                <a:cs typeface="Arial Unicode MS" pitchFamily="50" charset="-128"/>
              </a:rPr>
              <a:t>]</a:t>
            </a:r>
            <a:endParaRPr lang="en-US" altLang="ja-JP" sz="1800" dirty="0">
              <a:solidFill>
                <a:schemeClr val="bg1">
                  <a:lumMod val="65000"/>
                </a:schemeClr>
              </a:solidFill>
              <a:latin typeface="Arial Unicode MS" pitchFamily="50" charset="-128"/>
              <a:ea typeface="Arial Unicode MS" pitchFamily="50" charset="-128"/>
              <a:cs typeface="Arial Unicode MS" pitchFamily="50" charset="-128"/>
            </a:endParaRPr>
          </a:p>
          <a:p>
            <a:pPr marL="261938" indent="-261938">
              <a:tabLst>
                <a:tab pos="261938" algn="l"/>
              </a:tabLst>
            </a:pPr>
            <a:r>
              <a:rPr lang="ja-JP" altLang="en-US" sz="1800" dirty="0">
                <a:solidFill>
                  <a:schemeClr val="bg1">
                    <a:lumMod val="65000"/>
                  </a:schemeClr>
                </a:solidFill>
                <a:latin typeface="Arial Unicode MS" pitchFamily="50" charset="-128"/>
                <a:ea typeface="Arial Unicode MS" pitchFamily="50" charset="-128"/>
                <a:cs typeface="Arial Unicode MS" pitchFamily="50" charset="-128"/>
              </a:rPr>
              <a:t>　</a:t>
            </a:r>
            <a:r>
              <a:rPr lang="ja-JP" altLang="en-US" sz="1800" dirty="0" smtClean="0">
                <a:solidFill>
                  <a:schemeClr val="bg1">
                    <a:lumMod val="65000"/>
                  </a:schemeClr>
                </a:solidFill>
                <a:latin typeface="Arial Unicode MS" pitchFamily="50" charset="-128"/>
                <a:ea typeface="Arial Unicode MS" pitchFamily="50" charset="-128"/>
                <a:cs typeface="Arial Unicode MS" pitchFamily="50" charset="-128"/>
              </a:rPr>
              <a:t> </a:t>
            </a:r>
            <a:r>
              <a:rPr lang="en-US" altLang="ja-JP" sz="1800" dirty="0" smtClean="0">
                <a:solidFill>
                  <a:schemeClr val="bg1">
                    <a:lumMod val="65000"/>
                  </a:schemeClr>
                </a:solidFill>
                <a:latin typeface="Arial Unicode MS" pitchFamily="50" charset="-128"/>
                <a:ea typeface="Arial Unicode MS" pitchFamily="50" charset="-128"/>
                <a:cs typeface="Arial Unicode MS" pitchFamily="50" charset="-128"/>
              </a:rPr>
              <a:t>z&lt;2260m </a:t>
            </a:r>
            <a:r>
              <a:rPr lang="en-US" altLang="ja-JP" sz="1800" dirty="0">
                <a:solidFill>
                  <a:schemeClr val="bg1">
                    <a:lumMod val="65000"/>
                  </a:schemeClr>
                </a:solidFill>
                <a:latin typeface="Arial Unicode MS" pitchFamily="50" charset="-128"/>
                <a:ea typeface="Arial Unicode MS" pitchFamily="50" charset="-128"/>
                <a:cs typeface="Arial Unicode MS" pitchFamily="50" charset="-128"/>
              </a:rPr>
              <a:t>: Constant Divergence </a:t>
            </a:r>
          </a:p>
          <a:p>
            <a:pPr marL="261938" indent="-261938">
              <a:tabLst>
                <a:tab pos="261938" algn="l"/>
              </a:tabLst>
            </a:pPr>
            <a:r>
              <a:rPr lang="ja-JP" altLang="en-US" sz="1800" dirty="0">
                <a:solidFill>
                  <a:schemeClr val="bg1">
                    <a:lumMod val="65000"/>
                  </a:schemeClr>
                </a:solidFill>
                <a:latin typeface="Arial Unicode MS" pitchFamily="50" charset="-128"/>
                <a:ea typeface="Arial Unicode MS" pitchFamily="50" charset="-128"/>
                <a:cs typeface="Arial Unicode MS" pitchFamily="50" charset="-128"/>
              </a:rPr>
              <a:t>　</a:t>
            </a:r>
            <a:r>
              <a:rPr lang="en-US" altLang="ja-JP" sz="1800" dirty="0">
                <a:solidFill>
                  <a:srgbClr val="FF0000"/>
                </a:solidFill>
                <a:latin typeface="Arial Unicode MS" pitchFamily="50" charset="-128"/>
                <a:ea typeface="Arial Unicode MS" pitchFamily="50" charset="-128"/>
                <a:cs typeface="Arial Unicode MS" pitchFamily="50" charset="-128"/>
              </a:rPr>
              <a:t>Horizontal advection</a:t>
            </a:r>
            <a:r>
              <a:rPr lang="en-US" altLang="ja-JP" sz="1800" dirty="0">
                <a:solidFill>
                  <a:schemeClr val="tx1"/>
                </a:solidFill>
                <a:latin typeface="Arial Unicode MS" pitchFamily="50" charset="-128"/>
                <a:ea typeface="Arial Unicode MS" pitchFamily="50" charset="-128"/>
                <a:cs typeface="Arial Unicode MS" pitchFamily="50" charset="-128"/>
              </a:rPr>
              <a:t> </a:t>
            </a:r>
            <a:r>
              <a:rPr lang="en-US" altLang="ja-JP" sz="1800" dirty="0">
                <a:solidFill>
                  <a:schemeClr val="bg1">
                    <a:lumMod val="65000"/>
                  </a:schemeClr>
                </a:solidFill>
                <a:latin typeface="Arial Unicode MS" pitchFamily="50" charset="-128"/>
                <a:ea typeface="Arial Unicode MS" pitchFamily="50" charset="-128"/>
                <a:cs typeface="Arial Unicode MS" pitchFamily="50" charset="-128"/>
              </a:rPr>
              <a:t>(depending on z)</a:t>
            </a:r>
          </a:p>
          <a:p>
            <a:pPr marL="261938" indent="-261938">
              <a:tabLst>
                <a:tab pos="261938" algn="l"/>
              </a:tabLst>
            </a:pPr>
            <a:r>
              <a:rPr lang="en-US" altLang="ja-JP" sz="1800" dirty="0">
                <a:solidFill>
                  <a:srgbClr val="0000FF"/>
                </a:solidFill>
                <a:latin typeface="Arial Unicode MS" pitchFamily="50" charset="-128"/>
                <a:ea typeface="Arial Unicode MS" pitchFamily="50" charset="-128"/>
                <a:cs typeface="Arial Unicode MS" pitchFamily="50" charset="-128"/>
              </a:rPr>
              <a:t>Duration : </a:t>
            </a:r>
            <a:r>
              <a:rPr lang="en-US" altLang="ja-JP" sz="1800" dirty="0">
                <a:solidFill>
                  <a:srgbClr val="FF0000"/>
                </a:solidFill>
                <a:latin typeface="Arial Unicode MS" pitchFamily="50" charset="-128"/>
                <a:ea typeface="Arial Unicode MS" pitchFamily="50" charset="-128"/>
                <a:cs typeface="Arial Unicode MS" pitchFamily="50" charset="-128"/>
              </a:rPr>
              <a:t>24hours (last 4 </a:t>
            </a:r>
            <a:r>
              <a:rPr lang="en-US" altLang="ja-JP" sz="1800" dirty="0" err="1">
                <a:solidFill>
                  <a:srgbClr val="FF0000"/>
                </a:solidFill>
                <a:latin typeface="Arial Unicode MS" pitchFamily="50" charset="-128"/>
                <a:ea typeface="Arial Unicode MS" pitchFamily="50" charset="-128"/>
                <a:cs typeface="Arial Unicode MS" pitchFamily="50" charset="-128"/>
              </a:rPr>
              <a:t>hrs</a:t>
            </a:r>
            <a:r>
              <a:rPr lang="en-US" altLang="ja-JP" sz="1800" dirty="0">
                <a:solidFill>
                  <a:srgbClr val="FF0000"/>
                </a:solidFill>
                <a:latin typeface="Arial Unicode MS" pitchFamily="50" charset="-128"/>
                <a:ea typeface="Arial Unicode MS" pitchFamily="50" charset="-128"/>
                <a:cs typeface="Arial Unicode MS" pitchFamily="50" charset="-128"/>
              </a:rPr>
              <a:t> are analyzed</a:t>
            </a:r>
            <a:r>
              <a:rPr lang="en-US" altLang="ja-JP" sz="1800" dirty="0" smtClean="0">
                <a:solidFill>
                  <a:srgbClr val="FF0000"/>
                </a:solidFill>
                <a:latin typeface="Arial Unicode MS" pitchFamily="50" charset="-128"/>
                <a:ea typeface="Arial Unicode MS" pitchFamily="50" charset="-128"/>
                <a:cs typeface="Arial Unicode MS" pitchFamily="50" charset="-128"/>
              </a:rPr>
              <a:t>)</a:t>
            </a:r>
          </a:p>
        </p:txBody>
      </p:sp>
      <p:pic>
        <p:nvPicPr>
          <p:cNvPr id="8" name="trimx16">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474168" y="962967"/>
            <a:ext cx="5325048" cy="2993213"/>
          </a:xfrm>
        </p:spPr>
      </p:pic>
      <p:sp>
        <p:nvSpPr>
          <p:cNvPr id="23558" name="Text Box 90"/>
          <p:cNvSpPr txBox="1">
            <a:spLocks noChangeArrowheads="1"/>
          </p:cNvSpPr>
          <p:nvPr/>
        </p:nvSpPr>
        <p:spPr bwMode="auto">
          <a:xfrm>
            <a:off x="156716" y="951688"/>
            <a:ext cx="5100637" cy="923330"/>
          </a:xfrm>
          <a:prstGeom prst="rect">
            <a:avLst/>
          </a:prstGeom>
          <a:solidFill>
            <a:schemeClr val="bg1"/>
          </a:solidFill>
          <a:ln w="9525">
            <a:noFill/>
            <a:miter lim="800000"/>
            <a:headEnd/>
            <a:tailEnd/>
          </a:ln>
        </p:spPr>
        <p:txBody>
          <a:bodyPr wrap="square" lIns="72000" tIns="0" rIns="0" bIns="0" anchor="ctr" anchorCtr="1">
            <a:spAutoFit/>
          </a:bodyPr>
          <a:lstStyle/>
          <a:p>
            <a:pPr marL="261938" indent="-261938">
              <a:tabLst>
                <a:tab pos="261938" algn="l"/>
              </a:tabLst>
            </a:pPr>
            <a:r>
              <a:rPr lang="en-US" altLang="ja-JP" sz="20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RICO</a:t>
            </a:r>
            <a:r>
              <a:rPr lang="ja-JP" altLang="en-US"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0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Bermuda area, trade wind </a:t>
            </a:r>
            <a:r>
              <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cumulus</a:t>
            </a:r>
            <a:endParaRPr lang="en-US" altLang="ja-JP" sz="20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261938" indent="-261938">
              <a:spcBef>
                <a:spcPct val="0"/>
              </a:spcBef>
              <a:buFontTx/>
              <a:buNone/>
              <a:tabLst>
                <a:tab pos="261938" algn="l"/>
              </a:tabLst>
            </a:pPr>
            <a:r>
              <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Case of GEWEX</a:t>
            </a:r>
            <a:r>
              <a:rPr lang="ja-JP" altLang="en-US" sz="20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Cloud System </a:t>
            </a:r>
            <a:r>
              <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Study </a:t>
            </a:r>
            <a:r>
              <a:rPr lang="en-US" altLang="ja-JP" sz="2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http</a:t>
            </a:r>
            <a:r>
              <a:rPr lang="en-US" altLang="ja-JP" sz="2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://www.knmi.nl/samenw/rico/</a:t>
            </a:r>
            <a:endParaRPr lang="ja-JP" altLang="en-US" sz="2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1" name="Text Box 91"/>
          <p:cNvSpPr txBox="1">
            <a:spLocks noChangeArrowheads="1"/>
          </p:cNvSpPr>
          <p:nvPr/>
        </p:nvSpPr>
        <p:spPr bwMode="auto">
          <a:xfrm>
            <a:off x="4463996" y="4016629"/>
            <a:ext cx="5256110" cy="2407298"/>
          </a:xfrm>
          <a:prstGeom prst="rect">
            <a:avLst/>
          </a:prstGeom>
          <a:solidFill>
            <a:srgbClr val="FFFFCC"/>
          </a:solidFill>
          <a:ln w="9525">
            <a:noFill/>
            <a:miter lim="800000"/>
            <a:headEnd/>
            <a:tailEnd/>
          </a:ln>
        </p:spPr>
        <p:txBody>
          <a:bodyPr wrap="none" lIns="0" tIns="0" rIns="0" bIns="0" anchor="ctr" anchorCtr="1"/>
          <a:lstStyle/>
          <a:p>
            <a:pPr marL="261938" indent="-261938">
              <a:spcBef>
                <a:spcPct val="0"/>
              </a:spcBef>
              <a:buFontTx/>
              <a:buNone/>
              <a:tabLst>
                <a:tab pos="261938" algn="l"/>
              </a:tabLst>
            </a:pPr>
            <a:r>
              <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Cloud microphysical models (15 models)</a:t>
            </a:r>
          </a:p>
          <a:p>
            <a:pPr marL="261938" indent="-261938" defTabSz="1924050">
              <a:tabLst>
                <a:tab pos="261938" algn="l"/>
              </a:tabLst>
            </a:pPr>
            <a:r>
              <a:rPr lang="ja-JP" altLang="en-US" sz="2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１</a:t>
            </a:r>
            <a:r>
              <a:rPr lang="en-US" altLang="ja-JP" sz="2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moment bulk</a:t>
            </a:r>
            <a:r>
              <a:rPr lang="en-US" altLang="ja-JP" sz="20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a:solidFill>
                  <a:srgbClr val="0000FF"/>
                </a:solidFill>
                <a:latin typeface="Arial Unicode MS" panose="020B0604020202020204" pitchFamily="50" charset="-128"/>
                <a:ea typeface="Arial Unicode MS" panose="020B0604020202020204" pitchFamily="50" charset="-128"/>
                <a:cs typeface="Arial Unicode MS" panose="020B0604020202020204" pitchFamily="50" charset="-128"/>
              </a:rPr>
              <a:t>2 moment </a:t>
            </a:r>
            <a:r>
              <a:rPr lang="en-US" altLang="ja-JP" sz="2000" dirty="0" smtClean="0">
                <a:solidFill>
                  <a:srgbClr val="0000FF"/>
                </a:solidFill>
                <a:latin typeface="Arial Unicode MS" panose="020B0604020202020204" pitchFamily="50" charset="-128"/>
                <a:ea typeface="Arial Unicode MS" panose="020B0604020202020204" pitchFamily="50" charset="-128"/>
                <a:cs typeface="Arial Unicode MS" panose="020B0604020202020204" pitchFamily="50" charset="-128"/>
              </a:rPr>
              <a:t>bulk</a:t>
            </a:r>
            <a:r>
              <a:rPr lang="en-US" altLang="ja-JP" sz="2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rPr>
              <a:t>bin</a:t>
            </a:r>
            <a:endParaRPr lang="ja-JP" altLang="en-US" sz="2000" dirty="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261938" indent="-261938" defTabSz="1971675">
              <a:spcBef>
                <a:spcPct val="0"/>
              </a:spcBef>
              <a:buFontTx/>
              <a:buNone/>
              <a:tabLst>
                <a:tab pos="261938" algn="l"/>
              </a:tabLst>
            </a:pPr>
            <a:r>
              <a:rPr lang="ja-JP" altLang="en-US" sz="2000" dirty="0">
                <a:solidFill>
                  <a:schemeClr val="bg2"/>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MESO-NH</a:t>
            </a:r>
            <a:r>
              <a:rPr lang="en-US" altLang="ja-JP" sz="2000" dirty="0" smtClean="0">
                <a:solidFill>
                  <a:schemeClr val="bg1">
                    <a:lumMod val="6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rgbClr val="0000FF"/>
                </a:solidFill>
                <a:latin typeface="Arial Unicode MS" panose="020B0604020202020204" pitchFamily="50" charset="-128"/>
                <a:ea typeface="Arial Unicode MS" panose="020B0604020202020204" pitchFamily="50" charset="-128"/>
                <a:cs typeface="Arial Unicode MS" panose="020B0604020202020204" pitchFamily="50" charset="-128"/>
              </a:rPr>
              <a:t>DALES</a:t>
            </a:r>
            <a:r>
              <a:rPr lang="en-US" altLang="ja-JP" sz="2000" dirty="0" smtClean="0">
                <a:solidFill>
                  <a:schemeClr val="bg1">
                    <a:lumMod val="6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rPr>
              <a:t>RAMS</a:t>
            </a:r>
            <a:endParaRPr lang="en-US" altLang="ja-JP" sz="2000" dirty="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261938" indent="-261938" defTabSz="1971675">
              <a:tabLst>
                <a:tab pos="261938" algn="l"/>
              </a:tabLst>
            </a:pPr>
            <a:r>
              <a:rPr lang="ja-JP" altLang="en-US" sz="2000" dirty="0">
                <a:solidFill>
                  <a:schemeClr val="bg1">
                    <a:lumMod val="6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SAM</a:t>
            </a:r>
            <a:r>
              <a:rPr lang="en-US" altLang="ja-JP" sz="2000" dirty="0" smtClean="0">
                <a:solidFill>
                  <a:schemeClr val="bg1">
                    <a:lumMod val="6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rgbClr val="0000FF"/>
                </a:solidFill>
                <a:latin typeface="Arial Unicode MS" panose="020B0604020202020204" pitchFamily="50" charset="-128"/>
                <a:ea typeface="Arial Unicode MS" panose="020B0604020202020204" pitchFamily="50" charset="-128"/>
                <a:cs typeface="Arial Unicode MS" panose="020B0604020202020204" pitchFamily="50" charset="-128"/>
              </a:rPr>
              <a:t>UCLA</a:t>
            </a:r>
            <a:r>
              <a:rPr lang="en-US" altLang="ja-JP" sz="2000" dirty="0">
                <a:solidFill>
                  <a:schemeClr val="bg1">
                    <a:lumMod val="6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rPr>
              <a:t>@NOAA</a:t>
            </a:r>
          </a:p>
          <a:p>
            <a:pPr marL="261938" indent="-261938" defTabSz="1971675">
              <a:tabLst>
                <a:tab pos="261938" algn="l"/>
              </a:tabLst>
            </a:pPr>
            <a:r>
              <a:rPr lang="ja-JP" altLang="en-US" sz="2000" dirty="0">
                <a:solidFill>
                  <a:schemeClr val="bg1">
                    <a:lumMod val="6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JAMSTEC</a:t>
            </a:r>
            <a:r>
              <a:rPr lang="en-US" altLang="ja-JP" sz="2000" dirty="0" smtClean="0">
                <a:solidFill>
                  <a:schemeClr val="bg1">
                    <a:lumMod val="6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rgbClr val="0000FF"/>
                </a:solidFill>
                <a:latin typeface="Arial Unicode MS" panose="020B0604020202020204" pitchFamily="50" charset="-128"/>
                <a:ea typeface="Arial Unicode MS" panose="020B0604020202020204" pitchFamily="50" charset="-128"/>
                <a:cs typeface="Arial Unicode MS" panose="020B0604020202020204" pitchFamily="50" charset="-128"/>
              </a:rPr>
              <a:t>WVU</a:t>
            </a:r>
            <a:r>
              <a:rPr lang="en-US" altLang="ja-JP" sz="2000" dirty="0">
                <a:solidFill>
                  <a:schemeClr val="bg1">
                    <a:lumMod val="6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rPr>
              <a:t>SAMEX</a:t>
            </a:r>
            <a:endParaRPr lang="en-US" altLang="ja-JP" sz="2000" dirty="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261938" indent="-261938" defTabSz="1971675">
              <a:tabLst>
                <a:tab pos="261938" algn="l"/>
              </a:tabLst>
            </a:pPr>
            <a:r>
              <a:rPr lang="ja-JP" altLang="en-US" sz="2000" dirty="0">
                <a:solidFill>
                  <a:schemeClr val="bg1">
                    <a:lumMod val="6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Utah</a:t>
            </a:r>
            <a:r>
              <a:rPr lang="en-US" altLang="ja-JP" sz="2000" dirty="0" smtClean="0">
                <a:solidFill>
                  <a:schemeClr val="bg1">
                    <a:lumMod val="6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rgbClr val="0000FF"/>
                </a:solidFill>
                <a:latin typeface="Arial Unicode MS" panose="020B0604020202020204" pitchFamily="50" charset="-128"/>
                <a:ea typeface="Arial Unicode MS" panose="020B0604020202020204" pitchFamily="50" charset="-128"/>
                <a:cs typeface="Arial Unicode MS" panose="020B0604020202020204" pitchFamily="50" charset="-128"/>
              </a:rPr>
              <a:t>COAMPS</a:t>
            </a:r>
            <a:r>
              <a:rPr lang="en-US" altLang="ja-JP" sz="2000" dirty="0">
                <a:solidFill>
                  <a:schemeClr val="bg1">
                    <a:lumMod val="6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rPr>
              <a:t>DHARMA</a:t>
            </a:r>
            <a:endParaRPr lang="en-US" altLang="ja-JP" sz="2000" dirty="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261938" indent="-261938" defTabSz="1971675">
              <a:spcBef>
                <a:spcPct val="0"/>
              </a:spcBef>
              <a:buFontTx/>
              <a:buNone/>
              <a:tabLst>
                <a:tab pos="261938" algn="l"/>
              </a:tabLst>
            </a:pPr>
            <a:r>
              <a:rPr lang="ja-JP" altLang="en-US" sz="2000" dirty="0">
                <a:solidFill>
                  <a:schemeClr val="bg1">
                    <a:lumMod val="6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EULAG</a:t>
            </a:r>
            <a:r>
              <a:rPr lang="en-US" altLang="ja-JP" sz="2000" dirty="0" smtClean="0">
                <a:solidFill>
                  <a:schemeClr val="bg1">
                    <a:lumMod val="6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rgbClr val="0000FF"/>
                </a:solidFill>
                <a:latin typeface="Arial Unicode MS" panose="020B0604020202020204" pitchFamily="50" charset="-128"/>
                <a:ea typeface="Arial Unicode MS" panose="020B0604020202020204" pitchFamily="50" charset="-128"/>
                <a:cs typeface="Arial Unicode MS" panose="020B0604020202020204" pitchFamily="50" charset="-128"/>
              </a:rPr>
              <a:t>UKMO</a:t>
            </a:r>
            <a:endParaRPr lang="en-US" altLang="ja-JP" sz="2000" dirty="0">
              <a:solidFill>
                <a:srgbClr val="0000FF"/>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261938" indent="-261938" defTabSz="1971675">
              <a:spcBef>
                <a:spcPct val="0"/>
              </a:spcBef>
              <a:buFontTx/>
              <a:buNone/>
              <a:tabLst>
                <a:tab pos="261938" algn="l"/>
              </a:tabLst>
            </a:pPr>
            <a:r>
              <a:rPr lang="ja-JP" altLang="en-US" sz="2000" dirty="0">
                <a:solidFill>
                  <a:schemeClr val="bg1">
                    <a:lumMod val="6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2DSAM</a:t>
            </a:r>
            <a:r>
              <a:rPr lang="en-US" altLang="ja-JP" sz="2000" dirty="0" smtClean="0">
                <a:solidFill>
                  <a:schemeClr val="bg1">
                    <a:lumMod val="6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solidFill>
                  <a:srgbClr val="0000FF"/>
                </a:solidFill>
                <a:latin typeface="Arial Unicode MS" panose="020B0604020202020204" pitchFamily="50" charset="-128"/>
                <a:ea typeface="Arial Unicode MS" panose="020B0604020202020204" pitchFamily="50" charset="-128"/>
                <a:cs typeface="Arial Unicode MS" panose="020B0604020202020204" pitchFamily="50" charset="-128"/>
              </a:rPr>
              <a:t>RAMS</a:t>
            </a:r>
            <a:endParaRPr lang="en-US" altLang="ja-JP" sz="2000" dirty="0">
              <a:solidFill>
                <a:srgbClr val="0000FF"/>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 name="Text Box 23"/>
          <p:cNvSpPr txBox="1">
            <a:spLocks noChangeArrowheads="1"/>
          </p:cNvSpPr>
          <p:nvPr/>
        </p:nvSpPr>
        <p:spPr bwMode="auto">
          <a:xfrm>
            <a:off x="4623491" y="3409114"/>
            <a:ext cx="4983824" cy="586957"/>
          </a:xfrm>
          <a:prstGeom prst="rect">
            <a:avLst/>
          </a:prstGeom>
          <a:noFill/>
          <a:ln w="9525" algn="ctr">
            <a:noFill/>
            <a:miter lim="800000"/>
            <a:headEnd/>
            <a:tailEnd/>
          </a:ln>
        </p:spPr>
        <p:txBody>
          <a:bodyPr wrap="square" lIns="90000" tIns="46800" rIns="90000" bIns="46800">
            <a:spAutoFit/>
          </a:bodyPr>
          <a:lstStyle/>
          <a:p>
            <a:pPr eaLnBrk="1" hangingPunct="1">
              <a:defRPr/>
            </a:pPr>
            <a:r>
              <a:rPr lang="en-US" altLang="ja-JP" sz="16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Basic wind is from right to left in the lower layer.  </a:t>
            </a:r>
          </a:p>
          <a:p>
            <a:pPr eaLnBrk="1" hangingPunct="1">
              <a:defRPr/>
            </a:pPr>
            <a:r>
              <a:rPr lang="en-US" altLang="ja-JP" sz="16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Figure shows liquid water. </a:t>
            </a:r>
          </a:p>
        </p:txBody>
      </p:sp>
      <p:sp>
        <p:nvSpPr>
          <p:cNvPr id="10" name="Text Box 5"/>
          <p:cNvSpPr txBox="1">
            <a:spLocks noChangeArrowheads="1"/>
          </p:cNvSpPr>
          <p:nvPr/>
        </p:nvSpPr>
        <p:spPr bwMode="auto">
          <a:xfrm>
            <a:off x="33072" y="6479436"/>
            <a:ext cx="8749420" cy="338554"/>
          </a:xfrm>
          <a:prstGeom prst="rect">
            <a:avLst/>
          </a:prstGeom>
          <a:noFill/>
          <a:ln>
            <a:noFill/>
          </a:ln>
          <a:extLst/>
        </p:spPr>
        <p:txBody>
          <a:bodyPr wrap="square" lIns="72000" tIns="0" rIns="0" bIns="0" anchor="ctr" anchorCtr="1">
            <a:spAutoFit/>
          </a:bodyPr>
          <a:lstStyle>
            <a:lvl1pPr marL="261938" indent="-261938" eaLnBrk="0" hangingPunct="0">
              <a:spcBef>
                <a:spcPct val="20000"/>
              </a:spcBef>
              <a:buChar char="•"/>
              <a:tabLst>
                <a:tab pos="261938" algn="l"/>
              </a:tabLst>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spcBef>
                <a:spcPct val="20000"/>
              </a:spcBef>
              <a:buChar char="•"/>
              <a:tabLst>
                <a:tab pos="261938" algn="l"/>
              </a:tabLst>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spcBef>
                <a:spcPct val="20000"/>
              </a:spcBef>
              <a:buChar char="•"/>
              <a:tabLst>
                <a:tab pos="261938" algn="l"/>
              </a:tabLst>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spcBef>
                <a:spcPct val="20000"/>
              </a:spcBef>
              <a:buChar char="•"/>
              <a:tabLst>
                <a:tab pos="261938" algn="l"/>
              </a:tabLst>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spcBef>
                <a:spcPct val="20000"/>
              </a:spcBef>
              <a:buChar char="•"/>
              <a:tabLst>
                <a:tab pos="261938" algn="l"/>
              </a:tabLst>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tabLst>
                <a:tab pos="261938" algn="l"/>
              </a:tabLst>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tabLst>
                <a:tab pos="261938" algn="l"/>
              </a:tabLst>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tabLst>
                <a:tab pos="261938" algn="l"/>
              </a:tabLst>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tabLst>
                <a:tab pos="261938" algn="l"/>
              </a:tabLst>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en-US" altLang="ja-JP" sz="22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Our Model</a:t>
            </a:r>
            <a:r>
              <a:rPr lang="en-US" altLang="ja-JP" sz="22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 CReSS  (</a:t>
            </a:r>
            <a:r>
              <a:rPr lang="en-US" altLang="ja-JP" sz="2200" dirty="0" err="1">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Tsuboki</a:t>
            </a:r>
            <a:r>
              <a:rPr lang="en-US" altLang="ja-JP" sz="22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 et al.) </a:t>
            </a:r>
            <a:r>
              <a:rPr lang="en-US" altLang="ja-JP" sz="22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with </a:t>
            </a:r>
            <a:r>
              <a:rPr lang="en-US" altLang="ja-JP" sz="2200" dirty="0" err="1"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Kuba</a:t>
            </a:r>
            <a:r>
              <a:rPr lang="en-US" altLang="ja-JP" sz="22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-Fujiyoshi bin </a:t>
            </a:r>
            <a:r>
              <a:rPr lang="en-US" altLang="ja-JP" sz="22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scheme</a:t>
            </a:r>
            <a:endParaRPr lang="ja-JP" altLang="en-US" sz="22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333494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7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8"/>
          <p:cNvSpPr txBox="1">
            <a:spLocks noChangeArrowheads="1"/>
          </p:cNvSpPr>
          <p:nvPr/>
        </p:nvSpPr>
        <p:spPr bwMode="auto">
          <a:xfrm>
            <a:off x="7891463" y="919163"/>
            <a:ext cx="2014537" cy="5181600"/>
          </a:xfrm>
          <a:prstGeom prst="rect">
            <a:avLst/>
          </a:prstGeom>
          <a:noFill/>
          <a:ln w="9525">
            <a:noFill/>
            <a:miter lim="800000"/>
            <a:headEnd/>
            <a:tailEnd/>
          </a:ln>
        </p:spPr>
        <p:txBody>
          <a:bodyPr wrap="none" lIns="0" tIns="0" rIns="0" bIns="0"/>
          <a:lstStyle/>
          <a:p>
            <a:pPr marL="261938" indent="-261938">
              <a:tabLst>
                <a:tab pos="261938" algn="l"/>
              </a:tabLst>
            </a:pPr>
            <a:r>
              <a:rPr lang="en-US" altLang="ja-JP" dirty="0">
                <a:solidFill>
                  <a:srgbClr val="FF0000"/>
                </a:solidFill>
                <a:latin typeface="Arial Unicode MS" pitchFamily="50" charset="-128"/>
                <a:ea typeface="Arial Unicode MS" pitchFamily="50" charset="-128"/>
                <a:cs typeface="Arial Unicode MS" pitchFamily="50" charset="-128"/>
              </a:rPr>
              <a:t>GCSS Models</a:t>
            </a:r>
          </a:p>
          <a:p>
            <a:pPr marL="261938" indent="-261938">
              <a:tabLst>
                <a:tab pos="261938" algn="l"/>
              </a:tabLst>
            </a:pPr>
            <a:endParaRPr lang="en-US" altLang="ja-JP" dirty="0">
              <a:solidFill>
                <a:schemeClr val="tx1"/>
              </a:solidFill>
              <a:latin typeface="Arial Unicode MS" pitchFamily="50" charset="-128"/>
              <a:ea typeface="Arial Unicode MS" pitchFamily="50" charset="-128"/>
              <a:cs typeface="Arial Unicode MS" pitchFamily="50" charset="-128"/>
            </a:endParaRPr>
          </a:p>
          <a:p>
            <a:pPr marL="261938" indent="-261938">
              <a:tabLst>
                <a:tab pos="261938" algn="l"/>
              </a:tabLst>
            </a:pPr>
            <a:r>
              <a:rPr lang="en-US" altLang="ja-JP" dirty="0">
                <a:solidFill>
                  <a:schemeClr val="tx1"/>
                </a:solidFill>
                <a:latin typeface="Arial Unicode MS" pitchFamily="50" charset="-128"/>
                <a:ea typeface="Arial Unicode MS" pitchFamily="50" charset="-128"/>
                <a:cs typeface="Arial Unicode MS" pitchFamily="50" charset="-128"/>
              </a:rPr>
              <a:t>1-moment </a:t>
            </a:r>
          </a:p>
          <a:p>
            <a:pPr marL="261938" indent="-261938">
              <a:tabLst>
                <a:tab pos="261938" algn="l"/>
              </a:tabLst>
            </a:pPr>
            <a:r>
              <a:rPr lang="en-US" altLang="ja-JP" dirty="0">
                <a:solidFill>
                  <a:schemeClr val="tx1"/>
                </a:solidFill>
                <a:latin typeface="Arial Unicode MS" pitchFamily="50" charset="-128"/>
                <a:ea typeface="Arial Unicode MS" pitchFamily="50" charset="-128"/>
                <a:cs typeface="Arial Unicode MS" pitchFamily="50" charset="-128"/>
              </a:rPr>
              <a:t>Bulk </a:t>
            </a:r>
          </a:p>
          <a:p>
            <a:pPr marL="261938" indent="-261938">
              <a:tabLst>
                <a:tab pos="261938" algn="l"/>
              </a:tabLst>
            </a:pPr>
            <a:endParaRPr lang="en-US" altLang="ja-JP" dirty="0">
              <a:solidFill>
                <a:schemeClr val="tx1"/>
              </a:solidFill>
              <a:latin typeface="Arial Unicode MS" pitchFamily="50" charset="-128"/>
              <a:ea typeface="Arial Unicode MS" pitchFamily="50" charset="-128"/>
              <a:cs typeface="Arial Unicode MS" pitchFamily="50" charset="-128"/>
            </a:endParaRPr>
          </a:p>
          <a:p>
            <a:pPr marL="261938" indent="-261938">
              <a:tabLst>
                <a:tab pos="261938" algn="l"/>
              </a:tabLst>
            </a:pPr>
            <a:r>
              <a:rPr lang="en-US" altLang="ja-JP" dirty="0">
                <a:solidFill>
                  <a:schemeClr val="tx1"/>
                </a:solidFill>
                <a:latin typeface="Arial Unicode MS" pitchFamily="50" charset="-128"/>
                <a:ea typeface="Arial Unicode MS" pitchFamily="50" charset="-128"/>
                <a:cs typeface="Arial Unicode MS" pitchFamily="50" charset="-128"/>
              </a:rPr>
              <a:t>2-moment </a:t>
            </a:r>
          </a:p>
          <a:p>
            <a:pPr marL="261938" indent="-261938">
              <a:tabLst>
                <a:tab pos="261938" algn="l"/>
              </a:tabLst>
            </a:pPr>
            <a:r>
              <a:rPr lang="en-US" altLang="ja-JP" dirty="0">
                <a:solidFill>
                  <a:schemeClr val="tx1"/>
                </a:solidFill>
                <a:latin typeface="Arial Unicode MS" pitchFamily="50" charset="-128"/>
                <a:ea typeface="Arial Unicode MS" pitchFamily="50" charset="-128"/>
                <a:cs typeface="Arial Unicode MS" pitchFamily="50" charset="-128"/>
              </a:rPr>
              <a:t>Bulk</a:t>
            </a:r>
          </a:p>
          <a:p>
            <a:pPr marL="261938" indent="-261938">
              <a:tabLst>
                <a:tab pos="261938" algn="l"/>
              </a:tabLst>
            </a:pPr>
            <a:endParaRPr lang="en-US" altLang="ja-JP" dirty="0">
              <a:solidFill>
                <a:schemeClr val="tx1"/>
              </a:solidFill>
              <a:latin typeface="Arial Unicode MS" pitchFamily="50" charset="-128"/>
              <a:ea typeface="Arial Unicode MS" pitchFamily="50" charset="-128"/>
              <a:cs typeface="Arial Unicode MS" pitchFamily="50" charset="-128"/>
            </a:endParaRPr>
          </a:p>
          <a:p>
            <a:pPr marL="261938" indent="-261938">
              <a:tabLst>
                <a:tab pos="261938" algn="l"/>
              </a:tabLst>
            </a:pPr>
            <a:r>
              <a:rPr lang="en-US" altLang="ja-JP" dirty="0">
                <a:solidFill>
                  <a:schemeClr val="tx1"/>
                </a:solidFill>
                <a:latin typeface="Arial Unicode MS" pitchFamily="50" charset="-128"/>
                <a:ea typeface="Arial Unicode MS" pitchFamily="50" charset="-128"/>
                <a:cs typeface="Arial Unicode MS" pitchFamily="50" charset="-128"/>
              </a:rPr>
              <a:t>Bin</a:t>
            </a:r>
          </a:p>
          <a:p>
            <a:pPr marL="261938" indent="-261938">
              <a:tabLst>
                <a:tab pos="261938" algn="l"/>
              </a:tabLst>
            </a:pPr>
            <a:endParaRPr lang="en-US" altLang="ja-JP" dirty="0">
              <a:solidFill>
                <a:schemeClr val="bg2"/>
              </a:solidFill>
              <a:latin typeface="Arial Unicode MS" pitchFamily="50" charset="-128"/>
              <a:ea typeface="Arial Unicode MS" pitchFamily="50" charset="-128"/>
              <a:cs typeface="Arial Unicode MS" pitchFamily="50" charset="-128"/>
            </a:endParaRPr>
          </a:p>
          <a:p>
            <a:pPr marL="261938" indent="-261938">
              <a:tabLst>
                <a:tab pos="261938" algn="l"/>
              </a:tabLst>
            </a:pPr>
            <a:r>
              <a:rPr lang="en-US" altLang="ja-JP" dirty="0" smtClean="0">
                <a:solidFill>
                  <a:srgbClr val="FF0000"/>
                </a:solidFill>
                <a:latin typeface="Arial Unicode MS" pitchFamily="50" charset="-128"/>
                <a:ea typeface="Arial Unicode MS" pitchFamily="50" charset="-128"/>
                <a:cs typeface="Arial Unicode MS" pitchFamily="50" charset="-128"/>
              </a:rPr>
              <a:t>CReSS</a:t>
            </a:r>
            <a:r>
              <a:rPr lang="ja-JP" altLang="en-US" dirty="0" smtClean="0">
                <a:solidFill>
                  <a:srgbClr val="FF0000"/>
                </a:solidFill>
                <a:latin typeface="Arial Unicode MS" pitchFamily="50" charset="-128"/>
                <a:ea typeface="Arial Unicode MS" pitchFamily="50" charset="-128"/>
                <a:cs typeface="Arial Unicode MS" pitchFamily="50" charset="-128"/>
              </a:rPr>
              <a:t>＋</a:t>
            </a:r>
            <a:endParaRPr lang="en-US" altLang="ja-JP" dirty="0" smtClean="0">
              <a:solidFill>
                <a:srgbClr val="FF0000"/>
              </a:solidFill>
              <a:latin typeface="Arial Unicode MS" pitchFamily="50" charset="-128"/>
              <a:ea typeface="Arial Unicode MS" pitchFamily="50" charset="-128"/>
              <a:cs typeface="Arial Unicode MS" pitchFamily="50" charset="-128"/>
            </a:endParaRPr>
          </a:p>
          <a:p>
            <a:pPr marL="261938" indent="-261938">
              <a:tabLst>
                <a:tab pos="261938" algn="l"/>
              </a:tabLst>
            </a:pPr>
            <a:r>
              <a:rPr lang="en-US" altLang="ja-JP" dirty="0" err="1" smtClean="0">
                <a:solidFill>
                  <a:srgbClr val="FF0000"/>
                </a:solidFill>
                <a:latin typeface="Arial Unicode MS" pitchFamily="50" charset="-128"/>
                <a:ea typeface="Arial Unicode MS" pitchFamily="50" charset="-128"/>
                <a:cs typeface="Arial Unicode MS" pitchFamily="50" charset="-128"/>
              </a:rPr>
              <a:t>K</a:t>
            </a:r>
            <a:r>
              <a:rPr lang="en-US" altLang="ja-JP" dirty="0" err="1">
                <a:solidFill>
                  <a:srgbClr val="FF0000"/>
                </a:solidFill>
                <a:latin typeface="Arial Unicode MS" pitchFamily="50" charset="-128"/>
                <a:ea typeface="Arial Unicode MS" pitchFamily="50" charset="-128"/>
                <a:cs typeface="Arial Unicode MS" pitchFamily="50" charset="-128"/>
              </a:rPr>
              <a:t>F</a:t>
            </a:r>
            <a:r>
              <a:rPr lang="en-US" altLang="ja-JP" dirty="0" err="1" smtClean="0">
                <a:solidFill>
                  <a:srgbClr val="FF0000"/>
                </a:solidFill>
                <a:latin typeface="Arial Unicode MS" pitchFamily="50" charset="-128"/>
                <a:ea typeface="Arial Unicode MS" pitchFamily="50" charset="-128"/>
                <a:cs typeface="Arial Unicode MS" pitchFamily="50" charset="-128"/>
              </a:rPr>
              <a:t>Bin</a:t>
            </a:r>
            <a:endParaRPr lang="en-US" altLang="ja-JP" dirty="0">
              <a:solidFill>
                <a:srgbClr val="FF0000"/>
              </a:solidFill>
              <a:latin typeface="Arial Unicode MS" pitchFamily="50" charset="-128"/>
              <a:ea typeface="Arial Unicode MS" pitchFamily="50" charset="-128"/>
              <a:cs typeface="Arial Unicode MS" pitchFamily="50" charset="-128"/>
            </a:endParaRPr>
          </a:p>
        </p:txBody>
      </p:sp>
      <p:sp>
        <p:nvSpPr>
          <p:cNvPr id="13316" name="Text Box 21"/>
          <p:cNvSpPr txBox="1">
            <a:spLocks noChangeArrowheads="1"/>
          </p:cNvSpPr>
          <p:nvPr/>
        </p:nvSpPr>
        <p:spPr bwMode="auto">
          <a:xfrm>
            <a:off x="563563" y="947738"/>
            <a:ext cx="3648075" cy="417512"/>
          </a:xfrm>
          <a:prstGeom prst="rect">
            <a:avLst/>
          </a:prstGeom>
          <a:solidFill>
            <a:schemeClr val="bg1"/>
          </a:solidFill>
          <a:ln w="9525" algn="ctr">
            <a:noFill/>
            <a:miter lim="800000"/>
            <a:headEnd/>
            <a:tailEnd/>
          </a:ln>
        </p:spPr>
        <p:txBody>
          <a:bodyPr wrap="none" lIns="0" tIns="0" rIns="0" bIns="0" anchor="ctr" anchorCtr="1"/>
          <a:lstStyle/>
          <a:p>
            <a:pPr marL="476250" indent="-476250"/>
            <a:r>
              <a:rPr lang="en-US" altLang="ja-JP">
                <a:solidFill>
                  <a:schemeClr val="tx1"/>
                </a:solidFill>
                <a:latin typeface="Arial Unicode MS" pitchFamily="50" charset="-128"/>
                <a:ea typeface="Arial Unicode MS" pitchFamily="50" charset="-128"/>
                <a:cs typeface="Arial Unicode MS" pitchFamily="50" charset="-128"/>
              </a:rPr>
              <a:t>Liquid water Pot. Temp.</a:t>
            </a:r>
          </a:p>
        </p:txBody>
      </p:sp>
      <p:sp>
        <p:nvSpPr>
          <p:cNvPr id="13317" name="Text Box 22"/>
          <p:cNvSpPr txBox="1">
            <a:spLocks noChangeArrowheads="1"/>
          </p:cNvSpPr>
          <p:nvPr/>
        </p:nvSpPr>
        <p:spPr bwMode="auto">
          <a:xfrm>
            <a:off x="4252913" y="962025"/>
            <a:ext cx="3252787" cy="417513"/>
          </a:xfrm>
          <a:prstGeom prst="rect">
            <a:avLst/>
          </a:prstGeom>
          <a:solidFill>
            <a:schemeClr val="bg1"/>
          </a:solidFill>
          <a:ln w="9525" algn="ctr">
            <a:noFill/>
            <a:miter lim="800000"/>
            <a:headEnd/>
            <a:tailEnd/>
          </a:ln>
        </p:spPr>
        <p:txBody>
          <a:bodyPr wrap="none" lIns="0" tIns="0" rIns="0" bIns="0" anchor="ctr" anchorCtr="1"/>
          <a:lstStyle/>
          <a:p>
            <a:pPr marL="476250" indent="-476250"/>
            <a:r>
              <a:rPr lang="en-US" altLang="ja-JP" sz="2200" dirty="0" smtClean="0">
                <a:solidFill>
                  <a:schemeClr val="tx1"/>
                </a:solidFill>
                <a:latin typeface="Arial Unicode MS" pitchFamily="50" charset="-128"/>
                <a:ea typeface="Arial Unicode MS" pitchFamily="50" charset="-128"/>
                <a:cs typeface="Arial Unicode MS" pitchFamily="50" charset="-128"/>
              </a:rPr>
              <a:t>Total </a:t>
            </a:r>
            <a:r>
              <a:rPr lang="en-US" altLang="ja-JP" sz="2200" dirty="0">
                <a:solidFill>
                  <a:schemeClr val="tx1"/>
                </a:solidFill>
                <a:latin typeface="Arial Unicode MS" pitchFamily="50" charset="-128"/>
                <a:ea typeface="Arial Unicode MS" pitchFamily="50" charset="-128"/>
                <a:cs typeface="Arial Unicode MS" pitchFamily="50" charset="-128"/>
              </a:rPr>
              <a:t>water Mixing Ratio</a:t>
            </a:r>
          </a:p>
        </p:txBody>
      </p:sp>
      <p:sp>
        <p:nvSpPr>
          <p:cNvPr id="13318" name="Text Box 23"/>
          <p:cNvSpPr txBox="1">
            <a:spLocks noChangeArrowheads="1"/>
          </p:cNvSpPr>
          <p:nvPr/>
        </p:nvSpPr>
        <p:spPr bwMode="auto">
          <a:xfrm rot="-5400000">
            <a:off x="-601663" y="3097213"/>
            <a:ext cx="1914525" cy="368300"/>
          </a:xfrm>
          <a:prstGeom prst="rect">
            <a:avLst/>
          </a:prstGeom>
          <a:solidFill>
            <a:schemeClr val="bg1"/>
          </a:solidFill>
          <a:ln w="9525" algn="ctr">
            <a:noFill/>
            <a:miter lim="800000"/>
            <a:headEnd/>
            <a:tailEnd/>
          </a:ln>
        </p:spPr>
        <p:txBody>
          <a:bodyPr lIns="0" tIns="0" rIns="0" bIns="0" anchor="ctr" anchorCtr="1">
            <a:spAutoFit/>
          </a:bodyPr>
          <a:lstStyle/>
          <a:p>
            <a:pPr marL="476250" indent="-476250"/>
            <a:r>
              <a:rPr lang="en-US" altLang="ja-JP" dirty="0">
                <a:solidFill>
                  <a:schemeClr val="tx1"/>
                </a:solidFill>
                <a:latin typeface="Arial Unicode MS" pitchFamily="50" charset="-128"/>
                <a:ea typeface="Arial Unicode MS" pitchFamily="50" charset="-128"/>
                <a:cs typeface="Arial Unicode MS" pitchFamily="50" charset="-128"/>
              </a:rPr>
              <a:t>Height</a:t>
            </a:r>
            <a:r>
              <a:rPr lang="ja-JP" altLang="en-US" dirty="0">
                <a:solidFill>
                  <a:schemeClr val="tx1"/>
                </a:solidFill>
                <a:latin typeface="Arial Unicode MS" pitchFamily="50" charset="-128"/>
                <a:ea typeface="Arial Unicode MS" pitchFamily="50" charset="-128"/>
                <a:cs typeface="Arial Unicode MS" pitchFamily="50" charset="-128"/>
              </a:rPr>
              <a:t> </a:t>
            </a:r>
            <a:r>
              <a:rPr lang="en-US" altLang="ja-JP" dirty="0">
                <a:solidFill>
                  <a:schemeClr val="tx1"/>
                </a:solidFill>
                <a:latin typeface="Arial Unicode MS" pitchFamily="50" charset="-128"/>
                <a:ea typeface="Arial Unicode MS" pitchFamily="50" charset="-128"/>
                <a:cs typeface="Arial Unicode MS" pitchFamily="50" charset="-128"/>
              </a:rPr>
              <a:t>(km)</a:t>
            </a:r>
          </a:p>
        </p:txBody>
      </p:sp>
      <p:sp>
        <p:nvSpPr>
          <p:cNvPr id="13319" name="Line 9"/>
          <p:cNvSpPr>
            <a:spLocks noChangeShapeType="1"/>
          </p:cNvSpPr>
          <p:nvPr/>
        </p:nvSpPr>
        <p:spPr bwMode="auto">
          <a:xfrm>
            <a:off x="9089903" y="3281363"/>
            <a:ext cx="666750" cy="0"/>
          </a:xfrm>
          <a:prstGeom prst="line">
            <a:avLst/>
          </a:prstGeom>
          <a:noFill/>
          <a:ln w="63500">
            <a:solidFill>
              <a:srgbClr val="0000FF"/>
            </a:solidFill>
            <a:round/>
            <a:headEnd/>
            <a:tailEnd/>
          </a:ln>
        </p:spPr>
        <p:txBody>
          <a:bodyPr wrap="none" lIns="90000" tIns="46800" rIns="90000" bIns="46800">
            <a:spAutoFit/>
          </a:bodyPr>
          <a:lstStyle/>
          <a:p>
            <a:endParaRPr lang="ja-JP" altLang="en-US"/>
          </a:p>
        </p:txBody>
      </p:sp>
      <p:sp>
        <p:nvSpPr>
          <p:cNvPr id="13320" name="Line 10"/>
          <p:cNvSpPr>
            <a:spLocks noChangeShapeType="1"/>
          </p:cNvSpPr>
          <p:nvPr/>
        </p:nvSpPr>
        <p:spPr bwMode="auto">
          <a:xfrm>
            <a:off x="9089903" y="4007757"/>
            <a:ext cx="666750" cy="0"/>
          </a:xfrm>
          <a:prstGeom prst="line">
            <a:avLst/>
          </a:prstGeom>
          <a:noFill/>
          <a:ln w="63500">
            <a:solidFill>
              <a:srgbClr val="00B050"/>
            </a:solidFill>
            <a:round/>
            <a:headEnd/>
            <a:tailEnd/>
          </a:ln>
        </p:spPr>
        <p:txBody>
          <a:bodyPr wrap="none" lIns="90000" tIns="46800" rIns="90000" bIns="46800">
            <a:spAutoFit/>
          </a:bodyPr>
          <a:lstStyle/>
          <a:p>
            <a:endParaRPr lang="ja-JP" altLang="en-US"/>
          </a:p>
        </p:txBody>
      </p:sp>
      <p:sp>
        <p:nvSpPr>
          <p:cNvPr id="13321" name="Line 11"/>
          <p:cNvSpPr>
            <a:spLocks noChangeShapeType="1"/>
          </p:cNvSpPr>
          <p:nvPr/>
        </p:nvSpPr>
        <p:spPr bwMode="auto">
          <a:xfrm>
            <a:off x="9089903" y="5076092"/>
            <a:ext cx="666750" cy="0"/>
          </a:xfrm>
          <a:prstGeom prst="line">
            <a:avLst/>
          </a:prstGeom>
          <a:noFill/>
          <a:ln w="63500">
            <a:solidFill>
              <a:srgbClr val="FF0000"/>
            </a:solidFill>
            <a:round/>
            <a:headEnd/>
            <a:tailEnd/>
          </a:ln>
        </p:spPr>
        <p:txBody>
          <a:bodyPr wrap="none" lIns="90000" tIns="46800" rIns="90000" bIns="46800">
            <a:spAutoFit/>
          </a:bodyPr>
          <a:lstStyle/>
          <a:p>
            <a:endParaRPr lang="ja-JP" altLang="en-US"/>
          </a:p>
        </p:txBody>
      </p:sp>
      <p:sp>
        <p:nvSpPr>
          <p:cNvPr id="13322" name="Rectangle 2"/>
          <p:cNvSpPr>
            <a:spLocks noGrp="1" noChangeArrowheads="1"/>
          </p:cNvSpPr>
          <p:nvPr>
            <p:ph type="title"/>
          </p:nvPr>
        </p:nvSpPr>
        <p:spPr/>
        <p:txBody>
          <a:bodyPr>
            <a:normAutofit fontScale="90000"/>
          </a:bodyPr>
          <a:lstStyle/>
          <a:p>
            <a:r>
              <a:rPr lang="en-US" altLang="ja-JP" sz="4000" dirty="0" smtClean="0">
                <a:latin typeface="Arial Unicode MS" pitchFamily="50" charset="-128"/>
                <a:ea typeface="Arial Unicode MS" pitchFamily="50" charset="-128"/>
                <a:cs typeface="Arial Unicode MS" pitchFamily="50" charset="-128"/>
              </a:rPr>
              <a:t>Ⅱ-2.</a:t>
            </a:r>
            <a:r>
              <a:rPr lang="ja-JP" altLang="en-US" sz="40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4000" dirty="0" smtClean="0">
                <a:latin typeface="Arial Unicode MS" pitchFamily="50" charset="-128"/>
                <a:ea typeface="Arial Unicode MS" pitchFamily="50" charset="-128"/>
                <a:cs typeface="Arial Unicode MS" pitchFamily="50" charset="-128"/>
              </a:rPr>
              <a:t>Averaged vertical profiles (20-24 hr)</a:t>
            </a:r>
            <a:endParaRPr lang="ja-JP" altLang="en-US" sz="4000" dirty="0" smtClean="0"/>
          </a:p>
        </p:txBody>
      </p:sp>
      <p:sp>
        <p:nvSpPr>
          <p:cNvPr id="13323" name="Text Box 29"/>
          <p:cNvSpPr txBox="1">
            <a:spLocks noChangeArrowheads="1"/>
          </p:cNvSpPr>
          <p:nvPr/>
        </p:nvSpPr>
        <p:spPr bwMode="auto">
          <a:xfrm>
            <a:off x="4341813" y="6338888"/>
            <a:ext cx="3103562" cy="417512"/>
          </a:xfrm>
          <a:prstGeom prst="rect">
            <a:avLst/>
          </a:prstGeom>
          <a:solidFill>
            <a:schemeClr val="bg1"/>
          </a:solidFill>
          <a:ln w="9525" algn="ctr">
            <a:noFill/>
            <a:miter lim="800000"/>
            <a:headEnd/>
            <a:tailEnd/>
          </a:ln>
        </p:spPr>
        <p:txBody>
          <a:bodyPr wrap="none" lIns="0" tIns="0" rIns="0" bIns="0" anchor="ctr" anchorCtr="1"/>
          <a:lstStyle/>
          <a:p>
            <a:pPr marL="476250" indent="-476250"/>
            <a:r>
              <a:rPr lang="ja-JP" altLang="en-US">
                <a:solidFill>
                  <a:schemeClr val="tx1"/>
                </a:solidFill>
              </a:rPr>
              <a:t> </a:t>
            </a:r>
            <a:r>
              <a:rPr lang="en-US" altLang="ja-JP">
                <a:solidFill>
                  <a:schemeClr val="tx1"/>
                </a:solidFill>
                <a:latin typeface="Arial Unicode MS" pitchFamily="50" charset="-128"/>
                <a:ea typeface="Arial Unicode MS" pitchFamily="50" charset="-128"/>
                <a:cs typeface="Arial Unicode MS" pitchFamily="50" charset="-128"/>
              </a:rPr>
              <a:t>(mg/kg)</a:t>
            </a:r>
          </a:p>
        </p:txBody>
      </p:sp>
      <p:sp>
        <p:nvSpPr>
          <p:cNvPr id="13325" name="Text Box 29"/>
          <p:cNvSpPr txBox="1">
            <a:spLocks noChangeArrowheads="1"/>
          </p:cNvSpPr>
          <p:nvPr/>
        </p:nvSpPr>
        <p:spPr bwMode="auto">
          <a:xfrm>
            <a:off x="550863" y="6353175"/>
            <a:ext cx="3578225" cy="417513"/>
          </a:xfrm>
          <a:prstGeom prst="rect">
            <a:avLst/>
          </a:prstGeom>
          <a:solidFill>
            <a:schemeClr val="bg1"/>
          </a:solidFill>
          <a:ln w="9525" algn="ctr">
            <a:noFill/>
            <a:miter lim="800000"/>
            <a:headEnd/>
            <a:tailEnd/>
          </a:ln>
        </p:spPr>
        <p:txBody>
          <a:bodyPr wrap="none" lIns="0" tIns="0" rIns="0" bIns="0" anchor="ctr" anchorCtr="1"/>
          <a:lstStyle/>
          <a:p>
            <a:pPr marL="476250" indent="-476250"/>
            <a:r>
              <a:rPr lang="ja-JP" altLang="en-US">
                <a:solidFill>
                  <a:schemeClr val="tx1"/>
                </a:solidFill>
              </a:rPr>
              <a:t> </a:t>
            </a:r>
            <a:r>
              <a:rPr lang="en-US" altLang="ja-JP">
                <a:solidFill>
                  <a:schemeClr val="tx1"/>
                </a:solidFill>
                <a:latin typeface="Arial Unicode MS" pitchFamily="50" charset="-128"/>
                <a:ea typeface="Arial Unicode MS" pitchFamily="50" charset="-128"/>
                <a:cs typeface="Arial Unicode MS" pitchFamily="50" charset="-128"/>
              </a:rPr>
              <a:t>(K)</a:t>
            </a:r>
          </a:p>
        </p:txBody>
      </p:sp>
      <p:sp>
        <p:nvSpPr>
          <p:cNvPr id="15" name="Line 33"/>
          <p:cNvSpPr>
            <a:spLocks noChangeShapeType="1"/>
          </p:cNvSpPr>
          <p:nvPr/>
        </p:nvSpPr>
        <p:spPr bwMode="auto">
          <a:xfrm>
            <a:off x="9072318" y="2328619"/>
            <a:ext cx="666750" cy="0"/>
          </a:xfrm>
          <a:prstGeom prst="line">
            <a:avLst/>
          </a:prstGeom>
          <a:ln w="50800">
            <a:solidFill>
              <a:schemeClr val="tx1"/>
            </a:solidFill>
            <a:headEnd/>
            <a:tailEnd/>
          </a:ln>
        </p:spPr>
        <p:style>
          <a:lnRef idx="2">
            <a:schemeClr val="dk1"/>
          </a:lnRef>
          <a:fillRef idx="0">
            <a:schemeClr val="dk1"/>
          </a:fillRef>
          <a:effectRef idx="1">
            <a:schemeClr val="dk1"/>
          </a:effectRef>
          <a:fontRef idx="minor">
            <a:schemeClr val="tx1"/>
          </a:fontRef>
        </p:style>
        <p:txBody>
          <a:bodyPr wrap="none" lIns="90000" tIns="46800" rIns="90000" bIns="46800">
            <a:spAutoFit/>
          </a:bodyPr>
          <a:lstStyle/>
          <a:p>
            <a:endParaRPr lang="ja-JP" altLang="en-US"/>
          </a:p>
        </p:txBody>
      </p:sp>
      <p:pic>
        <p:nvPicPr>
          <p:cNvPr id="17" name="図 16" descr="thlqtnew.png"/>
          <p:cNvPicPr>
            <a:picLocks noChangeAspect="1"/>
          </p:cNvPicPr>
          <p:nvPr/>
        </p:nvPicPr>
        <p:blipFill>
          <a:blip r:embed="rId3" cstate="print"/>
          <a:stretch>
            <a:fillRect/>
          </a:stretch>
        </p:blipFill>
        <p:spPr>
          <a:xfrm>
            <a:off x="251549" y="906226"/>
            <a:ext cx="7543800" cy="5827586"/>
          </a:xfrm>
          <a:prstGeom prst="rect">
            <a:avLst/>
          </a:prstGeom>
        </p:spPr>
      </p:pic>
      <p:sp>
        <p:nvSpPr>
          <p:cNvPr id="20" name="Text Box 21"/>
          <p:cNvSpPr txBox="1">
            <a:spLocks noChangeArrowheads="1"/>
          </p:cNvSpPr>
          <p:nvPr/>
        </p:nvSpPr>
        <p:spPr bwMode="auto">
          <a:xfrm>
            <a:off x="665161" y="947738"/>
            <a:ext cx="3648075" cy="417512"/>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1"/>
          <a:lstStyle>
            <a:lvl1pPr marL="476250" indent="-47625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marL="476250" marR="0" lvl="0" indent="-476250" defTabSz="914400" eaLnBrk="1" fontAlgn="auto" latinLnBrk="0" hangingPunct="1">
              <a:lnSpc>
                <a:spcPct val="100000"/>
              </a:lnSpc>
              <a:spcBef>
                <a:spcPct val="20000"/>
              </a:spcBef>
              <a:spcAft>
                <a:spcPts val="0"/>
              </a:spcAft>
              <a:buClrTx/>
              <a:buSzTx/>
              <a:buFontTx/>
              <a:buNone/>
              <a:tabLst/>
              <a:defRPr/>
            </a:pPr>
            <a:r>
              <a:rPr kumimoji="1" lang="en-US" altLang="ja-JP" sz="2400" b="1" i="0" u="none" strike="noStrike" kern="0" cap="none" spc="0" normalizeH="0" baseline="0" noProof="0" dirty="0">
                <a:ln>
                  <a:noFill/>
                </a:ln>
                <a:solidFill>
                  <a:srgbClr val="000000"/>
                </a:solidFill>
                <a:effectLst/>
                <a:uLnTx/>
                <a:uFillTx/>
                <a:latin typeface="Arial Unicode MS" panose="020B0604020202020204" pitchFamily="50" charset="-128"/>
                <a:ea typeface="Arial Unicode MS" panose="020B0604020202020204" pitchFamily="50" charset="-128"/>
                <a:cs typeface="Arial Unicode MS" panose="020B0604020202020204" pitchFamily="50" charset="-128"/>
              </a:rPr>
              <a:t>Liquid water Pot. Temp.</a:t>
            </a:r>
          </a:p>
        </p:txBody>
      </p:sp>
      <p:sp>
        <p:nvSpPr>
          <p:cNvPr id="21" name="Text Box 22"/>
          <p:cNvSpPr txBox="1">
            <a:spLocks noChangeArrowheads="1"/>
          </p:cNvSpPr>
          <p:nvPr/>
        </p:nvSpPr>
        <p:spPr bwMode="auto">
          <a:xfrm>
            <a:off x="4354511" y="962025"/>
            <a:ext cx="3252787" cy="41751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1"/>
          <a:lstStyle>
            <a:lvl1pPr marL="476250" indent="-47625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marL="476250" marR="0" lvl="0" indent="-476250" defTabSz="914400" eaLnBrk="1" fontAlgn="auto" latinLnBrk="0" hangingPunct="1">
              <a:lnSpc>
                <a:spcPct val="100000"/>
              </a:lnSpc>
              <a:spcBef>
                <a:spcPct val="20000"/>
              </a:spcBef>
              <a:spcAft>
                <a:spcPts val="0"/>
              </a:spcAft>
              <a:buClrTx/>
              <a:buSzTx/>
              <a:buFontTx/>
              <a:buNone/>
              <a:tabLst/>
              <a:defRPr/>
            </a:pPr>
            <a:r>
              <a:rPr kumimoji="1" lang="en-US" altLang="ja-JP" sz="2400" b="1" i="0" u="none" strike="noStrike" kern="0" cap="none" spc="0" normalizeH="0" baseline="0" noProof="0" dirty="0" smtClean="0">
                <a:ln>
                  <a:noFill/>
                </a:ln>
                <a:solidFill>
                  <a:srgbClr val="000000"/>
                </a:solidFill>
                <a:effectLst/>
                <a:uLnTx/>
                <a:uFillTx/>
                <a:latin typeface="Arial Unicode MS" panose="020B0604020202020204" pitchFamily="50" charset="-128"/>
                <a:ea typeface="Arial Unicode MS" panose="020B0604020202020204" pitchFamily="50" charset="-128"/>
                <a:cs typeface="Arial Unicode MS" panose="020B0604020202020204" pitchFamily="50" charset="-128"/>
              </a:rPr>
              <a:t>Total </a:t>
            </a:r>
            <a:r>
              <a:rPr kumimoji="1" lang="en-US" altLang="ja-JP" sz="2400" b="1" i="0" u="none" strike="noStrike" kern="0" cap="none" spc="0" normalizeH="0" baseline="0" noProof="0" dirty="0">
                <a:ln>
                  <a:noFill/>
                </a:ln>
                <a:solidFill>
                  <a:srgbClr val="000000"/>
                </a:solidFill>
                <a:effectLst/>
                <a:uLnTx/>
                <a:uFillTx/>
                <a:latin typeface="Arial Unicode MS" panose="020B0604020202020204" pitchFamily="50" charset="-128"/>
                <a:ea typeface="Arial Unicode MS" panose="020B0604020202020204" pitchFamily="50" charset="-128"/>
                <a:cs typeface="Arial Unicode MS" panose="020B0604020202020204" pitchFamily="50" charset="-128"/>
              </a:rPr>
              <a:t>water Mixing Ratio</a:t>
            </a:r>
          </a:p>
        </p:txBody>
      </p:sp>
      <p:sp>
        <p:nvSpPr>
          <p:cNvPr id="16" name="Text Box 23"/>
          <p:cNvSpPr txBox="1">
            <a:spLocks noChangeArrowheads="1"/>
          </p:cNvSpPr>
          <p:nvPr/>
        </p:nvSpPr>
        <p:spPr bwMode="auto">
          <a:xfrm rot="-5400000">
            <a:off x="-758184" y="3249613"/>
            <a:ext cx="1914525" cy="368300"/>
          </a:xfrm>
          <a:prstGeom prst="rect">
            <a:avLst/>
          </a:prstGeom>
          <a:solidFill>
            <a:schemeClr val="bg1"/>
          </a:solidFill>
          <a:ln w="9525" algn="ctr">
            <a:noFill/>
            <a:miter lim="800000"/>
            <a:headEnd/>
            <a:tailEnd/>
          </a:ln>
        </p:spPr>
        <p:txBody>
          <a:bodyPr lIns="0" tIns="0" rIns="0" bIns="0" anchor="ctr" anchorCtr="1">
            <a:spAutoFit/>
          </a:bodyPr>
          <a:lstStyle/>
          <a:p>
            <a:pPr marL="476250" indent="-476250"/>
            <a:r>
              <a:rPr lang="en-US" altLang="ja-JP" dirty="0">
                <a:solidFill>
                  <a:schemeClr val="tx1"/>
                </a:solidFill>
                <a:latin typeface="Arial Unicode MS" pitchFamily="50" charset="-128"/>
                <a:ea typeface="Arial Unicode MS" pitchFamily="50" charset="-128"/>
                <a:cs typeface="Arial Unicode MS" pitchFamily="50" charset="-128"/>
              </a:rPr>
              <a:t>Height</a:t>
            </a:r>
            <a:r>
              <a:rPr lang="ja-JP" altLang="en-US" dirty="0">
                <a:solidFill>
                  <a:schemeClr val="tx1"/>
                </a:solidFill>
                <a:latin typeface="Arial Unicode MS" pitchFamily="50" charset="-128"/>
                <a:ea typeface="Arial Unicode MS" pitchFamily="50" charset="-128"/>
                <a:cs typeface="Arial Unicode MS" pitchFamily="50" charset="-128"/>
              </a:rPr>
              <a:t> </a:t>
            </a:r>
            <a:r>
              <a:rPr lang="en-US" altLang="ja-JP" dirty="0">
                <a:solidFill>
                  <a:schemeClr val="tx1"/>
                </a:solidFill>
                <a:latin typeface="Arial Unicode MS" pitchFamily="50" charset="-128"/>
                <a:ea typeface="Arial Unicode MS" pitchFamily="50" charset="-128"/>
                <a:cs typeface="Arial Unicode MS" pitchFamily="50" charset="-128"/>
              </a:rPr>
              <a:t>(km)</a:t>
            </a:r>
          </a:p>
        </p:txBody>
      </p:sp>
      <p:sp>
        <p:nvSpPr>
          <p:cNvPr id="18" name="Text Box 29"/>
          <p:cNvSpPr txBox="1">
            <a:spLocks noChangeArrowheads="1"/>
          </p:cNvSpPr>
          <p:nvPr/>
        </p:nvSpPr>
        <p:spPr bwMode="auto">
          <a:xfrm>
            <a:off x="4443411" y="6373394"/>
            <a:ext cx="3103562" cy="417512"/>
          </a:xfrm>
          <a:prstGeom prst="rect">
            <a:avLst/>
          </a:prstGeom>
          <a:noFill/>
          <a:ln>
            <a:noFill/>
          </a:ln>
          <a:extLst/>
        </p:spPr>
        <p:txBody>
          <a:bodyPr wrap="none" lIns="0" tIns="0" rIns="0" bIns="0" anchor="ctr" anchorCtr="1"/>
          <a:lstStyle>
            <a:lvl1pPr marL="476250" indent="-47625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buFontTx/>
              <a:buNone/>
            </a:pPr>
            <a:r>
              <a:rPr lang="ja-JP" altLang="en-US" dirty="0">
                <a:solidFill>
                  <a:schemeClr val="bg2"/>
                </a:solidFill>
              </a:rPr>
              <a:t> </a:t>
            </a:r>
            <a:r>
              <a:rPr lang="en-US" altLang="ja-JP"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(g/kg</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p>
        </p:txBody>
      </p:sp>
      <p:sp>
        <p:nvSpPr>
          <p:cNvPr id="19" name="Text Box 29"/>
          <p:cNvSpPr txBox="1">
            <a:spLocks noChangeArrowheads="1"/>
          </p:cNvSpPr>
          <p:nvPr/>
        </p:nvSpPr>
        <p:spPr bwMode="auto">
          <a:xfrm>
            <a:off x="652461" y="6387681"/>
            <a:ext cx="3578225" cy="417513"/>
          </a:xfrm>
          <a:prstGeom prst="rect">
            <a:avLst/>
          </a:prstGeom>
          <a:noFill/>
          <a:ln>
            <a:noFill/>
          </a:ln>
          <a:extLst/>
        </p:spPr>
        <p:txBody>
          <a:bodyPr wrap="none" lIns="0" tIns="0" rIns="0" bIns="0" anchor="ctr" anchorCtr="1"/>
          <a:lstStyle>
            <a:lvl1pPr marL="476250" indent="-47625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buFontTx/>
              <a:buNone/>
            </a:pPr>
            <a:r>
              <a:rPr lang="ja-JP" altLang="en-US" dirty="0">
                <a:solidFill>
                  <a:schemeClr val="bg2"/>
                </a:solidFill>
              </a:rPr>
              <a:t> </a:t>
            </a:r>
            <a:r>
              <a:rPr lang="en-US" altLang="ja-JP"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(K)</a:t>
            </a:r>
          </a:p>
        </p:txBody>
      </p:sp>
    </p:spTree>
    <p:extLst>
      <p:ext uri="{BB962C8B-B14F-4D97-AF65-F5344CB8AC3E}">
        <p14:creationId xmlns:p14="http://schemas.microsoft.com/office/powerpoint/2010/main" val="2373648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qcqrnew.png"/>
          <p:cNvPicPr>
            <a:picLocks noChangeAspect="1"/>
          </p:cNvPicPr>
          <p:nvPr/>
        </p:nvPicPr>
        <p:blipFill>
          <a:blip r:embed="rId3" cstate="print"/>
          <a:stretch>
            <a:fillRect/>
          </a:stretch>
        </p:blipFill>
        <p:spPr>
          <a:xfrm>
            <a:off x="163111" y="914426"/>
            <a:ext cx="7391400" cy="5709857"/>
          </a:xfrm>
          <a:prstGeom prst="rect">
            <a:avLst/>
          </a:prstGeom>
        </p:spPr>
      </p:pic>
      <p:sp>
        <p:nvSpPr>
          <p:cNvPr id="13315" name="Text Box 8"/>
          <p:cNvSpPr txBox="1">
            <a:spLocks noChangeArrowheads="1"/>
          </p:cNvSpPr>
          <p:nvPr/>
        </p:nvSpPr>
        <p:spPr bwMode="auto">
          <a:xfrm>
            <a:off x="7891463" y="919163"/>
            <a:ext cx="2014537" cy="5181600"/>
          </a:xfrm>
          <a:prstGeom prst="rect">
            <a:avLst/>
          </a:prstGeom>
          <a:noFill/>
          <a:ln w="9525">
            <a:noFill/>
            <a:miter lim="800000"/>
            <a:headEnd/>
            <a:tailEnd/>
          </a:ln>
        </p:spPr>
        <p:txBody>
          <a:bodyPr wrap="none" lIns="0" tIns="0" rIns="0" bIns="0"/>
          <a:lstStyle/>
          <a:p>
            <a:pPr marL="261938" indent="-261938">
              <a:tabLst>
                <a:tab pos="261938" algn="l"/>
              </a:tabLst>
            </a:pPr>
            <a:r>
              <a:rPr lang="en-US" altLang="ja-JP" dirty="0">
                <a:solidFill>
                  <a:srgbClr val="FF0000"/>
                </a:solidFill>
                <a:latin typeface="Arial Unicode MS" pitchFamily="50" charset="-128"/>
                <a:ea typeface="Arial Unicode MS" pitchFamily="50" charset="-128"/>
                <a:cs typeface="Arial Unicode MS" pitchFamily="50" charset="-128"/>
              </a:rPr>
              <a:t>GCSS Models</a:t>
            </a:r>
          </a:p>
          <a:p>
            <a:pPr marL="261938" indent="-261938">
              <a:tabLst>
                <a:tab pos="261938" algn="l"/>
              </a:tabLst>
            </a:pPr>
            <a:endParaRPr lang="en-US" altLang="ja-JP" dirty="0">
              <a:solidFill>
                <a:schemeClr val="tx1"/>
              </a:solidFill>
              <a:latin typeface="Arial Unicode MS" pitchFamily="50" charset="-128"/>
              <a:ea typeface="Arial Unicode MS" pitchFamily="50" charset="-128"/>
              <a:cs typeface="Arial Unicode MS" pitchFamily="50" charset="-128"/>
            </a:endParaRPr>
          </a:p>
          <a:p>
            <a:pPr marL="261938" indent="-261938">
              <a:tabLst>
                <a:tab pos="261938" algn="l"/>
              </a:tabLst>
            </a:pPr>
            <a:r>
              <a:rPr lang="en-US" altLang="ja-JP" dirty="0">
                <a:solidFill>
                  <a:schemeClr val="tx1"/>
                </a:solidFill>
                <a:latin typeface="Arial Unicode MS" pitchFamily="50" charset="-128"/>
                <a:ea typeface="Arial Unicode MS" pitchFamily="50" charset="-128"/>
                <a:cs typeface="Arial Unicode MS" pitchFamily="50" charset="-128"/>
              </a:rPr>
              <a:t>1-moment </a:t>
            </a:r>
          </a:p>
          <a:p>
            <a:pPr marL="261938" indent="-261938">
              <a:tabLst>
                <a:tab pos="261938" algn="l"/>
              </a:tabLst>
            </a:pPr>
            <a:r>
              <a:rPr lang="en-US" altLang="ja-JP" dirty="0">
                <a:solidFill>
                  <a:schemeClr val="tx1"/>
                </a:solidFill>
                <a:latin typeface="Arial Unicode MS" pitchFamily="50" charset="-128"/>
                <a:ea typeface="Arial Unicode MS" pitchFamily="50" charset="-128"/>
                <a:cs typeface="Arial Unicode MS" pitchFamily="50" charset="-128"/>
              </a:rPr>
              <a:t>Bulk </a:t>
            </a:r>
          </a:p>
          <a:p>
            <a:pPr marL="261938" indent="-261938">
              <a:tabLst>
                <a:tab pos="261938" algn="l"/>
              </a:tabLst>
            </a:pPr>
            <a:endParaRPr lang="en-US" altLang="ja-JP" dirty="0">
              <a:solidFill>
                <a:schemeClr val="tx1"/>
              </a:solidFill>
              <a:latin typeface="Arial Unicode MS" pitchFamily="50" charset="-128"/>
              <a:ea typeface="Arial Unicode MS" pitchFamily="50" charset="-128"/>
              <a:cs typeface="Arial Unicode MS" pitchFamily="50" charset="-128"/>
            </a:endParaRPr>
          </a:p>
          <a:p>
            <a:pPr marL="261938" indent="-261938">
              <a:tabLst>
                <a:tab pos="261938" algn="l"/>
              </a:tabLst>
            </a:pPr>
            <a:r>
              <a:rPr lang="en-US" altLang="ja-JP" dirty="0">
                <a:solidFill>
                  <a:schemeClr val="tx1"/>
                </a:solidFill>
                <a:latin typeface="Arial Unicode MS" pitchFamily="50" charset="-128"/>
                <a:ea typeface="Arial Unicode MS" pitchFamily="50" charset="-128"/>
                <a:cs typeface="Arial Unicode MS" pitchFamily="50" charset="-128"/>
              </a:rPr>
              <a:t>2-moment </a:t>
            </a:r>
          </a:p>
          <a:p>
            <a:pPr marL="261938" indent="-261938">
              <a:tabLst>
                <a:tab pos="261938" algn="l"/>
              </a:tabLst>
            </a:pPr>
            <a:r>
              <a:rPr lang="en-US" altLang="ja-JP" dirty="0">
                <a:solidFill>
                  <a:schemeClr val="tx1"/>
                </a:solidFill>
                <a:latin typeface="Arial Unicode MS" pitchFamily="50" charset="-128"/>
                <a:ea typeface="Arial Unicode MS" pitchFamily="50" charset="-128"/>
                <a:cs typeface="Arial Unicode MS" pitchFamily="50" charset="-128"/>
              </a:rPr>
              <a:t>Bulk</a:t>
            </a:r>
          </a:p>
          <a:p>
            <a:pPr marL="261938" indent="-261938">
              <a:tabLst>
                <a:tab pos="261938" algn="l"/>
              </a:tabLst>
            </a:pPr>
            <a:endParaRPr lang="en-US" altLang="ja-JP" dirty="0">
              <a:solidFill>
                <a:schemeClr val="tx1"/>
              </a:solidFill>
              <a:latin typeface="Arial Unicode MS" pitchFamily="50" charset="-128"/>
              <a:ea typeface="Arial Unicode MS" pitchFamily="50" charset="-128"/>
              <a:cs typeface="Arial Unicode MS" pitchFamily="50" charset="-128"/>
            </a:endParaRPr>
          </a:p>
          <a:p>
            <a:pPr marL="261938" indent="-261938">
              <a:tabLst>
                <a:tab pos="261938" algn="l"/>
              </a:tabLst>
            </a:pPr>
            <a:r>
              <a:rPr lang="en-US" altLang="ja-JP" dirty="0">
                <a:solidFill>
                  <a:schemeClr val="tx1"/>
                </a:solidFill>
                <a:latin typeface="Arial Unicode MS" pitchFamily="50" charset="-128"/>
                <a:ea typeface="Arial Unicode MS" pitchFamily="50" charset="-128"/>
                <a:cs typeface="Arial Unicode MS" pitchFamily="50" charset="-128"/>
              </a:rPr>
              <a:t>Bin</a:t>
            </a:r>
          </a:p>
          <a:p>
            <a:pPr marL="261938" indent="-261938">
              <a:tabLst>
                <a:tab pos="261938" algn="l"/>
              </a:tabLst>
            </a:pPr>
            <a:endParaRPr lang="en-US" altLang="ja-JP" dirty="0">
              <a:solidFill>
                <a:schemeClr val="bg2"/>
              </a:solidFill>
              <a:latin typeface="Arial Unicode MS" pitchFamily="50" charset="-128"/>
              <a:ea typeface="Arial Unicode MS" pitchFamily="50" charset="-128"/>
              <a:cs typeface="Arial Unicode MS" pitchFamily="50" charset="-128"/>
            </a:endParaRPr>
          </a:p>
          <a:p>
            <a:pPr marL="261938" indent="-261938">
              <a:tabLst>
                <a:tab pos="261938" algn="l"/>
              </a:tabLst>
            </a:pPr>
            <a:r>
              <a:rPr lang="en-US" altLang="ja-JP" dirty="0" smtClean="0">
                <a:solidFill>
                  <a:srgbClr val="FF0000"/>
                </a:solidFill>
                <a:latin typeface="Arial Unicode MS" pitchFamily="50" charset="-128"/>
                <a:ea typeface="Arial Unicode MS" pitchFamily="50" charset="-128"/>
                <a:cs typeface="Arial Unicode MS" pitchFamily="50" charset="-128"/>
              </a:rPr>
              <a:t>CReSS</a:t>
            </a:r>
            <a:r>
              <a:rPr lang="ja-JP" altLang="en-US" dirty="0" smtClean="0">
                <a:solidFill>
                  <a:srgbClr val="FF0000"/>
                </a:solidFill>
                <a:latin typeface="Arial Unicode MS" pitchFamily="50" charset="-128"/>
                <a:ea typeface="Arial Unicode MS" pitchFamily="50" charset="-128"/>
                <a:cs typeface="Arial Unicode MS" pitchFamily="50" charset="-128"/>
              </a:rPr>
              <a:t>＋</a:t>
            </a:r>
            <a:endParaRPr lang="en-US" altLang="ja-JP" dirty="0">
              <a:solidFill>
                <a:srgbClr val="FF0000"/>
              </a:solidFill>
              <a:latin typeface="Arial Unicode MS" pitchFamily="50" charset="-128"/>
              <a:ea typeface="Arial Unicode MS" pitchFamily="50" charset="-128"/>
              <a:cs typeface="Arial Unicode MS" pitchFamily="50" charset="-128"/>
            </a:endParaRPr>
          </a:p>
          <a:p>
            <a:pPr marL="261938" indent="-261938">
              <a:tabLst>
                <a:tab pos="261938" algn="l"/>
              </a:tabLst>
            </a:pPr>
            <a:r>
              <a:rPr lang="en-US" altLang="ja-JP" dirty="0" err="1" smtClean="0">
                <a:solidFill>
                  <a:srgbClr val="FF0000"/>
                </a:solidFill>
                <a:latin typeface="Arial Unicode MS" pitchFamily="50" charset="-128"/>
                <a:ea typeface="Arial Unicode MS" pitchFamily="50" charset="-128"/>
                <a:cs typeface="Arial Unicode MS" pitchFamily="50" charset="-128"/>
              </a:rPr>
              <a:t>KFBin</a:t>
            </a:r>
            <a:endParaRPr lang="en-US" altLang="ja-JP" dirty="0">
              <a:solidFill>
                <a:srgbClr val="FF0000"/>
              </a:solidFill>
              <a:latin typeface="Arial Unicode MS" pitchFamily="50" charset="-128"/>
              <a:ea typeface="Arial Unicode MS" pitchFamily="50" charset="-128"/>
              <a:cs typeface="Arial Unicode MS" pitchFamily="50" charset="-128"/>
            </a:endParaRPr>
          </a:p>
        </p:txBody>
      </p:sp>
      <p:sp>
        <p:nvSpPr>
          <p:cNvPr id="13316" name="Text Box 21"/>
          <p:cNvSpPr txBox="1">
            <a:spLocks noChangeArrowheads="1"/>
          </p:cNvSpPr>
          <p:nvPr/>
        </p:nvSpPr>
        <p:spPr bwMode="auto">
          <a:xfrm>
            <a:off x="297560" y="947738"/>
            <a:ext cx="3648075" cy="417512"/>
          </a:xfrm>
          <a:prstGeom prst="rect">
            <a:avLst/>
          </a:prstGeom>
          <a:solidFill>
            <a:schemeClr val="bg1"/>
          </a:solidFill>
          <a:ln w="9525" algn="ctr">
            <a:noFill/>
            <a:miter lim="800000"/>
            <a:headEnd/>
            <a:tailEnd/>
          </a:ln>
        </p:spPr>
        <p:txBody>
          <a:bodyPr wrap="none" lIns="0" tIns="0" rIns="0" bIns="0" anchor="ctr" anchorCtr="1"/>
          <a:lstStyle/>
          <a:p>
            <a:pPr marL="476250" indent="-476250"/>
            <a:r>
              <a:rPr lang="en-US" altLang="ja-JP" dirty="0" smtClean="0">
                <a:solidFill>
                  <a:schemeClr val="tx1"/>
                </a:solidFill>
                <a:latin typeface="Arial Unicode MS" pitchFamily="50" charset="-128"/>
                <a:ea typeface="Arial Unicode MS" pitchFamily="50" charset="-128"/>
                <a:cs typeface="Arial Unicode MS" pitchFamily="50" charset="-128"/>
              </a:rPr>
              <a:t>Cloud </a:t>
            </a:r>
            <a:r>
              <a:rPr lang="en-US" altLang="ja-JP" dirty="0">
                <a:solidFill>
                  <a:schemeClr val="tx1"/>
                </a:solidFill>
                <a:latin typeface="Arial Unicode MS" pitchFamily="50" charset="-128"/>
                <a:ea typeface="Arial Unicode MS" pitchFamily="50" charset="-128"/>
                <a:cs typeface="Arial Unicode MS" pitchFamily="50" charset="-128"/>
              </a:rPr>
              <a:t>water </a:t>
            </a:r>
            <a:r>
              <a:rPr lang="en-US" altLang="ja-JP" dirty="0" smtClean="0">
                <a:solidFill>
                  <a:schemeClr val="tx1"/>
                </a:solidFill>
                <a:latin typeface="Arial Unicode MS" pitchFamily="50" charset="-128"/>
                <a:ea typeface="Arial Unicode MS" pitchFamily="50" charset="-128"/>
                <a:cs typeface="Arial Unicode MS" pitchFamily="50" charset="-128"/>
              </a:rPr>
              <a:t>Mixing ratio</a:t>
            </a:r>
            <a:endParaRPr lang="en-US" altLang="ja-JP" dirty="0">
              <a:solidFill>
                <a:schemeClr val="tx1"/>
              </a:solidFill>
              <a:latin typeface="Arial Unicode MS" pitchFamily="50" charset="-128"/>
              <a:ea typeface="Arial Unicode MS" pitchFamily="50" charset="-128"/>
              <a:cs typeface="Arial Unicode MS" pitchFamily="50" charset="-128"/>
            </a:endParaRPr>
          </a:p>
        </p:txBody>
      </p:sp>
      <p:sp>
        <p:nvSpPr>
          <p:cNvPr id="13317" name="Text Box 22"/>
          <p:cNvSpPr txBox="1">
            <a:spLocks noChangeArrowheads="1"/>
          </p:cNvSpPr>
          <p:nvPr/>
        </p:nvSpPr>
        <p:spPr bwMode="auto">
          <a:xfrm>
            <a:off x="4252913" y="962025"/>
            <a:ext cx="3252787" cy="417513"/>
          </a:xfrm>
          <a:prstGeom prst="rect">
            <a:avLst/>
          </a:prstGeom>
          <a:solidFill>
            <a:schemeClr val="bg1"/>
          </a:solidFill>
          <a:ln w="9525" algn="ctr">
            <a:noFill/>
            <a:miter lim="800000"/>
            <a:headEnd/>
            <a:tailEnd/>
          </a:ln>
        </p:spPr>
        <p:txBody>
          <a:bodyPr wrap="none" lIns="0" tIns="0" rIns="0" bIns="0" anchor="ctr" anchorCtr="1"/>
          <a:lstStyle/>
          <a:p>
            <a:pPr marL="476250" indent="-476250"/>
            <a:r>
              <a:rPr lang="en-US" altLang="ja-JP" dirty="0" smtClean="0">
                <a:solidFill>
                  <a:schemeClr val="tx1"/>
                </a:solidFill>
                <a:latin typeface="Arial Unicode MS" pitchFamily="50" charset="-128"/>
                <a:ea typeface="Arial Unicode MS" pitchFamily="50" charset="-128"/>
                <a:cs typeface="Arial Unicode MS" pitchFamily="50" charset="-128"/>
              </a:rPr>
              <a:t>Rain </a:t>
            </a:r>
            <a:r>
              <a:rPr lang="en-US" altLang="ja-JP" dirty="0">
                <a:solidFill>
                  <a:schemeClr val="tx1"/>
                </a:solidFill>
                <a:latin typeface="Arial Unicode MS" pitchFamily="50" charset="-128"/>
                <a:ea typeface="Arial Unicode MS" pitchFamily="50" charset="-128"/>
                <a:cs typeface="Arial Unicode MS" pitchFamily="50" charset="-128"/>
              </a:rPr>
              <a:t>water Mixing Ratio</a:t>
            </a:r>
          </a:p>
        </p:txBody>
      </p:sp>
      <p:sp>
        <p:nvSpPr>
          <p:cNvPr id="13318" name="Text Box 23"/>
          <p:cNvSpPr txBox="1">
            <a:spLocks noChangeArrowheads="1"/>
          </p:cNvSpPr>
          <p:nvPr/>
        </p:nvSpPr>
        <p:spPr bwMode="auto">
          <a:xfrm rot="-5400000">
            <a:off x="-601663" y="3097213"/>
            <a:ext cx="1914525" cy="368300"/>
          </a:xfrm>
          <a:prstGeom prst="rect">
            <a:avLst/>
          </a:prstGeom>
          <a:solidFill>
            <a:schemeClr val="bg1"/>
          </a:solidFill>
          <a:ln w="9525" algn="ctr">
            <a:noFill/>
            <a:miter lim="800000"/>
            <a:headEnd/>
            <a:tailEnd/>
          </a:ln>
        </p:spPr>
        <p:txBody>
          <a:bodyPr lIns="0" tIns="0" rIns="0" bIns="0" anchor="ctr" anchorCtr="1">
            <a:spAutoFit/>
          </a:bodyPr>
          <a:lstStyle/>
          <a:p>
            <a:pPr marL="476250" indent="-476250"/>
            <a:r>
              <a:rPr lang="en-US" altLang="ja-JP" dirty="0">
                <a:solidFill>
                  <a:schemeClr val="tx1"/>
                </a:solidFill>
                <a:latin typeface="Arial Unicode MS" pitchFamily="50" charset="-128"/>
                <a:ea typeface="Arial Unicode MS" pitchFamily="50" charset="-128"/>
                <a:cs typeface="Arial Unicode MS" pitchFamily="50" charset="-128"/>
              </a:rPr>
              <a:t>Height</a:t>
            </a:r>
            <a:r>
              <a:rPr lang="ja-JP" altLang="en-US" dirty="0">
                <a:solidFill>
                  <a:schemeClr val="tx1"/>
                </a:solidFill>
                <a:latin typeface="Arial Unicode MS" pitchFamily="50" charset="-128"/>
                <a:ea typeface="Arial Unicode MS" pitchFamily="50" charset="-128"/>
                <a:cs typeface="Arial Unicode MS" pitchFamily="50" charset="-128"/>
              </a:rPr>
              <a:t> </a:t>
            </a:r>
            <a:r>
              <a:rPr lang="en-US" altLang="ja-JP" dirty="0">
                <a:solidFill>
                  <a:schemeClr val="tx1"/>
                </a:solidFill>
                <a:latin typeface="Arial Unicode MS" pitchFamily="50" charset="-128"/>
                <a:ea typeface="Arial Unicode MS" pitchFamily="50" charset="-128"/>
                <a:cs typeface="Arial Unicode MS" pitchFamily="50" charset="-128"/>
              </a:rPr>
              <a:t>(km)</a:t>
            </a:r>
          </a:p>
        </p:txBody>
      </p:sp>
      <p:sp>
        <p:nvSpPr>
          <p:cNvPr id="13319" name="Line 9"/>
          <p:cNvSpPr>
            <a:spLocks noChangeShapeType="1"/>
          </p:cNvSpPr>
          <p:nvPr/>
        </p:nvSpPr>
        <p:spPr bwMode="auto">
          <a:xfrm>
            <a:off x="9107488" y="3293291"/>
            <a:ext cx="666750" cy="0"/>
          </a:xfrm>
          <a:prstGeom prst="line">
            <a:avLst/>
          </a:prstGeom>
          <a:noFill/>
          <a:ln w="63500">
            <a:solidFill>
              <a:srgbClr val="0000FF"/>
            </a:solidFill>
            <a:round/>
            <a:headEnd/>
            <a:tailEnd/>
          </a:ln>
        </p:spPr>
        <p:txBody>
          <a:bodyPr wrap="none" lIns="90000" tIns="46800" rIns="90000" bIns="46800">
            <a:spAutoFit/>
          </a:bodyPr>
          <a:lstStyle/>
          <a:p>
            <a:endParaRPr lang="ja-JP" altLang="en-US"/>
          </a:p>
        </p:txBody>
      </p:sp>
      <p:sp>
        <p:nvSpPr>
          <p:cNvPr id="13321" name="Line 11"/>
          <p:cNvSpPr>
            <a:spLocks noChangeShapeType="1"/>
          </p:cNvSpPr>
          <p:nvPr/>
        </p:nvSpPr>
        <p:spPr bwMode="auto">
          <a:xfrm>
            <a:off x="9107488" y="5093676"/>
            <a:ext cx="666750" cy="0"/>
          </a:xfrm>
          <a:prstGeom prst="line">
            <a:avLst/>
          </a:prstGeom>
          <a:noFill/>
          <a:ln w="63500">
            <a:solidFill>
              <a:srgbClr val="FF0000"/>
            </a:solidFill>
            <a:round/>
            <a:headEnd/>
            <a:tailEnd/>
          </a:ln>
        </p:spPr>
        <p:txBody>
          <a:bodyPr wrap="none" lIns="90000" tIns="46800" rIns="90000" bIns="46800">
            <a:spAutoFit/>
          </a:bodyPr>
          <a:lstStyle/>
          <a:p>
            <a:endParaRPr lang="ja-JP" altLang="en-US"/>
          </a:p>
        </p:txBody>
      </p:sp>
      <p:sp>
        <p:nvSpPr>
          <p:cNvPr id="13322" name="Rectangle 2"/>
          <p:cNvSpPr>
            <a:spLocks noGrp="1" noChangeArrowheads="1"/>
          </p:cNvSpPr>
          <p:nvPr>
            <p:ph type="title"/>
          </p:nvPr>
        </p:nvSpPr>
        <p:spPr>
          <a:solidFill>
            <a:srgbClr val="00007F"/>
          </a:solidFill>
        </p:spPr>
        <p:txBody>
          <a:bodyPr>
            <a:normAutofit fontScale="90000"/>
          </a:bodyPr>
          <a:lstStyle/>
          <a:p>
            <a:r>
              <a:rPr lang="en-US" altLang="ja-JP" sz="4000" dirty="0" smtClean="0">
                <a:latin typeface="Arial Unicode MS" pitchFamily="50" charset="-128"/>
                <a:ea typeface="Arial Unicode MS" pitchFamily="50" charset="-128"/>
                <a:cs typeface="Arial Unicode MS" pitchFamily="50" charset="-128"/>
              </a:rPr>
              <a:t>Ⅱ-3.</a:t>
            </a:r>
            <a:r>
              <a:rPr lang="ja-JP" altLang="en-US" sz="40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4000" dirty="0" smtClean="0">
                <a:latin typeface="Arial Unicode MS" pitchFamily="50" charset="-128"/>
                <a:ea typeface="Arial Unicode MS" pitchFamily="50" charset="-128"/>
                <a:cs typeface="Arial Unicode MS" pitchFamily="50" charset="-128"/>
              </a:rPr>
              <a:t>Averaged vertical profiles (20-24 hr)</a:t>
            </a:r>
            <a:endParaRPr lang="ja-JP" altLang="en-US" sz="4000" dirty="0" smtClean="0"/>
          </a:p>
        </p:txBody>
      </p:sp>
      <p:sp>
        <p:nvSpPr>
          <p:cNvPr id="13323" name="Text Box 29"/>
          <p:cNvSpPr txBox="1">
            <a:spLocks noChangeArrowheads="1"/>
          </p:cNvSpPr>
          <p:nvPr/>
        </p:nvSpPr>
        <p:spPr bwMode="auto">
          <a:xfrm>
            <a:off x="4341813" y="6338888"/>
            <a:ext cx="3103562" cy="417512"/>
          </a:xfrm>
          <a:prstGeom prst="rect">
            <a:avLst/>
          </a:prstGeom>
          <a:solidFill>
            <a:schemeClr val="bg1"/>
          </a:solidFill>
          <a:ln w="9525" algn="ctr">
            <a:noFill/>
            <a:miter lim="800000"/>
            <a:headEnd/>
            <a:tailEnd/>
          </a:ln>
        </p:spPr>
        <p:txBody>
          <a:bodyPr wrap="none" lIns="0" tIns="0" rIns="0" bIns="0" anchor="ctr" anchorCtr="1"/>
          <a:lstStyle/>
          <a:p>
            <a:pPr marL="476250" indent="-476250"/>
            <a:r>
              <a:rPr lang="ja-JP" altLang="en-US" dirty="0">
                <a:solidFill>
                  <a:schemeClr val="tx1"/>
                </a:solidFill>
              </a:rPr>
              <a:t> </a:t>
            </a:r>
            <a:r>
              <a:rPr lang="en-US" altLang="ja-JP" dirty="0">
                <a:solidFill>
                  <a:schemeClr val="tx1"/>
                </a:solidFill>
                <a:latin typeface="Arial Unicode MS" pitchFamily="50" charset="-128"/>
                <a:ea typeface="Arial Unicode MS" pitchFamily="50" charset="-128"/>
                <a:cs typeface="Arial Unicode MS" pitchFamily="50" charset="-128"/>
              </a:rPr>
              <a:t>(mg/kg)</a:t>
            </a:r>
          </a:p>
        </p:txBody>
      </p:sp>
      <p:sp>
        <p:nvSpPr>
          <p:cNvPr id="13324" name="Line 33"/>
          <p:cNvSpPr>
            <a:spLocks noChangeShapeType="1"/>
          </p:cNvSpPr>
          <p:nvPr/>
        </p:nvSpPr>
        <p:spPr bwMode="auto">
          <a:xfrm>
            <a:off x="9072318" y="2328619"/>
            <a:ext cx="666750" cy="0"/>
          </a:xfrm>
          <a:prstGeom prst="line">
            <a:avLst/>
          </a:prstGeom>
          <a:ln w="50800">
            <a:solidFill>
              <a:schemeClr val="tx1"/>
            </a:solidFill>
            <a:headEnd/>
            <a:tailEnd/>
          </a:ln>
        </p:spPr>
        <p:style>
          <a:lnRef idx="2">
            <a:schemeClr val="dk1"/>
          </a:lnRef>
          <a:fillRef idx="0">
            <a:schemeClr val="dk1"/>
          </a:fillRef>
          <a:effectRef idx="1">
            <a:schemeClr val="dk1"/>
          </a:effectRef>
          <a:fontRef idx="minor">
            <a:schemeClr val="tx1"/>
          </a:fontRef>
        </p:style>
        <p:txBody>
          <a:bodyPr wrap="none" lIns="90000" tIns="46800" rIns="90000" bIns="46800">
            <a:spAutoFit/>
          </a:bodyPr>
          <a:lstStyle/>
          <a:p>
            <a:endParaRPr lang="ja-JP" altLang="en-US"/>
          </a:p>
        </p:txBody>
      </p:sp>
      <p:sp>
        <p:nvSpPr>
          <p:cNvPr id="15" name="Text Box 29"/>
          <p:cNvSpPr txBox="1">
            <a:spLocks noChangeArrowheads="1"/>
          </p:cNvSpPr>
          <p:nvPr/>
        </p:nvSpPr>
        <p:spPr bwMode="auto">
          <a:xfrm>
            <a:off x="520090" y="6352563"/>
            <a:ext cx="3103562" cy="417512"/>
          </a:xfrm>
          <a:prstGeom prst="rect">
            <a:avLst/>
          </a:prstGeom>
          <a:solidFill>
            <a:schemeClr val="bg1"/>
          </a:solidFill>
          <a:ln w="9525" algn="ctr">
            <a:noFill/>
            <a:miter lim="800000"/>
            <a:headEnd/>
            <a:tailEnd/>
          </a:ln>
        </p:spPr>
        <p:txBody>
          <a:bodyPr wrap="none" lIns="0" tIns="0" rIns="0" bIns="0" anchor="ctr" anchorCtr="1"/>
          <a:lstStyle/>
          <a:p>
            <a:pPr marL="476250" indent="-476250"/>
            <a:r>
              <a:rPr lang="ja-JP" altLang="en-US" dirty="0">
                <a:solidFill>
                  <a:schemeClr val="tx1"/>
                </a:solidFill>
              </a:rPr>
              <a:t> </a:t>
            </a:r>
            <a:r>
              <a:rPr lang="en-US" altLang="ja-JP" dirty="0">
                <a:solidFill>
                  <a:schemeClr val="tx1"/>
                </a:solidFill>
                <a:latin typeface="Arial Unicode MS" pitchFamily="50" charset="-128"/>
                <a:ea typeface="Arial Unicode MS" pitchFamily="50" charset="-128"/>
                <a:cs typeface="Arial Unicode MS" pitchFamily="50" charset="-128"/>
              </a:rPr>
              <a:t>(mg/kg)</a:t>
            </a:r>
          </a:p>
        </p:txBody>
      </p:sp>
      <p:sp>
        <p:nvSpPr>
          <p:cNvPr id="16" name="Text Box 5"/>
          <p:cNvSpPr txBox="1">
            <a:spLocks noChangeArrowheads="1"/>
          </p:cNvSpPr>
          <p:nvPr/>
        </p:nvSpPr>
        <p:spPr bwMode="auto">
          <a:xfrm>
            <a:off x="7830589" y="5298671"/>
            <a:ext cx="1612669" cy="802871"/>
          </a:xfrm>
          <a:prstGeom prst="rect">
            <a:avLst/>
          </a:prstGeom>
          <a:solidFill>
            <a:schemeClr val="bg1"/>
          </a:solidFill>
          <a:ln w="9525" algn="ctr">
            <a:noFill/>
            <a:miter lim="800000"/>
            <a:headEnd/>
            <a:tailEnd/>
          </a:ln>
        </p:spPr>
        <p:txBody>
          <a:bodyPr wrap="none" lIns="0" tIns="0" rIns="0" bIns="0" anchor="ctr" anchorCtr="1"/>
          <a:lstStyle/>
          <a:p>
            <a:pPr marL="476250" indent="-476250" algn="ctr">
              <a:buFontTx/>
              <a:buNone/>
            </a:pPr>
            <a:r>
              <a:rPr lang="en-US" altLang="ja-JP"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Cloud</a:t>
            </a:r>
            <a:r>
              <a:rPr lang="ja-JP" altLang="en-US"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lang="en-US" altLang="ja-JP"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476250" indent="-476250" algn="ctr">
              <a:buFontTx/>
              <a:buNone/>
            </a:pPr>
            <a:r>
              <a:rPr lang="en-US" altLang="ja-JP"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r≦47.9μm</a:t>
            </a:r>
            <a:endParaRPr lang="ja-JP" altLang="en-US"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8" name="Line 10"/>
          <p:cNvSpPr>
            <a:spLocks noChangeShapeType="1"/>
          </p:cNvSpPr>
          <p:nvPr/>
        </p:nvSpPr>
        <p:spPr bwMode="auto">
          <a:xfrm>
            <a:off x="9089903" y="4007757"/>
            <a:ext cx="666750" cy="0"/>
          </a:xfrm>
          <a:prstGeom prst="line">
            <a:avLst/>
          </a:prstGeom>
          <a:noFill/>
          <a:ln w="63500">
            <a:solidFill>
              <a:srgbClr val="00B050"/>
            </a:solidFill>
            <a:round/>
            <a:headEnd/>
            <a:tailEnd/>
          </a:ln>
        </p:spPr>
        <p:txBody>
          <a:bodyPr wrap="none" lIns="90000" tIns="46800" rIns="90000" bIns="46800">
            <a:spAutoFit/>
          </a:bodyPr>
          <a:lstStyle/>
          <a:p>
            <a:endParaRPr lang="ja-JP" altLang="en-US"/>
          </a:p>
        </p:txBody>
      </p:sp>
    </p:spTree>
    <p:extLst>
      <p:ext uri="{BB962C8B-B14F-4D97-AF65-F5344CB8AC3E}">
        <p14:creationId xmlns:p14="http://schemas.microsoft.com/office/powerpoint/2010/main" val="3065906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9" descr="1trim.png"/>
          <p:cNvPicPr>
            <a:picLocks noChangeAspect="1"/>
          </p:cNvPicPr>
          <p:nvPr/>
        </p:nvPicPr>
        <p:blipFill>
          <a:blip r:embed="rId3" cstate="print"/>
          <a:srcRect/>
          <a:stretch>
            <a:fillRect/>
          </a:stretch>
        </p:blipFill>
        <p:spPr bwMode="auto">
          <a:xfrm>
            <a:off x="512448" y="795008"/>
            <a:ext cx="5340350" cy="5548312"/>
          </a:xfrm>
          <a:prstGeom prst="rect">
            <a:avLst/>
          </a:prstGeom>
          <a:noFill/>
          <a:ln w="9525">
            <a:noFill/>
            <a:miter lim="800000"/>
            <a:headEnd/>
            <a:tailEnd/>
          </a:ln>
        </p:spPr>
      </p:pic>
      <p:sp>
        <p:nvSpPr>
          <p:cNvPr id="13315" name="Text Box 8"/>
          <p:cNvSpPr txBox="1">
            <a:spLocks noChangeArrowheads="1"/>
          </p:cNvSpPr>
          <p:nvPr/>
        </p:nvSpPr>
        <p:spPr bwMode="auto">
          <a:xfrm>
            <a:off x="4306987" y="2004322"/>
            <a:ext cx="1636931" cy="1338318"/>
          </a:xfrm>
          <a:prstGeom prst="rect">
            <a:avLst/>
          </a:prstGeom>
          <a:noFill/>
          <a:ln w="9525">
            <a:noFill/>
            <a:miter lim="800000"/>
            <a:headEnd/>
            <a:tailEnd/>
          </a:ln>
        </p:spPr>
        <p:txBody>
          <a:bodyPr wrap="none" lIns="0" tIns="0" rIns="0" bIns="0"/>
          <a:lstStyle/>
          <a:p>
            <a:pPr marL="261938" indent="-261938">
              <a:tabLst>
                <a:tab pos="261938" algn="l"/>
              </a:tabLst>
            </a:pPr>
            <a:r>
              <a:rPr lang="en-US" altLang="ja-JP" dirty="0" smtClean="0">
                <a:solidFill>
                  <a:srgbClr val="00B050"/>
                </a:solidFill>
                <a:latin typeface="Arial Unicode MS" pitchFamily="50" charset="-128"/>
                <a:ea typeface="Arial Unicode MS" pitchFamily="50" charset="-128"/>
                <a:cs typeface="Arial Unicode MS" pitchFamily="50" charset="-128"/>
              </a:rPr>
              <a:t>Bin</a:t>
            </a:r>
            <a:endParaRPr lang="en-US" altLang="ja-JP" dirty="0">
              <a:solidFill>
                <a:srgbClr val="00B050"/>
              </a:solidFill>
              <a:latin typeface="Arial Unicode MS" pitchFamily="50" charset="-128"/>
              <a:ea typeface="Arial Unicode MS" pitchFamily="50" charset="-128"/>
              <a:cs typeface="Arial Unicode MS" pitchFamily="50" charset="-128"/>
            </a:endParaRPr>
          </a:p>
          <a:p>
            <a:pPr marL="261938" indent="-261938">
              <a:tabLst>
                <a:tab pos="261938" algn="l"/>
              </a:tabLst>
            </a:pPr>
            <a:endParaRPr lang="en-US" altLang="ja-JP" dirty="0" smtClean="0">
              <a:solidFill>
                <a:srgbClr val="FF0000"/>
              </a:solidFill>
              <a:latin typeface="Arial Unicode MS" pitchFamily="50" charset="-128"/>
              <a:ea typeface="Arial Unicode MS" pitchFamily="50" charset="-128"/>
              <a:cs typeface="Arial Unicode MS" pitchFamily="50" charset="-128"/>
            </a:endParaRPr>
          </a:p>
          <a:p>
            <a:pPr marL="261938" indent="-261938">
              <a:tabLst>
                <a:tab pos="261938" algn="l"/>
              </a:tabLst>
            </a:pPr>
            <a:r>
              <a:rPr lang="en-US" altLang="ja-JP" dirty="0" smtClean="0">
                <a:solidFill>
                  <a:srgbClr val="FF0000"/>
                </a:solidFill>
                <a:latin typeface="Arial Unicode MS" pitchFamily="50" charset="-128"/>
                <a:ea typeface="Arial Unicode MS" pitchFamily="50" charset="-128"/>
                <a:cs typeface="Arial Unicode MS" pitchFamily="50" charset="-128"/>
              </a:rPr>
              <a:t>CReSS</a:t>
            </a:r>
            <a:r>
              <a:rPr lang="ja-JP" altLang="en-US" dirty="0" smtClean="0">
                <a:solidFill>
                  <a:srgbClr val="FF0000"/>
                </a:solidFill>
                <a:latin typeface="Arial Unicode MS" pitchFamily="50" charset="-128"/>
                <a:ea typeface="Arial Unicode MS" pitchFamily="50" charset="-128"/>
                <a:cs typeface="Arial Unicode MS" pitchFamily="50" charset="-128"/>
              </a:rPr>
              <a:t>＋</a:t>
            </a:r>
            <a:endParaRPr lang="en-US" altLang="ja-JP" dirty="0">
              <a:solidFill>
                <a:srgbClr val="FF0000"/>
              </a:solidFill>
              <a:latin typeface="Arial Unicode MS" pitchFamily="50" charset="-128"/>
              <a:ea typeface="Arial Unicode MS" pitchFamily="50" charset="-128"/>
              <a:cs typeface="Arial Unicode MS" pitchFamily="50" charset="-128"/>
            </a:endParaRPr>
          </a:p>
          <a:p>
            <a:pPr marL="261938" indent="-261938">
              <a:tabLst>
                <a:tab pos="261938" algn="l"/>
              </a:tabLst>
            </a:pPr>
            <a:r>
              <a:rPr lang="en-US" altLang="ja-JP" dirty="0" err="1" smtClean="0">
                <a:solidFill>
                  <a:srgbClr val="FF0000"/>
                </a:solidFill>
                <a:latin typeface="Arial Unicode MS" pitchFamily="50" charset="-128"/>
                <a:ea typeface="Arial Unicode MS" pitchFamily="50" charset="-128"/>
                <a:cs typeface="Arial Unicode MS" pitchFamily="50" charset="-128"/>
              </a:rPr>
              <a:t>KFBin</a:t>
            </a:r>
            <a:endParaRPr lang="en-US" altLang="ja-JP" dirty="0">
              <a:solidFill>
                <a:srgbClr val="FF0000"/>
              </a:solidFill>
              <a:latin typeface="Arial Unicode MS" pitchFamily="50" charset="-128"/>
              <a:ea typeface="Arial Unicode MS" pitchFamily="50" charset="-128"/>
              <a:cs typeface="Arial Unicode MS" pitchFamily="50" charset="-128"/>
            </a:endParaRPr>
          </a:p>
        </p:txBody>
      </p:sp>
      <p:sp>
        <p:nvSpPr>
          <p:cNvPr id="13322" name="Rectangle 2"/>
          <p:cNvSpPr>
            <a:spLocks noGrp="1" noChangeArrowheads="1"/>
          </p:cNvSpPr>
          <p:nvPr>
            <p:ph type="title"/>
          </p:nvPr>
        </p:nvSpPr>
        <p:spPr>
          <a:solidFill>
            <a:srgbClr val="00007F"/>
          </a:solidFill>
        </p:spPr>
        <p:txBody>
          <a:bodyPr>
            <a:normAutofit fontScale="90000"/>
          </a:bodyPr>
          <a:lstStyle/>
          <a:p>
            <a:r>
              <a:rPr lang="en-US" altLang="ja-JP" sz="4000" dirty="0" smtClean="0">
                <a:latin typeface="Arial Unicode MS" pitchFamily="50" charset="-128"/>
                <a:ea typeface="Arial Unicode MS" pitchFamily="50" charset="-128"/>
                <a:cs typeface="Arial Unicode MS" pitchFamily="50" charset="-128"/>
              </a:rPr>
              <a:t>Ⅱ-4.</a:t>
            </a:r>
            <a:r>
              <a:rPr lang="ja-JP" altLang="en-US" sz="40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4000" dirty="0" smtClean="0">
                <a:latin typeface="Arial Unicode MS" pitchFamily="50" charset="-128"/>
                <a:ea typeface="Arial Unicode MS" pitchFamily="50" charset="-128"/>
                <a:cs typeface="Arial Unicode MS" pitchFamily="50" charset="-128"/>
              </a:rPr>
              <a:t>Averaged vertical profiles (20-24 hr)</a:t>
            </a:r>
            <a:endParaRPr lang="ja-JP" altLang="en-US" sz="4000" dirty="0" smtClean="0"/>
          </a:p>
        </p:txBody>
      </p:sp>
      <p:sp>
        <p:nvSpPr>
          <p:cNvPr id="19" name="Text Box 3"/>
          <p:cNvSpPr txBox="1">
            <a:spLocks noChangeArrowheads="1"/>
          </p:cNvSpPr>
          <p:nvPr/>
        </p:nvSpPr>
        <p:spPr bwMode="auto">
          <a:xfrm>
            <a:off x="200025" y="1000934"/>
            <a:ext cx="9252087" cy="665823"/>
          </a:xfrm>
          <a:prstGeom prst="rect">
            <a:avLst/>
          </a:prstGeom>
          <a:solidFill>
            <a:schemeClr val="bg1"/>
          </a:solidFill>
          <a:ln w="9525" algn="ctr">
            <a:noFill/>
            <a:miter lim="800000"/>
            <a:headEnd/>
            <a:tailEnd/>
          </a:ln>
        </p:spPr>
        <p:txBody>
          <a:bodyPr lIns="90000" tIns="46800" rIns="90000" bIns="46800"/>
          <a:lstStyle/>
          <a:p>
            <a:pPr defTabSz="449263">
              <a:lnSpc>
                <a:spcPts val="2600"/>
              </a:lnSpc>
              <a:buNone/>
            </a:pPr>
            <a:r>
              <a:rPr lang="en-US" altLang="ja-JP"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Number Density of Cloud Droplets in Cloud</a:t>
            </a:r>
            <a:r>
              <a:rPr lang="ja-JP" altLang="en-US"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ja-JP" altLang="en-US"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0" name="Text Box 3"/>
          <p:cNvSpPr txBox="1">
            <a:spLocks noChangeArrowheads="1"/>
          </p:cNvSpPr>
          <p:nvPr/>
        </p:nvSpPr>
        <p:spPr bwMode="auto">
          <a:xfrm>
            <a:off x="516890" y="6346034"/>
            <a:ext cx="5239676" cy="433918"/>
          </a:xfrm>
          <a:prstGeom prst="rect">
            <a:avLst/>
          </a:prstGeom>
          <a:solidFill>
            <a:schemeClr val="bg1"/>
          </a:solidFill>
          <a:ln w="9525" algn="ctr">
            <a:noFill/>
            <a:miter lim="800000"/>
            <a:headEnd/>
            <a:tailEnd/>
          </a:ln>
        </p:spPr>
        <p:txBody>
          <a:bodyPr lIns="90000" tIns="46800" rIns="90000" bIns="46800"/>
          <a:lstStyle/>
          <a:p>
            <a:pPr marL="476250" indent="-476250" defTabSz="449263">
              <a:buFontTx/>
              <a:buNone/>
            </a:pPr>
            <a:r>
              <a:rPr lang="en-US" altLang="ja-JP" sz="1800" dirty="0" smtClean="0">
                <a:solidFill>
                  <a:schemeClr val="tx1"/>
                </a:solidFill>
                <a:latin typeface="Times New Roman" panose="02020603050405020304" pitchFamily="18" charset="0"/>
                <a:cs typeface="Times New Roman" panose="02020603050405020304" pitchFamily="18" charset="0"/>
              </a:rPr>
              <a:t>Number Density of Cloud Droplets[cm</a:t>
            </a:r>
            <a:r>
              <a:rPr lang="en-US" altLang="ja-JP" sz="1800" baseline="30000" dirty="0" smtClean="0">
                <a:solidFill>
                  <a:schemeClr val="tx1"/>
                </a:solidFill>
                <a:latin typeface="Times New Roman" panose="02020603050405020304" pitchFamily="18" charset="0"/>
                <a:cs typeface="Times New Roman" panose="02020603050405020304" pitchFamily="18" charset="0"/>
              </a:rPr>
              <a:t>-3</a:t>
            </a:r>
            <a:r>
              <a:rPr lang="en-US" altLang="ja-JP" sz="1800" dirty="0">
                <a:solidFill>
                  <a:schemeClr val="tx1"/>
                </a:solidFill>
                <a:latin typeface="Times New Roman" panose="02020603050405020304" pitchFamily="18" charset="0"/>
                <a:cs typeface="Times New Roman" panose="02020603050405020304" pitchFamily="18" charset="0"/>
              </a:rPr>
              <a:t>]</a:t>
            </a:r>
            <a:r>
              <a:rPr lang="ja-JP" altLang="en-US" sz="1800" dirty="0">
                <a:solidFill>
                  <a:schemeClr val="tx1"/>
                </a:solidFill>
                <a:latin typeface="Times New Roman" panose="02020603050405020304" pitchFamily="18" charset="0"/>
                <a:cs typeface="Times New Roman" panose="02020603050405020304" pitchFamily="18" charset="0"/>
              </a:rPr>
              <a:t> </a:t>
            </a:r>
          </a:p>
        </p:txBody>
      </p:sp>
      <p:sp>
        <p:nvSpPr>
          <p:cNvPr id="15" name="Text Box 3"/>
          <p:cNvSpPr txBox="1">
            <a:spLocks noChangeArrowheads="1"/>
          </p:cNvSpPr>
          <p:nvPr/>
        </p:nvSpPr>
        <p:spPr bwMode="auto">
          <a:xfrm>
            <a:off x="466548" y="1559548"/>
            <a:ext cx="4657404" cy="402340"/>
          </a:xfrm>
          <a:prstGeom prst="rect">
            <a:avLst/>
          </a:prstGeom>
          <a:solidFill>
            <a:schemeClr val="bg1"/>
          </a:solidFill>
          <a:ln w="9525" algn="ctr">
            <a:noFill/>
            <a:miter lim="800000"/>
            <a:headEnd/>
            <a:tailEnd/>
          </a:ln>
        </p:spPr>
        <p:txBody>
          <a:bodyPr lIns="90000" tIns="46800" rIns="90000" bIns="46800"/>
          <a:lstStyle/>
          <a:p>
            <a:pPr defTabSz="449263">
              <a:lnSpc>
                <a:spcPts val="2600"/>
              </a:lnSpc>
              <a:buNone/>
            </a:pPr>
            <a:r>
              <a:rPr lang="en-US" altLang="ja-JP" dirty="0" smtClean="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rPr>
              <a:t>GCSS Bin Models </a:t>
            </a:r>
            <a:r>
              <a:rPr lang="en-US" altLang="ja-JP"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&amp;</a:t>
            </a:r>
            <a:r>
              <a:rPr lang="en-US" altLang="ja-JP" dirty="0" smtClean="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err="1"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CReSS+Bin</a:t>
            </a:r>
            <a:endParaRPr lang="ja-JP" altLang="en-US"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4" name="コンテンツ プレースホルダー 2"/>
          <p:cNvSpPr txBox="1">
            <a:spLocks/>
          </p:cNvSpPr>
          <p:nvPr/>
        </p:nvSpPr>
        <p:spPr bwMode="auto">
          <a:xfrm>
            <a:off x="4296198" y="3889854"/>
            <a:ext cx="1926769" cy="2453466"/>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400" b="1">
                <a:solidFill>
                  <a:schemeClr val="tx1"/>
                </a:solidFill>
                <a:latin typeface="+mn-lt"/>
                <a:ea typeface="+mn-ea"/>
              </a:defRPr>
            </a:lvl4pPr>
            <a:lvl5pPr marL="2057400" indent="-228600" algn="l" rtl="0" eaLnBrk="0" fontAlgn="base" hangingPunct="0">
              <a:spcBef>
                <a:spcPct val="20000"/>
              </a:spcBef>
              <a:spcAft>
                <a:spcPct val="0"/>
              </a:spcAft>
              <a:buChar char="»"/>
              <a:defRPr kumimoji="1" sz="2400" b="1">
                <a:solidFill>
                  <a:schemeClr val="tx1"/>
                </a:solidFill>
                <a:latin typeface="+mn-lt"/>
                <a:ea typeface="+mn-ea"/>
              </a:defRPr>
            </a:lvl5pPr>
            <a:lvl6pPr marL="2514600" indent="-228600" algn="l" rtl="0" fontAlgn="base">
              <a:spcBef>
                <a:spcPct val="20000"/>
              </a:spcBef>
              <a:spcAft>
                <a:spcPct val="0"/>
              </a:spcAft>
              <a:buChar char="»"/>
              <a:defRPr kumimoji="1" sz="2400" b="1">
                <a:solidFill>
                  <a:schemeClr val="tx1"/>
                </a:solidFill>
                <a:latin typeface="+mn-lt"/>
                <a:ea typeface="+mn-ea"/>
              </a:defRPr>
            </a:lvl6pPr>
            <a:lvl7pPr marL="2971800" indent="-228600" algn="l" rtl="0" fontAlgn="base">
              <a:spcBef>
                <a:spcPct val="20000"/>
              </a:spcBef>
              <a:spcAft>
                <a:spcPct val="0"/>
              </a:spcAft>
              <a:buChar char="»"/>
              <a:defRPr kumimoji="1" sz="2400" b="1">
                <a:solidFill>
                  <a:schemeClr val="tx1"/>
                </a:solidFill>
                <a:latin typeface="+mn-lt"/>
                <a:ea typeface="+mn-ea"/>
              </a:defRPr>
            </a:lvl7pPr>
            <a:lvl8pPr marL="3429000" indent="-228600" algn="l" rtl="0" fontAlgn="base">
              <a:spcBef>
                <a:spcPct val="20000"/>
              </a:spcBef>
              <a:spcAft>
                <a:spcPct val="0"/>
              </a:spcAft>
              <a:buChar char="»"/>
              <a:defRPr kumimoji="1" sz="2400" b="1">
                <a:solidFill>
                  <a:schemeClr val="tx1"/>
                </a:solidFill>
                <a:latin typeface="+mn-lt"/>
                <a:ea typeface="+mn-ea"/>
              </a:defRPr>
            </a:lvl8pPr>
            <a:lvl9pPr marL="3886200" indent="-228600" algn="l" rtl="0" fontAlgn="base">
              <a:spcBef>
                <a:spcPct val="20000"/>
              </a:spcBef>
              <a:spcAft>
                <a:spcPct val="0"/>
              </a:spcAft>
              <a:buChar char="»"/>
              <a:defRPr kumimoji="1" sz="2400" b="1">
                <a:solidFill>
                  <a:schemeClr val="tx1"/>
                </a:solidFill>
                <a:latin typeface="+mn-lt"/>
                <a:ea typeface="+mn-ea"/>
              </a:defRPr>
            </a:lvl9pPr>
          </a:lstStyle>
          <a:p>
            <a:pPr marL="0" indent="0"/>
            <a:r>
              <a:rPr lang="en-US" altLang="ja-JP"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rPr>
              <a:t>.</a:t>
            </a:r>
          </a:p>
        </p:txBody>
      </p:sp>
      <p:sp>
        <p:nvSpPr>
          <p:cNvPr id="24" name="コンテンツ プレースホルダー 2"/>
          <p:cNvSpPr txBox="1">
            <a:spLocks/>
          </p:cNvSpPr>
          <p:nvPr/>
        </p:nvSpPr>
        <p:spPr bwMode="auto">
          <a:xfrm>
            <a:off x="4866640" y="3930494"/>
            <a:ext cx="4215454" cy="1901346"/>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400" b="1">
                <a:solidFill>
                  <a:schemeClr val="tx1"/>
                </a:solidFill>
                <a:latin typeface="+mn-lt"/>
                <a:ea typeface="+mn-ea"/>
              </a:defRPr>
            </a:lvl4pPr>
            <a:lvl5pPr marL="2057400" indent="-228600" algn="l" rtl="0" eaLnBrk="0" fontAlgn="base" hangingPunct="0">
              <a:spcBef>
                <a:spcPct val="20000"/>
              </a:spcBef>
              <a:spcAft>
                <a:spcPct val="0"/>
              </a:spcAft>
              <a:buChar char="»"/>
              <a:defRPr kumimoji="1" sz="2400" b="1">
                <a:solidFill>
                  <a:schemeClr val="tx1"/>
                </a:solidFill>
                <a:latin typeface="+mn-lt"/>
                <a:ea typeface="+mn-ea"/>
              </a:defRPr>
            </a:lvl5pPr>
            <a:lvl6pPr marL="2514600" indent="-228600" algn="l" rtl="0" fontAlgn="base">
              <a:spcBef>
                <a:spcPct val="20000"/>
              </a:spcBef>
              <a:spcAft>
                <a:spcPct val="0"/>
              </a:spcAft>
              <a:buChar char="»"/>
              <a:defRPr kumimoji="1" sz="2400" b="1">
                <a:solidFill>
                  <a:schemeClr val="tx1"/>
                </a:solidFill>
                <a:latin typeface="+mn-lt"/>
                <a:ea typeface="+mn-ea"/>
              </a:defRPr>
            </a:lvl6pPr>
            <a:lvl7pPr marL="2971800" indent="-228600" algn="l" rtl="0" fontAlgn="base">
              <a:spcBef>
                <a:spcPct val="20000"/>
              </a:spcBef>
              <a:spcAft>
                <a:spcPct val="0"/>
              </a:spcAft>
              <a:buChar char="»"/>
              <a:defRPr kumimoji="1" sz="2400" b="1">
                <a:solidFill>
                  <a:schemeClr val="tx1"/>
                </a:solidFill>
                <a:latin typeface="+mn-lt"/>
                <a:ea typeface="+mn-ea"/>
              </a:defRPr>
            </a:lvl7pPr>
            <a:lvl8pPr marL="3429000" indent="-228600" algn="l" rtl="0" fontAlgn="base">
              <a:spcBef>
                <a:spcPct val="20000"/>
              </a:spcBef>
              <a:spcAft>
                <a:spcPct val="0"/>
              </a:spcAft>
              <a:buChar char="»"/>
              <a:defRPr kumimoji="1" sz="2400" b="1">
                <a:solidFill>
                  <a:schemeClr val="tx1"/>
                </a:solidFill>
                <a:latin typeface="+mn-lt"/>
                <a:ea typeface="+mn-ea"/>
              </a:defRPr>
            </a:lvl8pPr>
            <a:lvl9pPr marL="3886200" indent="-228600" algn="l" rtl="0" fontAlgn="base">
              <a:spcBef>
                <a:spcPct val="20000"/>
              </a:spcBef>
              <a:spcAft>
                <a:spcPct val="0"/>
              </a:spcAft>
              <a:buChar char="»"/>
              <a:defRPr kumimoji="1" sz="2400" b="1">
                <a:solidFill>
                  <a:schemeClr val="tx1"/>
                </a:solidFill>
                <a:latin typeface="+mn-lt"/>
                <a:ea typeface="+mn-ea"/>
              </a:defRPr>
            </a:lvl9pPr>
          </a:lstStyle>
          <a:p>
            <a:pPr marL="0" indent="0"/>
            <a:r>
              <a:rPr lang="en-US" altLang="ja-JP" sz="2200" b="0" kern="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The rapid decrease of n</a:t>
            </a:r>
            <a:r>
              <a:rPr lang="en-US" altLang="ja-JP" sz="2200" b="0" kern="0" baseline="-250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200" b="0" kern="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 with height in </a:t>
            </a:r>
            <a:r>
              <a:rPr lang="en-US" altLang="ja-JP" sz="2200" b="0" kern="0" dirty="0" err="1"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CReSS+KFBin</a:t>
            </a:r>
            <a:r>
              <a:rPr lang="en-US" altLang="ja-JP" sz="2200" b="0" kern="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rPr>
              <a:t>is</a:t>
            </a:r>
          </a:p>
          <a:p>
            <a:pPr marL="0" indent="0"/>
            <a:r>
              <a:rPr lang="en-US" altLang="ja-JP"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rPr>
              <a:t> related to </a:t>
            </a:r>
          </a:p>
          <a:p>
            <a:pPr marL="0" indent="0"/>
            <a:r>
              <a:rPr lang="en-US" altLang="ja-JP"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rPr>
              <a:t>the activation process of CCN in KF bin model.</a:t>
            </a:r>
          </a:p>
          <a:p>
            <a:pPr marL="0" indent="0"/>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(the </a:t>
            </a:r>
            <a:r>
              <a:rPr lang="en-US" altLang="ja-JP" sz="2000" b="0" dirty="0">
                <a:latin typeface="Arial Unicode MS" panose="020B0604020202020204" pitchFamily="50" charset="-128"/>
                <a:ea typeface="Arial Unicode MS" panose="020B0604020202020204" pitchFamily="50" charset="-128"/>
                <a:cs typeface="Arial Unicode MS" panose="020B0604020202020204" pitchFamily="50" charset="-128"/>
              </a:rPr>
              <a:t>characteristic of the </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model)</a:t>
            </a:r>
            <a:endParaRPr lang="en-US" altLang="ja-JP"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0" indent="0"/>
            <a:endParaRPr lang="en-US" altLang="ja-JP"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6" name="Line 11"/>
          <p:cNvSpPr>
            <a:spLocks noChangeShapeType="1"/>
          </p:cNvSpPr>
          <p:nvPr/>
        </p:nvSpPr>
        <p:spPr bwMode="auto">
          <a:xfrm>
            <a:off x="4372928" y="3742396"/>
            <a:ext cx="666750" cy="0"/>
          </a:xfrm>
          <a:prstGeom prst="line">
            <a:avLst/>
          </a:prstGeom>
          <a:noFill/>
          <a:ln w="63500">
            <a:solidFill>
              <a:srgbClr val="FF0000"/>
            </a:solidFill>
            <a:round/>
            <a:headEnd/>
            <a:tailEnd/>
          </a:ln>
        </p:spPr>
        <p:txBody>
          <a:bodyPr wrap="none" lIns="90000" tIns="46800" rIns="90000" bIns="46800">
            <a:spAutoFit/>
          </a:bodyPr>
          <a:lstStyle/>
          <a:p>
            <a:endParaRPr lang="ja-JP" altLang="en-US"/>
          </a:p>
        </p:txBody>
      </p:sp>
      <p:sp>
        <p:nvSpPr>
          <p:cNvPr id="25" name="Line 10"/>
          <p:cNvSpPr>
            <a:spLocks noChangeShapeType="1"/>
          </p:cNvSpPr>
          <p:nvPr/>
        </p:nvSpPr>
        <p:spPr bwMode="auto">
          <a:xfrm>
            <a:off x="4355343" y="2504077"/>
            <a:ext cx="666750" cy="0"/>
          </a:xfrm>
          <a:prstGeom prst="line">
            <a:avLst/>
          </a:prstGeom>
          <a:noFill/>
          <a:ln w="63500">
            <a:solidFill>
              <a:srgbClr val="00B050"/>
            </a:solidFill>
            <a:round/>
            <a:headEnd/>
            <a:tailEnd/>
          </a:ln>
        </p:spPr>
        <p:txBody>
          <a:bodyPr wrap="none" lIns="90000" tIns="46800" rIns="90000" bIns="46800">
            <a:spAutoFit/>
          </a:bodyPr>
          <a:lstStyle/>
          <a:p>
            <a:endParaRPr lang="ja-JP" altLang="en-US"/>
          </a:p>
        </p:txBody>
      </p:sp>
    </p:spTree>
    <p:extLst>
      <p:ext uri="{BB962C8B-B14F-4D97-AF65-F5344CB8AC3E}">
        <p14:creationId xmlns:p14="http://schemas.microsoft.com/office/powerpoint/2010/main" val="3038121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Ⅲ. activation process of aerosols in the KF model</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コンテンツ プレースホルダー 2"/>
          <p:cNvSpPr>
            <a:spLocks noGrp="1"/>
          </p:cNvSpPr>
          <p:nvPr>
            <p:ph idx="1"/>
          </p:nvPr>
        </p:nvSpPr>
        <p:spPr>
          <a:xfrm>
            <a:off x="163390" y="1964339"/>
            <a:ext cx="4461656" cy="2223678"/>
          </a:xfrm>
        </p:spPr>
        <p:txBody>
          <a:bodyPr>
            <a:normAutofit/>
          </a:bodyPr>
          <a:lstStyle/>
          <a:p>
            <a:pPr marL="0" indent="0" algn="ctr">
              <a:lnSpc>
                <a:spcPts val="2400"/>
              </a:lnSpc>
              <a:buNone/>
            </a:pPr>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activation process </a:t>
            </a:r>
          </a:p>
          <a:p>
            <a:pPr marL="0" indent="0" algn="ctr">
              <a:lnSpc>
                <a:spcPts val="2400"/>
              </a:lnSpc>
              <a:buNone/>
            </a:pPr>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in a parcel with </a:t>
            </a:r>
          </a:p>
          <a:p>
            <a:pPr marL="0" indent="0" algn="ctr">
              <a:lnSpc>
                <a:spcPts val="2400"/>
              </a:lnSpc>
              <a:buNone/>
            </a:pPr>
            <a:r>
              <a:rPr kumimoji="1"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upward displacement</a:t>
            </a:r>
          </a:p>
        </p:txBody>
      </p:sp>
      <p:cxnSp>
        <p:nvCxnSpPr>
          <p:cNvPr id="11" name="直線コネクタ 10"/>
          <p:cNvCxnSpPr/>
          <p:nvPr/>
        </p:nvCxnSpPr>
        <p:spPr bwMode="auto">
          <a:xfrm>
            <a:off x="606405" y="3190637"/>
            <a:ext cx="3708000" cy="0"/>
          </a:xfrm>
          <a:prstGeom prst="line">
            <a:avLst/>
          </a:prstGeom>
          <a:solidFill>
            <a:schemeClr val="tx1"/>
          </a:solidFill>
          <a:ln w="9525" cap="flat" cmpd="sng" algn="ctr">
            <a:solidFill>
              <a:schemeClr val="accent1"/>
            </a:solidFill>
            <a:prstDash val="solid"/>
            <a:round/>
            <a:headEnd type="none" w="med" len="med"/>
            <a:tailEnd type="none" w="med" len="med"/>
          </a:ln>
          <a:effectLst/>
        </p:spPr>
      </p:cxnSp>
      <p:cxnSp>
        <p:nvCxnSpPr>
          <p:cNvPr id="13" name="直線コネクタ 12"/>
          <p:cNvCxnSpPr/>
          <p:nvPr/>
        </p:nvCxnSpPr>
        <p:spPr bwMode="auto">
          <a:xfrm>
            <a:off x="606405" y="2280147"/>
            <a:ext cx="3708000" cy="0"/>
          </a:xfrm>
          <a:prstGeom prst="line">
            <a:avLst/>
          </a:prstGeom>
          <a:solidFill>
            <a:schemeClr val="tx1"/>
          </a:solidFill>
          <a:ln w="9525" cap="flat" cmpd="sng" algn="ctr">
            <a:solidFill>
              <a:schemeClr val="accent1"/>
            </a:solidFill>
            <a:prstDash val="solid"/>
            <a:round/>
            <a:headEnd type="none" w="med" len="med"/>
            <a:tailEnd type="none" w="med" len="med"/>
          </a:ln>
          <a:effectLst/>
        </p:spPr>
      </p:cxnSp>
      <p:cxnSp>
        <p:nvCxnSpPr>
          <p:cNvPr id="14" name="直線コネクタ 13"/>
          <p:cNvCxnSpPr/>
          <p:nvPr/>
        </p:nvCxnSpPr>
        <p:spPr bwMode="auto">
          <a:xfrm>
            <a:off x="606405" y="4101127"/>
            <a:ext cx="3708000" cy="0"/>
          </a:xfrm>
          <a:prstGeom prst="line">
            <a:avLst/>
          </a:prstGeom>
          <a:solidFill>
            <a:schemeClr val="tx1"/>
          </a:solidFill>
          <a:ln w="9525" cap="flat" cmpd="sng" algn="ctr">
            <a:solidFill>
              <a:schemeClr val="accent1"/>
            </a:solidFill>
            <a:prstDash val="solid"/>
            <a:round/>
            <a:headEnd type="none" w="med" len="med"/>
            <a:tailEnd type="none" w="med" len="med"/>
          </a:ln>
          <a:effectLst/>
        </p:spPr>
      </p:cxnSp>
      <p:cxnSp>
        <p:nvCxnSpPr>
          <p:cNvPr id="15" name="直線コネクタ 14"/>
          <p:cNvCxnSpPr/>
          <p:nvPr/>
        </p:nvCxnSpPr>
        <p:spPr bwMode="auto">
          <a:xfrm>
            <a:off x="606405" y="5011616"/>
            <a:ext cx="3708000" cy="0"/>
          </a:xfrm>
          <a:prstGeom prst="line">
            <a:avLst/>
          </a:prstGeom>
          <a:solidFill>
            <a:schemeClr val="tx1"/>
          </a:solidFill>
          <a:ln w="9525" cap="flat" cmpd="sng" algn="ctr">
            <a:solidFill>
              <a:schemeClr val="accent1"/>
            </a:solidFill>
            <a:prstDash val="solid"/>
            <a:round/>
            <a:headEnd type="none" w="med" len="med"/>
            <a:tailEnd type="none" w="med" len="med"/>
          </a:ln>
          <a:effectLst/>
        </p:spPr>
      </p:cxnSp>
      <p:cxnSp>
        <p:nvCxnSpPr>
          <p:cNvPr id="16" name="直線コネクタ 15"/>
          <p:cNvCxnSpPr/>
          <p:nvPr/>
        </p:nvCxnSpPr>
        <p:spPr bwMode="auto">
          <a:xfrm>
            <a:off x="635712" y="5990495"/>
            <a:ext cx="3708000" cy="0"/>
          </a:xfrm>
          <a:prstGeom prst="line">
            <a:avLst/>
          </a:prstGeom>
          <a:solidFill>
            <a:schemeClr val="tx1"/>
          </a:solidFill>
          <a:ln w="31750" cap="flat" cmpd="sng" algn="ctr">
            <a:solidFill>
              <a:schemeClr val="accent1"/>
            </a:solidFill>
            <a:prstDash val="solid"/>
            <a:round/>
            <a:headEnd type="none" w="med" len="med"/>
            <a:tailEnd type="triangle" w="lg" len="lg"/>
          </a:ln>
          <a:effectLst/>
        </p:spPr>
      </p:cxnSp>
      <p:sp>
        <p:nvSpPr>
          <p:cNvPr id="17" name="コンテンツ プレースホルダー 2"/>
          <p:cNvSpPr txBox="1">
            <a:spLocks/>
          </p:cNvSpPr>
          <p:nvPr/>
        </p:nvSpPr>
        <p:spPr bwMode="auto">
          <a:xfrm>
            <a:off x="817150" y="5984630"/>
            <a:ext cx="3593123" cy="52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400" b="1">
                <a:solidFill>
                  <a:schemeClr val="tx1"/>
                </a:solidFill>
                <a:latin typeface="+mn-lt"/>
                <a:ea typeface="+mn-ea"/>
              </a:defRPr>
            </a:lvl4pPr>
            <a:lvl5pPr marL="2057400" indent="-228600" algn="l" rtl="0" eaLnBrk="0" fontAlgn="base" hangingPunct="0">
              <a:spcBef>
                <a:spcPct val="20000"/>
              </a:spcBef>
              <a:spcAft>
                <a:spcPct val="0"/>
              </a:spcAft>
              <a:buChar char="»"/>
              <a:defRPr kumimoji="1" sz="2400" b="1">
                <a:solidFill>
                  <a:schemeClr val="tx1"/>
                </a:solidFill>
                <a:latin typeface="+mn-lt"/>
                <a:ea typeface="+mn-ea"/>
              </a:defRPr>
            </a:lvl5pPr>
            <a:lvl6pPr marL="2514600" indent="-228600" algn="l" rtl="0" fontAlgn="base">
              <a:spcBef>
                <a:spcPct val="20000"/>
              </a:spcBef>
              <a:spcAft>
                <a:spcPct val="0"/>
              </a:spcAft>
              <a:buChar char="»"/>
              <a:defRPr kumimoji="1" sz="2400" b="1">
                <a:solidFill>
                  <a:schemeClr val="tx1"/>
                </a:solidFill>
                <a:latin typeface="+mn-lt"/>
                <a:ea typeface="+mn-ea"/>
              </a:defRPr>
            </a:lvl6pPr>
            <a:lvl7pPr marL="2971800" indent="-228600" algn="l" rtl="0" fontAlgn="base">
              <a:spcBef>
                <a:spcPct val="20000"/>
              </a:spcBef>
              <a:spcAft>
                <a:spcPct val="0"/>
              </a:spcAft>
              <a:buChar char="»"/>
              <a:defRPr kumimoji="1" sz="2400" b="1">
                <a:solidFill>
                  <a:schemeClr val="tx1"/>
                </a:solidFill>
                <a:latin typeface="+mn-lt"/>
                <a:ea typeface="+mn-ea"/>
              </a:defRPr>
            </a:lvl7pPr>
            <a:lvl8pPr marL="3429000" indent="-228600" algn="l" rtl="0" fontAlgn="base">
              <a:spcBef>
                <a:spcPct val="20000"/>
              </a:spcBef>
              <a:spcAft>
                <a:spcPct val="0"/>
              </a:spcAft>
              <a:buChar char="»"/>
              <a:defRPr kumimoji="1" sz="2400" b="1">
                <a:solidFill>
                  <a:schemeClr val="tx1"/>
                </a:solidFill>
                <a:latin typeface="+mn-lt"/>
                <a:ea typeface="+mn-ea"/>
              </a:defRPr>
            </a:lvl8pPr>
            <a:lvl9pPr marL="3886200" indent="-228600" algn="l" rtl="0" fontAlgn="base">
              <a:spcBef>
                <a:spcPct val="20000"/>
              </a:spcBef>
              <a:spcAft>
                <a:spcPct val="0"/>
              </a:spcAft>
              <a:buChar char="»"/>
              <a:defRPr kumimoji="1" sz="2400" b="1">
                <a:solidFill>
                  <a:schemeClr val="tx1"/>
                </a:solidFill>
                <a:latin typeface="+mn-lt"/>
                <a:ea typeface="+mn-ea"/>
              </a:defRPr>
            </a:lvl9pPr>
          </a:lstStyle>
          <a:p>
            <a:r>
              <a:rPr lang="en-US" altLang="ja-JP" kern="0" dirty="0" smtClean="0"/>
              <a:t> t      </a:t>
            </a:r>
            <a:r>
              <a:rPr lang="ja-JP" altLang="en-US" kern="0" dirty="0"/>
              <a:t> </a:t>
            </a:r>
            <a:r>
              <a:rPr lang="ja-JP" altLang="en-US" kern="0" dirty="0" smtClean="0"/>
              <a:t> </a:t>
            </a:r>
            <a:r>
              <a:rPr lang="en-US" altLang="ja-JP" kern="0" dirty="0" smtClean="0"/>
              <a:t>time</a:t>
            </a:r>
            <a:r>
              <a:rPr lang="ja-JP" altLang="en-US" kern="0" dirty="0" smtClean="0"/>
              <a:t>　　</a:t>
            </a:r>
            <a:r>
              <a:rPr lang="en-US" altLang="ja-JP" kern="0" dirty="0" err="1" smtClean="0"/>
              <a:t>t+Δt</a:t>
            </a:r>
            <a:endParaRPr kumimoji="1" lang="en-US" altLang="ja-JP" kern="0" dirty="0" smtClean="0"/>
          </a:p>
        </p:txBody>
      </p:sp>
      <p:sp>
        <p:nvSpPr>
          <p:cNvPr id="19" name="円/楕円 18"/>
          <p:cNvSpPr/>
          <p:nvPr/>
        </p:nvSpPr>
        <p:spPr bwMode="auto">
          <a:xfrm>
            <a:off x="1381264" y="4554418"/>
            <a:ext cx="105508" cy="105508"/>
          </a:xfrm>
          <a:prstGeom prst="ellipse">
            <a:avLst/>
          </a:prstGeom>
          <a:noFill/>
          <a:ln w="9525" cap="flat" cmpd="sng" algn="ctr">
            <a:solidFill>
              <a:schemeClr val="bg1">
                <a:lumMod val="60000"/>
                <a:lumOff val="40000"/>
              </a:schemeClr>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476250" marR="0" indent="-476250" algn="l" defTabSz="914400" rtl="0" eaLnBrk="1" fontAlgn="base" latinLnBrk="0" hangingPunct="1">
              <a:lnSpc>
                <a:spcPct val="100000"/>
              </a:lnSpc>
              <a:spcBef>
                <a:spcPct val="20000"/>
              </a:spcBef>
              <a:spcAft>
                <a:spcPct val="0"/>
              </a:spcAft>
              <a:buClrTx/>
              <a:buSzTx/>
              <a:buFontTx/>
              <a:buChar char="•"/>
              <a:tabLst/>
            </a:pPr>
            <a:endParaRPr kumimoji="1" lang="ja-JP" altLang="en-US" sz="2400" b="1" i="0" u="none" strike="noStrike" cap="none" normalizeH="0" baseline="0" smtClean="0">
              <a:ln>
                <a:noFill/>
              </a:ln>
              <a:solidFill>
                <a:schemeClr val="tx2"/>
              </a:solidFill>
              <a:effectLst/>
              <a:latin typeface="HG丸ｺﾞｼｯｸM-PRO" pitchFamily="50" charset="-128"/>
              <a:ea typeface="HG丸ｺﾞｼｯｸM-PRO" pitchFamily="50" charset="-128"/>
            </a:endParaRPr>
          </a:p>
        </p:txBody>
      </p:sp>
      <p:sp>
        <p:nvSpPr>
          <p:cNvPr id="28" name="円/楕円 27"/>
          <p:cNvSpPr/>
          <p:nvPr/>
        </p:nvSpPr>
        <p:spPr bwMode="auto">
          <a:xfrm>
            <a:off x="994745" y="4519247"/>
            <a:ext cx="158262" cy="158262"/>
          </a:xfrm>
          <a:prstGeom prst="ellipse">
            <a:avLst/>
          </a:prstGeom>
          <a:noFill/>
          <a:ln w="9525" cap="flat" cmpd="sng" algn="ctr">
            <a:solidFill>
              <a:schemeClr val="bg1">
                <a:lumMod val="60000"/>
                <a:lumOff val="40000"/>
              </a:schemeClr>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476250" marR="0" indent="-476250" algn="l" defTabSz="914400" rtl="0" eaLnBrk="1" fontAlgn="base" latinLnBrk="0" hangingPunct="1">
              <a:lnSpc>
                <a:spcPct val="100000"/>
              </a:lnSpc>
              <a:spcBef>
                <a:spcPct val="20000"/>
              </a:spcBef>
              <a:spcAft>
                <a:spcPct val="0"/>
              </a:spcAft>
              <a:buClrTx/>
              <a:buSzTx/>
              <a:buFontTx/>
              <a:buChar char="•"/>
              <a:tabLst/>
            </a:pPr>
            <a:endParaRPr kumimoji="1" lang="ja-JP" altLang="en-US" sz="2400" b="1" i="0" u="none" strike="noStrike" cap="none" normalizeH="0" baseline="0" smtClean="0">
              <a:ln>
                <a:noFill/>
              </a:ln>
              <a:solidFill>
                <a:schemeClr val="tx2"/>
              </a:solidFill>
              <a:effectLst/>
              <a:latin typeface="HG丸ｺﾞｼｯｸM-PRO" pitchFamily="50" charset="-128"/>
              <a:ea typeface="HG丸ｺﾞｼｯｸM-PRO" pitchFamily="50" charset="-128"/>
            </a:endParaRPr>
          </a:p>
        </p:txBody>
      </p:sp>
      <p:grpSp>
        <p:nvGrpSpPr>
          <p:cNvPr id="35" name="グループ化 34"/>
          <p:cNvGrpSpPr/>
          <p:nvPr/>
        </p:nvGrpSpPr>
        <p:grpSpPr>
          <a:xfrm>
            <a:off x="3096503" y="3196240"/>
            <a:ext cx="1002323" cy="879231"/>
            <a:chOff x="625632" y="4153555"/>
            <a:chExt cx="1002323" cy="879231"/>
          </a:xfrm>
        </p:grpSpPr>
        <p:sp>
          <p:nvSpPr>
            <p:cNvPr id="36" name="正方形/長方形 35"/>
            <p:cNvSpPr/>
            <p:nvPr/>
          </p:nvSpPr>
          <p:spPr bwMode="auto">
            <a:xfrm>
              <a:off x="625632" y="4153555"/>
              <a:ext cx="1002323" cy="879231"/>
            </a:xfrm>
            <a:prstGeom prst="rect">
              <a:avLst/>
            </a:prstGeom>
            <a:noFill/>
            <a:ln w="9525" cap="flat" cmpd="sng" algn="ctr">
              <a:solidFill>
                <a:srgbClr val="00002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476250" marR="0" indent="-476250" algn="l" defTabSz="914400" rtl="0" eaLnBrk="1" fontAlgn="base" latinLnBrk="0" hangingPunct="1">
                <a:lnSpc>
                  <a:spcPct val="100000"/>
                </a:lnSpc>
                <a:spcBef>
                  <a:spcPct val="20000"/>
                </a:spcBef>
                <a:spcAft>
                  <a:spcPct val="0"/>
                </a:spcAft>
                <a:buClrTx/>
                <a:buSzTx/>
                <a:buFontTx/>
                <a:buChar char="•"/>
                <a:tabLst/>
              </a:pPr>
              <a:endParaRPr kumimoji="1" lang="ja-JP" altLang="en-US" sz="2400" b="1" i="0" u="none" strike="noStrike" cap="none" normalizeH="0" baseline="0" smtClean="0">
                <a:ln>
                  <a:noFill/>
                </a:ln>
                <a:solidFill>
                  <a:schemeClr val="tx2"/>
                </a:solidFill>
                <a:effectLst/>
                <a:latin typeface="HG丸ｺﾞｼｯｸM-PRO" pitchFamily="50" charset="-128"/>
                <a:ea typeface="HG丸ｺﾞｼｯｸM-PRO" pitchFamily="50" charset="-128"/>
              </a:endParaRPr>
            </a:p>
          </p:txBody>
        </p:sp>
        <p:sp>
          <p:nvSpPr>
            <p:cNvPr id="37" name="円/楕円 36"/>
            <p:cNvSpPr/>
            <p:nvPr/>
          </p:nvSpPr>
          <p:spPr bwMode="auto">
            <a:xfrm>
              <a:off x="1230927" y="4554418"/>
              <a:ext cx="105508" cy="105508"/>
            </a:xfrm>
            <a:prstGeom prst="ellipse">
              <a:avLst/>
            </a:prstGeom>
            <a:solidFill>
              <a:srgbClr val="0000FF"/>
            </a:solidFill>
            <a:ln w="9525" cap="flat" cmpd="sng" algn="ctr">
              <a:solidFill>
                <a:srgbClr val="00002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476250" marR="0" indent="-476250" algn="l" defTabSz="914400" rtl="0" eaLnBrk="1" fontAlgn="base" latinLnBrk="0" hangingPunct="1">
                <a:lnSpc>
                  <a:spcPct val="100000"/>
                </a:lnSpc>
                <a:spcBef>
                  <a:spcPct val="20000"/>
                </a:spcBef>
                <a:spcAft>
                  <a:spcPct val="0"/>
                </a:spcAft>
                <a:buClrTx/>
                <a:buSzTx/>
                <a:buFontTx/>
                <a:buChar char="•"/>
                <a:tabLst/>
              </a:pPr>
              <a:endParaRPr kumimoji="1" lang="ja-JP" altLang="en-US" sz="2400" b="1" i="0" u="none" strike="noStrike" cap="none" normalizeH="0" baseline="0" smtClean="0">
                <a:ln>
                  <a:noFill/>
                </a:ln>
                <a:solidFill>
                  <a:schemeClr val="tx2"/>
                </a:solidFill>
                <a:effectLst/>
                <a:latin typeface="HG丸ｺﾞｼｯｸM-PRO" pitchFamily="50" charset="-128"/>
                <a:ea typeface="HG丸ｺﾞｼｯｸM-PRO" pitchFamily="50" charset="-128"/>
              </a:endParaRPr>
            </a:p>
          </p:txBody>
        </p:sp>
        <p:sp>
          <p:nvSpPr>
            <p:cNvPr id="38" name="円/楕円 37"/>
            <p:cNvSpPr/>
            <p:nvPr/>
          </p:nvSpPr>
          <p:spPr bwMode="auto">
            <a:xfrm>
              <a:off x="826479" y="4519247"/>
              <a:ext cx="158262" cy="158262"/>
            </a:xfrm>
            <a:prstGeom prst="ellipse">
              <a:avLst/>
            </a:prstGeom>
            <a:solidFill>
              <a:srgbClr val="0000FF"/>
            </a:solidFill>
            <a:ln w="9525" cap="flat" cmpd="sng" algn="ctr">
              <a:solidFill>
                <a:srgbClr val="00002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476250" marR="0" indent="-476250" algn="l" defTabSz="914400" rtl="0" eaLnBrk="1" fontAlgn="base" latinLnBrk="0" hangingPunct="1">
                <a:lnSpc>
                  <a:spcPct val="100000"/>
                </a:lnSpc>
                <a:spcBef>
                  <a:spcPct val="20000"/>
                </a:spcBef>
                <a:spcAft>
                  <a:spcPct val="0"/>
                </a:spcAft>
                <a:buClrTx/>
                <a:buSzTx/>
                <a:buFontTx/>
                <a:buChar char="•"/>
                <a:tabLst/>
              </a:pPr>
              <a:endParaRPr kumimoji="1" lang="ja-JP" altLang="en-US" sz="2400" b="1" i="0" u="none" strike="noStrike" cap="none" normalizeH="0" baseline="0" smtClean="0">
                <a:ln>
                  <a:noFill/>
                </a:ln>
                <a:solidFill>
                  <a:schemeClr val="tx2"/>
                </a:solidFill>
                <a:effectLst/>
                <a:latin typeface="HG丸ｺﾞｼｯｸM-PRO" pitchFamily="50" charset="-128"/>
                <a:ea typeface="HG丸ｺﾞｼｯｸM-PRO" pitchFamily="50" charset="-128"/>
              </a:endParaRPr>
            </a:p>
          </p:txBody>
        </p:sp>
      </p:grpSp>
      <p:sp>
        <p:nvSpPr>
          <p:cNvPr id="44" name="コンテンツ プレースホルダー 2"/>
          <p:cNvSpPr txBox="1">
            <a:spLocks/>
          </p:cNvSpPr>
          <p:nvPr/>
        </p:nvSpPr>
        <p:spPr bwMode="auto">
          <a:xfrm>
            <a:off x="4289164" y="891492"/>
            <a:ext cx="5603045" cy="5966508"/>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400" b="1">
                <a:solidFill>
                  <a:schemeClr val="tx1"/>
                </a:solidFill>
                <a:latin typeface="+mn-lt"/>
                <a:ea typeface="+mn-ea"/>
              </a:defRPr>
            </a:lvl4pPr>
            <a:lvl5pPr marL="2057400" indent="-228600" algn="l" rtl="0" eaLnBrk="0" fontAlgn="base" hangingPunct="0">
              <a:spcBef>
                <a:spcPct val="20000"/>
              </a:spcBef>
              <a:spcAft>
                <a:spcPct val="0"/>
              </a:spcAft>
              <a:buChar char="»"/>
              <a:defRPr kumimoji="1" sz="2400" b="1">
                <a:solidFill>
                  <a:schemeClr val="tx1"/>
                </a:solidFill>
                <a:latin typeface="+mn-lt"/>
                <a:ea typeface="+mn-ea"/>
              </a:defRPr>
            </a:lvl5pPr>
            <a:lvl6pPr marL="2514600" indent="-228600" algn="l" rtl="0" fontAlgn="base">
              <a:spcBef>
                <a:spcPct val="20000"/>
              </a:spcBef>
              <a:spcAft>
                <a:spcPct val="0"/>
              </a:spcAft>
              <a:buChar char="»"/>
              <a:defRPr kumimoji="1" sz="2400" b="1">
                <a:solidFill>
                  <a:schemeClr val="tx1"/>
                </a:solidFill>
                <a:latin typeface="+mn-lt"/>
                <a:ea typeface="+mn-ea"/>
              </a:defRPr>
            </a:lvl6pPr>
            <a:lvl7pPr marL="2971800" indent="-228600" algn="l" rtl="0" fontAlgn="base">
              <a:spcBef>
                <a:spcPct val="20000"/>
              </a:spcBef>
              <a:spcAft>
                <a:spcPct val="0"/>
              </a:spcAft>
              <a:buChar char="»"/>
              <a:defRPr kumimoji="1" sz="2400" b="1">
                <a:solidFill>
                  <a:schemeClr val="tx1"/>
                </a:solidFill>
                <a:latin typeface="+mn-lt"/>
                <a:ea typeface="+mn-ea"/>
              </a:defRPr>
            </a:lvl7pPr>
            <a:lvl8pPr marL="3429000" indent="-228600" algn="l" rtl="0" fontAlgn="base">
              <a:spcBef>
                <a:spcPct val="20000"/>
              </a:spcBef>
              <a:spcAft>
                <a:spcPct val="0"/>
              </a:spcAft>
              <a:buChar char="»"/>
              <a:defRPr kumimoji="1" sz="2400" b="1">
                <a:solidFill>
                  <a:schemeClr val="tx1"/>
                </a:solidFill>
                <a:latin typeface="+mn-lt"/>
                <a:ea typeface="+mn-ea"/>
              </a:defRPr>
            </a:lvl8pPr>
            <a:lvl9pPr marL="3886200" indent="-228600" algn="l" rtl="0" fontAlgn="base">
              <a:spcBef>
                <a:spcPct val="20000"/>
              </a:spcBef>
              <a:spcAft>
                <a:spcPct val="0"/>
              </a:spcAft>
              <a:buChar char="»"/>
              <a:defRPr kumimoji="1" sz="2400" b="1">
                <a:solidFill>
                  <a:schemeClr val="tx1"/>
                </a:solidFill>
                <a:latin typeface="+mn-lt"/>
                <a:ea typeface="+mn-ea"/>
              </a:defRPr>
            </a:lvl9pPr>
          </a:lstStyle>
          <a:p>
            <a:r>
              <a:rPr lang="en-US" altLang="ja-JP" sz="2200" b="0" kern="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The number of activated CCN</a:t>
            </a:r>
            <a:r>
              <a:rPr lang="en-US" altLang="ja-JP"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rPr>
              <a:t> is important for the cloud growth.</a:t>
            </a:r>
          </a:p>
          <a:p>
            <a:r>
              <a:rPr lang="en-US" altLang="ja-JP"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rPr>
              <a:t>The equation in terms of relative humidity is often used. </a:t>
            </a:r>
            <a:r>
              <a:rPr lang="ja-JP" altLang="en-US" sz="2200" b="0" dirty="0">
                <a:solidFill>
                  <a:schemeClr val="bg2"/>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err="1">
                <a:latin typeface="Arial Unicode MS" panose="020B0604020202020204" pitchFamily="50" charset="-128"/>
                <a:ea typeface="Arial Unicode MS" panose="020B0604020202020204" pitchFamily="50" charset="-128"/>
                <a:cs typeface="Arial Unicode MS" panose="020B0604020202020204" pitchFamily="50" charset="-128"/>
              </a:rPr>
              <a:t>n</a:t>
            </a:r>
            <a:r>
              <a:rPr lang="en-US" altLang="ja-JP" sz="2200" b="0" baseline="-25000" dirty="0" err="1">
                <a:latin typeface="Arial Unicode MS" panose="020B0604020202020204" pitchFamily="50" charset="-128"/>
                <a:ea typeface="Arial Unicode MS" panose="020B0604020202020204" pitchFamily="50" charset="-128"/>
                <a:cs typeface="Arial Unicode MS" panose="020B0604020202020204" pitchFamily="50" charset="-128"/>
              </a:rPr>
              <a:t>acti</a:t>
            </a:r>
            <a:r>
              <a:rPr lang="ja-JP" altLang="en-US" sz="2200" b="0" dirty="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200" b="0" dirty="0" err="1">
                <a:latin typeface="Arial Unicode MS" panose="020B0604020202020204" pitchFamily="50" charset="-128"/>
                <a:ea typeface="Arial Unicode MS" panose="020B0604020202020204" pitchFamily="50" charset="-128"/>
                <a:cs typeface="Arial Unicode MS" panose="020B0604020202020204" pitchFamily="50" charset="-128"/>
              </a:rPr>
              <a:t>exp</a:t>
            </a:r>
            <a:r>
              <a:rPr lang="en-US" altLang="ja-JP" sz="2200" b="0" dirty="0">
                <a:latin typeface="Arial Unicode MS" panose="020B0604020202020204" pitchFamily="50" charset="-128"/>
                <a:ea typeface="Arial Unicode MS" panose="020B0604020202020204" pitchFamily="50" charset="-128"/>
                <a:cs typeface="Arial Unicode MS" panose="020B0604020202020204" pitchFamily="50" charset="-128"/>
              </a:rPr>
              <a:t>(a*(rh-100))</a:t>
            </a:r>
          </a:p>
          <a:p>
            <a:pPr>
              <a:buNone/>
            </a:pPr>
            <a:r>
              <a:rPr lang="en-US" altLang="ja-JP" sz="2200" b="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However, grid value </a:t>
            </a:r>
            <a:r>
              <a:rPr lang="en-US" altLang="ja-JP" sz="2200" b="0" dirty="0" err="1"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rh</a:t>
            </a:r>
            <a:r>
              <a:rPr lang="en-US" altLang="ja-JP" sz="2200" b="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 should not be used. </a:t>
            </a: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p>
          <a:p>
            <a:pPr>
              <a:buNone/>
            </a:pP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The number of activated CCN should be considered with very small time and space intervals</a:t>
            </a:r>
            <a:r>
              <a:rPr lang="en-US" altLang="ja-JP" sz="2200" b="0" dirty="0">
                <a:latin typeface="Arial Unicode MS" panose="020B0604020202020204" pitchFamily="50" charset="-128"/>
                <a:ea typeface="Arial Unicode MS" panose="020B0604020202020204" pitchFamily="50" charset="-128"/>
                <a:cs typeface="Arial Unicode MS" panose="020B0604020202020204" pitchFamily="50" charset="-128"/>
              </a:rPr>
              <a:t>,</a:t>
            </a:r>
            <a:endPar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a:buNone/>
            </a:pPr>
            <a:r>
              <a:rPr lang="en-US" altLang="ja-JP" sz="2200" b="0" dirty="0">
                <a:latin typeface="Arial Unicode MS" panose="020B0604020202020204" pitchFamily="50" charset="-128"/>
                <a:ea typeface="Arial Unicode MS" panose="020B0604020202020204" pitchFamily="50" charset="-128"/>
                <a:cs typeface="Arial Unicode MS" panose="020B0604020202020204" pitchFamily="50" charset="-128"/>
              </a:rPr>
              <a:t>b</a:t>
            </a: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ecause when large aerosols are activated, supersaturations is decreased, and</a:t>
            </a:r>
            <a:r>
              <a:rPr lang="en-US" altLang="ja-JP" sz="2200" b="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 small aerosols are not activated. </a:t>
            </a:r>
          </a:p>
          <a:p>
            <a:pPr>
              <a:buNone/>
            </a:pPr>
            <a:r>
              <a:rPr lang="ja-JP" altLang="en-US" sz="2200" b="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In KF model, the number is parameterized in terms of </a:t>
            </a:r>
            <a:r>
              <a:rPr lang="en-US" altLang="ja-JP" sz="2200" b="0" dirty="0" err="1"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S</a:t>
            </a:r>
            <a:r>
              <a:rPr lang="en-US" altLang="ja-JP" sz="2200" b="0" baseline="-25000" dirty="0" err="1"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max</a:t>
            </a:r>
            <a:r>
              <a:rPr lang="en-US" altLang="ja-JP" sz="2200" b="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(w, CCN), </a:t>
            </a: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where </a:t>
            </a:r>
            <a:r>
              <a:rPr lang="en-US" altLang="ja-JP" sz="22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S</a:t>
            </a:r>
            <a:r>
              <a:rPr lang="en-US" altLang="ja-JP" sz="2200" b="0" baseline="-25000" dirty="0" err="1" smtClean="0">
                <a:latin typeface="Arial Unicode MS" panose="020B0604020202020204" pitchFamily="50" charset="-128"/>
                <a:ea typeface="Arial Unicode MS" panose="020B0604020202020204" pitchFamily="50" charset="-128"/>
                <a:cs typeface="Arial Unicode MS" panose="020B0604020202020204" pitchFamily="50" charset="-128"/>
              </a:rPr>
              <a:t>max</a:t>
            </a: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 is the maximum value of super saturation during upward motion. </a:t>
            </a:r>
          </a:p>
          <a:p>
            <a:pPr>
              <a:buNone/>
            </a:pPr>
            <a:r>
              <a:rPr lang="en-US" altLang="ja-JP" sz="22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S</a:t>
            </a:r>
            <a:r>
              <a:rPr lang="en-US" altLang="ja-JP" sz="2200" b="0" baseline="-25000" dirty="0" err="1" smtClean="0">
                <a:latin typeface="Arial Unicode MS" panose="020B0604020202020204" pitchFamily="50" charset="-128"/>
                <a:ea typeface="Arial Unicode MS" panose="020B0604020202020204" pitchFamily="50" charset="-128"/>
                <a:cs typeface="Arial Unicode MS" panose="020B0604020202020204" pitchFamily="50" charset="-128"/>
              </a:rPr>
              <a:t>max</a:t>
            </a:r>
            <a:r>
              <a:rPr lang="en-US" altLang="ja-JP" sz="2200" b="0" dirty="0" smtClean="0">
                <a:latin typeface="Arial Unicode MS" panose="020B0604020202020204" pitchFamily="50" charset="-128"/>
                <a:ea typeface="Arial Unicode MS" panose="020B0604020202020204" pitchFamily="50" charset="-128"/>
                <a:cs typeface="Arial Unicode MS" panose="020B0604020202020204" pitchFamily="50" charset="-128"/>
              </a:rPr>
              <a:t> is determined by using a parcel model. </a:t>
            </a:r>
            <a:endParaRPr lang="en-US" altLang="ja-JP" sz="2200" b="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nvGrpSpPr>
          <p:cNvPr id="30" name="グループ化 29"/>
          <p:cNvGrpSpPr/>
          <p:nvPr/>
        </p:nvGrpSpPr>
        <p:grpSpPr>
          <a:xfrm>
            <a:off x="631822" y="4121150"/>
            <a:ext cx="1002323" cy="879231"/>
            <a:chOff x="625632" y="4153555"/>
            <a:chExt cx="1002323" cy="879231"/>
          </a:xfrm>
        </p:grpSpPr>
        <p:sp>
          <p:nvSpPr>
            <p:cNvPr id="31" name="正方形/長方形 30"/>
            <p:cNvSpPr/>
            <p:nvPr/>
          </p:nvSpPr>
          <p:spPr bwMode="auto">
            <a:xfrm>
              <a:off x="625632" y="4153555"/>
              <a:ext cx="1002323" cy="879231"/>
            </a:xfrm>
            <a:prstGeom prst="rect">
              <a:avLst/>
            </a:prstGeom>
            <a:noFill/>
            <a:ln w="9525" cap="flat" cmpd="sng" algn="ctr">
              <a:solidFill>
                <a:srgbClr val="00002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476250" marR="0" indent="-476250" algn="l" defTabSz="914400" rtl="0" eaLnBrk="1" fontAlgn="base" latinLnBrk="0" hangingPunct="1">
                <a:lnSpc>
                  <a:spcPct val="100000"/>
                </a:lnSpc>
                <a:spcBef>
                  <a:spcPct val="20000"/>
                </a:spcBef>
                <a:spcAft>
                  <a:spcPct val="0"/>
                </a:spcAft>
                <a:buClrTx/>
                <a:buSzTx/>
                <a:buFontTx/>
                <a:buChar char="•"/>
                <a:tabLst/>
              </a:pPr>
              <a:endParaRPr kumimoji="1" lang="ja-JP" altLang="en-US" sz="2400" b="1" i="0" u="none" strike="noStrike" cap="none" normalizeH="0" baseline="0" smtClean="0">
                <a:ln>
                  <a:noFill/>
                </a:ln>
                <a:solidFill>
                  <a:schemeClr val="tx2"/>
                </a:solidFill>
                <a:effectLst/>
                <a:latin typeface="HG丸ｺﾞｼｯｸM-PRO" pitchFamily="50" charset="-128"/>
                <a:ea typeface="HG丸ｺﾞｼｯｸM-PRO" pitchFamily="50" charset="-128"/>
              </a:endParaRPr>
            </a:p>
          </p:txBody>
        </p:sp>
        <p:sp>
          <p:nvSpPr>
            <p:cNvPr id="45" name="円/楕円 44"/>
            <p:cNvSpPr/>
            <p:nvPr/>
          </p:nvSpPr>
          <p:spPr bwMode="auto">
            <a:xfrm>
              <a:off x="1230927" y="4554418"/>
              <a:ext cx="105508" cy="105508"/>
            </a:xfrm>
            <a:prstGeom prst="ellipse">
              <a:avLst/>
            </a:prstGeom>
            <a:noFill/>
            <a:ln w="9525" cap="flat" cmpd="sng" algn="ctr">
              <a:solidFill>
                <a:srgbClr val="00002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476250" marR="0" indent="-476250" algn="l" defTabSz="914400" rtl="0" eaLnBrk="1" fontAlgn="base" latinLnBrk="0" hangingPunct="1">
                <a:lnSpc>
                  <a:spcPct val="100000"/>
                </a:lnSpc>
                <a:spcBef>
                  <a:spcPct val="20000"/>
                </a:spcBef>
                <a:spcAft>
                  <a:spcPct val="0"/>
                </a:spcAft>
                <a:buClrTx/>
                <a:buSzTx/>
                <a:buFontTx/>
                <a:buChar char="•"/>
                <a:tabLst/>
              </a:pPr>
              <a:endParaRPr kumimoji="1" lang="ja-JP" altLang="en-US" sz="2400" b="1" i="0" u="none" strike="noStrike" cap="none" normalizeH="0" baseline="0" smtClean="0">
                <a:ln>
                  <a:noFill/>
                </a:ln>
                <a:solidFill>
                  <a:schemeClr val="tx2"/>
                </a:solidFill>
                <a:effectLst/>
                <a:latin typeface="HG丸ｺﾞｼｯｸM-PRO" pitchFamily="50" charset="-128"/>
                <a:ea typeface="HG丸ｺﾞｼｯｸM-PRO" pitchFamily="50" charset="-128"/>
              </a:endParaRPr>
            </a:p>
          </p:txBody>
        </p:sp>
        <p:sp>
          <p:nvSpPr>
            <p:cNvPr id="46" name="円/楕円 45"/>
            <p:cNvSpPr/>
            <p:nvPr/>
          </p:nvSpPr>
          <p:spPr bwMode="auto">
            <a:xfrm>
              <a:off x="826479" y="4519247"/>
              <a:ext cx="158262" cy="158262"/>
            </a:xfrm>
            <a:prstGeom prst="ellipse">
              <a:avLst/>
            </a:prstGeom>
            <a:noFill/>
            <a:ln w="9525" cap="flat" cmpd="sng" algn="ctr">
              <a:solidFill>
                <a:srgbClr val="00002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476250" marR="0" indent="-476250" algn="l" defTabSz="914400" rtl="0" eaLnBrk="1" fontAlgn="base" latinLnBrk="0" hangingPunct="1">
                <a:lnSpc>
                  <a:spcPct val="100000"/>
                </a:lnSpc>
                <a:spcBef>
                  <a:spcPct val="20000"/>
                </a:spcBef>
                <a:spcAft>
                  <a:spcPct val="0"/>
                </a:spcAft>
                <a:buClrTx/>
                <a:buSzTx/>
                <a:buFontTx/>
                <a:buChar char="•"/>
                <a:tabLst/>
              </a:pPr>
              <a:endParaRPr kumimoji="1" lang="ja-JP" altLang="en-US" sz="2400" b="1" i="0" u="none" strike="noStrike" cap="none" normalizeH="0" baseline="0" smtClean="0">
                <a:ln>
                  <a:noFill/>
                </a:ln>
                <a:solidFill>
                  <a:schemeClr val="tx2"/>
                </a:solidFill>
                <a:effectLst/>
                <a:latin typeface="HG丸ｺﾞｼｯｸM-PRO" pitchFamily="50" charset="-128"/>
                <a:ea typeface="HG丸ｺﾞｼｯｸM-PRO" pitchFamily="50" charset="-128"/>
              </a:endParaRPr>
            </a:p>
          </p:txBody>
        </p:sp>
      </p:grpSp>
      <p:grpSp>
        <p:nvGrpSpPr>
          <p:cNvPr id="47" name="グループ化 46"/>
          <p:cNvGrpSpPr/>
          <p:nvPr/>
        </p:nvGrpSpPr>
        <p:grpSpPr>
          <a:xfrm>
            <a:off x="1893057" y="3616662"/>
            <a:ext cx="1002323" cy="879231"/>
            <a:chOff x="625632" y="4153555"/>
            <a:chExt cx="1002323" cy="879231"/>
          </a:xfrm>
          <a:solidFill>
            <a:schemeClr val="bg1"/>
          </a:solidFill>
        </p:grpSpPr>
        <p:sp>
          <p:nvSpPr>
            <p:cNvPr id="48" name="正方形/長方形 47"/>
            <p:cNvSpPr/>
            <p:nvPr/>
          </p:nvSpPr>
          <p:spPr bwMode="auto">
            <a:xfrm>
              <a:off x="625632" y="4153555"/>
              <a:ext cx="1002323" cy="879231"/>
            </a:xfrm>
            <a:prstGeom prst="rect">
              <a:avLst/>
            </a:prstGeom>
            <a:grpFill/>
            <a:ln w="9525" cap="flat" cmpd="sng" algn="ctr">
              <a:solidFill>
                <a:srgbClr val="00002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476250" marR="0" indent="-476250" algn="l" defTabSz="914400" rtl="0" eaLnBrk="1" fontAlgn="base" latinLnBrk="0" hangingPunct="1">
                <a:lnSpc>
                  <a:spcPct val="100000"/>
                </a:lnSpc>
                <a:spcBef>
                  <a:spcPct val="20000"/>
                </a:spcBef>
                <a:spcAft>
                  <a:spcPct val="0"/>
                </a:spcAft>
                <a:buClrTx/>
                <a:buSzTx/>
                <a:buFontTx/>
                <a:buChar char="•"/>
                <a:tabLst/>
              </a:pPr>
              <a:endParaRPr kumimoji="1" lang="ja-JP" altLang="en-US" sz="2400" b="1" i="0" u="none" strike="noStrike" cap="none" normalizeH="0" baseline="0" smtClean="0">
                <a:ln>
                  <a:noFill/>
                </a:ln>
                <a:solidFill>
                  <a:schemeClr val="tx2"/>
                </a:solidFill>
                <a:effectLst/>
                <a:latin typeface="HG丸ｺﾞｼｯｸM-PRO" pitchFamily="50" charset="-128"/>
                <a:ea typeface="HG丸ｺﾞｼｯｸM-PRO" pitchFamily="50" charset="-128"/>
              </a:endParaRPr>
            </a:p>
          </p:txBody>
        </p:sp>
        <p:sp>
          <p:nvSpPr>
            <p:cNvPr id="49" name="円/楕円 48"/>
            <p:cNvSpPr/>
            <p:nvPr/>
          </p:nvSpPr>
          <p:spPr bwMode="auto">
            <a:xfrm>
              <a:off x="1230927" y="4554418"/>
              <a:ext cx="105508" cy="105508"/>
            </a:xfrm>
            <a:prstGeom prst="ellipse">
              <a:avLst/>
            </a:prstGeom>
            <a:grpFill/>
            <a:ln w="9525" cap="flat" cmpd="sng" algn="ctr">
              <a:solidFill>
                <a:srgbClr val="00002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476250" marR="0" indent="-476250" algn="l" defTabSz="914400" rtl="0" eaLnBrk="1" fontAlgn="base" latinLnBrk="0" hangingPunct="1">
                <a:lnSpc>
                  <a:spcPct val="100000"/>
                </a:lnSpc>
                <a:spcBef>
                  <a:spcPct val="20000"/>
                </a:spcBef>
                <a:spcAft>
                  <a:spcPct val="0"/>
                </a:spcAft>
                <a:buClrTx/>
                <a:buSzTx/>
                <a:buFontTx/>
                <a:buChar char="•"/>
                <a:tabLst/>
              </a:pPr>
              <a:endParaRPr kumimoji="1" lang="ja-JP" altLang="en-US" sz="2400" b="1" i="0" u="none" strike="noStrike" cap="none" normalizeH="0" baseline="0" smtClean="0">
                <a:ln>
                  <a:noFill/>
                </a:ln>
                <a:solidFill>
                  <a:schemeClr val="tx2"/>
                </a:solidFill>
                <a:effectLst/>
                <a:latin typeface="HG丸ｺﾞｼｯｸM-PRO" pitchFamily="50" charset="-128"/>
                <a:ea typeface="HG丸ｺﾞｼｯｸM-PRO" pitchFamily="50" charset="-128"/>
              </a:endParaRPr>
            </a:p>
          </p:txBody>
        </p:sp>
        <p:sp>
          <p:nvSpPr>
            <p:cNvPr id="50" name="円/楕円 49"/>
            <p:cNvSpPr/>
            <p:nvPr/>
          </p:nvSpPr>
          <p:spPr bwMode="auto">
            <a:xfrm>
              <a:off x="826479" y="4519247"/>
              <a:ext cx="158262" cy="158262"/>
            </a:xfrm>
            <a:prstGeom prst="ellipse">
              <a:avLst/>
            </a:prstGeom>
            <a:solidFill>
              <a:srgbClr val="0000FF"/>
            </a:solidFill>
            <a:ln w="9525" cap="flat" cmpd="sng" algn="ctr">
              <a:solidFill>
                <a:srgbClr val="00002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476250" marR="0" indent="-476250" algn="l" defTabSz="914400" rtl="0" eaLnBrk="1" fontAlgn="base" latinLnBrk="0" hangingPunct="1">
                <a:lnSpc>
                  <a:spcPct val="100000"/>
                </a:lnSpc>
                <a:spcBef>
                  <a:spcPct val="20000"/>
                </a:spcBef>
                <a:spcAft>
                  <a:spcPct val="0"/>
                </a:spcAft>
                <a:buClrTx/>
                <a:buSzTx/>
                <a:buFontTx/>
                <a:buChar char="•"/>
                <a:tabLst/>
              </a:pPr>
              <a:endParaRPr kumimoji="1" lang="ja-JP" altLang="en-US" sz="2400" b="1" i="0" u="none" strike="noStrike" cap="none" normalizeH="0" baseline="0" smtClean="0">
                <a:ln>
                  <a:noFill/>
                </a:ln>
                <a:solidFill>
                  <a:schemeClr val="tx2"/>
                </a:solidFill>
                <a:effectLst/>
                <a:latin typeface="HG丸ｺﾞｼｯｸM-PRO" pitchFamily="50" charset="-128"/>
                <a:ea typeface="HG丸ｺﾞｼｯｸM-PRO" pitchFamily="50" charset="-128"/>
              </a:endParaRPr>
            </a:p>
          </p:txBody>
        </p:sp>
      </p:grpSp>
      <p:grpSp>
        <p:nvGrpSpPr>
          <p:cNvPr id="51" name="グループ化 50"/>
          <p:cNvGrpSpPr/>
          <p:nvPr/>
        </p:nvGrpSpPr>
        <p:grpSpPr>
          <a:xfrm>
            <a:off x="3085994" y="3201496"/>
            <a:ext cx="1002323" cy="879231"/>
            <a:chOff x="625632" y="4153555"/>
            <a:chExt cx="1002323" cy="879231"/>
          </a:xfrm>
          <a:solidFill>
            <a:schemeClr val="bg1"/>
          </a:solidFill>
        </p:grpSpPr>
        <p:sp>
          <p:nvSpPr>
            <p:cNvPr id="52" name="正方形/長方形 51"/>
            <p:cNvSpPr/>
            <p:nvPr/>
          </p:nvSpPr>
          <p:spPr bwMode="auto">
            <a:xfrm>
              <a:off x="625632" y="4153555"/>
              <a:ext cx="1002323" cy="879231"/>
            </a:xfrm>
            <a:prstGeom prst="rect">
              <a:avLst/>
            </a:prstGeom>
            <a:grpFill/>
            <a:ln w="9525" cap="flat" cmpd="sng" algn="ctr">
              <a:solidFill>
                <a:srgbClr val="00002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476250" marR="0" indent="-476250" algn="l" defTabSz="914400" rtl="0" eaLnBrk="1" fontAlgn="base" latinLnBrk="0" hangingPunct="1">
                <a:lnSpc>
                  <a:spcPct val="100000"/>
                </a:lnSpc>
                <a:spcBef>
                  <a:spcPct val="20000"/>
                </a:spcBef>
                <a:spcAft>
                  <a:spcPct val="0"/>
                </a:spcAft>
                <a:buClrTx/>
                <a:buSzTx/>
                <a:buFontTx/>
                <a:buChar char="•"/>
                <a:tabLst/>
              </a:pPr>
              <a:endParaRPr kumimoji="1" lang="ja-JP" altLang="en-US" sz="2400" b="1" i="0" u="none" strike="noStrike" cap="none" normalizeH="0" baseline="0" smtClean="0">
                <a:ln>
                  <a:noFill/>
                </a:ln>
                <a:solidFill>
                  <a:schemeClr val="tx2"/>
                </a:solidFill>
                <a:effectLst/>
                <a:latin typeface="HG丸ｺﾞｼｯｸM-PRO" pitchFamily="50" charset="-128"/>
                <a:ea typeface="HG丸ｺﾞｼｯｸM-PRO" pitchFamily="50" charset="-128"/>
              </a:endParaRPr>
            </a:p>
          </p:txBody>
        </p:sp>
        <p:sp>
          <p:nvSpPr>
            <p:cNvPr id="53" name="円/楕円 52"/>
            <p:cNvSpPr/>
            <p:nvPr/>
          </p:nvSpPr>
          <p:spPr bwMode="auto">
            <a:xfrm>
              <a:off x="1230927" y="4554418"/>
              <a:ext cx="105508" cy="105508"/>
            </a:xfrm>
            <a:prstGeom prst="ellipse">
              <a:avLst/>
            </a:prstGeom>
            <a:grpFill/>
            <a:ln w="9525" cap="flat" cmpd="sng" algn="ctr">
              <a:solidFill>
                <a:srgbClr val="00002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476250" marR="0" indent="-476250" algn="l" defTabSz="914400" rtl="0" eaLnBrk="1" fontAlgn="base" latinLnBrk="0" hangingPunct="1">
                <a:lnSpc>
                  <a:spcPct val="100000"/>
                </a:lnSpc>
                <a:spcBef>
                  <a:spcPct val="20000"/>
                </a:spcBef>
                <a:spcAft>
                  <a:spcPct val="0"/>
                </a:spcAft>
                <a:buClrTx/>
                <a:buSzTx/>
                <a:buFontTx/>
                <a:buChar char="•"/>
                <a:tabLst/>
              </a:pPr>
              <a:endParaRPr kumimoji="1" lang="ja-JP" altLang="en-US" sz="2400" b="1" i="0" u="none" strike="noStrike" cap="none" normalizeH="0" baseline="0" smtClean="0">
                <a:ln>
                  <a:noFill/>
                </a:ln>
                <a:solidFill>
                  <a:schemeClr val="tx2"/>
                </a:solidFill>
                <a:effectLst/>
                <a:latin typeface="HG丸ｺﾞｼｯｸM-PRO" pitchFamily="50" charset="-128"/>
                <a:ea typeface="HG丸ｺﾞｼｯｸM-PRO" pitchFamily="50" charset="-128"/>
              </a:endParaRPr>
            </a:p>
          </p:txBody>
        </p:sp>
        <p:sp>
          <p:nvSpPr>
            <p:cNvPr id="54" name="円/楕円 53"/>
            <p:cNvSpPr/>
            <p:nvPr/>
          </p:nvSpPr>
          <p:spPr bwMode="auto">
            <a:xfrm>
              <a:off x="826479" y="4519247"/>
              <a:ext cx="158262" cy="158262"/>
            </a:xfrm>
            <a:prstGeom prst="ellipse">
              <a:avLst/>
            </a:prstGeom>
            <a:solidFill>
              <a:srgbClr val="0000FF"/>
            </a:solidFill>
            <a:ln w="9525" cap="flat" cmpd="sng" algn="ctr">
              <a:solidFill>
                <a:srgbClr val="00002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476250" marR="0" indent="-476250" algn="l" defTabSz="914400" rtl="0" eaLnBrk="1" fontAlgn="base" latinLnBrk="0" hangingPunct="1">
                <a:lnSpc>
                  <a:spcPct val="100000"/>
                </a:lnSpc>
                <a:spcBef>
                  <a:spcPct val="20000"/>
                </a:spcBef>
                <a:spcAft>
                  <a:spcPct val="0"/>
                </a:spcAft>
                <a:buClrTx/>
                <a:buSzTx/>
                <a:buFontTx/>
                <a:buChar char="•"/>
                <a:tabLst/>
              </a:pPr>
              <a:endParaRPr kumimoji="1" lang="ja-JP" altLang="en-US" sz="2400" b="1" i="0" u="none" strike="noStrike" cap="none" normalizeH="0" baseline="0" smtClean="0">
                <a:ln>
                  <a:noFill/>
                </a:ln>
                <a:solidFill>
                  <a:schemeClr val="tx2"/>
                </a:solidFill>
                <a:effectLst/>
                <a:latin typeface="HG丸ｺﾞｼｯｸM-PRO" pitchFamily="50" charset="-128"/>
                <a:ea typeface="HG丸ｺﾞｼｯｸM-PRO" pitchFamily="50" charset="-128"/>
              </a:endParaRPr>
            </a:p>
          </p:txBody>
        </p:sp>
      </p:grpSp>
      <p:cxnSp>
        <p:nvCxnSpPr>
          <p:cNvPr id="6" name="直線矢印コネクタ 5"/>
          <p:cNvCxnSpPr/>
          <p:nvPr/>
        </p:nvCxnSpPr>
        <p:spPr bwMode="auto">
          <a:xfrm flipV="1">
            <a:off x="1295046" y="3923440"/>
            <a:ext cx="2249879" cy="908537"/>
          </a:xfrm>
          <a:prstGeom prst="straightConnector1">
            <a:avLst/>
          </a:prstGeom>
          <a:solidFill>
            <a:schemeClr val="tx1"/>
          </a:solidFill>
          <a:ln w="22225" cap="flat" cmpd="sng" algn="ctr">
            <a:solidFill>
              <a:srgbClr val="FF0000"/>
            </a:solidFill>
            <a:prstDash val="solid"/>
            <a:round/>
            <a:headEnd type="none" w="med" len="med"/>
            <a:tailEnd type="triangle"/>
          </a:ln>
          <a:effectLst/>
        </p:spPr>
      </p:cxnSp>
      <p:sp>
        <p:nvSpPr>
          <p:cNvPr id="26" name="コンテンツ プレースホルダー 2"/>
          <p:cNvSpPr txBox="1">
            <a:spLocks/>
          </p:cNvSpPr>
          <p:nvPr/>
        </p:nvSpPr>
        <p:spPr bwMode="auto">
          <a:xfrm>
            <a:off x="2708703" y="4074459"/>
            <a:ext cx="934401" cy="46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400" b="1">
                <a:solidFill>
                  <a:schemeClr val="tx1"/>
                </a:solidFill>
                <a:latin typeface="+mn-lt"/>
                <a:ea typeface="+mn-ea"/>
              </a:defRPr>
            </a:lvl4pPr>
            <a:lvl5pPr marL="2057400" indent="-228600" algn="l" rtl="0" eaLnBrk="0" fontAlgn="base" hangingPunct="0">
              <a:spcBef>
                <a:spcPct val="20000"/>
              </a:spcBef>
              <a:spcAft>
                <a:spcPct val="0"/>
              </a:spcAft>
              <a:buChar char="»"/>
              <a:defRPr kumimoji="1" sz="2400" b="1">
                <a:solidFill>
                  <a:schemeClr val="tx1"/>
                </a:solidFill>
                <a:latin typeface="+mn-lt"/>
                <a:ea typeface="+mn-ea"/>
              </a:defRPr>
            </a:lvl5pPr>
            <a:lvl6pPr marL="2514600" indent="-228600" algn="l" rtl="0" fontAlgn="base">
              <a:spcBef>
                <a:spcPct val="20000"/>
              </a:spcBef>
              <a:spcAft>
                <a:spcPct val="0"/>
              </a:spcAft>
              <a:buChar char="»"/>
              <a:defRPr kumimoji="1" sz="2400" b="1">
                <a:solidFill>
                  <a:schemeClr val="tx1"/>
                </a:solidFill>
                <a:latin typeface="+mn-lt"/>
                <a:ea typeface="+mn-ea"/>
              </a:defRPr>
            </a:lvl6pPr>
            <a:lvl7pPr marL="2971800" indent="-228600" algn="l" rtl="0" fontAlgn="base">
              <a:spcBef>
                <a:spcPct val="20000"/>
              </a:spcBef>
              <a:spcAft>
                <a:spcPct val="0"/>
              </a:spcAft>
              <a:buChar char="»"/>
              <a:defRPr kumimoji="1" sz="2400" b="1">
                <a:solidFill>
                  <a:schemeClr val="tx1"/>
                </a:solidFill>
                <a:latin typeface="+mn-lt"/>
                <a:ea typeface="+mn-ea"/>
              </a:defRPr>
            </a:lvl7pPr>
            <a:lvl8pPr marL="3429000" indent="-228600" algn="l" rtl="0" fontAlgn="base">
              <a:spcBef>
                <a:spcPct val="20000"/>
              </a:spcBef>
              <a:spcAft>
                <a:spcPct val="0"/>
              </a:spcAft>
              <a:buChar char="»"/>
              <a:defRPr kumimoji="1" sz="2400" b="1">
                <a:solidFill>
                  <a:schemeClr val="tx1"/>
                </a:solidFill>
                <a:latin typeface="+mn-lt"/>
                <a:ea typeface="+mn-ea"/>
              </a:defRPr>
            </a:lvl8pPr>
            <a:lvl9pPr marL="3886200" indent="-228600" algn="l" rtl="0" fontAlgn="base">
              <a:spcBef>
                <a:spcPct val="20000"/>
              </a:spcBef>
              <a:spcAft>
                <a:spcPct val="0"/>
              </a:spcAft>
              <a:buChar char="»"/>
              <a:defRPr kumimoji="1" sz="2400" b="1">
                <a:solidFill>
                  <a:schemeClr val="tx1"/>
                </a:solidFill>
                <a:latin typeface="+mn-lt"/>
                <a:ea typeface="+mn-ea"/>
              </a:defRPr>
            </a:lvl9pPr>
          </a:lstStyle>
          <a:p>
            <a:r>
              <a:rPr lang="en-US" altLang="ja-JP" kern="0" dirty="0" smtClean="0"/>
              <a:t>rising</a:t>
            </a:r>
            <a:endParaRPr kumimoji="1" lang="en-US" altLang="ja-JP" kern="0" dirty="0" smtClean="0"/>
          </a:p>
        </p:txBody>
      </p:sp>
    </p:spTree>
    <p:extLst>
      <p:ext uri="{BB962C8B-B14F-4D97-AF65-F5344CB8AC3E}">
        <p14:creationId xmlns:p14="http://schemas.microsoft.com/office/powerpoint/2010/main" val="1882206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9" descr="1trim.png"/>
          <p:cNvPicPr>
            <a:picLocks noChangeAspect="1"/>
          </p:cNvPicPr>
          <p:nvPr/>
        </p:nvPicPr>
        <p:blipFill>
          <a:blip r:embed="rId3" cstate="print"/>
          <a:srcRect/>
          <a:stretch>
            <a:fillRect/>
          </a:stretch>
        </p:blipFill>
        <p:spPr bwMode="auto">
          <a:xfrm>
            <a:off x="512448" y="795008"/>
            <a:ext cx="5340350" cy="5548312"/>
          </a:xfrm>
          <a:prstGeom prst="rect">
            <a:avLst/>
          </a:prstGeom>
          <a:noFill/>
          <a:ln w="9525">
            <a:noFill/>
            <a:miter lim="800000"/>
            <a:headEnd/>
            <a:tailEnd/>
          </a:ln>
        </p:spPr>
      </p:pic>
      <p:sp>
        <p:nvSpPr>
          <p:cNvPr id="13315" name="Text Box 8"/>
          <p:cNvSpPr txBox="1">
            <a:spLocks noChangeArrowheads="1"/>
          </p:cNvSpPr>
          <p:nvPr/>
        </p:nvSpPr>
        <p:spPr bwMode="auto">
          <a:xfrm>
            <a:off x="4306987" y="2004322"/>
            <a:ext cx="1636931" cy="1338318"/>
          </a:xfrm>
          <a:prstGeom prst="rect">
            <a:avLst/>
          </a:prstGeom>
          <a:noFill/>
          <a:ln w="9525">
            <a:noFill/>
            <a:miter lim="800000"/>
            <a:headEnd/>
            <a:tailEnd/>
          </a:ln>
        </p:spPr>
        <p:txBody>
          <a:bodyPr wrap="none" lIns="0" tIns="0" rIns="0" bIns="0"/>
          <a:lstStyle/>
          <a:p>
            <a:pPr marL="261938" indent="-261938">
              <a:tabLst>
                <a:tab pos="261938" algn="l"/>
              </a:tabLst>
            </a:pPr>
            <a:r>
              <a:rPr lang="en-US" altLang="ja-JP" dirty="0" smtClean="0">
                <a:solidFill>
                  <a:srgbClr val="00B050"/>
                </a:solidFill>
                <a:latin typeface="Arial Unicode MS" pitchFamily="50" charset="-128"/>
                <a:ea typeface="Arial Unicode MS" pitchFamily="50" charset="-128"/>
                <a:cs typeface="Arial Unicode MS" pitchFamily="50" charset="-128"/>
              </a:rPr>
              <a:t>Bin</a:t>
            </a:r>
            <a:endParaRPr lang="en-US" altLang="ja-JP" dirty="0">
              <a:solidFill>
                <a:srgbClr val="00B050"/>
              </a:solidFill>
              <a:latin typeface="Arial Unicode MS" pitchFamily="50" charset="-128"/>
              <a:ea typeface="Arial Unicode MS" pitchFamily="50" charset="-128"/>
              <a:cs typeface="Arial Unicode MS" pitchFamily="50" charset="-128"/>
            </a:endParaRPr>
          </a:p>
          <a:p>
            <a:pPr marL="261938" indent="-261938">
              <a:tabLst>
                <a:tab pos="261938" algn="l"/>
              </a:tabLst>
            </a:pPr>
            <a:endParaRPr lang="en-US" altLang="ja-JP" dirty="0" smtClean="0">
              <a:solidFill>
                <a:srgbClr val="FF0000"/>
              </a:solidFill>
              <a:latin typeface="Arial Unicode MS" pitchFamily="50" charset="-128"/>
              <a:ea typeface="Arial Unicode MS" pitchFamily="50" charset="-128"/>
              <a:cs typeface="Arial Unicode MS" pitchFamily="50" charset="-128"/>
            </a:endParaRPr>
          </a:p>
          <a:p>
            <a:pPr marL="261938" indent="-261938">
              <a:tabLst>
                <a:tab pos="261938" algn="l"/>
              </a:tabLst>
            </a:pPr>
            <a:r>
              <a:rPr lang="en-US" altLang="ja-JP" dirty="0" smtClean="0">
                <a:solidFill>
                  <a:srgbClr val="FF0000"/>
                </a:solidFill>
                <a:latin typeface="Arial Unicode MS" pitchFamily="50" charset="-128"/>
                <a:ea typeface="Arial Unicode MS" pitchFamily="50" charset="-128"/>
                <a:cs typeface="Arial Unicode MS" pitchFamily="50" charset="-128"/>
              </a:rPr>
              <a:t>CReSS</a:t>
            </a:r>
            <a:r>
              <a:rPr lang="ja-JP" altLang="en-US" dirty="0" smtClean="0">
                <a:solidFill>
                  <a:srgbClr val="FF0000"/>
                </a:solidFill>
                <a:latin typeface="Arial Unicode MS" pitchFamily="50" charset="-128"/>
                <a:ea typeface="Arial Unicode MS" pitchFamily="50" charset="-128"/>
                <a:cs typeface="Arial Unicode MS" pitchFamily="50" charset="-128"/>
              </a:rPr>
              <a:t>＋</a:t>
            </a:r>
            <a:endParaRPr lang="en-US" altLang="ja-JP" dirty="0">
              <a:solidFill>
                <a:srgbClr val="FF0000"/>
              </a:solidFill>
              <a:latin typeface="Arial Unicode MS" pitchFamily="50" charset="-128"/>
              <a:ea typeface="Arial Unicode MS" pitchFamily="50" charset="-128"/>
              <a:cs typeface="Arial Unicode MS" pitchFamily="50" charset="-128"/>
            </a:endParaRPr>
          </a:p>
          <a:p>
            <a:pPr marL="261938" indent="-261938">
              <a:tabLst>
                <a:tab pos="261938" algn="l"/>
              </a:tabLst>
            </a:pPr>
            <a:r>
              <a:rPr lang="en-US" altLang="ja-JP" dirty="0" err="1" smtClean="0">
                <a:solidFill>
                  <a:srgbClr val="FF0000"/>
                </a:solidFill>
                <a:latin typeface="Arial Unicode MS" pitchFamily="50" charset="-128"/>
                <a:ea typeface="Arial Unicode MS" pitchFamily="50" charset="-128"/>
                <a:cs typeface="Arial Unicode MS" pitchFamily="50" charset="-128"/>
              </a:rPr>
              <a:t>KFBin</a:t>
            </a:r>
            <a:endParaRPr lang="en-US" altLang="ja-JP" dirty="0">
              <a:solidFill>
                <a:srgbClr val="FF0000"/>
              </a:solidFill>
              <a:latin typeface="Arial Unicode MS" pitchFamily="50" charset="-128"/>
              <a:ea typeface="Arial Unicode MS" pitchFamily="50" charset="-128"/>
              <a:cs typeface="Arial Unicode MS" pitchFamily="50" charset="-128"/>
            </a:endParaRPr>
          </a:p>
        </p:txBody>
      </p:sp>
      <p:sp>
        <p:nvSpPr>
          <p:cNvPr id="13321" name="Line 11"/>
          <p:cNvSpPr>
            <a:spLocks noChangeShapeType="1"/>
          </p:cNvSpPr>
          <p:nvPr/>
        </p:nvSpPr>
        <p:spPr bwMode="auto">
          <a:xfrm>
            <a:off x="4372928" y="3742396"/>
            <a:ext cx="666750" cy="0"/>
          </a:xfrm>
          <a:prstGeom prst="line">
            <a:avLst/>
          </a:prstGeom>
          <a:noFill/>
          <a:ln w="63500">
            <a:solidFill>
              <a:srgbClr val="FF0000"/>
            </a:solidFill>
            <a:round/>
            <a:headEnd/>
            <a:tailEnd/>
          </a:ln>
        </p:spPr>
        <p:txBody>
          <a:bodyPr wrap="none" lIns="90000" tIns="46800" rIns="90000" bIns="46800">
            <a:spAutoFit/>
          </a:bodyPr>
          <a:lstStyle/>
          <a:p>
            <a:endParaRPr lang="ja-JP" altLang="en-US"/>
          </a:p>
        </p:txBody>
      </p:sp>
      <p:sp>
        <p:nvSpPr>
          <p:cNvPr id="13322" name="Rectangle 2"/>
          <p:cNvSpPr>
            <a:spLocks noGrp="1" noChangeArrowheads="1"/>
          </p:cNvSpPr>
          <p:nvPr>
            <p:ph type="title"/>
          </p:nvPr>
        </p:nvSpPr>
        <p:spPr>
          <a:solidFill>
            <a:srgbClr val="00007F"/>
          </a:solidFill>
        </p:spPr>
        <p:txBody>
          <a:bodyPr>
            <a:normAutofit fontScale="90000"/>
          </a:bodyPr>
          <a:lstStyle/>
          <a:p>
            <a:r>
              <a:rPr lang="en-US" altLang="ja-JP" sz="4000" dirty="0">
                <a:latin typeface="Arial Unicode MS" pitchFamily="50" charset="-128"/>
                <a:ea typeface="Arial Unicode MS" pitchFamily="50" charset="-128"/>
                <a:cs typeface="Arial Unicode MS" pitchFamily="50" charset="-128"/>
              </a:rPr>
              <a:t>Ⅲ</a:t>
            </a:r>
            <a:r>
              <a:rPr lang="en-US" altLang="ja-JP" sz="4000" dirty="0" smtClean="0">
                <a:latin typeface="Arial Unicode MS" pitchFamily="50" charset="-128"/>
                <a:ea typeface="Arial Unicode MS" pitchFamily="50" charset="-128"/>
                <a:cs typeface="Arial Unicode MS" pitchFamily="50" charset="-128"/>
              </a:rPr>
              <a:t>-2.</a:t>
            </a:r>
            <a:r>
              <a:rPr lang="ja-JP" altLang="en-US" sz="40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4000" dirty="0" smtClean="0">
                <a:latin typeface="Arial Unicode MS" pitchFamily="50" charset="-128"/>
                <a:ea typeface="Arial Unicode MS" pitchFamily="50" charset="-128"/>
                <a:cs typeface="Arial Unicode MS" pitchFamily="50" charset="-128"/>
              </a:rPr>
              <a:t>Averaged vertical profiles </a:t>
            </a:r>
            <a:r>
              <a:rPr lang="en-US" altLang="ja-JP" sz="4000" dirty="0">
                <a:latin typeface="Arial Unicode MS" pitchFamily="50" charset="-128"/>
                <a:ea typeface="Arial Unicode MS" pitchFamily="50" charset="-128"/>
                <a:cs typeface="Arial Unicode MS" pitchFamily="50" charset="-128"/>
              </a:rPr>
              <a:t>(new-scheme)</a:t>
            </a:r>
            <a:endParaRPr lang="ja-JP" altLang="en-US" sz="4000" dirty="0" smtClean="0"/>
          </a:p>
        </p:txBody>
      </p:sp>
      <p:sp>
        <p:nvSpPr>
          <p:cNvPr id="18" name="Line 10"/>
          <p:cNvSpPr>
            <a:spLocks noChangeShapeType="1"/>
          </p:cNvSpPr>
          <p:nvPr/>
        </p:nvSpPr>
        <p:spPr bwMode="auto">
          <a:xfrm>
            <a:off x="4355343" y="2504077"/>
            <a:ext cx="666750" cy="0"/>
          </a:xfrm>
          <a:prstGeom prst="line">
            <a:avLst/>
          </a:prstGeom>
          <a:noFill/>
          <a:ln w="63500">
            <a:solidFill>
              <a:srgbClr val="00B050"/>
            </a:solidFill>
            <a:round/>
            <a:headEnd/>
            <a:tailEnd/>
          </a:ln>
        </p:spPr>
        <p:txBody>
          <a:bodyPr wrap="none" lIns="90000" tIns="46800" rIns="90000" bIns="46800">
            <a:spAutoFit/>
          </a:bodyPr>
          <a:lstStyle/>
          <a:p>
            <a:endParaRPr lang="ja-JP" altLang="en-US"/>
          </a:p>
        </p:txBody>
      </p:sp>
      <p:sp>
        <p:nvSpPr>
          <p:cNvPr id="19" name="Text Box 3"/>
          <p:cNvSpPr txBox="1">
            <a:spLocks noChangeArrowheads="1"/>
          </p:cNvSpPr>
          <p:nvPr/>
        </p:nvSpPr>
        <p:spPr bwMode="auto">
          <a:xfrm>
            <a:off x="-3175" y="1000934"/>
            <a:ext cx="9252087" cy="665823"/>
          </a:xfrm>
          <a:prstGeom prst="rect">
            <a:avLst/>
          </a:prstGeom>
          <a:solidFill>
            <a:schemeClr val="bg1"/>
          </a:solidFill>
          <a:ln w="9525" algn="ctr">
            <a:noFill/>
            <a:miter lim="800000"/>
            <a:headEnd/>
            <a:tailEnd/>
          </a:ln>
        </p:spPr>
        <p:txBody>
          <a:bodyPr lIns="90000" tIns="46800" rIns="90000" bIns="46800"/>
          <a:lstStyle/>
          <a:p>
            <a:pPr defTabSz="449263">
              <a:lnSpc>
                <a:spcPts val="2600"/>
              </a:lnSpc>
              <a:buNone/>
            </a:pPr>
            <a:r>
              <a:rPr lang="en-US" altLang="ja-JP"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Number Density of Cloud Droplets.</a:t>
            </a:r>
            <a:r>
              <a:rPr lang="ja-JP" altLang="en-US"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ja-JP" altLang="en-US"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0" name="Text Box 3"/>
          <p:cNvSpPr txBox="1">
            <a:spLocks noChangeArrowheads="1"/>
          </p:cNvSpPr>
          <p:nvPr/>
        </p:nvSpPr>
        <p:spPr bwMode="auto">
          <a:xfrm>
            <a:off x="527050" y="6346034"/>
            <a:ext cx="5239676" cy="433918"/>
          </a:xfrm>
          <a:prstGeom prst="rect">
            <a:avLst/>
          </a:prstGeom>
          <a:solidFill>
            <a:schemeClr val="bg1"/>
          </a:solidFill>
          <a:ln w="9525" algn="ctr">
            <a:noFill/>
            <a:miter lim="800000"/>
            <a:headEnd/>
            <a:tailEnd/>
          </a:ln>
        </p:spPr>
        <p:txBody>
          <a:bodyPr lIns="90000" tIns="46800" rIns="90000" bIns="46800"/>
          <a:lstStyle/>
          <a:p>
            <a:pPr marL="476250" indent="-476250" defTabSz="449263">
              <a:buFontTx/>
              <a:buNone/>
            </a:pPr>
            <a:r>
              <a:rPr lang="en-US" altLang="ja-JP" sz="1800" dirty="0" smtClean="0">
                <a:solidFill>
                  <a:schemeClr val="tx1"/>
                </a:solidFill>
                <a:latin typeface="Times New Roman" panose="02020603050405020304" pitchFamily="18" charset="0"/>
                <a:cs typeface="Times New Roman" panose="02020603050405020304" pitchFamily="18" charset="0"/>
              </a:rPr>
              <a:t>Number Density of Cloud Droplets[cm</a:t>
            </a:r>
            <a:r>
              <a:rPr lang="en-US" altLang="ja-JP" sz="1800" baseline="30000" dirty="0" smtClean="0">
                <a:solidFill>
                  <a:schemeClr val="tx1"/>
                </a:solidFill>
                <a:latin typeface="Times New Roman" panose="02020603050405020304" pitchFamily="18" charset="0"/>
                <a:cs typeface="Times New Roman" panose="02020603050405020304" pitchFamily="18" charset="0"/>
              </a:rPr>
              <a:t>-3</a:t>
            </a:r>
            <a:r>
              <a:rPr lang="en-US" altLang="ja-JP" sz="1800" dirty="0">
                <a:solidFill>
                  <a:schemeClr val="tx1"/>
                </a:solidFill>
                <a:latin typeface="Times New Roman" panose="02020603050405020304" pitchFamily="18" charset="0"/>
                <a:cs typeface="Times New Roman" panose="02020603050405020304" pitchFamily="18" charset="0"/>
              </a:rPr>
              <a:t>]</a:t>
            </a:r>
            <a:r>
              <a:rPr lang="ja-JP" altLang="en-US" sz="1800" dirty="0">
                <a:solidFill>
                  <a:schemeClr val="tx1"/>
                </a:solidFill>
                <a:latin typeface="Times New Roman" panose="02020603050405020304" pitchFamily="18" charset="0"/>
                <a:cs typeface="Times New Roman" panose="02020603050405020304" pitchFamily="18" charset="0"/>
              </a:rPr>
              <a:t> </a:t>
            </a:r>
          </a:p>
        </p:txBody>
      </p:sp>
      <p:sp>
        <p:nvSpPr>
          <p:cNvPr id="15" name="Text Box 3"/>
          <p:cNvSpPr txBox="1">
            <a:spLocks noChangeArrowheads="1"/>
          </p:cNvSpPr>
          <p:nvPr/>
        </p:nvSpPr>
        <p:spPr bwMode="auto">
          <a:xfrm>
            <a:off x="466548" y="1559548"/>
            <a:ext cx="4657404" cy="402340"/>
          </a:xfrm>
          <a:prstGeom prst="rect">
            <a:avLst/>
          </a:prstGeom>
          <a:solidFill>
            <a:schemeClr val="bg1"/>
          </a:solidFill>
          <a:ln w="9525" algn="ctr">
            <a:noFill/>
            <a:miter lim="800000"/>
            <a:headEnd/>
            <a:tailEnd/>
          </a:ln>
        </p:spPr>
        <p:txBody>
          <a:bodyPr lIns="90000" tIns="46800" rIns="90000" bIns="46800"/>
          <a:lstStyle/>
          <a:p>
            <a:pPr defTabSz="449263">
              <a:lnSpc>
                <a:spcPts val="2600"/>
              </a:lnSpc>
              <a:buNone/>
            </a:pPr>
            <a:r>
              <a:rPr lang="en-US" altLang="ja-JP" dirty="0" smtClean="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rPr>
              <a:t>GCSS Bin Models </a:t>
            </a:r>
            <a:r>
              <a:rPr lang="en-US" altLang="ja-JP"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&amp;</a:t>
            </a:r>
            <a:r>
              <a:rPr lang="en-US" altLang="ja-JP" dirty="0" smtClean="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err="1"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CReSS+Bin</a:t>
            </a:r>
            <a:endParaRPr lang="ja-JP" altLang="en-US"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4" name="コンテンツ プレースホルダー 2"/>
          <p:cNvSpPr txBox="1">
            <a:spLocks/>
          </p:cNvSpPr>
          <p:nvPr/>
        </p:nvSpPr>
        <p:spPr bwMode="auto">
          <a:xfrm>
            <a:off x="4296198" y="3889854"/>
            <a:ext cx="1926769" cy="2453466"/>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400" b="1">
                <a:solidFill>
                  <a:schemeClr val="tx1"/>
                </a:solidFill>
                <a:latin typeface="+mn-lt"/>
                <a:ea typeface="+mn-ea"/>
              </a:defRPr>
            </a:lvl4pPr>
            <a:lvl5pPr marL="2057400" indent="-228600" algn="l" rtl="0" eaLnBrk="0" fontAlgn="base" hangingPunct="0">
              <a:spcBef>
                <a:spcPct val="20000"/>
              </a:spcBef>
              <a:spcAft>
                <a:spcPct val="0"/>
              </a:spcAft>
              <a:buChar char="»"/>
              <a:defRPr kumimoji="1" sz="2400" b="1">
                <a:solidFill>
                  <a:schemeClr val="tx1"/>
                </a:solidFill>
                <a:latin typeface="+mn-lt"/>
                <a:ea typeface="+mn-ea"/>
              </a:defRPr>
            </a:lvl5pPr>
            <a:lvl6pPr marL="2514600" indent="-228600" algn="l" rtl="0" fontAlgn="base">
              <a:spcBef>
                <a:spcPct val="20000"/>
              </a:spcBef>
              <a:spcAft>
                <a:spcPct val="0"/>
              </a:spcAft>
              <a:buChar char="»"/>
              <a:defRPr kumimoji="1" sz="2400" b="1">
                <a:solidFill>
                  <a:schemeClr val="tx1"/>
                </a:solidFill>
                <a:latin typeface="+mn-lt"/>
                <a:ea typeface="+mn-ea"/>
              </a:defRPr>
            </a:lvl6pPr>
            <a:lvl7pPr marL="2971800" indent="-228600" algn="l" rtl="0" fontAlgn="base">
              <a:spcBef>
                <a:spcPct val="20000"/>
              </a:spcBef>
              <a:spcAft>
                <a:spcPct val="0"/>
              </a:spcAft>
              <a:buChar char="»"/>
              <a:defRPr kumimoji="1" sz="2400" b="1">
                <a:solidFill>
                  <a:schemeClr val="tx1"/>
                </a:solidFill>
                <a:latin typeface="+mn-lt"/>
                <a:ea typeface="+mn-ea"/>
              </a:defRPr>
            </a:lvl7pPr>
            <a:lvl8pPr marL="3429000" indent="-228600" algn="l" rtl="0" fontAlgn="base">
              <a:spcBef>
                <a:spcPct val="20000"/>
              </a:spcBef>
              <a:spcAft>
                <a:spcPct val="0"/>
              </a:spcAft>
              <a:buChar char="»"/>
              <a:defRPr kumimoji="1" sz="2400" b="1">
                <a:solidFill>
                  <a:schemeClr val="tx1"/>
                </a:solidFill>
                <a:latin typeface="+mn-lt"/>
                <a:ea typeface="+mn-ea"/>
              </a:defRPr>
            </a:lvl8pPr>
            <a:lvl9pPr marL="3886200" indent="-228600" algn="l" rtl="0" fontAlgn="base">
              <a:spcBef>
                <a:spcPct val="20000"/>
              </a:spcBef>
              <a:spcAft>
                <a:spcPct val="0"/>
              </a:spcAft>
              <a:buChar char="»"/>
              <a:defRPr kumimoji="1" sz="2400" b="1">
                <a:solidFill>
                  <a:schemeClr val="tx1"/>
                </a:solidFill>
                <a:latin typeface="+mn-lt"/>
                <a:ea typeface="+mn-ea"/>
              </a:defRPr>
            </a:lvl9pPr>
          </a:lstStyle>
          <a:p>
            <a:pPr marL="0" indent="0"/>
            <a:r>
              <a:rPr lang="en-US" altLang="ja-JP"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rPr>
              <a:t>.</a:t>
            </a:r>
          </a:p>
        </p:txBody>
      </p:sp>
      <p:sp>
        <p:nvSpPr>
          <p:cNvPr id="12" name="コンテンツ プレースホルダー 2"/>
          <p:cNvSpPr txBox="1">
            <a:spLocks/>
          </p:cNvSpPr>
          <p:nvPr/>
        </p:nvSpPr>
        <p:spPr bwMode="auto">
          <a:xfrm>
            <a:off x="5362086" y="959734"/>
            <a:ext cx="4490122" cy="5966508"/>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400" b="1">
                <a:solidFill>
                  <a:schemeClr val="tx1"/>
                </a:solidFill>
                <a:latin typeface="+mn-lt"/>
                <a:ea typeface="+mn-ea"/>
              </a:defRPr>
            </a:lvl4pPr>
            <a:lvl5pPr marL="2057400" indent="-228600" algn="l" rtl="0" eaLnBrk="0" fontAlgn="base" hangingPunct="0">
              <a:spcBef>
                <a:spcPct val="20000"/>
              </a:spcBef>
              <a:spcAft>
                <a:spcPct val="0"/>
              </a:spcAft>
              <a:buChar char="»"/>
              <a:defRPr kumimoji="1" sz="2400" b="1">
                <a:solidFill>
                  <a:schemeClr val="tx1"/>
                </a:solidFill>
                <a:latin typeface="+mn-lt"/>
                <a:ea typeface="+mn-ea"/>
              </a:defRPr>
            </a:lvl5pPr>
            <a:lvl6pPr marL="2514600" indent="-228600" algn="l" rtl="0" fontAlgn="base">
              <a:spcBef>
                <a:spcPct val="20000"/>
              </a:spcBef>
              <a:spcAft>
                <a:spcPct val="0"/>
              </a:spcAft>
              <a:buChar char="»"/>
              <a:defRPr kumimoji="1" sz="2400" b="1">
                <a:solidFill>
                  <a:schemeClr val="tx1"/>
                </a:solidFill>
                <a:latin typeface="+mn-lt"/>
                <a:ea typeface="+mn-ea"/>
              </a:defRPr>
            </a:lvl6pPr>
            <a:lvl7pPr marL="2971800" indent="-228600" algn="l" rtl="0" fontAlgn="base">
              <a:spcBef>
                <a:spcPct val="20000"/>
              </a:spcBef>
              <a:spcAft>
                <a:spcPct val="0"/>
              </a:spcAft>
              <a:buChar char="»"/>
              <a:defRPr kumimoji="1" sz="2400" b="1">
                <a:solidFill>
                  <a:schemeClr val="tx1"/>
                </a:solidFill>
                <a:latin typeface="+mn-lt"/>
                <a:ea typeface="+mn-ea"/>
              </a:defRPr>
            </a:lvl7pPr>
            <a:lvl8pPr marL="3429000" indent="-228600" algn="l" rtl="0" fontAlgn="base">
              <a:spcBef>
                <a:spcPct val="20000"/>
              </a:spcBef>
              <a:spcAft>
                <a:spcPct val="0"/>
              </a:spcAft>
              <a:buChar char="»"/>
              <a:defRPr kumimoji="1" sz="2400" b="1">
                <a:solidFill>
                  <a:schemeClr val="tx1"/>
                </a:solidFill>
                <a:latin typeface="+mn-lt"/>
                <a:ea typeface="+mn-ea"/>
              </a:defRPr>
            </a:lvl8pPr>
            <a:lvl9pPr marL="3886200" indent="-228600" algn="l" rtl="0" fontAlgn="base">
              <a:spcBef>
                <a:spcPct val="20000"/>
              </a:spcBef>
              <a:spcAft>
                <a:spcPct val="0"/>
              </a:spcAft>
              <a:buChar char="»"/>
              <a:defRPr kumimoji="1" sz="2400" b="1">
                <a:solidFill>
                  <a:schemeClr val="tx1"/>
                </a:solidFill>
                <a:latin typeface="+mn-lt"/>
                <a:ea typeface="+mn-ea"/>
              </a:defRPr>
            </a:lvl9pPr>
          </a:lstStyle>
          <a:p>
            <a:r>
              <a:rPr lang="en-US" altLang="ja-JP"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rPr>
              <a:t>In the </a:t>
            </a:r>
            <a:r>
              <a:rPr lang="en-US" altLang="ja-JP" sz="2200" b="0" kern="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old version</a:t>
            </a:r>
            <a:r>
              <a:rPr lang="en-US" altLang="ja-JP"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rPr>
              <a:t> of our model, </a:t>
            </a:r>
            <a:r>
              <a:rPr lang="en-US" altLang="ja-JP" sz="2200" b="0" kern="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activation process</a:t>
            </a:r>
            <a:r>
              <a:rPr lang="en-US" altLang="ja-JP"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200" b="0" kern="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does not occur in cloud grids</a:t>
            </a:r>
            <a:r>
              <a:rPr lang="en-US" altLang="ja-JP"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rPr>
              <a:t>, because if there are cloud droplets, they use the super saturation water vapor for their growth. </a:t>
            </a:r>
          </a:p>
          <a:p>
            <a:r>
              <a:rPr lang="en-US" altLang="ja-JP"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rPr>
              <a:t>However, in the results, there are a large number of super-saturation grids like s</a:t>
            </a:r>
            <a:r>
              <a:rPr lang="ja-JP" altLang="en-US"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rPr>
              <a:t>0.17. </a:t>
            </a:r>
          </a:p>
          <a:p>
            <a:r>
              <a:rPr lang="en-US" altLang="ja-JP"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rPr>
              <a:t>Therefore, we introduce the </a:t>
            </a:r>
            <a:r>
              <a:rPr lang="en-US" altLang="ja-JP" sz="2200" b="0" kern="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activation in clouds</a:t>
            </a:r>
            <a:r>
              <a:rPr lang="en-US" altLang="ja-JP" sz="2200" b="0" kern="0" dirty="0" smtClean="0">
                <a:latin typeface="Arial Unicode MS" panose="020B0604020202020204" pitchFamily="50" charset="-128"/>
                <a:ea typeface="Arial Unicode MS" panose="020B0604020202020204" pitchFamily="50" charset="-128"/>
                <a:cs typeface="Arial Unicode MS" panose="020B0604020202020204" pitchFamily="50" charset="-128"/>
              </a:rPr>
              <a:t> in terms of w* which is estimated including drying effect due to condensation of cloud droplets.</a:t>
            </a:r>
            <a:endParaRPr lang="en-US" altLang="ja-JP" sz="2200" b="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mc:AlternateContent xmlns:mc="http://schemas.openxmlformats.org/markup-compatibility/2006" xmlns:a14="http://schemas.microsoft.com/office/drawing/2010/main">
        <mc:Choice Requires="a14">
          <p:sp>
            <p:nvSpPr>
              <p:cNvPr id="21" name="テキスト ボックス 20"/>
              <p:cNvSpPr txBox="1"/>
              <p:nvPr/>
            </p:nvSpPr>
            <p:spPr>
              <a:xfrm>
                <a:off x="5797206" y="5860033"/>
                <a:ext cx="4011739" cy="879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d>
                            <m:dPr>
                              <m:ctrlPr>
                                <a:rPr lang="en-US" altLang="ja-JP" i="1">
                                  <a:latin typeface="Cambria Math" panose="02040503050406030204" pitchFamily="18" charset="0"/>
                                </a:rPr>
                              </m:ctrlPr>
                            </m:dPr>
                            <m:e>
                              <m:f>
                                <m:fPr>
                                  <m:ctrlPr>
                                    <a:rPr lang="en-US" altLang="ja-JP" i="1">
                                      <a:latin typeface="Cambria Math" panose="02040503050406030204" pitchFamily="18" charset="0"/>
                                    </a:rPr>
                                  </m:ctrlPr>
                                </m:fPr>
                                <m:num>
                                  <m:r>
                                    <a:rPr lang="en-US" altLang="ja-JP" i="1">
                                      <a:latin typeface="Cambria Math" panose="02040503050406030204" pitchFamily="18" charset="0"/>
                                    </a:rPr>
                                    <m:t>𝒅𝒔</m:t>
                                  </m:r>
                                </m:num>
                                <m:den>
                                  <m:r>
                                    <a:rPr lang="en-US" altLang="ja-JP" i="1">
                                      <a:latin typeface="Cambria Math" panose="02040503050406030204" pitchFamily="18" charset="0"/>
                                    </a:rPr>
                                    <m:t>𝒅𝒕</m:t>
                                  </m:r>
                                </m:den>
                              </m:f>
                            </m:e>
                          </m:d>
                        </m:e>
                        <m:sub>
                          <m:sSup>
                            <m:sSupPr>
                              <m:ctrlPr>
                                <a:rPr lang="en-US" altLang="ja-JP" i="1" smtClean="0">
                                  <a:latin typeface="Cambria Math" panose="02040503050406030204" pitchFamily="18" charset="0"/>
                                </a:rPr>
                              </m:ctrlPr>
                            </m:sSupPr>
                            <m:e>
                              <m:r>
                                <a:rPr lang="en-US" altLang="ja-JP" b="1" i="1" smtClean="0">
                                  <a:latin typeface="Cambria Math" panose="02040503050406030204" pitchFamily="18" charset="0"/>
                                </a:rPr>
                                <m:t>𝒘</m:t>
                              </m:r>
                            </m:e>
                            <m:sup>
                              <m:r>
                                <a:rPr lang="en-US" altLang="ja-JP" b="1" i="1" smtClean="0">
                                  <a:latin typeface="Cambria Math" panose="02040503050406030204" pitchFamily="18" charset="0"/>
                                </a:rPr>
                                <m:t>∗</m:t>
                              </m:r>
                            </m:sup>
                          </m:sSup>
                        </m:sub>
                      </m:sSub>
                      <m:r>
                        <a:rPr kumimoji="1" lang="en-US" altLang="ja-JP" i="1" smtClean="0">
                          <a:latin typeface="Cambria Math" panose="02040503050406030204" pitchFamily="18" charset="0"/>
                        </a:rPr>
                        <m:t>=</m:t>
                      </m:r>
                      <m:sSub>
                        <m:sSubPr>
                          <m:ctrlPr>
                            <a:rPr lang="en-US" altLang="ja-JP" i="1">
                              <a:latin typeface="Cambria Math" panose="02040503050406030204" pitchFamily="18" charset="0"/>
                            </a:rPr>
                          </m:ctrlPr>
                        </m:sSubPr>
                        <m:e>
                          <m:d>
                            <m:dPr>
                              <m:ctrlPr>
                                <a:rPr lang="en-US" altLang="ja-JP" i="1">
                                  <a:latin typeface="Cambria Math" panose="02040503050406030204" pitchFamily="18" charset="0"/>
                                </a:rPr>
                              </m:ctrlPr>
                            </m:dPr>
                            <m:e>
                              <m:f>
                                <m:fPr>
                                  <m:ctrlPr>
                                    <a:rPr lang="en-US" altLang="ja-JP" i="1">
                                      <a:latin typeface="Cambria Math" panose="02040503050406030204" pitchFamily="18" charset="0"/>
                                    </a:rPr>
                                  </m:ctrlPr>
                                </m:fPr>
                                <m:num>
                                  <m:r>
                                    <a:rPr lang="en-US" altLang="ja-JP" i="1">
                                      <a:latin typeface="Cambria Math" panose="02040503050406030204" pitchFamily="18" charset="0"/>
                                    </a:rPr>
                                    <m:t>𝒅𝒔</m:t>
                                  </m:r>
                                </m:num>
                                <m:den>
                                  <m:r>
                                    <a:rPr lang="en-US" altLang="ja-JP" i="1">
                                      <a:latin typeface="Cambria Math" panose="02040503050406030204" pitchFamily="18" charset="0"/>
                                    </a:rPr>
                                    <m:t>𝒅𝒕</m:t>
                                  </m:r>
                                </m:den>
                              </m:f>
                            </m:e>
                          </m:d>
                        </m:e>
                        <m:sub>
                          <m:r>
                            <a:rPr lang="en-US" altLang="ja-JP" b="1" i="1" smtClean="0">
                              <a:latin typeface="Cambria Math" panose="02040503050406030204" pitchFamily="18" charset="0"/>
                            </a:rPr>
                            <m:t>𝒘</m:t>
                          </m:r>
                        </m:sub>
                      </m:sSub>
                      <m:r>
                        <a:rPr lang="en-US" altLang="ja-JP" b="1" i="1" smtClean="0">
                          <a:latin typeface="Cambria Math" panose="02040503050406030204" pitchFamily="18" charset="0"/>
                        </a:rPr>
                        <m:t>−</m:t>
                      </m:r>
                      <m:sSub>
                        <m:sSubPr>
                          <m:ctrlPr>
                            <a:rPr lang="en-US" altLang="ja-JP" i="1">
                              <a:latin typeface="Cambria Math" panose="02040503050406030204" pitchFamily="18" charset="0"/>
                            </a:rPr>
                          </m:ctrlPr>
                        </m:sSubPr>
                        <m:e>
                          <m:d>
                            <m:dPr>
                              <m:ctrlPr>
                                <a:rPr lang="en-US" altLang="ja-JP" i="1">
                                  <a:latin typeface="Cambria Math" panose="02040503050406030204" pitchFamily="18" charset="0"/>
                                </a:rPr>
                              </m:ctrlPr>
                            </m:dPr>
                            <m:e>
                              <m:f>
                                <m:fPr>
                                  <m:ctrlPr>
                                    <a:rPr lang="en-US" altLang="ja-JP" i="1">
                                      <a:latin typeface="Cambria Math" panose="02040503050406030204" pitchFamily="18" charset="0"/>
                                    </a:rPr>
                                  </m:ctrlPr>
                                </m:fPr>
                                <m:num>
                                  <m:r>
                                    <a:rPr lang="en-US" altLang="ja-JP" i="1">
                                      <a:latin typeface="Cambria Math" panose="02040503050406030204" pitchFamily="18" charset="0"/>
                                    </a:rPr>
                                    <m:t>𝒅𝒔</m:t>
                                  </m:r>
                                </m:num>
                                <m:den>
                                  <m:r>
                                    <a:rPr lang="en-US" altLang="ja-JP" i="1">
                                      <a:latin typeface="Cambria Math" panose="02040503050406030204" pitchFamily="18" charset="0"/>
                                    </a:rPr>
                                    <m:t>𝒅𝒕</m:t>
                                  </m:r>
                                </m:den>
                              </m:f>
                            </m:e>
                          </m:d>
                        </m:e>
                        <m:sub>
                          <m:r>
                            <a:rPr lang="en-US" altLang="ja-JP" b="1" i="1" smtClean="0">
                              <a:latin typeface="Cambria Math" panose="02040503050406030204" pitchFamily="18" charset="0"/>
                            </a:rPr>
                            <m:t>𝒄𝒐𝒏𝒅</m:t>
                          </m:r>
                        </m:sub>
                      </m:sSub>
                    </m:oMath>
                  </m:oMathPara>
                </a14:m>
                <a:endParaRPr kumimoji="1" lang="ja-JP" altLang="en-US"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5797206" y="5860033"/>
                <a:ext cx="4011739" cy="879664"/>
              </a:xfrm>
              <a:prstGeom prst="rect">
                <a:avLst/>
              </a:prstGeom>
              <a:blipFill rotWithShape="0">
                <a:blip r:embed="rId4"/>
                <a:stretch>
                  <a:fillRect/>
                </a:stretch>
              </a:blipFill>
            </p:spPr>
            <p:txBody>
              <a:bodyPr/>
              <a:lstStyle/>
              <a:p>
                <a:r>
                  <a:rPr lang="ja-JP" altLang="en-US">
                    <a:noFill/>
                  </a:rPr>
                  <a:t> </a:t>
                </a:r>
              </a:p>
            </p:txBody>
          </p:sp>
        </mc:Fallback>
      </mc:AlternateContent>
      <p:grpSp>
        <p:nvGrpSpPr>
          <p:cNvPr id="2" name="グループ化 1"/>
          <p:cNvGrpSpPr/>
          <p:nvPr/>
        </p:nvGrpSpPr>
        <p:grpSpPr>
          <a:xfrm>
            <a:off x="398698" y="1371600"/>
            <a:ext cx="5028340" cy="4971720"/>
            <a:chOff x="398698" y="1371600"/>
            <a:chExt cx="5028340" cy="4971720"/>
          </a:xfrm>
        </p:grpSpPr>
        <p:sp>
          <p:nvSpPr>
            <p:cNvPr id="23" name="正方形/長方形 22"/>
            <p:cNvSpPr/>
            <p:nvPr/>
          </p:nvSpPr>
          <p:spPr>
            <a:xfrm>
              <a:off x="398698" y="1371600"/>
              <a:ext cx="5028340" cy="4971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5"/>
            <a:stretch>
              <a:fillRect/>
            </a:stretch>
          </p:blipFill>
          <p:spPr>
            <a:xfrm>
              <a:off x="462987" y="1531313"/>
              <a:ext cx="4067175" cy="4772025"/>
            </a:xfrm>
            <a:prstGeom prst="rect">
              <a:avLst/>
            </a:prstGeom>
          </p:spPr>
        </p:pic>
      </p:grpSp>
    </p:spTree>
    <p:extLst>
      <p:ext uri="{BB962C8B-B14F-4D97-AF65-F5344CB8AC3E}">
        <p14:creationId xmlns:p14="http://schemas.microsoft.com/office/powerpoint/2010/main" val="336248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Ⅳ.</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Development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of a bulk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scheme </a:t>
            </a:r>
            <a:r>
              <a:rPr lang="en-US" altLang="ja-JP" sz="2400" dirty="0" smtClean="0">
                <a:latin typeface="Arial Unicode MS" panose="020B0604020202020204" pitchFamily="50" charset="-128"/>
                <a:ea typeface="Arial Unicode MS" panose="020B0604020202020204" pitchFamily="50" charset="-128"/>
                <a:cs typeface="Arial Unicode MS" panose="020B0604020202020204" pitchFamily="50" charset="-128"/>
              </a:rPr>
              <a:t>(two-mom. &amp; two-classes)</a:t>
            </a:r>
            <a:endParaRPr kumimoji="1" lang="ja-JP" altLang="en-US" sz="2400" dirty="0"/>
          </a:p>
        </p:txBody>
      </p:sp>
      <p:sp>
        <p:nvSpPr>
          <p:cNvPr id="7" name="テキスト ボックス 5"/>
          <p:cNvSpPr txBox="1">
            <a:spLocks noChangeArrowheads="1"/>
          </p:cNvSpPr>
          <p:nvPr/>
        </p:nvSpPr>
        <p:spPr bwMode="auto">
          <a:xfrm>
            <a:off x="0" y="954087"/>
            <a:ext cx="9906000" cy="5632311"/>
          </a:xfrm>
          <a:prstGeom prst="rect">
            <a:avLst/>
          </a:prstGeom>
          <a:noFill/>
          <a:ln>
            <a:noFill/>
          </a:ln>
        </p:spPr>
        <p:txBody>
          <a:bodyPr>
            <a:spAutoFit/>
          </a:bodyPr>
          <a:lstStyle>
            <a:lvl1pPr marL="265113" indent="-265113"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1pPr>
            <a:lvl2pPr marL="742950" indent="-28575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2pPr>
            <a:lvl3pPr marL="11430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3pPr>
            <a:lvl4pPr marL="16002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4pPr>
            <a:lvl5pPr marL="2057400" indent="-228600" eaLnBrk="0" hangingPunct="0">
              <a:spcBef>
                <a:spcPct val="20000"/>
              </a:spcBef>
              <a:buChar char="•"/>
              <a:defRPr kumimoji="1" sz="2400" b="1">
                <a:solidFill>
                  <a:schemeClr val="tx2"/>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400" b="1">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pPr>
            <a:r>
              <a:rPr lang="en-US" altLang="ja-JP" sz="2000" b="0" dirty="0">
                <a:latin typeface="Arial Unicode MS" panose="020B0604020202020204" pitchFamily="50" charset="-128"/>
                <a:ea typeface="Arial Unicode MS" panose="020B0604020202020204" pitchFamily="50" charset="-128"/>
                <a:cs typeface="Arial Unicode MS" panose="020B0604020202020204" pitchFamily="50" charset="-128"/>
              </a:rPr>
              <a:t>Our bin model</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uses </a:t>
            </a:r>
            <a:r>
              <a:rPr lang="en-US" altLang="ja-JP" sz="2000" b="0" dirty="0">
                <a:latin typeface="Arial Unicode MS" panose="020B0604020202020204" pitchFamily="50" charset="-128"/>
                <a:ea typeface="Arial Unicode MS" panose="020B0604020202020204" pitchFamily="50" charset="-128"/>
                <a:cs typeface="Arial Unicode MS" panose="020B0604020202020204" pitchFamily="50" charset="-128"/>
              </a:rPr>
              <a:t>70 bins</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from r(radius) =1μm to 2.9 mm. Two variables, mixing ratio and number concentration, are used for each bin. </a:t>
            </a:r>
          </a:p>
          <a:p>
            <a:pPr eaLnBrk="1" hangingPunct="1">
              <a:spcBef>
                <a:spcPct val="0"/>
              </a:spcBef>
            </a:pPr>
            <a:endPar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spcBef>
                <a:spcPct val="0"/>
              </a:spcBef>
            </a:pP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As a first trial, </a:t>
            </a:r>
            <a:r>
              <a:rPr lang="en-US" altLang="ja-JP" sz="2000" b="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developing</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a two-moment </a:t>
            </a:r>
            <a:r>
              <a:rPr lang="en-US" altLang="ja-JP" sz="2000" b="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two-classes </a:t>
            </a:r>
            <a:r>
              <a:rPr lang="en-US" altLang="ja-JP" sz="2000" b="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bulk scheme</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a:latin typeface="Arial Unicode MS" panose="020B0604020202020204" pitchFamily="50" charset="-128"/>
                <a:ea typeface="Arial Unicode MS" panose="020B0604020202020204" pitchFamily="50" charset="-128"/>
                <a:cs typeface="Arial Unicode MS" panose="020B0604020202020204" pitchFamily="50" charset="-128"/>
              </a:rPr>
              <a:t>we divided </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the 70 bins </a:t>
            </a:r>
            <a:r>
              <a:rPr lang="en-US" altLang="ja-JP" sz="2000" b="0" dirty="0">
                <a:latin typeface="Arial Unicode MS" panose="020B0604020202020204" pitchFamily="50" charset="-128"/>
                <a:ea typeface="Arial Unicode MS" panose="020B0604020202020204" pitchFamily="50" charset="-128"/>
                <a:cs typeface="Arial Unicode MS" panose="020B0604020202020204" pitchFamily="50" charset="-128"/>
              </a:rPr>
              <a:t>into </a:t>
            </a:r>
            <a:r>
              <a:rPr lang="en-US" altLang="ja-JP" sz="2000" b="0" dirty="0">
                <a:solidFill>
                  <a:srgbClr val="FF00FF"/>
                </a:solidFill>
                <a:latin typeface="Arial Unicode MS" panose="020B0604020202020204" pitchFamily="50" charset="-128"/>
                <a:ea typeface="Arial Unicode MS" panose="020B0604020202020204" pitchFamily="50" charset="-128"/>
                <a:cs typeface="Arial Unicode MS" panose="020B0604020202020204" pitchFamily="50" charset="-128"/>
              </a:rPr>
              <a:t>two</a:t>
            </a:r>
            <a:r>
              <a:rPr lang="en-US" altLang="ja-JP" sz="2000" b="0" dirty="0">
                <a:latin typeface="Arial Unicode MS" panose="020B0604020202020204" pitchFamily="50" charset="-128"/>
                <a:ea typeface="Arial Unicode MS" panose="020B0604020202020204" pitchFamily="50" charset="-128"/>
                <a:cs typeface="Arial Unicode MS" panose="020B0604020202020204" pitchFamily="50" charset="-128"/>
              </a:rPr>
              <a:t> groups</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i.e., </a:t>
            </a:r>
            <a:r>
              <a:rPr lang="en-US" altLang="ja-JP" sz="2000" b="0" dirty="0">
                <a:latin typeface="Arial Unicode MS" panose="020B0604020202020204" pitchFamily="50" charset="-128"/>
                <a:ea typeface="Arial Unicode MS" panose="020B0604020202020204" pitchFamily="50" charset="-128"/>
                <a:cs typeface="Arial Unicode MS" panose="020B0604020202020204" pitchFamily="50" charset="-128"/>
              </a:rPr>
              <a:t>cloud droplets </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and </a:t>
            </a:r>
            <a:r>
              <a:rPr lang="en-US" altLang="ja-JP" sz="2000" b="0" dirty="0">
                <a:latin typeface="Arial Unicode MS" panose="020B0604020202020204" pitchFamily="50" charset="-128"/>
                <a:ea typeface="Arial Unicode MS" panose="020B0604020202020204" pitchFamily="50" charset="-128"/>
                <a:cs typeface="Arial Unicode MS" panose="020B0604020202020204" pitchFamily="50" charset="-128"/>
              </a:rPr>
              <a:t>rain drops</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by the boundary of r=47.9μm.  We use two variables for each group</a:t>
            </a:r>
          </a:p>
          <a:p>
            <a:pPr eaLnBrk="1" hangingPunct="1">
              <a:spcBef>
                <a:spcPct val="0"/>
              </a:spcBef>
              <a:buFontTx/>
              <a:buNone/>
            </a:pP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q</a:t>
            </a:r>
            <a:r>
              <a:rPr lang="en-US" altLang="ja-JP" sz="2000"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and </a:t>
            </a:r>
            <a:r>
              <a:rPr lang="en-US" altLang="ja-JP" sz="20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q</a:t>
            </a:r>
            <a:r>
              <a:rPr lang="en-US" altLang="ja-JP" sz="2000" b="0" baseline="-250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 mixing ratios of cloud water and rain water, respectively.</a:t>
            </a:r>
          </a:p>
          <a:p>
            <a:pPr eaLnBrk="1" hangingPunct="1">
              <a:spcBef>
                <a:spcPct val="0"/>
              </a:spcBef>
              <a:buFontTx/>
              <a:buNone/>
            </a:pP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n</a:t>
            </a:r>
            <a:r>
              <a:rPr lang="en-US" altLang="ja-JP" sz="2000" b="0"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and </a:t>
            </a:r>
            <a:r>
              <a:rPr lang="en-US" altLang="ja-JP" sz="2000" b="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n</a:t>
            </a:r>
            <a:r>
              <a:rPr lang="en-US" altLang="ja-JP" sz="2000" b="0" baseline="-25000" dirty="0" err="1">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r</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 number concentrations of cloud water and rain water, respectively.</a:t>
            </a:r>
          </a:p>
          <a:p>
            <a:pPr eaLnBrk="1" hangingPunct="1">
              <a:spcBef>
                <a:spcPct val="0"/>
              </a:spcBef>
              <a:buFontTx/>
              <a:buNone/>
            </a:pPr>
            <a:endPar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spcBef>
                <a:spcPct val="0"/>
              </a:spcBef>
            </a:pP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In a bulk </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scheme, there are many microphysical processes, i.e., condensation, evaporation, falling, and in addition to these,  the important </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conversion process from </a:t>
            </a:r>
            <a:r>
              <a:rPr lang="en-US" altLang="ja-JP" sz="2000" b="0" dirty="0">
                <a:latin typeface="Arial Unicode MS" panose="020B0604020202020204" pitchFamily="50" charset="-128"/>
                <a:ea typeface="Arial Unicode MS" panose="020B0604020202020204" pitchFamily="50" charset="-128"/>
                <a:cs typeface="Arial Unicode MS" panose="020B0604020202020204" pitchFamily="50" charset="-128"/>
              </a:rPr>
              <a:t>cloud to </a:t>
            </a:r>
            <a:r>
              <a:rPr lang="en-US" altLang="ja-JP" sz="2000" b="0" dirty="0" smtClean="0">
                <a:latin typeface="Arial Unicode MS" panose="020B0604020202020204" pitchFamily="50" charset="-128"/>
                <a:ea typeface="Arial Unicode MS" panose="020B0604020202020204" pitchFamily="50" charset="-128"/>
                <a:cs typeface="Arial Unicode MS" panose="020B0604020202020204" pitchFamily="50" charset="-128"/>
              </a:rPr>
              <a:t>rain</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There are three </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conversion processes </a:t>
            </a:r>
            <a:endPar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spcBef>
                <a:spcPct val="0"/>
              </a:spcBef>
              <a:buFontTx/>
              <a:buNone/>
            </a:pP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1. condensational growth of cloud droplets to rain.	</a:t>
            </a:r>
            <a:r>
              <a:rPr lang="en-US" altLang="ja-JP" sz="2000" b="0" dirty="0">
                <a:solidFill>
                  <a:srgbClr val="FF00FF"/>
                </a:solidFill>
                <a:latin typeface="Arial Unicode MS" panose="020B0604020202020204" pitchFamily="50" charset="-128"/>
                <a:ea typeface="Arial Unicode MS" panose="020B0604020202020204" pitchFamily="50" charset="-128"/>
                <a:cs typeface="Arial Unicode MS" panose="020B0604020202020204" pitchFamily="50" charset="-128"/>
              </a:rPr>
              <a:t>Autoconversion 1</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p>
          <a:p>
            <a:pPr eaLnBrk="1" hangingPunct="1">
              <a:spcBef>
                <a:spcPct val="0"/>
              </a:spcBef>
              <a:buFontTx/>
              <a:buNone/>
            </a:pP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2. collision-coalescence between cloud droplets to make rain.	</a:t>
            </a:r>
            <a:r>
              <a:rPr lang="en-US" altLang="ja-JP" sz="2000" b="0" dirty="0">
                <a:solidFill>
                  <a:srgbClr val="FF00FF"/>
                </a:solidFill>
                <a:latin typeface="Arial Unicode MS" panose="020B0604020202020204" pitchFamily="50" charset="-128"/>
                <a:ea typeface="Arial Unicode MS" panose="020B0604020202020204" pitchFamily="50" charset="-128"/>
                <a:cs typeface="Arial Unicode MS" panose="020B0604020202020204" pitchFamily="50" charset="-128"/>
              </a:rPr>
              <a:t>Autoconversion 2</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p>
          <a:p>
            <a:pPr eaLnBrk="1" hangingPunct="1">
              <a:spcBef>
                <a:spcPct val="0"/>
              </a:spcBef>
              <a:buFontTx/>
              <a:buNone/>
            </a:pP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3. collision-coalescence between cloud and rain. 	</a:t>
            </a:r>
            <a:r>
              <a:rPr lang="en-US" altLang="ja-JP" sz="2000" b="0" dirty="0" smtClean="0">
                <a:solidFill>
                  <a:srgbClr val="FF00FF"/>
                </a:solidFill>
                <a:latin typeface="Arial Unicode MS" panose="020B0604020202020204" pitchFamily="50" charset="-128"/>
                <a:ea typeface="Arial Unicode MS" panose="020B0604020202020204" pitchFamily="50" charset="-128"/>
                <a:cs typeface="Arial Unicode MS" panose="020B0604020202020204" pitchFamily="50" charset="-128"/>
              </a:rPr>
              <a:t>Collision-Coalescence</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p>
          <a:p>
            <a:pPr eaLnBrk="1" hangingPunct="1">
              <a:spcBef>
                <a:spcPct val="0"/>
              </a:spcBef>
              <a:buFontTx/>
              <a:buNone/>
            </a:pP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p>
          <a:p>
            <a:pPr eaLnBrk="1" hangingPunct="1">
              <a:spcBef>
                <a:spcPct val="0"/>
              </a:spcBef>
            </a:pP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In the bin model simulation, data </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for each process at each grid point at each time are stored during </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the last 4 </a:t>
            </a:r>
            <a:r>
              <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hours</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ja-JP" altLang="en-US"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b="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The number of the data is more than 10^9. </a:t>
            </a:r>
            <a:endParaRPr lang="en-US" altLang="ja-JP" sz="20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454785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20857</TotalTime>
  <Words>1358</Words>
  <Application>Microsoft Office PowerPoint</Application>
  <PresentationFormat>A4 210 x 297 mm</PresentationFormat>
  <Paragraphs>283</Paragraphs>
  <Slides>17</Slides>
  <Notes>11</Notes>
  <HiddenSlides>0</HiddenSlides>
  <MMClips>1</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28" baseType="lpstr">
      <vt:lpstr>Arial Unicode MS</vt:lpstr>
      <vt:lpstr>HG丸ｺﾞｼｯｸM-PRO</vt:lpstr>
      <vt:lpstr>ＭＳ Ｐゴシック</vt:lpstr>
      <vt:lpstr>ＭＳ Ｐ明朝</vt:lpstr>
      <vt:lpstr>Arial</vt:lpstr>
      <vt:lpstr>Calibri</vt:lpstr>
      <vt:lpstr>Cambria Math</vt:lpstr>
      <vt:lpstr>Times New Roman</vt:lpstr>
      <vt:lpstr>Wingdings</vt:lpstr>
      <vt:lpstr>Office テーマ</vt:lpstr>
      <vt:lpstr>数式</vt:lpstr>
      <vt:lpstr>Development of  a bulk parameterization scheme of warm rain  using bin scheme model results    Kozo Nakamura1, Yasushi Fujiyoshi,  Kazuhisa Tsuboki1,2, and Naomi Kuba3   1: Japan Agency for Marine-Earth Science and Technology, 2: Institute for Space-Earth Environmental Research, Nagoya University,  3: Atmosphere and Ocean Research Institute, the University of Tokyo</vt:lpstr>
      <vt:lpstr>Ⅰ．Objectives: To improve bulk parameterization scheme</vt:lpstr>
      <vt:lpstr>Ⅱ. Intercomparison experiments (GCSS-RICO)</vt:lpstr>
      <vt:lpstr>Ⅱ-2.　Averaged vertical profiles (20-24 hr)</vt:lpstr>
      <vt:lpstr>Ⅱ-3.　Averaged vertical profiles (20-24 hr)</vt:lpstr>
      <vt:lpstr>Ⅱ-4.　Averaged vertical profiles (20-24 hr)</vt:lpstr>
      <vt:lpstr>  Ⅲ. activation process of aerosols in the KF model</vt:lpstr>
      <vt:lpstr>Ⅲ-2.　Averaged vertical profiles (new-scheme)</vt:lpstr>
      <vt:lpstr>Ⅳ.  Development of a bulk scheme (two-mom. &amp; two-classes)</vt:lpstr>
      <vt:lpstr>Ⅳ.  Development of a bulk scheme (each process in Bin Model)</vt:lpstr>
      <vt:lpstr>Ⅳ. Development of a bulk scheme (formula &amp; variables)</vt:lpstr>
      <vt:lpstr>Ⅳ. Dependence of autoconversion 2 on qc and nc</vt:lpstr>
      <vt:lpstr>Ⅳ. Development of a bulk scheme</vt:lpstr>
      <vt:lpstr>Ⅳ. Verification of the bulk formula (using bin-bulk comined model) </vt:lpstr>
      <vt:lpstr>Ⅳ. Bin-bulk combined model results with replacing A2. </vt:lpstr>
      <vt:lpstr>Ⅳ. Bin-bulk combined model results with replacing A2. </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はじめに</dc:title>
  <dc:creator>中村</dc:creator>
  <cp:lastModifiedBy>Kozo Nakamura</cp:lastModifiedBy>
  <cp:revision>1228</cp:revision>
  <cp:lastPrinted>2016-03-04T05:26:55Z</cp:lastPrinted>
  <dcterms:created xsi:type="dcterms:W3CDTF">2001-09-14T11:36:36Z</dcterms:created>
  <dcterms:modified xsi:type="dcterms:W3CDTF">2016-12-02T05:20:12Z</dcterms:modified>
</cp:coreProperties>
</file>